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0"/>
  </p:notesMasterIdLst>
  <p:sldIdLst>
    <p:sldId id="256" r:id="rId2"/>
    <p:sldId id="324" r:id="rId3"/>
    <p:sldId id="415" r:id="rId4"/>
    <p:sldId id="283" r:id="rId5"/>
    <p:sldId id="463" r:id="rId6"/>
    <p:sldId id="465" r:id="rId7"/>
    <p:sldId id="466" r:id="rId8"/>
    <p:sldId id="467" r:id="rId9"/>
    <p:sldId id="468" r:id="rId10"/>
    <p:sldId id="469" r:id="rId11"/>
    <p:sldId id="470" r:id="rId12"/>
    <p:sldId id="471" r:id="rId13"/>
    <p:sldId id="472" r:id="rId14"/>
    <p:sldId id="473" r:id="rId15"/>
    <p:sldId id="474" r:id="rId16"/>
    <p:sldId id="475" r:id="rId17"/>
    <p:sldId id="476" r:id="rId18"/>
    <p:sldId id="477" r:id="rId19"/>
    <p:sldId id="478" r:id="rId20"/>
    <p:sldId id="479" r:id="rId21"/>
    <p:sldId id="480" r:id="rId22"/>
    <p:sldId id="481" r:id="rId23"/>
    <p:sldId id="482" r:id="rId24"/>
    <p:sldId id="483" r:id="rId25"/>
    <p:sldId id="484" r:id="rId26"/>
    <p:sldId id="485" r:id="rId27"/>
    <p:sldId id="486" r:id="rId28"/>
    <p:sldId id="487" r:id="rId29"/>
    <p:sldId id="488" r:id="rId30"/>
    <p:sldId id="489" r:id="rId31"/>
    <p:sldId id="490" r:id="rId32"/>
    <p:sldId id="491" r:id="rId33"/>
    <p:sldId id="492" r:id="rId34"/>
    <p:sldId id="493" r:id="rId35"/>
    <p:sldId id="494" r:id="rId36"/>
    <p:sldId id="495" r:id="rId37"/>
    <p:sldId id="464" r:id="rId38"/>
    <p:sldId id="447" r:id="rId3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7DCFF"/>
    <a:srgbClr val="B6DF89"/>
    <a:srgbClr val="05953F"/>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34566" autoAdjust="0"/>
    <p:restoredTop sz="75278" autoAdjust="0"/>
  </p:normalViewPr>
  <p:slideViewPr>
    <p:cSldViewPr>
      <p:cViewPr varScale="1">
        <p:scale>
          <a:sx n="87" d="100"/>
          <a:sy n="87" d="100"/>
        </p:scale>
        <p:origin x="-1560" y="-78"/>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28" d="100"/>
        <a:sy n="128" d="100"/>
      </p:scale>
      <p:origin x="0" y="25242"/>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CA"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0B9A41D-2C14-4FD9-A8FE-469DBFAB3809}" type="datetimeFigureOut">
              <a:rPr lang="en-CA" smtClean="0"/>
              <a:pPr/>
              <a:t>30/11/2014</a:t>
            </a:fld>
            <a:endParaRPr lang="en-CA"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CA"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CA"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A1F50BE-48AE-4332-BF46-C112AB8C5E91}" type="slidenum">
              <a:rPr lang="en-CA" smtClean="0"/>
              <a:pPr/>
              <a:t>‹#›</a:t>
            </a:fld>
            <a:endParaRPr lang="en-CA" dirty="0"/>
          </a:p>
        </p:txBody>
      </p:sp>
    </p:spTree>
    <p:extLst>
      <p:ext uri="{BB962C8B-B14F-4D97-AF65-F5344CB8AC3E}">
        <p14:creationId xmlns:p14="http://schemas.microsoft.com/office/powerpoint/2010/main" xmlns="" val="13045767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9:15</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4</a:t>
            </a:fld>
            <a:endParaRPr lang="en-CA" dirty="0"/>
          </a:p>
        </p:txBody>
      </p:sp>
    </p:spTree>
    <p:extLst>
      <p:ext uri="{BB962C8B-B14F-4D97-AF65-F5344CB8AC3E}">
        <p14:creationId xmlns:p14="http://schemas.microsoft.com/office/powerpoint/2010/main" xmlns="" val="19319447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How many of your</a:t>
            </a:r>
            <a:r>
              <a:rPr lang="en-US" baseline="0" dirty="0" smtClean="0"/>
              <a:t> systems have user interfaces that support even ¼ of this?</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20</a:t>
            </a:fld>
            <a:endParaRPr lang="en-CA" dirty="0"/>
          </a:p>
        </p:txBody>
      </p:sp>
    </p:spTree>
    <p:extLst>
      <p:ext uri="{BB962C8B-B14F-4D97-AF65-F5344CB8AC3E}">
        <p14:creationId xmlns:p14="http://schemas.microsoft.com/office/powerpoint/2010/main" xmlns="" val="5723797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what happens when you apply the 80% . . .</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21</a:t>
            </a:fld>
            <a:endParaRPr lang="en-CA" dirty="0"/>
          </a:p>
        </p:txBody>
      </p:sp>
    </p:spTree>
    <p:extLst>
      <p:ext uri="{BB962C8B-B14F-4D97-AF65-F5344CB8AC3E}">
        <p14:creationId xmlns:p14="http://schemas.microsoft.com/office/powerpoint/2010/main" xmlns="" val="23399476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1000s</a:t>
            </a:r>
            <a:r>
              <a:rPr lang="en-US" baseline="0" dirty="0" smtClean="0"/>
              <a:t> of extensions, everyone supports different things, don’t know what anyone does</a:t>
            </a:r>
            <a:endParaRPr lang="en-US" dirty="0" smtClean="0"/>
          </a:p>
          <a:p>
            <a:endParaRPr lang="en-US" dirty="0" smtClean="0"/>
          </a:p>
          <a:p>
            <a:r>
              <a:rPr lang="en-US" dirty="0" smtClean="0"/>
              <a:t>Not everyone will support the 80%, but most will</a:t>
            </a:r>
          </a:p>
          <a:p>
            <a:r>
              <a:rPr lang="en-US" dirty="0" smtClean="0"/>
              <a:t>“What most systems support” (and thus what you should probably support too) encourages base interoperability</a:t>
            </a:r>
          </a:p>
          <a:p>
            <a:r>
              <a:rPr lang="en-US" dirty="0" smtClean="0"/>
              <a:t>Human readable fallback</a:t>
            </a:r>
          </a:p>
          <a:p>
            <a:endParaRPr lang="en-US" dirty="0" smtClean="0"/>
          </a:p>
          <a:p>
            <a:endParaRPr lang="en-US" dirty="0" smtClean="0"/>
          </a:p>
          <a:p>
            <a:r>
              <a:rPr lang="en-US" dirty="0" smtClean="0"/>
              <a:t>Profile – what elements are supported, registries available</a:t>
            </a:r>
          </a:p>
          <a:p>
            <a:r>
              <a:rPr lang="en-US" dirty="0" smtClean="0"/>
              <a:t>Conformance – REST</a:t>
            </a:r>
            <a:r>
              <a:rPr lang="en-US" baseline="0" dirty="0" smtClean="0"/>
              <a:t> operations, documents, messages, services</a:t>
            </a:r>
            <a:endParaRPr lang="en-CA" dirty="0" smtClean="0"/>
          </a:p>
          <a:p>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22</a:t>
            </a:fld>
            <a:endParaRPr lang="en-CA" dirty="0"/>
          </a:p>
        </p:txBody>
      </p:sp>
    </p:spTree>
    <p:extLst>
      <p:ext uri="{BB962C8B-B14F-4D97-AF65-F5344CB8AC3E}">
        <p14:creationId xmlns:p14="http://schemas.microsoft.com/office/powerpoint/2010/main" xmlns="" val="862159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try very hard to *not* invent</a:t>
            </a:r>
            <a:r>
              <a:rPr lang="en-US" baseline="0" dirty="0" smtClean="0"/>
              <a:t> stuff that exists elsewhere unless it’s really broken or totally unaligned with the FHIR principles.</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23</a:t>
            </a:fld>
            <a:endParaRPr lang="en-CA" dirty="0"/>
          </a:p>
        </p:txBody>
      </p:sp>
    </p:spTree>
    <p:extLst>
      <p:ext uri="{BB962C8B-B14F-4D97-AF65-F5344CB8AC3E}">
        <p14:creationId xmlns:p14="http://schemas.microsoft.com/office/powerpoint/2010/main" xmlns="" val="16023137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en-US" dirty="0" smtClean="0"/>
              <a:t>Light or heavy</a:t>
            </a:r>
            <a:r>
              <a:rPr lang="en-US" baseline="0" dirty="0" smtClean="0"/>
              <a:t> c</a:t>
            </a:r>
            <a:r>
              <a:rPr lang="en-US" dirty="0" smtClean="0"/>
              <a:t>lients</a:t>
            </a:r>
          </a:p>
          <a:p>
            <a:pPr marL="171450" lvl="0" indent="-171450">
              <a:buFont typeface="Arial" panose="020B0604020202020204" pitchFamily="34" charset="0"/>
              <a:buChar char="•"/>
            </a:pPr>
            <a:r>
              <a:rPr lang="en-US" dirty="0" smtClean="0"/>
              <a:t>Central server or peer-to-peer</a:t>
            </a:r>
            <a:r>
              <a:rPr lang="en-US" baseline="0" dirty="0" smtClean="0"/>
              <a:t> sharing</a:t>
            </a:r>
          </a:p>
          <a:p>
            <a:pPr marL="171450" lvl="0" indent="-171450">
              <a:buFont typeface="Arial" panose="020B0604020202020204" pitchFamily="34" charset="0"/>
              <a:buChar char="•"/>
            </a:pPr>
            <a:r>
              <a:rPr lang="en-US" baseline="0" dirty="0" smtClean="0"/>
              <a:t>Push or pull</a:t>
            </a:r>
          </a:p>
          <a:p>
            <a:pPr marL="171450" lvl="0" indent="-171450">
              <a:buFont typeface="Arial" panose="020B0604020202020204" pitchFamily="34" charset="0"/>
              <a:buChar char="•"/>
            </a:pPr>
            <a:r>
              <a:rPr lang="en-US" dirty="0" smtClean="0"/>
              <a:t>Query</a:t>
            </a:r>
            <a:r>
              <a:rPr lang="en-US" baseline="0" dirty="0" smtClean="0"/>
              <a:t> or publish/subscribe</a:t>
            </a:r>
          </a:p>
          <a:p>
            <a:pPr marL="171450" lvl="0" indent="-171450">
              <a:buFont typeface="Arial" panose="020B0604020202020204" pitchFamily="34" charset="0"/>
              <a:buChar char="•"/>
            </a:pPr>
            <a:r>
              <a:rPr lang="en-US" baseline="0" dirty="0" smtClean="0"/>
              <a:t>Loosely coupled or tightly coupled environments</a:t>
            </a:r>
          </a:p>
          <a:p>
            <a:pPr marL="457200" marR="0" lvl="0" indent="-457200" algn="l" defTabSz="914400" rtl="0" eaLnBrk="1" fontAlgn="base" latinLnBrk="0" hangingPunct="1">
              <a:lnSpc>
                <a:spcPct val="100000"/>
              </a:lnSpc>
              <a:spcBef>
                <a:spcPct val="20000"/>
              </a:spcBef>
              <a:spcAft>
                <a:spcPct val="0"/>
              </a:spcAft>
              <a:buClr>
                <a:schemeClr val="accent1"/>
              </a:buClr>
              <a:buSzPct val="65000"/>
              <a:buFont typeface="Arial" panose="020B0604020202020204" pitchFamily="34" charset="0"/>
              <a:buChar char="•"/>
              <a:tabLst/>
              <a:defRPr/>
            </a:pPr>
            <a:r>
              <a:rPr lang="en-US" sz="2600" baseline="0" dirty="0" smtClean="0">
                <a:solidFill>
                  <a:schemeClr val="tx1"/>
                </a:solidFill>
                <a:effectLst/>
                <a:latin typeface="+mn-lt"/>
              </a:rPr>
              <a:t>With history tracking or without</a:t>
            </a:r>
          </a:p>
          <a:p>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25</a:t>
            </a:fld>
            <a:endParaRPr lang="en-CA" dirty="0"/>
          </a:p>
        </p:txBody>
      </p:sp>
    </p:spTree>
    <p:extLst>
      <p:ext uri="{BB962C8B-B14F-4D97-AF65-F5344CB8AC3E}">
        <p14:creationId xmlns:p14="http://schemas.microsoft.com/office/powerpoint/2010/main" xmlns="" val="32902589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dirty="0" smtClean="0"/>
              <a:t>Focus on </a:t>
            </a:r>
            <a:r>
              <a:rPr lang="en-US" b="1" dirty="0" smtClean="0"/>
              <a:t>Implementers</a:t>
            </a:r>
          </a:p>
          <a:p>
            <a:pPr lvl="0"/>
            <a:r>
              <a:rPr lang="en-US" dirty="0" smtClean="0"/>
              <a:t>Target support for </a:t>
            </a:r>
            <a:r>
              <a:rPr lang="en-US" b="1" dirty="0" smtClean="0"/>
              <a:t>common</a:t>
            </a:r>
            <a:r>
              <a:rPr lang="en-US" dirty="0" smtClean="0"/>
              <a:t> </a:t>
            </a:r>
            <a:r>
              <a:rPr lang="en-US" b="1" dirty="0" smtClean="0"/>
              <a:t>scenarios</a:t>
            </a:r>
          </a:p>
          <a:p>
            <a:r>
              <a:rPr lang="en-US" dirty="0" smtClean="0"/>
              <a:t>Leverage cross-industry </a:t>
            </a:r>
            <a:r>
              <a:rPr lang="en-US" b="1" dirty="0" smtClean="0"/>
              <a:t>web technologies</a:t>
            </a:r>
          </a:p>
          <a:p>
            <a:r>
              <a:rPr lang="en-US" dirty="0" smtClean="0"/>
              <a:t>Require </a:t>
            </a:r>
            <a:r>
              <a:rPr lang="en-US" b="1" dirty="0" smtClean="0"/>
              <a:t>human readability</a:t>
            </a:r>
            <a:r>
              <a:rPr lang="en-US" dirty="0" smtClean="0"/>
              <a:t> as base level of interoperability</a:t>
            </a:r>
          </a:p>
          <a:p>
            <a:r>
              <a:rPr lang="en-US" dirty="0" smtClean="0"/>
              <a:t>Make content </a:t>
            </a:r>
            <a:r>
              <a:rPr lang="en-US" b="1" dirty="0" smtClean="0"/>
              <a:t>freely available</a:t>
            </a:r>
          </a:p>
          <a:p>
            <a:r>
              <a:rPr lang="en-US" b="0" dirty="0" smtClean="0"/>
              <a:t>Support multiple </a:t>
            </a:r>
            <a:r>
              <a:rPr lang="en-US" b="1" dirty="0" smtClean="0"/>
              <a:t>paradigms </a:t>
            </a:r>
            <a:r>
              <a:rPr lang="en-US" b="0" dirty="0" smtClean="0"/>
              <a:t>&amp; architectures</a:t>
            </a:r>
          </a:p>
          <a:p>
            <a:pPr marL="0" marR="0" indent="0" algn="l" defTabSz="914400" rtl="0" eaLnBrk="1" fontAlgn="base" latinLnBrk="0" hangingPunct="1">
              <a:lnSpc>
                <a:spcPct val="100000"/>
              </a:lnSpc>
              <a:spcBef>
                <a:spcPct val="20000"/>
              </a:spcBef>
              <a:spcAft>
                <a:spcPct val="0"/>
              </a:spcAft>
              <a:buClr>
                <a:schemeClr val="accent1"/>
              </a:buClr>
              <a:buSzPct val="75000"/>
              <a:buFont typeface="Wingdings" pitchFamily="2" charset="2"/>
              <a:buNone/>
              <a:tabLst/>
              <a:defRPr/>
            </a:pPr>
            <a:r>
              <a:rPr lang="en-US" sz="1200" b="0" dirty="0" smtClean="0">
                <a:solidFill>
                  <a:schemeClr val="tx1"/>
                </a:solidFill>
                <a:effectLst/>
                <a:latin typeface="+mn-lt"/>
                <a:ea typeface="+mn-ea"/>
                <a:cs typeface="+mn-cs"/>
              </a:rPr>
              <a:t>Demonstrate best practice </a:t>
            </a:r>
            <a:r>
              <a:rPr lang="en-US" sz="1200" b="1" dirty="0" smtClean="0">
                <a:solidFill>
                  <a:schemeClr val="tx1"/>
                </a:solidFill>
                <a:effectLst/>
                <a:latin typeface="+mn-lt"/>
                <a:ea typeface="+mn-ea"/>
                <a:cs typeface="+mn-cs"/>
              </a:rPr>
              <a:t>governance</a:t>
            </a:r>
            <a:endParaRPr lang="en-CA" sz="1200" dirty="0" smtClean="0">
              <a:effectLst/>
            </a:endParaRPr>
          </a:p>
          <a:p>
            <a:endParaRPr lang="en-US" dirty="0" smtClean="0"/>
          </a:p>
          <a:p>
            <a:r>
              <a:rPr lang="en-US" dirty="0" smtClean="0"/>
              <a:t>Less learning curve, more support, standard technologies</a:t>
            </a:r>
          </a:p>
          <a:p>
            <a:r>
              <a:rPr lang="en-US" dirty="0" smtClean="0"/>
              <a:t>We support the 80%, use extensions for the rest</a:t>
            </a:r>
          </a:p>
          <a:p>
            <a:r>
              <a:rPr lang="en-US" dirty="0" smtClean="0"/>
              <a:t>Support a range of architectures</a:t>
            </a:r>
          </a:p>
        </p:txBody>
      </p:sp>
      <p:sp>
        <p:nvSpPr>
          <p:cNvPr id="4" name="Slide Number Placeholder 3"/>
          <p:cNvSpPr>
            <a:spLocks noGrp="1"/>
          </p:cNvSpPr>
          <p:nvPr>
            <p:ph type="sldNum" sz="quarter" idx="10"/>
          </p:nvPr>
        </p:nvSpPr>
        <p:spPr/>
        <p:txBody>
          <a:bodyPr/>
          <a:lstStyle/>
          <a:p>
            <a:fld id="{3A1F50BE-48AE-4332-BF46-C112AB8C5E91}" type="slidenum">
              <a:rPr lang="en-CA" smtClean="0"/>
              <a:pPr/>
              <a:t>26</a:t>
            </a:fld>
            <a:endParaRPr lang="en-CA" dirty="0"/>
          </a:p>
        </p:txBody>
      </p:sp>
    </p:spTree>
    <p:extLst>
      <p:ext uri="{BB962C8B-B14F-4D97-AF65-F5344CB8AC3E}">
        <p14:creationId xmlns:p14="http://schemas.microsoft.com/office/powerpoint/2010/main" xmlns="" val="67975444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10:00</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27</a:t>
            </a:fld>
            <a:endParaRPr lang="en-CA" dirty="0"/>
          </a:p>
        </p:txBody>
      </p:sp>
    </p:spTree>
    <p:extLst>
      <p:ext uri="{BB962C8B-B14F-4D97-AF65-F5344CB8AC3E}">
        <p14:creationId xmlns:p14="http://schemas.microsoft.com/office/powerpoint/2010/main" xmlns="" val="327980970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marL="171428" indent="-171428">
              <a:buFontTx/>
              <a:buChar char="-"/>
            </a:pPr>
            <a:r>
              <a:rPr lang="nl-NL" dirty="0" smtClean="0"/>
              <a:t>Resources are building blocks, but useful in their own right</a:t>
            </a:r>
          </a:p>
          <a:p>
            <a:pPr marL="171428" indent="-171428">
              <a:buFontTx/>
              <a:buChar char="-"/>
            </a:pPr>
            <a:r>
              <a:rPr lang="nl-NL" dirty="0" smtClean="0"/>
              <a:t>Extensions supplement what resource doesn’t cover</a:t>
            </a:r>
          </a:p>
          <a:p>
            <a:pPr marL="171428" indent="-171428">
              <a:buFontTx/>
              <a:buChar char="-"/>
            </a:pPr>
            <a:r>
              <a:rPr lang="nl-NL" dirty="0" smtClean="0"/>
              <a:t>Solutions can be simple or complex</a:t>
            </a:r>
            <a:endParaRPr lang="nl-NL" dirty="0"/>
          </a:p>
        </p:txBody>
      </p:sp>
      <p:sp>
        <p:nvSpPr>
          <p:cNvPr id="4" name="Date Placeholder 3"/>
          <p:cNvSpPr>
            <a:spLocks noGrp="1"/>
          </p:cNvSpPr>
          <p:nvPr>
            <p:ph type="dt" idx="10"/>
          </p:nvPr>
        </p:nvSpPr>
        <p:spPr/>
        <p:txBody>
          <a:bodyPr/>
          <a:lstStyle/>
          <a:p>
            <a:r>
              <a:rPr lang="nl-NL" smtClean="0">
                <a:solidFill>
                  <a:prstClr val="black"/>
                </a:solidFill>
              </a:rPr>
              <a:t>25-6-2010</a:t>
            </a:r>
            <a:endParaRPr lang="nl-NL">
              <a:solidFill>
                <a:prstClr val="black"/>
              </a:solidFill>
            </a:endParaRPr>
          </a:p>
        </p:txBody>
      </p:sp>
      <p:sp>
        <p:nvSpPr>
          <p:cNvPr id="5" name="Footer Placeholder 4"/>
          <p:cNvSpPr>
            <a:spLocks noGrp="1"/>
          </p:cNvSpPr>
          <p:nvPr>
            <p:ph type="ftr" sz="quarter" idx="11"/>
          </p:nvPr>
        </p:nvSpPr>
        <p:spPr/>
        <p:txBody>
          <a:bodyPr/>
          <a:lstStyle/>
          <a:p>
            <a:endParaRPr lang="nl-NL">
              <a:solidFill>
                <a:prstClr val="black"/>
              </a:solidFill>
            </a:endParaRPr>
          </a:p>
        </p:txBody>
      </p:sp>
      <p:sp>
        <p:nvSpPr>
          <p:cNvPr id="6" name="Slide Number Placeholder 5"/>
          <p:cNvSpPr>
            <a:spLocks noGrp="1"/>
          </p:cNvSpPr>
          <p:nvPr>
            <p:ph type="sldNum" sz="quarter" idx="12"/>
          </p:nvPr>
        </p:nvSpPr>
        <p:spPr/>
        <p:txBody>
          <a:bodyPr/>
          <a:lstStyle/>
          <a:p>
            <a:fld id="{016844DE-39AC-45D5-92A8-262EC95D3BAB}" type="slidenum">
              <a:rPr lang="nl-NL" smtClean="0">
                <a:solidFill>
                  <a:prstClr val="black"/>
                </a:solidFill>
              </a:rPr>
              <a:pPr/>
              <a:t>28</a:t>
            </a:fld>
            <a:endParaRPr lang="nl-NL">
              <a:solidFill>
                <a:prstClr val="black"/>
              </a:solidFill>
            </a:endParaRPr>
          </a:p>
        </p:txBody>
      </p:sp>
    </p:spTree>
    <p:extLst>
      <p:ext uri="{BB962C8B-B14F-4D97-AF65-F5344CB8AC3E}">
        <p14:creationId xmlns:p14="http://schemas.microsoft.com/office/powerpoint/2010/main" xmlns="" val="47128745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a:t>
            </a:r>
            <a:r>
              <a:rPr lang="en-US" baseline="0" dirty="0" smtClean="0"/>
              <a:t> few systems will ever see more than 40-50</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30</a:t>
            </a:fld>
            <a:endParaRPr lang="en-CA" dirty="0"/>
          </a:p>
        </p:txBody>
      </p:sp>
    </p:spTree>
    <p:extLst>
      <p:ext uri="{BB962C8B-B14F-4D97-AF65-F5344CB8AC3E}">
        <p14:creationId xmlns:p14="http://schemas.microsoft.com/office/powerpoint/2010/main" xmlns="" val="186657849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AU" dirty="0" smtClean="0"/>
              <a:t>Defined Structured Data</a:t>
            </a:r>
          </a:p>
          <a:p>
            <a:pPr lvl="2"/>
            <a:r>
              <a:rPr lang="en-AU" dirty="0" smtClean="0"/>
              <a:t>The logical, common contents of the resource</a:t>
            </a:r>
          </a:p>
          <a:p>
            <a:pPr lvl="2"/>
            <a:r>
              <a:rPr lang="en-AU" dirty="0" smtClean="0"/>
              <a:t>Mapped to formal definitions/RIM &amp; other formats</a:t>
            </a:r>
          </a:p>
          <a:p>
            <a:pPr lvl="1"/>
            <a:r>
              <a:rPr lang="en-AU" dirty="0" smtClean="0"/>
              <a:t>Extensions</a:t>
            </a:r>
          </a:p>
          <a:p>
            <a:pPr lvl="2"/>
            <a:r>
              <a:rPr lang="en-AU" dirty="0" smtClean="0"/>
              <a:t>“Non-common” requirements, but everyone can use</a:t>
            </a:r>
          </a:p>
          <a:p>
            <a:pPr lvl="2"/>
            <a:r>
              <a:rPr lang="en-AU" dirty="0" smtClean="0"/>
              <a:t>Published and managed</a:t>
            </a:r>
          </a:p>
          <a:p>
            <a:pPr lvl="1"/>
            <a:r>
              <a:rPr lang="en-AU" dirty="0" smtClean="0"/>
              <a:t>Narrative</a:t>
            </a:r>
          </a:p>
          <a:p>
            <a:pPr lvl="2"/>
            <a:r>
              <a:rPr lang="en-AU" dirty="0" smtClean="0"/>
              <a:t>Human readable (fall back)</a:t>
            </a:r>
          </a:p>
          <a:p>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31</a:t>
            </a:fld>
            <a:endParaRPr lang="en-CA" dirty="0"/>
          </a:p>
        </p:txBody>
      </p:sp>
    </p:spTree>
    <p:extLst>
      <p:ext uri="{BB962C8B-B14F-4D97-AF65-F5344CB8AC3E}">
        <p14:creationId xmlns:p14="http://schemas.microsoft.com/office/powerpoint/2010/main" xmlns="" val="10029140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Each day – 1 hour presentation, </a:t>
            </a:r>
            <a:r>
              <a:rPr lang="en-CA" smtClean="0"/>
              <a:t>30 minutes </a:t>
            </a:r>
            <a:endParaRPr lang="en-CA"/>
          </a:p>
        </p:txBody>
      </p:sp>
      <p:sp>
        <p:nvSpPr>
          <p:cNvPr id="4" name="Slide Number Placeholder 3"/>
          <p:cNvSpPr>
            <a:spLocks noGrp="1"/>
          </p:cNvSpPr>
          <p:nvPr>
            <p:ph type="sldNum" sz="quarter" idx="10"/>
          </p:nvPr>
        </p:nvSpPr>
        <p:spPr/>
        <p:txBody>
          <a:bodyPr/>
          <a:lstStyle/>
          <a:p>
            <a:fld id="{3A1F50BE-48AE-4332-BF46-C112AB8C5E91}" type="slidenum">
              <a:rPr lang="en-CA" smtClean="0"/>
              <a:pPr/>
              <a:t>5</a:t>
            </a:fld>
            <a:endParaRPr lang="en-CA"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System for gender is wrong . . .</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32</a:t>
            </a:fld>
            <a:endParaRPr lang="en-CA" dirty="0"/>
          </a:p>
        </p:txBody>
      </p:sp>
    </p:spTree>
    <p:extLst>
      <p:ext uri="{BB962C8B-B14F-4D97-AF65-F5344CB8AC3E}">
        <p14:creationId xmlns:p14="http://schemas.microsoft.com/office/powerpoint/2010/main" xmlns="" val="85032776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34</a:t>
            </a:fld>
            <a:endParaRPr lang="en-CA" dirty="0"/>
          </a:p>
        </p:txBody>
      </p:sp>
    </p:spTree>
    <p:extLst>
      <p:ext uri="{BB962C8B-B14F-4D97-AF65-F5344CB8AC3E}">
        <p14:creationId xmlns:p14="http://schemas.microsoft.com/office/powerpoint/2010/main" xmlns="" val="167607318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Published</a:t>
            </a:r>
            <a:r>
              <a:rPr lang="en-US" baseline="0" dirty="0" smtClean="0"/>
              <a:t> as HTML</a:t>
            </a:r>
          </a:p>
          <a:p>
            <a:r>
              <a:rPr lang="en-US" baseline="0" dirty="0" smtClean="0"/>
              <a:t>Published using validation process  that performs consistency checks – like a software build</a:t>
            </a:r>
          </a:p>
          <a:p>
            <a:r>
              <a:rPr lang="en-US" baseline="0" dirty="0" smtClean="0"/>
              <a:t>Really shouldn’t require much guidance to read, but a few things to call out</a:t>
            </a:r>
          </a:p>
          <a:p>
            <a:r>
              <a:rPr lang="en-US" baseline="0" dirty="0" smtClean="0"/>
              <a:t>Objective of spec is developer can skim and decide in &lt; day</a:t>
            </a:r>
            <a:endParaRPr lang="en-CA" dirty="0" smtClean="0"/>
          </a:p>
          <a:p>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35</a:t>
            </a:fld>
            <a:endParaRPr lang="en-CA" dirty="0"/>
          </a:p>
        </p:txBody>
      </p:sp>
    </p:spTree>
    <p:extLst>
      <p:ext uri="{BB962C8B-B14F-4D97-AF65-F5344CB8AC3E}">
        <p14:creationId xmlns:p14="http://schemas.microsoft.com/office/powerpoint/2010/main" xmlns="" val="249099495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Sabre &amp; Galileo – Travelocity, hotels.com, </a:t>
            </a:r>
            <a:r>
              <a:rPr lang="en-CA" smtClean="0"/>
              <a:t>TripAdvisor</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36</a:t>
            </a:fld>
            <a:endParaRPr lang="en-CA"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the healthcare space)</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8</a:t>
            </a:fld>
            <a:endParaRPr lang="en-CA" dirty="0"/>
          </a:p>
        </p:txBody>
      </p:sp>
    </p:spTree>
    <p:extLst>
      <p:ext uri="{BB962C8B-B14F-4D97-AF65-F5344CB8AC3E}">
        <p14:creationId xmlns:p14="http://schemas.microsoft.com/office/powerpoint/2010/main" xmlns="" val="24063712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Who </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9</a:t>
            </a:fld>
            <a:endParaRPr lang="en-CA" dirty="0"/>
          </a:p>
        </p:txBody>
      </p:sp>
    </p:spTree>
    <p:extLst>
      <p:ext uri="{BB962C8B-B14F-4D97-AF65-F5344CB8AC3E}">
        <p14:creationId xmlns:p14="http://schemas.microsoft.com/office/powerpoint/2010/main" xmlns="" val="16562056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dirty="0" smtClean="0"/>
              <a:t>There are flaws in what exists</a:t>
            </a:r>
          </a:p>
          <a:p>
            <a:pPr lvl="0"/>
            <a:r>
              <a:rPr lang="en-US" dirty="0" smtClean="0"/>
              <a:t>There are new use-cases not being met</a:t>
            </a:r>
          </a:p>
        </p:txBody>
      </p:sp>
      <p:sp>
        <p:nvSpPr>
          <p:cNvPr id="4" name="Slide Number Placeholder 3"/>
          <p:cNvSpPr>
            <a:spLocks noGrp="1"/>
          </p:cNvSpPr>
          <p:nvPr>
            <p:ph type="sldNum" sz="quarter" idx="10"/>
          </p:nvPr>
        </p:nvSpPr>
        <p:spPr/>
        <p:txBody>
          <a:bodyPr/>
          <a:lstStyle/>
          <a:p>
            <a:fld id="{3A1F50BE-48AE-4332-BF46-C112AB8C5E91}" type="slidenum">
              <a:rPr lang="en-CA" smtClean="0"/>
              <a:pPr/>
              <a:t>13</a:t>
            </a:fld>
            <a:endParaRPr lang="en-CA" dirty="0"/>
          </a:p>
        </p:txBody>
      </p:sp>
    </p:spTree>
    <p:extLst>
      <p:ext uri="{BB962C8B-B14F-4D97-AF65-F5344CB8AC3E}">
        <p14:creationId xmlns:p14="http://schemas.microsoft.com/office/powerpoint/2010/main" xmlns="" val="23855157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9:25</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15</a:t>
            </a:fld>
            <a:endParaRPr lang="en-CA" dirty="0"/>
          </a:p>
        </p:txBody>
      </p:sp>
    </p:spTree>
    <p:extLst>
      <p:ext uri="{BB962C8B-B14F-4D97-AF65-F5344CB8AC3E}">
        <p14:creationId xmlns:p14="http://schemas.microsoft.com/office/powerpoint/2010/main" xmlns="" val="13093890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don’t actually have a formal manifesto, but these are the principles we adhere to.</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17</a:t>
            </a:fld>
            <a:endParaRPr lang="en-CA" dirty="0"/>
          </a:p>
        </p:txBody>
      </p:sp>
    </p:spTree>
    <p:extLst>
      <p:ext uri="{BB962C8B-B14F-4D97-AF65-F5344CB8AC3E}">
        <p14:creationId xmlns:p14="http://schemas.microsoft.com/office/powerpoint/2010/main" xmlns="" val="6797544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Spec is driven by people who write code</a:t>
            </a:r>
          </a:p>
          <a:p>
            <a:r>
              <a:rPr lang="en-US" dirty="0" smtClean="0"/>
              <a:t>Numerous</a:t>
            </a:r>
            <a:r>
              <a:rPr lang="en-US" baseline="0" dirty="0" smtClean="0"/>
              <a:t> pieces have been changed because of experience with what worked when trying to implement</a:t>
            </a:r>
          </a:p>
          <a:p>
            <a:r>
              <a:rPr lang="en-US" baseline="0" dirty="0" smtClean="0"/>
              <a:t>Even have a test workbench for RESTful servers</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18</a:t>
            </a:fld>
            <a:endParaRPr lang="en-CA" dirty="0"/>
          </a:p>
        </p:txBody>
      </p:sp>
    </p:spTree>
    <p:extLst>
      <p:ext uri="{BB962C8B-B14F-4D97-AF65-F5344CB8AC3E}">
        <p14:creationId xmlns:p14="http://schemas.microsoft.com/office/powerpoint/2010/main" xmlns="" val="26597402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Design by constraint failed – years to develop, what</a:t>
            </a:r>
            <a:r>
              <a:rPr lang="en-US" baseline="0" dirty="0" smtClean="0"/>
              <a:t> was produced required yet more design to be implementable and after that might not be interoperable</a:t>
            </a:r>
          </a:p>
          <a:p>
            <a:endParaRPr lang="en-US" baseline="0" dirty="0" smtClean="0"/>
          </a:p>
          <a:p>
            <a:r>
              <a:rPr lang="en-US" baseline="0" dirty="0" smtClean="0"/>
              <a:t>How to determine the 80%?  Look to existing specs – v2, v3, CDA templates, OpenEHR, jurisdictional projects, what implementations we’ve seen</a:t>
            </a:r>
          </a:p>
          <a:p>
            <a:r>
              <a:rPr lang="en-US" baseline="0" dirty="0" smtClean="0"/>
              <a:t>If not sure, err on the side of “not in for now”</a:t>
            </a:r>
            <a:endParaRPr lang="en-US" dirty="0" smtClean="0"/>
          </a:p>
          <a:p>
            <a:endParaRPr lang="en-US" dirty="0" smtClean="0"/>
          </a:p>
          <a:p>
            <a:r>
              <a:rPr lang="en-US" dirty="0" smtClean="0"/>
              <a:t>Note: not 80% of instances, 80% of implementations</a:t>
            </a:r>
          </a:p>
          <a:p>
            <a:endParaRPr lang="en-US" dirty="0" smtClean="0"/>
          </a:p>
          <a:p>
            <a:r>
              <a:rPr lang="en-US" dirty="0" smtClean="0"/>
              <a:t>Challenges with “raising the</a:t>
            </a:r>
            <a:r>
              <a:rPr lang="en-US" baseline="0" dirty="0" smtClean="0"/>
              <a:t> bar”</a:t>
            </a:r>
          </a:p>
          <a:p>
            <a:r>
              <a:rPr lang="en-US" baseline="0" dirty="0" smtClean="0"/>
              <a:t>What happens when there aren’t many/any implementations?</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19</a:t>
            </a:fld>
            <a:endParaRPr lang="en-CA" dirty="0"/>
          </a:p>
        </p:txBody>
      </p:sp>
    </p:spTree>
    <p:extLst>
      <p:ext uri="{BB962C8B-B14F-4D97-AF65-F5344CB8AC3E}">
        <p14:creationId xmlns:p14="http://schemas.microsoft.com/office/powerpoint/2010/main" xmlns="" val="208352122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152400" y="152400"/>
            <a:ext cx="8839200" cy="6477000"/>
            <a:chOff x="240" y="288"/>
            <a:chExt cx="5290" cy="3504"/>
          </a:xfrm>
        </p:grpSpPr>
        <p:sp>
          <p:nvSpPr>
            <p:cNvPr id="5" name="Rectangle 3"/>
            <p:cNvSpPr>
              <a:spLocks noChangeArrowheads="1"/>
            </p:cNvSpPr>
            <p:nvPr/>
          </p:nvSpPr>
          <p:spPr bwMode="blackWhite">
            <a:xfrm>
              <a:off x="240" y="288"/>
              <a:ext cx="5290" cy="3504"/>
            </a:xfrm>
            <a:prstGeom prst="rect">
              <a:avLst/>
            </a:prstGeom>
            <a:solidFill>
              <a:schemeClr val="bg1"/>
            </a:solidFill>
            <a:ln w="50800">
              <a:solidFill>
                <a:schemeClr val="folHlink"/>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endParaRPr lang="en-US" sz="2400" dirty="0">
                <a:latin typeface="Times New Roman" pitchFamily="18" charset="0"/>
              </a:endParaRPr>
            </a:p>
          </p:txBody>
        </p:sp>
        <p:sp>
          <p:nvSpPr>
            <p:cNvPr id="6" name="Rectangle 4"/>
            <p:cNvSpPr>
              <a:spLocks noChangeArrowheads="1"/>
            </p:cNvSpPr>
            <p:nvPr/>
          </p:nvSpPr>
          <p:spPr bwMode="auto">
            <a:xfrm>
              <a:off x="285" y="336"/>
              <a:ext cx="5184" cy="3408"/>
            </a:xfrm>
            <a:prstGeom prst="rect">
              <a:avLst/>
            </a:prstGeom>
            <a:noFill/>
            <a:ln w="9525">
              <a:solidFill>
                <a:schemeClr val="folHlink"/>
              </a:solidFill>
              <a:miter lim="800000"/>
              <a:headEnd/>
              <a:tailEnd/>
            </a:ln>
            <a:effectLst/>
            <a:extLst>
              <a:ext uri="{909E8E84-426E-40DD-AFC4-6F175D3DCCD1}">
                <a14:hiddenFill xmlns:a14="http://schemas.microsoft.com/office/drawing/2010/main" xmlns="">
                  <a:solidFill>
                    <a:schemeClr val="tx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endParaRPr lang="en-US" sz="2400" dirty="0">
                <a:latin typeface="Times New Roman" pitchFamily="18" charset="0"/>
              </a:endParaRPr>
            </a:p>
          </p:txBody>
        </p:sp>
        <p:sp>
          <p:nvSpPr>
            <p:cNvPr id="7" name="Line 5"/>
            <p:cNvSpPr>
              <a:spLocks noChangeShapeType="1"/>
            </p:cNvSpPr>
            <p:nvPr/>
          </p:nvSpPr>
          <p:spPr bwMode="auto">
            <a:xfrm>
              <a:off x="576" y="2256"/>
              <a:ext cx="4608" cy="0"/>
            </a:xfrm>
            <a:prstGeom prst="line">
              <a:avLst/>
            </a:prstGeom>
            <a:noFill/>
            <a:ln w="38100">
              <a:solidFill>
                <a:schemeClr val="accent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AU" dirty="0"/>
            </a:p>
          </p:txBody>
        </p:sp>
      </p:grpSp>
      <p:sp>
        <p:nvSpPr>
          <p:cNvPr id="8" name="Rectangle 12"/>
          <p:cNvSpPr>
            <a:spLocks noChangeArrowheads="1"/>
          </p:cNvSpPr>
          <p:nvPr userDrawn="1"/>
        </p:nvSpPr>
        <p:spPr bwMode="auto">
          <a:xfrm>
            <a:off x="0" y="6629400"/>
            <a:ext cx="9144000" cy="21544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r>
              <a:rPr lang="en-US" sz="800" b="1" dirty="0" smtClean="0"/>
              <a:t>       © 2014 HL7 ® </a:t>
            </a:r>
            <a:r>
              <a:rPr lang="en-US" sz="800" b="1" dirty="0"/>
              <a:t>International. </a:t>
            </a:r>
            <a:r>
              <a:rPr lang="en-US" sz="800" b="1" dirty="0" smtClean="0"/>
              <a:t>Licensed</a:t>
            </a:r>
            <a:r>
              <a:rPr lang="en-US" sz="800" b="1" baseline="0" dirty="0" smtClean="0"/>
              <a:t> under Creative Commons</a:t>
            </a:r>
            <a:r>
              <a:rPr lang="en-US" sz="800" b="1" dirty="0" smtClean="0"/>
              <a:t>. </a:t>
            </a:r>
            <a:r>
              <a:rPr lang="en-US" sz="800" b="1" dirty="0"/>
              <a:t>HL7 </a:t>
            </a:r>
            <a:r>
              <a:rPr lang="en-US" sz="800" b="1" dirty="0" smtClean="0"/>
              <a:t>&amp; Health </a:t>
            </a:r>
            <a:r>
              <a:rPr lang="en-US" sz="800" b="1" dirty="0"/>
              <a:t>Level Seven are registered trademarks of Health Level Seven International. Reg. U.S. TM Office.</a:t>
            </a:r>
          </a:p>
        </p:txBody>
      </p:sp>
      <p:pic>
        <p:nvPicPr>
          <p:cNvPr id="9" name="Picture 13" descr="HL7 International Logo"/>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323528" y="304800"/>
            <a:ext cx="1109662"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3798" name="Rectangle 6"/>
          <p:cNvSpPr>
            <a:spLocks noGrp="1" noChangeArrowheads="1"/>
          </p:cNvSpPr>
          <p:nvPr>
            <p:ph type="ctrTitle"/>
          </p:nvPr>
        </p:nvSpPr>
        <p:spPr>
          <a:xfrm>
            <a:off x="1219200" y="838200"/>
            <a:ext cx="6781800" cy="2559050"/>
          </a:xfrm>
        </p:spPr>
        <p:txBody>
          <a:bodyPr anchorCtr="1"/>
          <a:lstStyle>
            <a:lvl1pPr algn="ctr">
              <a:defRPr sz="5600"/>
            </a:lvl1pPr>
          </a:lstStyle>
          <a:p>
            <a:pPr lvl="0"/>
            <a:r>
              <a:rPr lang="en-US" noProof="0" smtClean="0"/>
              <a:t>Click to edit Master title style</a:t>
            </a:r>
          </a:p>
        </p:txBody>
      </p:sp>
      <p:sp>
        <p:nvSpPr>
          <p:cNvPr id="33799" name="Rectangle 7"/>
          <p:cNvSpPr>
            <a:spLocks noGrp="1" noChangeArrowheads="1"/>
          </p:cNvSpPr>
          <p:nvPr>
            <p:ph type="subTitle" idx="1"/>
          </p:nvPr>
        </p:nvSpPr>
        <p:spPr>
          <a:xfrm>
            <a:off x="1371600" y="3962400"/>
            <a:ext cx="6400800" cy="1873250"/>
          </a:xfrm>
        </p:spPr>
        <p:txBody>
          <a:bodyPr/>
          <a:lstStyle>
            <a:lvl1pPr marL="0" indent="0" algn="ctr">
              <a:buFont typeface="Wingdings" pitchFamily="2" charset="2"/>
              <a:buNone/>
              <a:defRPr sz="3000"/>
            </a:lvl1pPr>
          </a:lstStyle>
          <a:p>
            <a:pPr lvl="0"/>
            <a:r>
              <a:rPr lang="en-US" noProof="0" smtClean="0"/>
              <a:t>Click to edit Master subtitle style</a:t>
            </a:r>
          </a:p>
        </p:txBody>
      </p:sp>
      <p:pic>
        <p:nvPicPr>
          <p:cNvPr id="10" name="Picture 9"/>
          <p:cNvPicPr>
            <a:picLocks noChangeAspect="1"/>
          </p:cNvPicPr>
          <p:nvPr userDrawn="1"/>
        </p:nvPicPr>
        <p:blipFill rotWithShape="1">
          <a:blip r:embed="rId3" cstate="print">
            <a:extLst>
              <a:ext uri="{28A0092B-C50C-407E-A947-70E740481C1C}">
                <a14:useLocalDpi xmlns:a14="http://schemas.microsoft.com/office/drawing/2010/main" xmlns="" val="0"/>
              </a:ext>
            </a:extLst>
          </a:blip>
          <a:srcRect l="27071" t="19101" r="26890" b="29814"/>
          <a:stretch/>
        </p:blipFill>
        <p:spPr>
          <a:xfrm>
            <a:off x="6858678" y="260648"/>
            <a:ext cx="2034746" cy="1252151"/>
          </a:xfrm>
          <a:prstGeom prst="rect">
            <a:avLst/>
          </a:prstGeom>
        </p:spPr>
      </p:pic>
      <p:pic>
        <p:nvPicPr>
          <p:cNvPr id="11" name="Picture 4" descr="Creative Commons Licence"/>
          <p:cNvPicPr>
            <a:picLocks noChangeAspect="1" noChangeArrowheads="1"/>
          </p:cNvPicPr>
          <p:nvPr userDrawn="1"/>
        </p:nvPicPr>
        <p:blipFill>
          <a:blip r:embed="rId4" cstate="print">
            <a:extLst>
              <a:ext uri="{28A0092B-C50C-407E-A947-70E740481C1C}">
                <a14:useLocalDpi xmlns:a14="http://schemas.microsoft.com/office/drawing/2010/main" xmlns="" val="0"/>
              </a:ext>
            </a:extLst>
          </a:blip>
          <a:srcRect/>
          <a:stretch>
            <a:fillRect/>
          </a:stretch>
        </p:blipFill>
        <p:spPr bwMode="auto">
          <a:xfrm>
            <a:off x="290265" y="6192775"/>
            <a:ext cx="838200" cy="295275"/>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71907701"/>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5" name="Rectangle 4"/>
          <p:cNvSpPr/>
          <p:nvPr userDrawn="1"/>
        </p:nvSpPr>
        <p:spPr bwMode="auto">
          <a:xfrm>
            <a:off x="7876619" y="5565993"/>
            <a:ext cx="1008112" cy="936104"/>
          </a:xfrm>
          <a:prstGeom prst="rect">
            <a:avLst/>
          </a:prstGeom>
          <a:solidFill>
            <a:schemeClr val="bg1"/>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1800" b="0" i="0" u="none" strike="noStrike" cap="none" normalizeH="0" baseline="0" dirty="0" smtClean="0">
              <a:ln>
                <a:noFill/>
              </a:ln>
              <a:solidFill>
                <a:schemeClr val="tx1"/>
              </a:solidFill>
              <a:effectLst/>
              <a:latin typeface="Arial" charset="0"/>
            </a:endParaRPr>
          </a:p>
        </p:txBody>
      </p:sp>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pic>
        <p:nvPicPr>
          <p:cNvPr id="4" name="Picture 13" descr="HL7 International Logo"/>
          <p:cNvPicPr>
            <a:picLocks noChangeAspect="1" noChangeArrowheads="1"/>
          </p:cNvPicPr>
          <p:nvPr userDrawn="1"/>
        </p:nvPicPr>
        <p:blipFill>
          <a:blip r:embed="rId2" cstate="print">
            <a:extLst>
              <a:ext uri="{28A0092B-C50C-407E-A947-70E740481C1C}">
                <a14:useLocalDpi xmlns:a14="http://schemas.microsoft.com/office/drawing/2010/main" xmlns="" val="0"/>
              </a:ext>
            </a:extLst>
          </a:blip>
          <a:srcRect/>
          <a:stretch>
            <a:fillRect/>
          </a:stretch>
        </p:blipFill>
        <p:spPr bwMode="auto">
          <a:xfrm>
            <a:off x="323528" y="304800"/>
            <a:ext cx="1109662"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306902268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23528" y="332657"/>
            <a:ext cx="6552728" cy="1152128"/>
          </a:xfrm>
        </p:spPr>
        <p:txBody>
          <a:bodyPr anchor="ct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Slide Number Placeholder 5"/>
          <p:cNvSpPr>
            <a:spLocks noGrp="1"/>
          </p:cNvSpPr>
          <p:nvPr>
            <p:ph type="sldNum" sz="quarter" idx="4"/>
          </p:nvPr>
        </p:nvSpPr>
        <p:spPr>
          <a:xfrm>
            <a:off x="179512" y="6304235"/>
            <a:ext cx="720080" cy="221109"/>
          </a:xfrm>
          <a:prstGeom prst="rect">
            <a:avLst/>
          </a:prstGeom>
        </p:spPr>
        <p:txBody>
          <a:bodyPr vert="horz" lIns="91440" tIns="45720" rIns="91440" bIns="45720" rtlCol="0" anchor="ctr"/>
          <a:lstStyle>
            <a:lvl1pPr algn="l">
              <a:defRPr sz="1000">
                <a:solidFill>
                  <a:schemeClr val="tx1">
                    <a:tint val="75000"/>
                  </a:schemeClr>
                </a:solidFill>
              </a:defRPr>
            </a:lvl1pPr>
          </a:lstStyle>
          <a:p>
            <a:fld id="{5CC3E5C4-3E2B-40F1-9F2B-C46CEB0C88DF}" type="slidenum">
              <a:rPr lang="en-CA" smtClean="0"/>
              <a:pPr/>
              <a:t>‹#›</a:t>
            </a:fld>
            <a:endParaRPr lang="en-CA" dirty="0"/>
          </a:p>
        </p:txBody>
      </p:sp>
    </p:spTree>
    <p:extLst>
      <p:ext uri="{BB962C8B-B14F-4D97-AF65-F5344CB8AC3E}">
        <p14:creationId xmlns:p14="http://schemas.microsoft.com/office/powerpoint/2010/main" xmlns="" val="3638569158"/>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81000" y="1828800"/>
            <a:ext cx="4114800" cy="45525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828800"/>
            <a:ext cx="4114800" cy="45525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5"/>
          <p:cNvSpPr>
            <a:spLocks noGrp="1"/>
          </p:cNvSpPr>
          <p:nvPr>
            <p:ph type="sldNum" sz="quarter" idx="4"/>
          </p:nvPr>
        </p:nvSpPr>
        <p:spPr>
          <a:xfrm>
            <a:off x="179512" y="6304235"/>
            <a:ext cx="720080" cy="221109"/>
          </a:xfrm>
          <a:prstGeom prst="rect">
            <a:avLst/>
          </a:prstGeom>
        </p:spPr>
        <p:txBody>
          <a:bodyPr vert="horz" lIns="91440" tIns="45720" rIns="91440" bIns="45720" rtlCol="0" anchor="ctr"/>
          <a:lstStyle>
            <a:lvl1pPr algn="l">
              <a:defRPr sz="1000">
                <a:solidFill>
                  <a:schemeClr val="tx1">
                    <a:tint val="75000"/>
                  </a:schemeClr>
                </a:solidFill>
              </a:defRPr>
            </a:lvl1pPr>
          </a:lstStyle>
          <a:p>
            <a:fld id="{5CC3E5C4-3E2B-40F1-9F2B-C46CEB0C88DF}" type="slidenum">
              <a:rPr lang="en-CA" smtClean="0"/>
              <a:pPr/>
              <a:t>‹#›</a:t>
            </a:fld>
            <a:endParaRPr lang="en-CA" dirty="0"/>
          </a:p>
        </p:txBody>
      </p:sp>
    </p:spTree>
    <p:extLst>
      <p:ext uri="{BB962C8B-B14F-4D97-AF65-F5344CB8AC3E}">
        <p14:creationId xmlns:p14="http://schemas.microsoft.com/office/powerpoint/2010/main" xmlns="" val="55576303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23528" y="332656"/>
            <a:ext cx="6552728" cy="1152128"/>
          </a:xfrm>
        </p:spPr>
        <p:txBody>
          <a:bodyPr/>
          <a:lstStyle>
            <a:lvl1pPr>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467544" y="1709118"/>
            <a:ext cx="4040188" cy="639762"/>
          </a:xfrm>
        </p:spPr>
        <p:txBody>
          <a:bodyPr anchor="ct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57200" y="2358032"/>
            <a:ext cx="4040188" cy="409530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709118"/>
            <a:ext cx="4041775" cy="639762"/>
          </a:xfrm>
        </p:spPr>
        <p:txBody>
          <a:bodyPr anchor="ct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645025" y="2358032"/>
            <a:ext cx="4041775" cy="409530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xmlns="" val="1978479197"/>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5"/>
          <p:cNvSpPr>
            <a:spLocks noGrp="1"/>
          </p:cNvSpPr>
          <p:nvPr>
            <p:ph type="sldNum" sz="quarter" idx="4"/>
          </p:nvPr>
        </p:nvSpPr>
        <p:spPr>
          <a:xfrm>
            <a:off x="179512" y="6304235"/>
            <a:ext cx="720080" cy="221109"/>
          </a:xfrm>
          <a:prstGeom prst="rect">
            <a:avLst/>
          </a:prstGeom>
        </p:spPr>
        <p:txBody>
          <a:bodyPr vert="horz" lIns="91440" tIns="45720" rIns="91440" bIns="45720" rtlCol="0" anchor="ctr"/>
          <a:lstStyle>
            <a:lvl1pPr algn="l">
              <a:defRPr sz="1000">
                <a:solidFill>
                  <a:schemeClr val="tx1">
                    <a:tint val="75000"/>
                  </a:schemeClr>
                </a:solidFill>
              </a:defRPr>
            </a:lvl1pPr>
          </a:lstStyle>
          <a:p>
            <a:fld id="{5CC3E5C4-3E2B-40F1-9F2B-C46CEB0C88DF}" type="slidenum">
              <a:rPr lang="en-CA" smtClean="0"/>
              <a:pPr/>
              <a:t>‹#›</a:t>
            </a:fld>
            <a:endParaRPr lang="en-CA" dirty="0"/>
          </a:p>
        </p:txBody>
      </p:sp>
    </p:spTree>
    <p:extLst>
      <p:ext uri="{BB962C8B-B14F-4D97-AF65-F5344CB8AC3E}">
        <p14:creationId xmlns:p14="http://schemas.microsoft.com/office/powerpoint/2010/main" xmlns="" val="34327536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Rectangle 2"/>
          <p:cNvSpPr/>
          <p:nvPr userDrawn="1"/>
        </p:nvSpPr>
        <p:spPr bwMode="auto">
          <a:xfrm>
            <a:off x="323528" y="252899"/>
            <a:ext cx="8568952" cy="6264696"/>
          </a:xfrm>
          <a:prstGeom prst="rect">
            <a:avLst/>
          </a:prstGeom>
          <a:solidFill>
            <a:schemeClr val="bg1"/>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1800" b="0" i="0" u="none" strike="noStrike" cap="none" normalizeH="0" baseline="0" dirty="0" smtClean="0">
              <a:ln>
                <a:noFill/>
              </a:ln>
              <a:solidFill>
                <a:schemeClr val="tx1"/>
              </a:solidFill>
              <a:effectLst/>
              <a:latin typeface="Arial" charset="0"/>
            </a:endParaRPr>
          </a:p>
        </p:txBody>
      </p:sp>
      <p:sp>
        <p:nvSpPr>
          <p:cNvPr id="2" name="Slide Number Placeholder 5"/>
          <p:cNvSpPr>
            <a:spLocks noGrp="1"/>
          </p:cNvSpPr>
          <p:nvPr>
            <p:ph type="sldNum" sz="quarter" idx="4"/>
          </p:nvPr>
        </p:nvSpPr>
        <p:spPr>
          <a:xfrm>
            <a:off x="179512" y="6304235"/>
            <a:ext cx="720080" cy="221109"/>
          </a:xfrm>
          <a:prstGeom prst="rect">
            <a:avLst/>
          </a:prstGeom>
        </p:spPr>
        <p:txBody>
          <a:bodyPr vert="horz" lIns="91440" tIns="45720" rIns="91440" bIns="45720" rtlCol="0" anchor="ctr"/>
          <a:lstStyle>
            <a:lvl1pPr algn="l">
              <a:defRPr sz="1000">
                <a:solidFill>
                  <a:schemeClr val="tx1">
                    <a:tint val="75000"/>
                  </a:schemeClr>
                </a:solidFill>
              </a:defRPr>
            </a:lvl1pPr>
          </a:lstStyle>
          <a:p>
            <a:fld id="{5CC3E5C4-3E2B-40F1-9F2B-C46CEB0C88DF}" type="slidenum">
              <a:rPr lang="en-CA" smtClean="0"/>
              <a:pPr/>
              <a:t>‹#›</a:t>
            </a:fld>
            <a:endParaRPr lang="en-CA" dirty="0"/>
          </a:p>
        </p:txBody>
      </p:sp>
      <p:sp>
        <p:nvSpPr>
          <p:cNvPr id="4" name="Title 1"/>
          <p:cNvSpPr>
            <a:spLocks noGrp="1"/>
          </p:cNvSpPr>
          <p:nvPr>
            <p:ph type="title"/>
          </p:nvPr>
        </p:nvSpPr>
        <p:spPr>
          <a:xfrm>
            <a:off x="323528" y="332657"/>
            <a:ext cx="6552728" cy="1180142"/>
          </a:xfrm>
        </p:spPr>
        <p:txBody>
          <a:bodyPr/>
          <a:lstStyle>
            <a:lvl1pPr>
              <a:defRPr>
                <a:solidFill>
                  <a:schemeClr val="bg1"/>
                </a:solidFill>
              </a:defRPr>
            </a:lvl1pPr>
          </a:lstStyle>
          <a:p>
            <a:r>
              <a:rPr lang="en-US" smtClean="0"/>
              <a:t>Click to edit Master title style</a:t>
            </a:r>
            <a:endParaRPr lang="en-US"/>
          </a:p>
        </p:txBody>
      </p:sp>
    </p:spTree>
    <p:extLst>
      <p:ext uri="{BB962C8B-B14F-4D97-AF65-F5344CB8AC3E}">
        <p14:creationId xmlns:p14="http://schemas.microsoft.com/office/powerpoint/2010/main" xmlns="" val="1496780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cSld name="1_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619672" y="6501342"/>
            <a:ext cx="6192688" cy="192021"/>
          </a:xfrm>
          <a:prstGeom prst="rect">
            <a:avLst/>
          </a:prstGeom>
        </p:spPr>
        <p:txBody>
          <a:bodyPr/>
          <a:lstStyle/>
          <a:p>
            <a:endParaRPr lang="nl-NL" dirty="0"/>
          </a:p>
        </p:txBody>
      </p:sp>
      <p:sp>
        <p:nvSpPr>
          <p:cNvPr id="4" name="Slide Number Placeholder 3"/>
          <p:cNvSpPr>
            <a:spLocks noGrp="1"/>
          </p:cNvSpPr>
          <p:nvPr>
            <p:ph type="sldNum" sz="quarter" idx="12"/>
          </p:nvPr>
        </p:nvSpPr>
        <p:spPr>
          <a:xfrm>
            <a:off x="7812360" y="6501342"/>
            <a:ext cx="1306488" cy="192021"/>
          </a:xfrm>
          <a:prstGeom prst="rect">
            <a:avLst/>
          </a:prstGeom>
        </p:spPr>
        <p:txBody>
          <a:bodyPr/>
          <a:lstStyle/>
          <a:p>
            <a:fld id="{8698377B-874B-4DB7-8057-E4552B93344F}" type="slidenum">
              <a:rPr lang="nl-NL" smtClean="0"/>
              <a:pPr/>
              <a:t>‹#›</a:t>
            </a:fld>
            <a:endParaRPr lang="nl-NL"/>
          </a:p>
        </p:txBody>
      </p:sp>
    </p:spTree>
    <p:extLst>
      <p:ext uri="{BB962C8B-B14F-4D97-AF65-F5344CB8AC3E}">
        <p14:creationId xmlns:p14="http://schemas.microsoft.com/office/powerpoint/2010/main" xmlns="" val="289854411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jpeg"/><Relationship Id="rId5" Type="http://schemas.openxmlformats.org/officeDocument/2006/relationships/slideLayout" Target="../slideLayouts/slideLayout5.xml"/><Relationship Id="rId10"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3"/>
          <p:cNvSpPr>
            <a:spLocks noChangeArrowheads="1"/>
          </p:cNvSpPr>
          <p:nvPr/>
        </p:nvSpPr>
        <p:spPr bwMode="auto">
          <a:xfrm>
            <a:off x="152400" y="152400"/>
            <a:ext cx="8839200" cy="6477000"/>
          </a:xfrm>
          <a:prstGeom prst="rect">
            <a:avLst/>
          </a:prstGeom>
          <a:solidFill>
            <a:schemeClr val="bg1"/>
          </a:solidFill>
          <a:ln w="44450">
            <a:solidFill>
              <a:schemeClr val="folHlink"/>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endParaRPr lang="en-US" sz="2400" dirty="0">
              <a:latin typeface="Times New Roman" pitchFamily="18" charset="0"/>
            </a:endParaRPr>
          </a:p>
        </p:txBody>
      </p:sp>
      <p:sp>
        <p:nvSpPr>
          <p:cNvPr id="1027" name="Rectangle 4"/>
          <p:cNvSpPr>
            <a:spLocks noChangeArrowheads="1"/>
          </p:cNvSpPr>
          <p:nvPr/>
        </p:nvSpPr>
        <p:spPr bwMode="blackWhite">
          <a:xfrm>
            <a:off x="231775" y="236538"/>
            <a:ext cx="8678863" cy="6289675"/>
          </a:xfrm>
          <a:prstGeom prst="rect">
            <a:avLst/>
          </a:prstGeom>
          <a:solidFill>
            <a:schemeClr val="bg1"/>
          </a:solidFill>
          <a:ln w="9525">
            <a:solidFill>
              <a:schemeClr val="folHlink"/>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endParaRPr lang="en-US" sz="2400" dirty="0">
              <a:latin typeface="Times New Roman" pitchFamily="18" charset="0"/>
            </a:endParaRPr>
          </a:p>
        </p:txBody>
      </p:sp>
      <p:sp>
        <p:nvSpPr>
          <p:cNvPr id="1028" name="Line 5"/>
          <p:cNvSpPr>
            <a:spLocks noChangeShapeType="1"/>
          </p:cNvSpPr>
          <p:nvPr/>
        </p:nvSpPr>
        <p:spPr bwMode="auto">
          <a:xfrm>
            <a:off x="461963" y="1600200"/>
            <a:ext cx="8296275" cy="0"/>
          </a:xfrm>
          <a:prstGeom prst="line">
            <a:avLst/>
          </a:prstGeom>
          <a:noFill/>
          <a:ln w="38100">
            <a:solidFill>
              <a:schemeClr val="accent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AU" dirty="0"/>
          </a:p>
        </p:txBody>
      </p:sp>
      <p:sp>
        <p:nvSpPr>
          <p:cNvPr id="1029" name="Rectangle 6"/>
          <p:cNvSpPr>
            <a:spLocks noGrp="1" noChangeArrowheads="1"/>
          </p:cNvSpPr>
          <p:nvPr>
            <p:ph type="title"/>
          </p:nvPr>
        </p:nvSpPr>
        <p:spPr bwMode="auto">
          <a:xfrm>
            <a:off x="323528" y="332657"/>
            <a:ext cx="6552728" cy="118014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dirty="0" smtClean="0"/>
              <a:t>Click to edit Master title style</a:t>
            </a:r>
          </a:p>
        </p:txBody>
      </p:sp>
      <p:sp>
        <p:nvSpPr>
          <p:cNvPr id="1030" name="Rectangle 7"/>
          <p:cNvSpPr>
            <a:spLocks noGrp="1" noChangeArrowheads="1"/>
          </p:cNvSpPr>
          <p:nvPr>
            <p:ph type="body" idx="1"/>
          </p:nvPr>
        </p:nvSpPr>
        <p:spPr bwMode="auto">
          <a:xfrm>
            <a:off x="381000" y="1828800"/>
            <a:ext cx="8382000" cy="44805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31" name="Rectangle 13"/>
          <p:cNvSpPr>
            <a:spLocks noChangeArrowheads="1"/>
          </p:cNvSpPr>
          <p:nvPr/>
        </p:nvSpPr>
        <p:spPr bwMode="auto">
          <a:xfrm>
            <a:off x="228600" y="6643688"/>
            <a:ext cx="9144000" cy="2143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r>
              <a:rPr lang="en-US" sz="800" b="1" dirty="0" smtClean="0"/>
              <a:t>© 2014 HL7 ® International. Licensed</a:t>
            </a:r>
            <a:r>
              <a:rPr lang="en-US" sz="800" b="1" baseline="0" dirty="0" smtClean="0"/>
              <a:t> under Creative Commons</a:t>
            </a:r>
            <a:r>
              <a:rPr lang="en-US" sz="800" b="1" dirty="0" smtClean="0"/>
              <a:t>. HL7 &amp; Health Level Seven are registered trademarks of Health Level Seven International. Reg. U.S. TM Office.</a:t>
            </a:r>
            <a:endParaRPr lang="en-US" sz="800" b="1" dirty="0"/>
          </a:p>
        </p:txBody>
      </p:sp>
      <p:pic>
        <p:nvPicPr>
          <p:cNvPr id="1032" name="Picture 14" descr="HL7 International Logo"/>
          <p:cNvPicPr>
            <a:picLocks noChangeAspect="1" noChangeArrowheads="1"/>
          </p:cNvPicPr>
          <p:nvPr/>
        </p:nvPicPr>
        <p:blipFill>
          <a:blip r:embed="rId10" cstate="print">
            <a:extLst>
              <a:ext uri="{28A0092B-C50C-407E-A947-70E740481C1C}">
                <a14:useLocalDpi xmlns:a14="http://schemas.microsoft.com/office/drawing/2010/main" xmlns="" val="0"/>
              </a:ext>
            </a:extLst>
          </a:blip>
          <a:srcRect/>
          <a:stretch>
            <a:fillRect/>
          </a:stretch>
        </p:blipFill>
        <p:spPr bwMode="auto">
          <a:xfrm>
            <a:off x="8174038" y="5791200"/>
            <a:ext cx="665162" cy="685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9" name="Picture 8"/>
          <p:cNvPicPr>
            <a:picLocks noChangeAspect="1"/>
          </p:cNvPicPr>
          <p:nvPr userDrawn="1"/>
        </p:nvPicPr>
        <p:blipFill rotWithShape="1">
          <a:blip r:embed="rId11" cstate="print">
            <a:extLst>
              <a:ext uri="{28A0092B-C50C-407E-A947-70E740481C1C}">
                <a14:useLocalDpi xmlns:a14="http://schemas.microsoft.com/office/drawing/2010/main" xmlns="" val="0"/>
              </a:ext>
            </a:extLst>
          </a:blip>
          <a:srcRect l="27071" t="19101" r="26890" b="29814"/>
          <a:stretch/>
        </p:blipFill>
        <p:spPr>
          <a:xfrm>
            <a:off x="6876256" y="260648"/>
            <a:ext cx="2034746" cy="1252151"/>
          </a:xfrm>
          <a:prstGeom prst="rect">
            <a:avLst/>
          </a:prstGeom>
        </p:spPr>
      </p:pic>
    </p:spTree>
  </p:cSld>
  <p:clrMap bg1="lt1" tx1="dk1" bg2="lt2" tx2="dk2" accent1="accent1" accent2="accent2" accent3="accent3" accent4="accent4" accent5="accent5" accent6="accent6" hlink="hlink" folHlink="folHlink"/>
  <p:sldLayoutIdLst>
    <p:sldLayoutId id="2147483661" r:id="rId1"/>
    <p:sldLayoutId id="2147483663" r:id="rId2"/>
    <p:sldLayoutId id="2147483662" r:id="rId3"/>
    <p:sldLayoutId id="2147483664" r:id="rId4"/>
    <p:sldLayoutId id="2147483665" r:id="rId5"/>
    <p:sldLayoutId id="2147483666" r:id="rId6"/>
    <p:sldLayoutId id="2147483667" r:id="rId7"/>
    <p:sldLayoutId id="2147483668" r:id="rId8"/>
  </p:sldLayoutIdLst>
  <p:timing>
    <p:tnLst>
      <p:par>
        <p:cTn id="1" dur="indefinite" restart="never" nodeType="tmRoot"/>
      </p:par>
    </p:tnLst>
  </p:timing>
  <p:hf hdr="0" ftr="0" dt="0"/>
  <p:txStyles>
    <p:titleStyle>
      <a:lvl1pPr algn="l" rtl="0" eaLnBrk="1" fontAlgn="base" hangingPunct="1">
        <a:lnSpc>
          <a:spcPct val="80000"/>
        </a:lnSpc>
        <a:spcBef>
          <a:spcPct val="0"/>
        </a:spcBef>
        <a:spcAft>
          <a:spcPct val="0"/>
        </a:spcAft>
        <a:defRPr sz="4000">
          <a:solidFill>
            <a:schemeClr val="tx2"/>
          </a:solidFill>
          <a:latin typeface="+mj-lt"/>
          <a:ea typeface="+mj-ea"/>
          <a:cs typeface="+mj-cs"/>
        </a:defRPr>
      </a:lvl1pPr>
      <a:lvl2pPr algn="l" rtl="0" eaLnBrk="1" fontAlgn="base" hangingPunct="1">
        <a:lnSpc>
          <a:spcPct val="80000"/>
        </a:lnSpc>
        <a:spcBef>
          <a:spcPct val="0"/>
        </a:spcBef>
        <a:spcAft>
          <a:spcPct val="0"/>
        </a:spcAft>
        <a:defRPr sz="4000">
          <a:solidFill>
            <a:schemeClr val="tx2"/>
          </a:solidFill>
          <a:latin typeface="Verdana" pitchFamily="34" charset="0"/>
        </a:defRPr>
      </a:lvl2pPr>
      <a:lvl3pPr algn="l" rtl="0" eaLnBrk="1" fontAlgn="base" hangingPunct="1">
        <a:lnSpc>
          <a:spcPct val="80000"/>
        </a:lnSpc>
        <a:spcBef>
          <a:spcPct val="0"/>
        </a:spcBef>
        <a:spcAft>
          <a:spcPct val="0"/>
        </a:spcAft>
        <a:defRPr sz="4000">
          <a:solidFill>
            <a:schemeClr val="tx2"/>
          </a:solidFill>
          <a:latin typeface="Verdana" pitchFamily="34" charset="0"/>
        </a:defRPr>
      </a:lvl3pPr>
      <a:lvl4pPr algn="l" rtl="0" eaLnBrk="1" fontAlgn="base" hangingPunct="1">
        <a:lnSpc>
          <a:spcPct val="80000"/>
        </a:lnSpc>
        <a:spcBef>
          <a:spcPct val="0"/>
        </a:spcBef>
        <a:spcAft>
          <a:spcPct val="0"/>
        </a:spcAft>
        <a:defRPr sz="4000">
          <a:solidFill>
            <a:schemeClr val="tx2"/>
          </a:solidFill>
          <a:latin typeface="Verdana" pitchFamily="34" charset="0"/>
        </a:defRPr>
      </a:lvl4pPr>
      <a:lvl5pPr algn="l" rtl="0" eaLnBrk="1" fontAlgn="base" hangingPunct="1">
        <a:lnSpc>
          <a:spcPct val="80000"/>
        </a:lnSpc>
        <a:spcBef>
          <a:spcPct val="0"/>
        </a:spcBef>
        <a:spcAft>
          <a:spcPct val="0"/>
        </a:spcAft>
        <a:defRPr sz="4000">
          <a:solidFill>
            <a:schemeClr val="tx2"/>
          </a:solidFill>
          <a:latin typeface="Verdana" pitchFamily="34" charset="0"/>
        </a:defRPr>
      </a:lvl5pPr>
      <a:lvl6pPr marL="457200" algn="l" rtl="0" eaLnBrk="1" fontAlgn="base" hangingPunct="1">
        <a:lnSpc>
          <a:spcPct val="80000"/>
        </a:lnSpc>
        <a:spcBef>
          <a:spcPct val="0"/>
        </a:spcBef>
        <a:spcAft>
          <a:spcPct val="0"/>
        </a:spcAft>
        <a:defRPr sz="4000">
          <a:solidFill>
            <a:schemeClr val="tx2"/>
          </a:solidFill>
          <a:latin typeface="Verdana" pitchFamily="34" charset="0"/>
        </a:defRPr>
      </a:lvl6pPr>
      <a:lvl7pPr marL="914400" algn="l" rtl="0" eaLnBrk="1" fontAlgn="base" hangingPunct="1">
        <a:lnSpc>
          <a:spcPct val="80000"/>
        </a:lnSpc>
        <a:spcBef>
          <a:spcPct val="0"/>
        </a:spcBef>
        <a:spcAft>
          <a:spcPct val="0"/>
        </a:spcAft>
        <a:defRPr sz="4000">
          <a:solidFill>
            <a:schemeClr val="tx2"/>
          </a:solidFill>
          <a:latin typeface="Verdana" pitchFamily="34" charset="0"/>
        </a:defRPr>
      </a:lvl7pPr>
      <a:lvl8pPr marL="1371600" algn="l" rtl="0" eaLnBrk="1" fontAlgn="base" hangingPunct="1">
        <a:lnSpc>
          <a:spcPct val="80000"/>
        </a:lnSpc>
        <a:spcBef>
          <a:spcPct val="0"/>
        </a:spcBef>
        <a:spcAft>
          <a:spcPct val="0"/>
        </a:spcAft>
        <a:defRPr sz="4000">
          <a:solidFill>
            <a:schemeClr val="tx2"/>
          </a:solidFill>
          <a:latin typeface="Verdana" pitchFamily="34" charset="0"/>
        </a:defRPr>
      </a:lvl8pPr>
      <a:lvl9pPr marL="1828800" algn="l" rtl="0" eaLnBrk="1" fontAlgn="base" hangingPunct="1">
        <a:lnSpc>
          <a:spcPct val="80000"/>
        </a:lnSpc>
        <a:spcBef>
          <a:spcPct val="0"/>
        </a:spcBef>
        <a:spcAft>
          <a:spcPct val="0"/>
        </a:spcAft>
        <a:defRPr sz="4000">
          <a:solidFill>
            <a:schemeClr val="tx2"/>
          </a:solidFill>
          <a:latin typeface="Verdana" pitchFamily="34" charset="0"/>
        </a:defRPr>
      </a:lvl9pPr>
    </p:titleStyle>
    <p:bodyStyle>
      <a:lvl1pPr marL="342900" indent="-342900" algn="l" rtl="0" eaLnBrk="1" fontAlgn="base" hangingPunct="1">
        <a:spcBef>
          <a:spcPct val="20000"/>
        </a:spcBef>
        <a:spcAft>
          <a:spcPct val="0"/>
        </a:spcAft>
        <a:buClr>
          <a:schemeClr val="accent1"/>
        </a:buClr>
        <a:buSzPct val="75000"/>
        <a:buFont typeface="Wingdings" pitchFamily="2" charset="2"/>
        <a:buChar char="n"/>
        <a:defRPr sz="31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1"/>
        </a:buClr>
        <a:buSzPct val="65000"/>
        <a:buFont typeface="Wingdings" pitchFamily="2" charset="2"/>
        <a:buChar char="Ø"/>
        <a:defRPr sz="2600">
          <a:solidFill>
            <a:schemeClr val="tx1"/>
          </a:solidFill>
          <a:latin typeface="+mn-lt"/>
        </a:defRPr>
      </a:lvl2pPr>
      <a:lvl3pPr marL="1143000" indent="-228600" algn="l" rtl="0" eaLnBrk="1" fontAlgn="base" hangingPunct="1">
        <a:spcBef>
          <a:spcPct val="20000"/>
        </a:spcBef>
        <a:spcAft>
          <a:spcPct val="0"/>
        </a:spcAft>
        <a:buClr>
          <a:schemeClr val="folHlink"/>
        </a:buClr>
        <a:buSzPct val="55000"/>
        <a:buFont typeface="Wingdings" pitchFamily="2" charset="2"/>
        <a:buChar char="n"/>
        <a:defRPr sz="2400">
          <a:solidFill>
            <a:schemeClr val="tx1"/>
          </a:solidFill>
          <a:latin typeface="+mn-lt"/>
        </a:defRPr>
      </a:lvl3pPr>
      <a:lvl4pPr marL="1600200" indent="-228600" algn="l" rtl="0" eaLnBrk="1" fontAlgn="base" hangingPunct="1">
        <a:spcBef>
          <a:spcPct val="20000"/>
        </a:spcBef>
        <a:spcAft>
          <a:spcPct val="0"/>
        </a:spcAft>
        <a:buClr>
          <a:schemeClr val="folHlink"/>
        </a:buClr>
        <a:buChar char="•"/>
        <a:defRPr sz="2000">
          <a:solidFill>
            <a:schemeClr val="tx1"/>
          </a:solidFill>
          <a:latin typeface="+mn-lt"/>
        </a:defRPr>
      </a:lvl4pPr>
      <a:lvl5pPr marL="20574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5pPr>
      <a:lvl6pPr marL="25146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6pPr>
      <a:lvl7pPr marL="29718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7pPr>
      <a:lvl8pPr marL="34290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8pPr>
      <a:lvl9pPr marL="38862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hyperlink" Target="https://github.com/37signals/highrise-api" TargetMode="Externa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creativecommons.org/licenses/by/3.0/deed.en_GB" TargetMode="External"/><Relationship Id="rId2" Type="http://schemas.openxmlformats.org/officeDocument/2006/relationships/hyperlink" Target="http://gforge.hl7.org/svn/fhir/trunk/presentations/2014-05%20Tutorials/Introduction%20to%20FHIR.pptx" TargetMode="Externa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7.wmf"/></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7.xml"/><Relationship Id="rId1" Type="http://schemas.openxmlformats.org/officeDocument/2006/relationships/slideLayout" Target="../slideLayouts/slideLayout3.xml"/><Relationship Id="rId6" Type="http://schemas.openxmlformats.org/officeDocument/2006/relationships/image" Target="../media/image11.jpeg"/><Relationship Id="rId5" Type="http://schemas.openxmlformats.org/officeDocument/2006/relationships/image" Target="../media/image10.jpeg"/><Relationship Id="rId4" Type="http://schemas.openxmlformats.org/officeDocument/2006/relationships/image" Target="../media/image9.jpeg"/></Relationships>
</file>

<file path=ppt/slides/_rels/slide2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3" Type="http://schemas.openxmlformats.org/officeDocument/2006/relationships/hyperlink" Target="mailto:lmckenzie@gevitying.com" TargetMode="External"/><Relationship Id="rId2" Type="http://schemas.openxmlformats.org/officeDocument/2006/relationships/hyperlink" Target="http://hl7.org/fhir" TargetMode="External"/><Relationship Id="rId1" Type="http://schemas.openxmlformats.org/officeDocument/2006/relationships/slideLayout" Target="../slideLayouts/slideLayout3.xml"/><Relationship Id="rId5" Type="http://schemas.openxmlformats.org/officeDocument/2006/relationships/image" Target="../media/image15.png"/><Relationship Id="rId4" Type="http://schemas.openxmlformats.org/officeDocument/2006/relationships/image" Target="../media/image2.jpe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AU" dirty="0" smtClean="0"/>
              <a:t>FHIR for Executives</a:t>
            </a:r>
            <a:br>
              <a:rPr lang="en-AU" dirty="0" smtClean="0"/>
            </a:br>
            <a:r>
              <a:rPr lang="en-AU" dirty="0" smtClean="0"/>
              <a:t>(1 of 2)</a:t>
            </a:r>
            <a:endParaRPr lang="en-AU" dirty="0"/>
          </a:p>
        </p:txBody>
      </p:sp>
      <p:sp>
        <p:nvSpPr>
          <p:cNvPr id="3" name="Subtitle 2"/>
          <p:cNvSpPr>
            <a:spLocks noGrp="1"/>
          </p:cNvSpPr>
          <p:nvPr>
            <p:ph type="subTitle" idx="1"/>
          </p:nvPr>
        </p:nvSpPr>
        <p:spPr/>
        <p:txBody>
          <a:bodyPr/>
          <a:lstStyle/>
          <a:p>
            <a:r>
              <a:rPr lang="en-AU" dirty="0" smtClean="0"/>
              <a:t>Lloyd McKenzie</a:t>
            </a:r>
          </a:p>
          <a:p>
            <a:r>
              <a:rPr lang="en-AU" dirty="0" smtClean="0"/>
              <a:t>December 1, </a:t>
            </a:r>
            <a:r>
              <a:rPr lang="en-AU" dirty="0" smtClean="0"/>
              <a:t>2014</a:t>
            </a:r>
            <a:endParaRPr lang="en-AU" dirty="0"/>
          </a:p>
        </p:txBody>
      </p:sp>
    </p:spTree>
    <p:extLst>
      <p:ext uri="{BB962C8B-B14F-4D97-AF65-F5344CB8AC3E}">
        <p14:creationId xmlns:p14="http://schemas.microsoft.com/office/powerpoint/2010/main" xmlns="" val="349585570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we have – v2</a:t>
            </a:r>
            <a:endParaRPr lang="en-CA" dirty="0"/>
          </a:p>
        </p:txBody>
      </p:sp>
      <p:sp>
        <p:nvSpPr>
          <p:cNvPr id="3" name="Content Placeholder 2"/>
          <p:cNvSpPr>
            <a:spLocks noGrp="1"/>
          </p:cNvSpPr>
          <p:nvPr>
            <p:ph idx="1"/>
          </p:nvPr>
        </p:nvSpPr>
        <p:spPr/>
        <p:txBody>
          <a:bodyPr/>
          <a:lstStyle/>
          <a:p>
            <a:r>
              <a:rPr lang="en-US" dirty="0" smtClean="0"/>
              <a:t>Works relatively well within institutions</a:t>
            </a:r>
          </a:p>
          <a:p>
            <a:r>
              <a:rPr lang="en-US" dirty="0" smtClean="0"/>
              <a:t>But</a:t>
            </a:r>
          </a:p>
          <a:p>
            <a:pPr lvl="1"/>
            <a:r>
              <a:rPr lang="en-US" dirty="0" smtClean="0"/>
              <a:t>Legacy, custom syntax (learning curve, tools)</a:t>
            </a:r>
          </a:p>
          <a:p>
            <a:pPr lvl="1"/>
            <a:r>
              <a:rPr lang="en-US" dirty="0" smtClean="0"/>
              <a:t>Messaging design limits architectures</a:t>
            </a:r>
          </a:p>
          <a:p>
            <a:pPr lvl="1"/>
            <a:r>
              <a:rPr lang="en-US" dirty="0" smtClean="0"/>
              <a:t>Doesn’t scale well across organization boundaries</a:t>
            </a:r>
          </a:p>
          <a:p>
            <a:pPr lvl="1"/>
            <a:r>
              <a:rPr lang="en-US" dirty="0" smtClean="0"/>
              <a:t>Security/privacy infrastructure is minimal</a:t>
            </a:r>
          </a:p>
          <a:p>
            <a:pPr lvl="1"/>
            <a:r>
              <a:rPr lang="en-US" dirty="0" smtClean="0"/>
              <a:t>A potpourri of segments and fields with no means to distinguish the common from edge case</a:t>
            </a:r>
            <a:endParaRPr lang="en-CA" dirty="0"/>
          </a:p>
        </p:txBody>
      </p:sp>
      <p:sp>
        <p:nvSpPr>
          <p:cNvPr id="4" name="Slide Number Placeholder 3"/>
          <p:cNvSpPr>
            <a:spLocks noGrp="1"/>
          </p:cNvSpPr>
          <p:nvPr>
            <p:ph type="sldNum" sz="quarter" idx="4"/>
          </p:nvPr>
        </p:nvSpPr>
        <p:spPr/>
        <p:txBody>
          <a:bodyPr/>
          <a:lstStyle/>
          <a:p>
            <a:fld id="{5CC3E5C4-3E2B-40F1-9F2B-C46CEB0C88DF}" type="slidenum">
              <a:rPr lang="en-CA" smtClean="0"/>
              <a:pPr/>
              <a:t>10</a:t>
            </a:fld>
            <a:endParaRPr lang="en-CA" dirty="0"/>
          </a:p>
        </p:txBody>
      </p:sp>
    </p:spTree>
    <p:extLst>
      <p:ext uri="{BB962C8B-B14F-4D97-AF65-F5344CB8AC3E}">
        <p14:creationId xmlns:p14="http://schemas.microsoft.com/office/powerpoint/2010/main" xmlns="" val="164181370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we have – v3</a:t>
            </a:r>
            <a:endParaRPr lang="en-CA" dirty="0"/>
          </a:p>
        </p:txBody>
      </p:sp>
      <p:sp>
        <p:nvSpPr>
          <p:cNvPr id="3" name="Content Placeholder 2"/>
          <p:cNvSpPr>
            <a:spLocks noGrp="1"/>
          </p:cNvSpPr>
          <p:nvPr>
            <p:ph idx="1"/>
          </p:nvPr>
        </p:nvSpPr>
        <p:spPr/>
        <p:txBody>
          <a:bodyPr/>
          <a:lstStyle/>
          <a:p>
            <a:r>
              <a:rPr lang="en-US" dirty="0" smtClean="0"/>
              <a:t>Newer technology and semi-robust reference model, but</a:t>
            </a:r>
          </a:p>
          <a:p>
            <a:pPr lvl="1"/>
            <a:r>
              <a:rPr lang="en-US" dirty="0" smtClean="0"/>
              <a:t>Steep learning curve</a:t>
            </a:r>
          </a:p>
          <a:p>
            <a:pPr lvl="2"/>
            <a:r>
              <a:rPr lang="en-US" dirty="0" smtClean="0"/>
              <a:t>Primary implementations by those with $$$$s</a:t>
            </a:r>
          </a:p>
          <a:p>
            <a:pPr lvl="1"/>
            <a:r>
              <a:rPr lang="en-US" dirty="0" smtClean="0"/>
              <a:t>No inter-version wire compatibility</a:t>
            </a:r>
          </a:p>
          <a:p>
            <a:pPr lvl="1"/>
            <a:r>
              <a:rPr lang="en-US" dirty="0" smtClean="0"/>
              <a:t>International specifications are too abstract, regional implementations don’t interoperate</a:t>
            </a:r>
          </a:p>
        </p:txBody>
      </p:sp>
      <p:sp>
        <p:nvSpPr>
          <p:cNvPr id="4" name="Slide Number Placeholder 3"/>
          <p:cNvSpPr>
            <a:spLocks noGrp="1"/>
          </p:cNvSpPr>
          <p:nvPr>
            <p:ph type="sldNum" sz="quarter" idx="4"/>
          </p:nvPr>
        </p:nvSpPr>
        <p:spPr/>
        <p:txBody>
          <a:bodyPr/>
          <a:lstStyle/>
          <a:p>
            <a:fld id="{5CC3E5C4-3E2B-40F1-9F2B-C46CEB0C88DF}" type="slidenum">
              <a:rPr lang="en-CA" smtClean="0"/>
              <a:pPr/>
              <a:t>11</a:t>
            </a:fld>
            <a:endParaRPr lang="en-CA" dirty="0"/>
          </a:p>
        </p:txBody>
      </p:sp>
    </p:spTree>
    <p:extLst>
      <p:ext uri="{BB962C8B-B14F-4D97-AF65-F5344CB8AC3E}">
        <p14:creationId xmlns:p14="http://schemas.microsoft.com/office/powerpoint/2010/main" xmlns="" val="235989251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we have - CDA</a:t>
            </a:r>
            <a:endParaRPr lang="en-CA" dirty="0"/>
          </a:p>
        </p:txBody>
      </p:sp>
      <p:sp>
        <p:nvSpPr>
          <p:cNvPr id="3" name="Content Placeholder 2"/>
          <p:cNvSpPr>
            <a:spLocks noGrp="1"/>
          </p:cNvSpPr>
          <p:nvPr>
            <p:ph idx="1"/>
          </p:nvPr>
        </p:nvSpPr>
        <p:spPr/>
        <p:txBody>
          <a:bodyPr/>
          <a:lstStyle/>
          <a:p>
            <a:r>
              <a:rPr lang="en-US" dirty="0" smtClean="0"/>
              <a:t>Broad implementation, human-to-human interoperability, but:</a:t>
            </a:r>
          </a:p>
          <a:p>
            <a:pPr lvl="1"/>
            <a:r>
              <a:rPr lang="en-US" dirty="0" smtClean="0"/>
              <a:t>Still a very steep learning curve</a:t>
            </a:r>
          </a:p>
          <a:p>
            <a:pPr lvl="1"/>
            <a:r>
              <a:rPr lang="en-US" dirty="0" smtClean="0"/>
              <a:t>Interoperability beyond a human-to-human level is still a challenge, even with templates</a:t>
            </a:r>
          </a:p>
          <a:p>
            <a:pPr lvl="1"/>
            <a:r>
              <a:rPr lang="en-US" dirty="0" smtClean="0"/>
              <a:t>Document architecture doesn’t fit all problems</a:t>
            </a:r>
          </a:p>
          <a:p>
            <a:pPr lvl="1"/>
            <a:r>
              <a:rPr lang="en-US" dirty="0" smtClean="0"/>
              <a:t>Still a diversity of implementations</a:t>
            </a:r>
          </a:p>
          <a:p>
            <a:pPr lvl="1"/>
            <a:r>
              <a:rPr lang="en-US" dirty="0" smtClean="0"/>
              <a:t>Extensibility is difficult</a:t>
            </a:r>
          </a:p>
        </p:txBody>
      </p:sp>
      <p:sp>
        <p:nvSpPr>
          <p:cNvPr id="4" name="Slide Number Placeholder 3"/>
          <p:cNvSpPr>
            <a:spLocks noGrp="1"/>
          </p:cNvSpPr>
          <p:nvPr>
            <p:ph type="sldNum" sz="quarter" idx="4"/>
          </p:nvPr>
        </p:nvSpPr>
        <p:spPr/>
        <p:txBody>
          <a:bodyPr/>
          <a:lstStyle/>
          <a:p>
            <a:fld id="{5CC3E5C4-3E2B-40F1-9F2B-C46CEB0C88DF}" type="slidenum">
              <a:rPr lang="en-CA" smtClean="0"/>
              <a:pPr/>
              <a:t>12</a:t>
            </a:fld>
            <a:endParaRPr lang="en-CA" dirty="0"/>
          </a:p>
        </p:txBody>
      </p:sp>
    </p:spTree>
    <p:extLst>
      <p:ext uri="{BB962C8B-B14F-4D97-AF65-F5344CB8AC3E}">
        <p14:creationId xmlns:p14="http://schemas.microsoft.com/office/powerpoint/2010/main" xmlns="" val="102266646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So I should drop everything and use FHIR?</a:t>
            </a:r>
            <a:endParaRPr lang="en-CA" sz="3600" dirty="0"/>
          </a:p>
        </p:txBody>
      </p:sp>
      <p:sp>
        <p:nvSpPr>
          <p:cNvPr id="3" name="Content Placeholder 2"/>
          <p:cNvSpPr>
            <a:spLocks noGrp="1"/>
          </p:cNvSpPr>
          <p:nvPr>
            <p:ph idx="1"/>
          </p:nvPr>
        </p:nvSpPr>
        <p:spPr/>
        <p:txBody>
          <a:bodyPr/>
          <a:lstStyle/>
          <a:p>
            <a:r>
              <a:rPr lang="en-US" dirty="0" smtClean="0"/>
              <a:t>Tossing functioning systems the instant a promising newcomer appears is </a:t>
            </a:r>
            <a:r>
              <a:rPr lang="en-US" b="1" dirty="0" smtClean="0"/>
              <a:t>not</a:t>
            </a:r>
            <a:r>
              <a:rPr lang="en-US" dirty="0" smtClean="0"/>
              <a:t> generally a wise strategy</a:t>
            </a:r>
          </a:p>
          <a:p>
            <a:endParaRPr lang="en-US" dirty="0" smtClean="0"/>
          </a:p>
          <a:p>
            <a:r>
              <a:rPr lang="en-US" dirty="0" smtClean="0"/>
              <a:t>There’s room for something better</a:t>
            </a:r>
          </a:p>
          <a:p>
            <a:pPr lvl="1"/>
            <a:r>
              <a:rPr lang="en-US" dirty="0" smtClean="0"/>
              <a:t>FHIR tries to fill that gap</a:t>
            </a:r>
          </a:p>
          <a:p>
            <a:pPr lvl="1"/>
            <a:r>
              <a:rPr lang="en-US" dirty="0" smtClean="0"/>
              <a:t>Market will decide whether FHIR survives, coexists or replaces other products</a:t>
            </a:r>
            <a:endParaRPr lang="en-CA" dirty="0"/>
          </a:p>
        </p:txBody>
      </p:sp>
      <p:sp>
        <p:nvSpPr>
          <p:cNvPr id="4" name="Slide Number Placeholder 3"/>
          <p:cNvSpPr>
            <a:spLocks noGrp="1"/>
          </p:cNvSpPr>
          <p:nvPr>
            <p:ph type="sldNum" sz="quarter" idx="4"/>
          </p:nvPr>
        </p:nvSpPr>
        <p:spPr/>
        <p:txBody>
          <a:bodyPr/>
          <a:lstStyle/>
          <a:p>
            <a:fld id="{5CC3E5C4-3E2B-40F1-9F2B-C46CEB0C88DF}" type="slidenum">
              <a:rPr lang="en-CA" smtClean="0"/>
              <a:pPr/>
              <a:t>13</a:t>
            </a:fld>
            <a:endParaRPr lang="en-CA" dirty="0"/>
          </a:p>
        </p:txBody>
      </p:sp>
    </p:spTree>
    <p:extLst>
      <p:ext uri="{BB962C8B-B14F-4D97-AF65-F5344CB8AC3E}">
        <p14:creationId xmlns:p14="http://schemas.microsoft.com/office/powerpoint/2010/main" xmlns="" val="304992246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What is FHIR?</a:t>
            </a:r>
            <a:endParaRPr lang="en-CA" dirty="0"/>
          </a:p>
        </p:txBody>
      </p:sp>
      <p:sp>
        <p:nvSpPr>
          <p:cNvPr id="6" name="Text Placeholder 5"/>
          <p:cNvSpPr>
            <a:spLocks noGrp="1"/>
          </p:cNvSpPr>
          <p:nvPr>
            <p:ph type="body" idx="1"/>
          </p:nvPr>
        </p:nvSpPr>
        <p:spPr/>
        <p:txBody>
          <a:bodyPr/>
          <a:lstStyle/>
          <a:p>
            <a:r>
              <a:rPr lang="en-US" dirty="0" smtClean="0"/>
              <a:t>And how is it different?</a:t>
            </a:r>
            <a:endParaRPr lang="en-CA" dirty="0"/>
          </a:p>
        </p:txBody>
      </p:sp>
      <p:sp>
        <p:nvSpPr>
          <p:cNvPr id="4" name="Slide Number Placeholder 3"/>
          <p:cNvSpPr>
            <a:spLocks noGrp="1"/>
          </p:cNvSpPr>
          <p:nvPr>
            <p:ph type="sldNum" sz="quarter" idx="4294967295"/>
          </p:nvPr>
        </p:nvSpPr>
        <p:spPr>
          <a:xfrm>
            <a:off x="0" y="6303963"/>
            <a:ext cx="720725" cy="220662"/>
          </a:xfrm>
          <a:prstGeom prst="rect">
            <a:avLst/>
          </a:prstGeom>
        </p:spPr>
        <p:txBody>
          <a:bodyPr/>
          <a:lstStyle/>
          <a:p>
            <a:fld id="{5CC3E5C4-3E2B-40F1-9F2B-C46CEB0C88DF}" type="slidenum">
              <a:rPr lang="en-CA" smtClean="0"/>
              <a:pPr/>
              <a:t>14</a:t>
            </a:fld>
            <a:endParaRPr lang="en-CA" dirty="0"/>
          </a:p>
        </p:txBody>
      </p:sp>
    </p:spTree>
    <p:extLst>
      <p:ext uri="{BB962C8B-B14F-4D97-AF65-F5344CB8AC3E}">
        <p14:creationId xmlns:p14="http://schemas.microsoft.com/office/powerpoint/2010/main" xmlns="" val="148763064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acronym</a:t>
            </a:r>
            <a:endParaRPr lang="en-CA" dirty="0"/>
          </a:p>
        </p:txBody>
      </p:sp>
      <p:sp>
        <p:nvSpPr>
          <p:cNvPr id="3" name="Content Placeholder 2"/>
          <p:cNvSpPr>
            <a:spLocks noGrp="1"/>
          </p:cNvSpPr>
          <p:nvPr>
            <p:ph idx="1"/>
          </p:nvPr>
        </p:nvSpPr>
        <p:spPr/>
        <p:txBody>
          <a:bodyPr/>
          <a:lstStyle/>
          <a:p>
            <a:r>
              <a:rPr lang="en-US" dirty="0" smtClean="0"/>
              <a:t>F – Fast (to design &amp; to implement)</a:t>
            </a:r>
          </a:p>
          <a:p>
            <a:pPr lvl="1"/>
            <a:r>
              <a:rPr lang="en-US" dirty="0" smtClean="0"/>
              <a:t>Relative – No technology can make integration as fast as we’d like</a:t>
            </a:r>
          </a:p>
          <a:p>
            <a:r>
              <a:rPr lang="en-US" dirty="0" smtClean="0"/>
              <a:t>H – Health</a:t>
            </a:r>
          </a:p>
          <a:p>
            <a:pPr lvl="1"/>
            <a:r>
              <a:rPr lang="en-US" dirty="0" smtClean="0"/>
              <a:t>That’s why we’re here</a:t>
            </a:r>
          </a:p>
          <a:p>
            <a:r>
              <a:rPr lang="en-US" dirty="0" smtClean="0"/>
              <a:t>I – Interoperable</a:t>
            </a:r>
          </a:p>
          <a:p>
            <a:pPr lvl="1"/>
            <a:r>
              <a:rPr lang="en-US" dirty="0" smtClean="0"/>
              <a:t>Ditto</a:t>
            </a:r>
          </a:p>
          <a:p>
            <a:r>
              <a:rPr lang="en-US" dirty="0" smtClean="0"/>
              <a:t>R – Resources</a:t>
            </a:r>
          </a:p>
          <a:p>
            <a:pPr lvl="1"/>
            <a:r>
              <a:rPr lang="en-US" dirty="0" smtClean="0"/>
              <a:t>Building blocks – more on these to follow</a:t>
            </a:r>
            <a:endParaRPr lang="en-CA" dirty="0"/>
          </a:p>
        </p:txBody>
      </p:sp>
      <p:sp>
        <p:nvSpPr>
          <p:cNvPr id="4" name="Slide Number Placeholder 3"/>
          <p:cNvSpPr>
            <a:spLocks noGrp="1"/>
          </p:cNvSpPr>
          <p:nvPr>
            <p:ph type="sldNum" sz="quarter" idx="4"/>
          </p:nvPr>
        </p:nvSpPr>
        <p:spPr/>
        <p:txBody>
          <a:bodyPr/>
          <a:lstStyle/>
          <a:p>
            <a:fld id="{5CC3E5C4-3E2B-40F1-9F2B-C46CEB0C88DF}" type="slidenum">
              <a:rPr lang="en-CA" smtClean="0"/>
              <a:pPr/>
              <a:t>15</a:t>
            </a:fld>
            <a:endParaRPr lang="en-CA" dirty="0"/>
          </a:p>
        </p:txBody>
      </p:sp>
    </p:spTree>
    <p:extLst>
      <p:ext uri="{BB962C8B-B14F-4D97-AF65-F5344CB8AC3E}">
        <p14:creationId xmlns:p14="http://schemas.microsoft.com/office/powerpoint/2010/main" xmlns="" val="36856128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Genesis of FHIR</a:t>
            </a:r>
            <a:endParaRPr lang="en-AU" dirty="0"/>
          </a:p>
        </p:txBody>
      </p:sp>
      <p:sp>
        <p:nvSpPr>
          <p:cNvPr id="3" name="Content Placeholder 2"/>
          <p:cNvSpPr>
            <a:spLocks noGrp="1"/>
          </p:cNvSpPr>
          <p:nvPr>
            <p:ph idx="1"/>
          </p:nvPr>
        </p:nvSpPr>
        <p:spPr/>
        <p:txBody>
          <a:bodyPr/>
          <a:lstStyle/>
          <a:p>
            <a:r>
              <a:rPr lang="en-AU" dirty="0" smtClean="0"/>
              <a:t>What would healthcare exchange look like if we started from scratch using modern approaches?</a:t>
            </a:r>
          </a:p>
          <a:p>
            <a:pPr lvl="1"/>
            <a:r>
              <a:rPr lang="en-AU" dirty="0" smtClean="0"/>
              <a:t>Web search for success markers led to RESTful based APIs</a:t>
            </a:r>
          </a:p>
          <a:p>
            <a:pPr lvl="1"/>
            <a:r>
              <a:rPr lang="en-AU" dirty="0" smtClean="0"/>
              <a:t>Exemplar: Highrise (</a:t>
            </a:r>
            <a:r>
              <a:rPr lang="en-AU" dirty="0" smtClean="0">
                <a:hlinkClick r:id="rId2"/>
              </a:rPr>
              <a:t>https://github.com/37signals/highrise-api</a:t>
            </a:r>
            <a:r>
              <a:rPr lang="en-AU" dirty="0" smtClean="0"/>
              <a:t>)</a:t>
            </a:r>
          </a:p>
          <a:p>
            <a:r>
              <a:rPr lang="en-AU" dirty="0" smtClean="0"/>
              <a:t>Drafted a healthcare exchange API based on this approach</a:t>
            </a:r>
          </a:p>
        </p:txBody>
      </p:sp>
      <p:sp>
        <p:nvSpPr>
          <p:cNvPr id="4" name="Slide Number Placeholder 3"/>
          <p:cNvSpPr>
            <a:spLocks noGrp="1"/>
          </p:cNvSpPr>
          <p:nvPr>
            <p:ph type="sldNum" sz="quarter" idx="4"/>
          </p:nvPr>
        </p:nvSpPr>
        <p:spPr/>
        <p:txBody>
          <a:bodyPr/>
          <a:lstStyle/>
          <a:p>
            <a:fld id="{5CC3E5C4-3E2B-40F1-9F2B-C46CEB0C88DF}" type="slidenum">
              <a:rPr lang="en-CA" smtClean="0"/>
              <a:pPr/>
              <a:t>16</a:t>
            </a:fld>
            <a:endParaRPr lang="en-CA" dirty="0"/>
          </a:p>
        </p:txBody>
      </p:sp>
      <p:pic>
        <p:nvPicPr>
          <p:cNvPr id="7" name="Picture 6"/>
          <p:cNvPicPr>
            <a:picLocks noChangeAspect="1"/>
          </p:cNvPicPr>
          <p:nvPr/>
        </p:nvPicPr>
        <p:blipFill rotWithShape="1">
          <a:blip r:embed="rId3" cstate="print">
            <a:extLst>
              <a:ext uri="{28A0092B-C50C-407E-A947-70E740481C1C}">
                <a14:useLocalDpi xmlns:a14="http://schemas.microsoft.com/office/drawing/2010/main" xmlns="" val="0"/>
              </a:ext>
            </a:extLst>
          </a:blip>
          <a:srcRect l="27071" t="19101" r="26890" b="29814"/>
          <a:stretch/>
        </p:blipFill>
        <p:spPr>
          <a:xfrm>
            <a:off x="6876256" y="260648"/>
            <a:ext cx="2034746" cy="1252151"/>
          </a:xfrm>
          <a:prstGeom prst="rect">
            <a:avLst/>
          </a:prstGeom>
        </p:spPr>
      </p:pic>
    </p:spTree>
    <p:extLst>
      <p:ext uri="{BB962C8B-B14F-4D97-AF65-F5344CB8AC3E}">
        <p14:creationId xmlns:p14="http://schemas.microsoft.com/office/powerpoint/2010/main" xmlns="" val="6885864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FHIR – Key differences</a:t>
            </a:r>
            <a:endParaRPr lang="en-CA" dirty="0"/>
          </a:p>
        </p:txBody>
      </p:sp>
      <p:sp>
        <p:nvSpPr>
          <p:cNvPr id="4" name="Content Placeholder 3"/>
          <p:cNvSpPr>
            <a:spLocks noGrp="1"/>
          </p:cNvSpPr>
          <p:nvPr>
            <p:ph idx="1"/>
          </p:nvPr>
        </p:nvSpPr>
        <p:spPr/>
        <p:txBody>
          <a:bodyPr/>
          <a:lstStyle/>
          <a:p>
            <a:pPr lvl="0"/>
            <a:r>
              <a:rPr lang="en-US" dirty="0" smtClean="0"/>
              <a:t>Focus on </a:t>
            </a:r>
            <a:r>
              <a:rPr lang="en-US" b="1" dirty="0" smtClean="0"/>
              <a:t>Implementers</a:t>
            </a:r>
          </a:p>
          <a:p>
            <a:pPr lvl="0"/>
            <a:r>
              <a:rPr lang="en-US" dirty="0" smtClean="0"/>
              <a:t>Target support for </a:t>
            </a:r>
            <a:r>
              <a:rPr lang="en-US" b="1" dirty="0" smtClean="0"/>
              <a:t>common</a:t>
            </a:r>
            <a:r>
              <a:rPr lang="en-US" dirty="0" smtClean="0"/>
              <a:t> </a:t>
            </a:r>
            <a:r>
              <a:rPr lang="en-US" b="1" dirty="0" smtClean="0"/>
              <a:t>scenarios</a:t>
            </a:r>
          </a:p>
          <a:p>
            <a:r>
              <a:rPr lang="en-US" dirty="0" smtClean="0"/>
              <a:t>Leverage cross-industry </a:t>
            </a:r>
            <a:r>
              <a:rPr lang="en-US" b="1" dirty="0" smtClean="0"/>
              <a:t>web technologies</a:t>
            </a:r>
          </a:p>
          <a:p>
            <a:r>
              <a:rPr lang="en-US" dirty="0" smtClean="0"/>
              <a:t>Require </a:t>
            </a:r>
            <a:r>
              <a:rPr lang="en-US" b="1" dirty="0" smtClean="0"/>
              <a:t>human readability</a:t>
            </a:r>
            <a:r>
              <a:rPr lang="en-US" dirty="0" smtClean="0"/>
              <a:t> as base level of interoperability</a:t>
            </a:r>
          </a:p>
          <a:p>
            <a:r>
              <a:rPr lang="en-US" dirty="0" smtClean="0"/>
              <a:t>Make content </a:t>
            </a:r>
            <a:r>
              <a:rPr lang="en-US" b="1" dirty="0" smtClean="0"/>
              <a:t>freely available</a:t>
            </a:r>
          </a:p>
          <a:p>
            <a:r>
              <a:rPr lang="en-US" b="0" dirty="0" smtClean="0"/>
              <a:t>Support multiple </a:t>
            </a:r>
            <a:r>
              <a:rPr lang="en-US" b="1" dirty="0" smtClean="0"/>
              <a:t>paradigms </a:t>
            </a:r>
            <a:r>
              <a:rPr lang="en-US" b="0" dirty="0" smtClean="0"/>
              <a:t>&amp; architectures</a:t>
            </a:r>
          </a:p>
          <a:p>
            <a:pPr marL="342900" marR="0" indent="-342900" algn="l" defTabSz="914400" rtl="0" eaLnBrk="1" fontAlgn="base" latinLnBrk="0" hangingPunct="1">
              <a:lnSpc>
                <a:spcPct val="100000"/>
              </a:lnSpc>
              <a:spcBef>
                <a:spcPct val="20000"/>
              </a:spcBef>
              <a:spcAft>
                <a:spcPct val="0"/>
              </a:spcAft>
              <a:buClr>
                <a:schemeClr val="accent1"/>
              </a:buClr>
              <a:buSzPct val="75000"/>
              <a:buFont typeface="Wingdings" pitchFamily="2" charset="2"/>
              <a:buChar char="n"/>
              <a:tabLst/>
              <a:defRPr/>
            </a:pPr>
            <a:r>
              <a:rPr lang="en-US" sz="3100" b="0" dirty="0" smtClean="0">
                <a:solidFill>
                  <a:schemeClr val="tx1"/>
                </a:solidFill>
                <a:effectLst/>
                <a:latin typeface="+mn-lt"/>
                <a:ea typeface="+mn-ea"/>
                <a:cs typeface="+mn-cs"/>
              </a:rPr>
              <a:t>Demonstrate best practice </a:t>
            </a:r>
            <a:r>
              <a:rPr lang="en-US" sz="3100" b="1" dirty="0" smtClean="0">
                <a:solidFill>
                  <a:schemeClr val="tx1"/>
                </a:solidFill>
                <a:effectLst/>
                <a:latin typeface="+mn-lt"/>
                <a:ea typeface="+mn-ea"/>
                <a:cs typeface="+mn-cs"/>
              </a:rPr>
              <a:t>governance</a:t>
            </a:r>
            <a:endParaRPr lang="en-CA" sz="3100" dirty="0" smtClean="0">
              <a:effectLst/>
            </a:endParaRPr>
          </a:p>
        </p:txBody>
      </p:sp>
    </p:spTree>
    <p:extLst>
      <p:ext uri="{BB962C8B-B14F-4D97-AF65-F5344CB8AC3E}">
        <p14:creationId xmlns:p14="http://schemas.microsoft.com/office/powerpoint/2010/main" xmlns="" val="176314957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Implementer</a:t>
            </a:r>
            <a:r>
              <a:rPr lang="en-US" baseline="0" dirty="0" smtClean="0"/>
              <a:t> Focus</a:t>
            </a:r>
            <a:endParaRPr lang="en-CA" dirty="0"/>
          </a:p>
        </p:txBody>
      </p:sp>
      <p:sp>
        <p:nvSpPr>
          <p:cNvPr id="3" name="Content Placeholder 2"/>
          <p:cNvSpPr>
            <a:spLocks noGrp="1"/>
          </p:cNvSpPr>
          <p:nvPr>
            <p:ph idx="1"/>
          </p:nvPr>
        </p:nvSpPr>
        <p:spPr/>
        <p:txBody>
          <a:bodyPr/>
          <a:lstStyle/>
          <a:p>
            <a:r>
              <a:rPr lang="en-US" sz="2400" dirty="0" smtClean="0"/>
              <a:t>Specification is written for one target</a:t>
            </a:r>
            <a:r>
              <a:rPr lang="en-US" sz="2400" baseline="0" dirty="0" smtClean="0"/>
              <a:t> audience: implementers</a:t>
            </a:r>
          </a:p>
          <a:p>
            <a:pPr lvl="1"/>
            <a:r>
              <a:rPr lang="en-US" sz="2400" dirty="0" smtClean="0"/>
              <a:t>Rationale, modeling</a:t>
            </a:r>
            <a:r>
              <a:rPr lang="en-US" sz="2400" baseline="0" dirty="0" smtClean="0"/>
              <a:t> approaches, etc. kept elsewhere</a:t>
            </a:r>
          </a:p>
          <a:p>
            <a:pPr lvl="0"/>
            <a:r>
              <a:rPr lang="en-US" sz="2400" dirty="0" smtClean="0"/>
              <a:t>Multiple reference implementations from day 1</a:t>
            </a:r>
          </a:p>
          <a:p>
            <a:pPr lvl="0"/>
            <a:r>
              <a:rPr lang="en-US" sz="2400" dirty="0" smtClean="0"/>
              <a:t>Publicly available test servers</a:t>
            </a:r>
          </a:p>
          <a:p>
            <a:pPr lvl="0"/>
            <a:r>
              <a:rPr lang="en-US" sz="2400" dirty="0" smtClean="0"/>
              <a:t>Starter APIs published with spec</a:t>
            </a:r>
          </a:p>
          <a:p>
            <a:pPr lvl="1"/>
            <a:r>
              <a:rPr lang="en-US" sz="2400" dirty="0" smtClean="0"/>
              <a:t>C#, Java, </a:t>
            </a:r>
            <a:r>
              <a:rPr lang="en-US" sz="2400" dirty="0" err="1" smtClean="0"/>
              <a:t>Javascript</a:t>
            </a:r>
            <a:r>
              <a:rPr lang="en-US" sz="2400" dirty="0" smtClean="0"/>
              <a:t>, Objective C, Delphi</a:t>
            </a:r>
          </a:p>
          <a:p>
            <a:pPr lvl="0"/>
            <a:r>
              <a:rPr lang="en-US" sz="2400" dirty="0" smtClean="0"/>
              <a:t>Connectathons</a:t>
            </a:r>
            <a:r>
              <a:rPr lang="en-US" sz="2400" baseline="0" dirty="0" smtClean="0"/>
              <a:t> to verify specification approaches</a:t>
            </a:r>
          </a:p>
          <a:p>
            <a:pPr lvl="0"/>
            <a:r>
              <a:rPr lang="en-US" sz="2400" baseline="0" dirty="0" smtClean="0"/>
              <a:t>Instances you can read and understand</a:t>
            </a:r>
            <a:r>
              <a:rPr lang="en-US" sz="2400" dirty="0" smtClean="0"/>
              <a:t> </a:t>
            </a:r>
            <a:r>
              <a:rPr lang="en-US" sz="2400" dirty="0" smtClean="0">
                <a:sym typeface="Wingdings" pitchFamily="2" charset="2"/>
              </a:rPr>
              <a:t></a:t>
            </a:r>
          </a:p>
          <a:p>
            <a:pPr lvl="0"/>
            <a:r>
              <a:rPr lang="en-US" sz="2400" dirty="0" smtClean="0">
                <a:sym typeface="Wingdings" pitchFamily="2" charset="2"/>
              </a:rPr>
              <a:t>Lots of examples (and they’re valid too)</a:t>
            </a:r>
            <a:endParaRPr lang="en-US" sz="2400" baseline="0" dirty="0" smtClean="0"/>
          </a:p>
        </p:txBody>
      </p:sp>
      <p:sp>
        <p:nvSpPr>
          <p:cNvPr id="4" name="Slide Number Placeholder 3"/>
          <p:cNvSpPr>
            <a:spLocks noGrp="1"/>
          </p:cNvSpPr>
          <p:nvPr>
            <p:ph type="sldNum" sz="quarter" idx="4"/>
          </p:nvPr>
        </p:nvSpPr>
        <p:spPr/>
        <p:txBody>
          <a:bodyPr/>
          <a:lstStyle/>
          <a:p>
            <a:fld id="{5CC3E5C4-3E2B-40F1-9F2B-C46CEB0C88DF}" type="slidenum">
              <a:rPr lang="en-CA" smtClean="0"/>
              <a:pPr/>
              <a:t>18</a:t>
            </a:fld>
            <a:endParaRPr lang="en-CA" dirty="0"/>
          </a:p>
        </p:txBody>
      </p:sp>
      <p:sp>
        <p:nvSpPr>
          <p:cNvPr id="5" name="Content Placeholder 2"/>
          <p:cNvSpPr txBox="1">
            <a:spLocks/>
          </p:cNvSpPr>
          <p:nvPr/>
        </p:nvSpPr>
        <p:spPr bwMode="auto">
          <a:xfrm>
            <a:off x="7020272" y="3133383"/>
            <a:ext cx="1872208" cy="172819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accent1"/>
              </a:buClr>
              <a:buSzPct val="75000"/>
              <a:buFont typeface="Wingdings" pitchFamily="2" charset="2"/>
              <a:buChar char="n"/>
              <a:defRPr sz="31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1"/>
              </a:buClr>
              <a:buSzPct val="65000"/>
              <a:buFont typeface="Wingdings" pitchFamily="2" charset="2"/>
              <a:buChar char="Ø"/>
              <a:defRPr sz="2600">
                <a:solidFill>
                  <a:schemeClr val="tx1"/>
                </a:solidFill>
                <a:latin typeface="+mn-lt"/>
              </a:defRPr>
            </a:lvl2pPr>
            <a:lvl3pPr marL="1143000" indent="-228600" algn="l" rtl="0" eaLnBrk="1" fontAlgn="base" hangingPunct="1">
              <a:spcBef>
                <a:spcPct val="20000"/>
              </a:spcBef>
              <a:spcAft>
                <a:spcPct val="0"/>
              </a:spcAft>
              <a:buClr>
                <a:schemeClr val="folHlink"/>
              </a:buClr>
              <a:buSzPct val="55000"/>
              <a:buFont typeface="Wingdings" pitchFamily="2" charset="2"/>
              <a:buChar char="n"/>
              <a:defRPr sz="2400">
                <a:solidFill>
                  <a:schemeClr val="tx1"/>
                </a:solidFill>
                <a:latin typeface="+mn-lt"/>
              </a:defRPr>
            </a:lvl3pPr>
            <a:lvl4pPr marL="1600200" indent="-228600" algn="l" rtl="0" eaLnBrk="1" fontAlgn="base" hangingPunct="1">
              <a:spcBef>
                <a:spcPct val="20000"/>
              </a:spcBef>
              <a:spcAft>
                <a:spcPct val="0"/>
              </a:spcAft>
              <a:buClr>
                <a:schemeClr val="folHlink"/>
              </a:buClr>
              <a:buChar char="•"/>
              <a:defRPr sz="2000">
                <a:solidFill>
                  <a:schemeClr val="tx1"/>
                </a:solidFill>
                <a:latin typeface="+mn-lt"/>
              </a:defRPr>
            </a:lvl4pPr>
            <a:lvl5pPr marL="20574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5pPr>
            <a:lvl6pPr marL="25146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6pPr>
            <a:lvl7pPr marL="29718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7pPr>
            <a:lvl8pPr marL="34290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8pPr>
            <a:lvl9pPr marL="38862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9pPr>
          </a:lstStyle>
          <a:p>
            <a:pPr marL="0" indent="0">
              <a:spcBef>
                <a:spcPts val="0"/>
              </a:spcBef>
              <a:buFont typeface="Wingdings" pitchFamily="2" charset="2"/>
              <a:buNone/>
            </a:pPr>
            <a:r>
              <a:rPr lang="en-US" sz="700" dirty="0" smtClean="0">
                <a:solidFill>
                  <a:srgbClr val="0000FF"/>
                </a:solidFill>
                <a:latin typeface="Consolas"/>
              </a:rPr>
              <a:t>using</a:t>
            </a:r>
            <a:r>
              <a:rPr lang="en-US" sz="700" dirty="0" smtClean="0">
                <a:solidFill>
                  <a:prstClr val="black"/>
                </a:solidFill>
                <a:latin typeface="Consolas"/>
              </a:rPr>
              <a:t> HL7.Fhir.Instance.Model;</a:t>
            </a:r>
          </a:p>
          <a:p>
            <a:pPr marL="0" indent="0">
              <a:spcBef>
                <a:spcPts val="0"/>
              </a:spcBef>
              <a:buFont typeface="Wingdings" pitchFamily="2" charset="2"/>
              <a:buNone/>
            </a:pPr>
            <a:r>
              <a:rPr lang="en-US" sz="700" dirty="0" smtClean="0">
                <a:solidFill>
                  <a:srgbClr val="0000FF"/>
                </a:solidFill>
                <a:latin typeface="Consolas"/>
              </a:rPr>
              <a:t>using</a:t>
            </a:r>
            <a:r>
              <a:rPr lang="en-US" sz="700" dirty="0" smtClean="0">
                <a:solidFill>
                  <a:prstClr val="black"/>
                </a:solidFill>
                <a:latin typeface="Consolas"/>
              </a:rPr>
              <a:t> HL7.Fhir.Instance.Parsers;</a:t>
            </a:r>
          </a:p>
          <a:p>
            <a:pPr marL="0" indent="0">
              <a:spcBef>
                <a:spcPts val="0"/>
              </a:spcBef>
              <a:buFont typeface="Wingdings" pitchFamily="2" charset="2"/>
              <a:buNone/>
            </a:pPr>
            <a:r>
              <a:rPr lang="en-US" sz="700" dirty="0" smtClean="0">
                <a:solidFill>
                  <a:srgbClr val="0000FF"/>
                </a:solidFill>
                <a:latin typeface="Consolas"/>
              </a:rPr>
              <a:t>using</a:t>
            </a:r>
            <a:r>
              <a:rPr lang="en-US" sz="700" dirty="0" smtClean="0">
                <a:solidFill>
                  <a:prstClr val="black"/>
                </a:solidFill>
                <a:latin typeface="Consolas"/>
              </a:rPr>
              <a:t> HL7.Fhir.Instance.Support;</a:t>
            </a:r>
          </a:p>
          <a:p>
            <a:pPr marL="0" indent="0">
              <a:spcBef>
                <a:spcPts val="0"/>
              </a:spcBef>
              <a:buFont typeface="Wingdings" pitchFamily="2" charset="2"/>
              <a:buNone/>
            </a:pPr>
            <a:endParaRPr lang="en-US" sz="700" noProof="1" smtClean="0">
              <a:solidFill>
                <a:srgbClr val="2B91AF"/>
              </a:solidFill>
              <a:latin typeface="Consolas"/>
            </a:endParaRPr>
          </a:p>
          <a:p>
            <a:pPr marL="0" indent="0">
              <a:spcBef>
                <a:spcPts val="0"/>
              </a:spcBef>
              <a:buFont typeface="Wingdings" pitchFamily="2" charset="2"/>
              <a:buNone/>
            </a:pPr>
            <a:r>
              <a:rPr lang="nl-NL" sz="700" noProof="1" smtClean="0">
                <a:solidFill>
                  <a:srgbClr val="2B91AF"/>
                </a:solidFill>
                <a:latin typeface="Consolas"/>
              </a:rPr>
              <a:t>XmlReader</a:t>
            </a:r>
            <a:r>
              <a:rPr lang="nl-NL" sz="700" noProof="1" smtClean="0">
                <a:solidFill>
                  <a:prstClr val="black"/>
                </a:solidFill>
                <a:latin typeface="Consolas"/>
              </a:rPr>
              <a:t> xr = </a:t>
            </a:r>
            <a:r>
              <a:rPr lang="nl-NL" sz="700" noProof="1" smtClean="0">
                <a:solidFill>
                  <a:srgbClr val="2B91AF"/>
                </a:solidFill>
                <a:latin typeface="Consolas"/>
              </a:rPr>
              <a:t>XmlReader</a:t>
            </a:r>
            <a:r>
              <a:rPr lang="nl-NL" sz="700" noProof="1" smtClean="0">
                <a:solidFill>
                  <a:prstClr val="black"/>
                </a:solidFill>
                <a:latin typeface="Consolas"/>
              </a:rPr>
              <a:t>.Create(</a:t>
            </a:r>
          </a:p>
          <a:p>
            <a:pPr marL="0" indent="0">
              <a:spcBef>
                <a:spcPts val="0"/>
              </a:spcBef>
              <a:buFont typeface="Wingdings" pitchFamily="2" charset="2"/>
              <a:buNone/>
            </a:pPr>
            <a:r>
              <a:rPr lang="nl-NL" sz="700" noProof="1" smtClean="0">
                <a:solidFill>
                  <a:prstClr val="black"/>
                </a:solidFill>
                <a:latin typeface="Consolas"/>
              </a:rPr>
              <a:t>	</a:t>
            </a:r>
            <a:r>
              <a:rPr lang="nl-NL" sz="700" noProof="1" smtClean="0">
                <a:solidFill>
                  <a:srgbClr val="0000FF"/>
                </a:solidFill>
                <a:latin typeface="Consolas"/>
              </a:rPr>
              <a:t>new </a:t>
            </a:r>
            <a:r>
              <a:rPr lang="nl-NL" sz="700" noProof="1" smtClean="0">
                <a:solidFill>
                  <a:srgbClr val="2B91AF"/>
                </a:solidFill>
                <a:latin typeface="Consolas"/>
              </a:rPr>
              <a:t>StreamRead</a:t>
            </a:r>
            <a:endParaRPr lang="nl-NL" sz="700" noProof="1" smtClean="0">
              <a:solidFill>
                <a:prstClr val="black"/>
              </a:solidFill>
              <a:latin typeface="Consolas"/>
            </a:endParaRPr>
          </a:p>
          <a:p>
            <a:pPr marL="0" indent="0">
              <a:spcBef>
                <a:spcPts val="0"/>
              </a:spcBef>
              <a:buFont typeface="Wingdings" pitchFamily="2" charset="2"/>
              <a:buNone/>
            </a:pPr>
            <a:r>
              <a:rPr lang="nl-NL" sz="700" noProof="1" smtClean="0">
                <a:solidFill>
                  <a:srgbClr val="2B91AF"/>
                </a:solidFill>
                <a:latin typeface="Consolas"/>
              </a:rPr>
              <a:t>IFhirReader</a:t>
            </a:r>
            <a:r>
              <a:rPr lang="nl-NL" sz="700" noProof="1" smtClean="0">
                <a:solidFill>
                  <a:prstClr val="black"/>
                </a:solidFill>
                <a:latin typeface="Consolas"/>
              </a:rPr>
              <a:t> r = </a:t>
            </a:r>
            <a:r>
              <a:rPr lang="nl-NL" sz="700" noProof="1" smtClean="0">
                <a:solidFill>
                  <a:srgbClr val="0000FF"/>
                </a:solidFill>
                <a:latin typeface="Consolas"/>
              </a:rPr>
              <a:t>new</a:t>
            </a:r>
            <a:r>
              <a:rPr lang="nl-NL" sz="700" noProof="1" smtClean="0">
                <a:solidFill>
                  <a:prstClr val="black"/>
                </a:solidFill>
                <a:latin typeface="Consolas"/>
              </a:rPr>
              <a:t> </a:t>
            </a:r>
            <a:r>
              <a:rPr lang="nl-NL" sz="700" noProof="1" smtClean="0">
                <a:solidFill>
                  <a:srgbClr val="2B91AF"/>
                </a:solidFill>
                <a:latin typeface="Consolas"/>
              </a:rPr>
              <a:t>XmlFhirReader</a:t>
            </a:r>
            <a:endParaRPr lang="nl-NL" sz="700" noProof="1" smtClean="0">
              <a:solidFill>
                <a:prstClr val="black"/>
              </a:solidFill>
              <a:latin typeface="Consolas"/>
            </a:endParaRPr>
          </a:p>
          <a:p>
            <a:pPr marL="0" indent="0">
              <a:spcBef>
                <a:spcPts val="0"/>
              </a:spcBef>
              <a:buFont typeface="Wingdings" pitchFamily="2" charset="2"/>
              <a:buNone/>
            </a:pPr>
            <a:endParaRPr lang="nl-NL" sz="700" noProof="1" smtClean="0">
              <a:solidFill>
                <a:prstClr val="black"/>
              </a:solidFill>
              <a:latin typeface="Consolas"/>
            </a:endParaRPr>
          </a:p>
          <a:p>
            <a:pPr marL="0" indent="0">
              <a:spcBef>
                <a:spcPts val="0"/>
              </a:spcBef>
              <a:buFont typeface="Wingdings" pitchFamily="2" charset="2"/>
              <a:buNone/>
            </a:pPr>
            <a:r>
              <a:rPr lang="en-US" sz="700" noProof="1" smtClean="0">
                <a:latin typeface="Consolas"/>
              </a:rPr>
              <a:t>//</a:t>
            </a:r>
            <a:r>
              <a:rPr lang="en-US" sz="700" noProof="1" smtClean="0">
                <a:solidFill>
                  <a:srgbClr val="2B91AF"/>
                </a:solidFill>
                <a:latin typeface="Consolas"/>
              </a:rPr>
              <a:t> JsonTextReader</a:t>
            </a:r>
            <a:r>
              <a:rPr lang="en-US" sz="700" noProof="1" smtClean="0">
                <a:solidFill>
                  <a:prstClr val="black"/>
                </a:solidFill>
                <a:latin typeface="Consolas"/>
              </a:rPr>
              <a:t> jr = </a:t>
            </a:r>
            <a:r>
              <a:rPr lang="en-US" sz="700" noProof="1" smtClean="0">
                <a:solidFill>
                  <a:srgbClr val="0000FF"/>
                </a:solidFill>
                <a:latin typeface="Consolas"/>
              </a:rPr>
              <a:t>new</a:t>
            </a:r>
            <a:r>
              <a:rPr lang="en-US" sz="700" noProof="1" smtClean="0">
                <a:solidFill>
                  <a:prstClr val="black"/>
                </a:solidFill>
                <a:latin typeface="Consolas"/>
              </a:rPr>
              <a:t> </a:t>
            </a:r>
            <a:r>
              <a:rPr lang="en-US" sz="700" noProof="1" smtClean="0">
                <a:solidFill>
                  <a:srgbClr val="2B91AF"/>
                </a:solidFill>
                <a:latin typeface="Consolas"/>
              </a:rPr>
              <a:t>JsonTe</a:t>
            </a:r>
            <a:endParaRPr lang="en-US" sz="700" noProof="1" smtClean="0">
              <a:solidFill>
                <a:prstClr val="black"/>
              </a:solidFill>
              <a:latin typeface="Consolas"/>
            </a:endParaRPr>
          </a:p>
          <a:p>
            <a:pPr marL="0" indent="0">
              <a:spcBef>
                <a:spcPts val="0"/>
              </a:spcBef>
              <a:buFont typeface="Wingdings" pitchFamily="2" charset="2"/>
              <a:buNone/>
            </a:pPr>
            <a:r>
              <a:rPr lang="en-US" sz="700" noProof="1" smtClean="0">
                <a:latin typeface="Consolas"/>
              </a:rPr>
              <a:t>//</a:t>
            </a:r>
            <a:r>
              <a:rPr lang="en-US" sz="700" noProof="1" smtClean="0">
                <a:solidFill>
                  <a:srgbClr val="2B91AF"/>
                </a:solidFill>
                <a:latin typeface="Consolas"/>
              </a:rPr>
              <a:t> </a:t>
            </a:r>
            <a:r>
              <a:rPr lang="en-US" sz="700" noProof="1" smtClean="0">
                <a:solidFill>
                  <a:prstClr val="black"/>
                </a:solidFill>
                <a:latin typeface="Consolas"/>
              </a:rPr>
              <a:t>	</a:t>
            </a:r>
            <a:r>
              <a:rPr lang="en-US" sz="700" noProof="1" smtClean="0">
                <a:solidFill>
                  <a:srgbClr val="0000FF"/>
                </a:solidFill>
                <a:latin typeface="Consolas"/>
              </a:rPr>
              <a:t>new</a:t>
            </a:r>
            <a:r>
              <a:rPr lang="en-US" sz="700" noProof="1" smtClean="0">
                <a:solidFill>
                  <a:prstClr val="black"/>
                </a:solidFill>
                <a:latin typeface="Consolas"/>
              </a:rPr>
              <a:t> </a:t>
            </a:r>
            <a:r>
              <a:rPr lang="en-US" sz="700" noProof="1" smtClean="0">
                <a:solidFill>
                  <a:srgbClr val="2B91AF"/>
                </a:solidFill>
                <a:latin typeface="Consolas"/>
              </a:rPr>
              <a:t>StreamRead</a:t>
            </a:r>
            <a:endParaRPr lang="en-US" sz="700" noProof="1" smtClean="0">
              <a:solidFill>
                <a:prstClr val="black"/>
              </a:solidFill>
              <a:latin typeface="Consolas"/>
            </a:endParaRPr>
          </a:p>
          <a:p>
            <a:pPr marL="0" indent="0">
              <a:spcBef>
                <a:spcPts val="0"/>
              </a:spcBef>
              <a:buFont typeface="Wingdings" pitchFamily="2" charset="2"/>
              <a:buNone/>
            </a:pPr>
            <a:r>
              <a:rPr lang="nl-NL" sz="700" noProof="1" smtClean="0">
                <a:latin typeface="Consolas"/>
              </a:rPr>
              <a:t>//</a:t>
            </a:r>
            <a:r>
              <a:rPr lang="nl-NL" sz="700" noProof="1" smtClean="0">
                <a:solidFill>
                  <a:srgbClr val="2B91AF"/>
                </a:solidFill>
                <a:latin typeface="Consolas"/>
              </a:rPr>
              <a:t> IFhirReader</a:t>
            </a:r>
            <a:r>
              <a:rPr lang="nl-NL" sz="700" noProof="1" smtClean="0">
                <a:solidFill>
                  <a:prstClr val="black"/>
                </a:solidFill>
                <a:latin typeface="Consolas"/>
              </a:rPr>
              <a:t> r = </a:t>
            </a:r>
            <a:r>
              <a:rPr lang="nl-NL" sz="700" noProof="1" smtClean="0">
                <a:solidFill>
                  <a:srgbClr val="0000FF"/>
                </a:solidFill>
                <a:latin typeface="Consolas"/>
              </a:rPr>
              <a:t>new</a:t>
            </a:r>
            <a:r>
              <a:rPr lang="nl-NL" sz="700" noProof="1" smtClean="0">
                <a:solidFill>
                  <a:prstClr val="black"/>
                </a:solidFill>
                <a:latin typeface="Consolas"/>
              </a:rPr>
              <a:t> </a:t>
            </a:r>
            <a:r>
              <a:rPr lang="nl-NL" sz="700" noProof="1" smtClean="0">
                <a:solidFill>
                  <a:srgbClr val="2B91AF"/>
                </a:solidFill>
                <a:latin typeface="Consolas"/>
              </a:rPr>
              <a:t>JsonFhirRe</a:t>
            </a:r>
            <a:endParaRPr lang="nl-NL" sz="700" noProof="1" smtClean="0">
              <a:solidFill>
                <a:prstClr val="black"/>
              </a:solidFill>
              <a:latin typeface="Consolas"/>
            </a:endParaRPr>
          </a:p>
          <a:p>
            <a:pPr marL="0" indent="0">
              <a:spcBef>
                <a:spcPts val="0"/>
              </a:spcBef>
              <a:buFont typeface="Wingdings" pitchFamily="2" charset="2"/>
              <a:buNone/>
            </a:pPr>
            <a:endParaRPr lang="nl-NL" sz="700" noProof="1" smtClean="0">
              <a:solidFill>
                <a:prstClr val="black"/>
              </a:solidFill>
              <a:latin typeface="Consolas"/>
            </a:endParaRPr>
          </a:p>
          <a:p>
            <a:pPr marL="0" indent="0">
              <a:spcBef>
                <a:spcPts val="0"/>
              </a:spcBef>
              <a:buFont typeface="Wingdings" pitchFamily="2" charset="2"/>
              <a:buNone/>
            </a:pPr>
            <a:r>
              <a:rPr lang="nl-NL" sz="700" noProof="1" smtClean="0">
                <a:solidFill>
                  <a:srgbClr val="2B91AF"/>
                </a:solidFill>
                <a:latin typeface="Consolas"/>
              </a:rPr>
              <a:t>ErrorList</a:t>
            </a:r>
            <a:r>
              <a:rPr lang="nl-NL" sz="700" noProof="1" smtClean="0">
                <a:solidFill>
                  <a:prstClr val="black"/>
                </a:solidFill>
                <a:latin typeface="Consolas"/>
              </a:rPr>
              <a:t> errors = </a:t>
            </a:r>
            <a:r>
              <a:rPr lang="nl-NL" sz="700" noProof="1" smtClean="0">
                <a:solidFill>
                  <a:srgbClr val="0000FF"/>
                </a:solidFill>
                <a:latin typeface="Consolas"/>
              </a:rPr>
              <a:t>new</a:t>
            </a:r>
            <a:r>
              <a:rPr lang="nl-NL" sz="700" noProof="1" smtClean="0">
                <a:solidFill>
                  <a:prstClr val="black"/>
                </a:solidFill>
                <a:latin typeface="Consolas"/>
              </a:rPr>
              <a:t> </a:t>
            </a:r>
            <a:r>
              <a:rPr lang="nl-NL" sz="700" noProof="1" smtClean="0">
                <a:solidFill>
                  <a:srgbClr val="2B91AF"/>
                </a:solidFill>
                <a:latin typeface="Consolas"/>
              </a:rPr>
              <a:t>ErrorList</a:t>
            </a:r>
            <a:r>
              <a:rPr lang="nl-NL" sz="700" noProof="1" smtClean="0">
                <a:solidFill>
                  <a:prstClr val="black"/>
                </a:solidFill>
                <a:latin typeface="Consolas"/>
              </a:rPr>
              <a:t>(</a:t>
            </a:r>
          </a:p>
          <a:p>
            <a:pPr marL="0" indent="0">
              <a:spcBef>
                <a:spcPts val="0"/>
              </a:spcBef>
              <a:buFont typeface="Wingdings" pitchFamily="2" charset="2"/>
              <a:buNone/>
            </a:pPr>
            <a:r>
              <a:rPr lang="nl-NL" sz="700" noProof="1" smtClean="0">
                <a:solidFill>
                  <a:srgbClr val="2B91AF"/>
                </a:solidFill>
                <a:latin typeface="Consolas"/>
              </a:rPr>
              <a:t>LabReport</a:t>
            </a:r>
            <a:r>
              <a:rPr lang="nl-NL" sz="700" noProof="1" smtClean="0">
                <a:solidFill>
                  <a:prstClr val="black"/>
                </a:solidFill>
                <a:latin typeface="Consolas"/>
              </a:rPr>
              <a:t> rep = (</a:t>
            </a:r>
            <a:r>
              <a:rPr lang="nl-NL" sz="700" noProof="1" smtClean="0">
                <a:solidFill>
                  <a:srgbClr val="2B91AF"/>
                </a:solidFill>
                <a:latin typeface="Consolas"/>
              </a:rPr>
              <a:t>LabReport</a:t>
            </a:r>
            <a:r>
              <a:rPr lang="nl-NL" sz="700" noProof="1" smtClean="0">
                <a:solidFill>
                  <a:prstClr val="black"/>
                </a:solidFill>
                <a:latin typeface="Consolas"/>
              </a:rPr>
              <a:t>)</a:t>
            </a:r>
            <a:r>
              <a:rPr lang="nl-NL" sz="700" noProof="1" smtClean="0">
                <a:solidFill>
                  <a:srgbClr val="2B91AF"/>
                </a:solidFill>
                <a:latin typeface="Consolas"/>
              </a:rPr>
              <a:t>Resour</a:t>
            </a:r>
            <a:endParaRPr lang="nl-NL" sz="700" noProof="1" smtClean="0">
              <a:solidFill>
                <a:prstClr val="black"/>
              </a:solidFill>
              <a:latin typeface="Consolas"/>
            </a:endParaRPr>
          </a:p>
          <a:p>
            <a:pPr marL="0" indent="0">
              <a:spcBef>
                <a:spcPts val="0"/>
              </a:spcBef>
              <a:buFont typeface="Wingdings" pitchFamily="2" charset="2"/>
              <a:buNone/>
            </a:pPr>
            <a:r>
              <a:rPr lang="nl-NL" sz="700" noProof="1" smtClean="0">
                <a:solidFill>
                  <a:srgbClr val="2B91AF"/>
                </a:solidFill>
                <a:latin typeface="Consolas"/>
              </a:rPr>
              <a:t>Assert</a:t>
            </a:r>
            <a:r>
              <a:rPr lang="nl-NL" sz="700" noProof="1" smtClean="0">
                <a:solidFill>
                  <a:prstClr val="black"/>
                </a:solidFill>
                <a:latin typeface="Consolas"/>
              </a:rPr>
              <a:t>.IsTrue(errors.Count() == 0</a:t>
            </a:r>
            <a:endParaRPr lang="nl-NL" sz="700" noProof="1">
              <a:solidFill>
                <a:prstClr val="black"/>
              </a:solidFill>
              <a:latin typeface="Consolas"/>
            </a:endParaRPr>
          </a:p>
        </p:txBody>
      </p:sp>
    </p:spTree>
    <p:extLst>
      <p:ext uri="{BB962C8B-B14F-4D97-AF65-F5344CB8AC3E}">
        <p14:creationId xmlns:p14="http://schemas.microsoft.com/office/powerpoint/2010/main" xmlns="" val="7267555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395536" y="1700808"/>
            <a:ext cx="8640960" cy="4508927"/>
          </a:xfrm>
          <a:prstGeom prst="rect">
            <a:avLst/>
          </a:prstGeom>
          <a:noFill/>
        </p:spPr>
        <p:txBody>
          <a:bodyPr wrap="square" lIns="91440" tIns="45720" rIns="91440" bIns="45720">
            <a:spAutoFit/>
          </a:bodyPr>
          <a:lstStyle/>
          <a:p>
            <a:pPr algn="ctr"/>
            <a:r>
              <a:rPr lang="en-US" sz="28700" b="1" cap="none" spc="0" dirty="0" smtClean="0">
                <a:ln w="12700">
                  <a:noFill/>
                  <a:prstDash val="solid"/>
                </a:ln>
                <a:solidFill>
                  <a:schemeClr val="bg2">
                    <a:tint val="85000"/>
                    <a:satMod val="155000"/>
                    <a:alpha val="10000"/>
                  </a:schemeClr>
                </a:solidFill>
                <a:effectLst>
                  <a:outerShdw blurRad="41275" dist="20320" dir="1800000" algn="tl" rotWithShape="0">
                    <a:srgbClr val="000000">
                      <a:alpha val="40000"/>
                    </a:srgbClr>
                  </a:outerShdw>
                </a:effectLst>
              </a:rPr>
              <a:t>80%</a:t>
            </a:r>
            <a:endParaRPr lang="en-US" sz="28700" b="1" cap="none" spc="0" dirty="0">
              <a:ln w="12700">
                <a:noFill/>
                <a:prstDash val="solid"/>
              </a:ln>
              <a:solidFill>
                <a:schemeClr val="bg2">
                  <a:tint val="85000"/>
                  <a:satMod val="155000"/>
                  <a:alpha val="10000"/>
                </a:schemeClr>
              </a:solidFill>
              <a:effectLst>
                <a:outerShdw blurRad="41275" dist="20320" dir="1800000" algn="tl" rotWithShape="0">
                  <a:srgbClr val="000000">
                    <a:alpha val="40000"/>
                  </a:srgbClr>
                </a:outerShdw>
              </a:effectLst>
            </a:endParaRPr>
          </a:p>
        </p:txBody>
      </p:sp>
      <p:sp>
        <p:nvSpPr>
          <p:cNvPr id="2" name="Title 1"/>
          <p:cNvSpPr>
            <a:spLocks noGrp="1"/>
          </p:cNvSpPr>
          <p:nvPr>
            <p:ph type="title"/>
          </p:nvPr>
        </p:nvSpPr>
        <p:spPr/>
        <p:txBody>
          <a:bodyPr/>
          <a:lstStyle/>
          <a:p>
            <a:r>
              <a:rPr lang="en-US" dirty="0" smtClean="0"/>
              <a:t>Support</a:t>
            </a:r>
            <a:r>
              <a:rPr lang="en-US" baseline="0" dirty="0" smtClean="0"/>
              <a:t> “Common” Scenarios</a:t>
            </a:r>
            <a:endParaRPr lang="en-CA" dirty="0"/>
          </a:p>
        </p:txBody>
      </p:sp>
      <p:sp>
        <p:nvSpPr>
          <p:cNvPr id="3" name="Content Placeholder 2"/>
          <p:cNvSpPr>
            <a:spLocks noGrp="1"/>
          </p:cNvSpPr>
          <p:nvPr>
            <p:ph idx="1"/>
          </p:nvPr>
        </p:nvSpPr>
        <p:spPr/>
        <p:txBody>
          <a:bodyPr/>
          <a:lstStyle/>
          <a:p>
            <a:r>
              <a:rPr lang="en-US" dirty="0" smtClean="0"/>
              <a:t>Inclusion of content in core specification is based on “80%” rule</a:t>
            </a:r>
          </a:p>
          <a:p>
            <a:pPr lvl="1"/>
            <a:r>
              <a:rPr lang="en-US" dirty="0" smtClean="0"/>
              <a:t>Only include data elements that most systems (“80%”) currently support</a:t>
            </a:r>
          </a:p>
          <a:p>
            <a:pPr lvl="1"/>
            <a:r>
              <a:rPr lang="en-US" dirty="0" smtClean="0"/>
              <a:t>Other content pushed to extensions</a:t>
            </a:r>
          </a:p>
          <a:p>
            <a:pPr lvl="2"/>
            <a:r>
              <a:rPr lang="en-US" dirty="0" smtClean="0"/>
              <a:t>(more on this later)</a:t>
            </a:r>
          </a:p>
          <a:p>
            <a:pPr lvl="1"/>
            <a:r>
              <a:rPr lang="en-US" dirty="0" smtClean="0"/>
              <a:t>I.e. Focus on the real, allow for the theoretical</a:t>
            </a:r>
          </a:p>
          <a:p>
            <a:r>
              <a:rPr lang="en-US" dirty="0" smtClean="0"/>
              <a:t>Easy to say, governance challenge to achieve</a:t>
            </a:r>
          </a:p>
        </p:txBody>
      </p:sp>
      <p:sp>
        <p:nvSpPr>
          <p:cNvPr id="4" name="Slide Number Placeholder 3"/>
          <p:cNvSpPr>
            <a:spLocks noGrp="1"/>
          </p:cNvSpPr>
          <p:nvPr>
            <p:ph type="sldNum" sz="quarter" idx="4"/>
          </p:nvPr>
        </p:nvSpPr>
        <p:spPr/>
        <p:txBody>
          <a:bodyPr/>
          <a:lstStyle/>
          <a:p>
            <a:fld id="{5CC3E5C4-3E2B-40F1-9F2B-C46CEB0C88DF}" type="slidenum">
              <a:rPr lang="en-CA" smtClean="0"/>
              <a:pPr/>
              <a:t>19</a:t>
            </a:fld>
            <a:endParaRPr lang="en-CA" dirty="0"/>
          </a:p>
        </p:txBody>
      </p:sp>
    </p:spTree>
    <p:extLst>
      <p:ext uri="{BB962C8B-B14F-4D97-AF65-F5344CB8AC3E}">
        <p14:creationId xmlns:p14="http://schemas.microsoft.com/office/powerpoint/2010/main" xmlns="" val="11389937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This presentation</a:t>
            </a:r>
            <a:endParaRPr lang="en-CA" dirty="0"/>
          </a:p>
        </p:txBody>
      </p:sp>
      <p:sp>
        <p:nvSpPr>
          <p:cNvPr id="4" name="Content Placeholder 3"/>
          <p:cNvSpPr>
            <a:spLocks noGrp="1"/>
          </p:cNvSpPr>
          <p:nvPr>
            <p:ph idx="1"/>
          </p:nvPr>
        </p:nvSpPr>
        <p:spPr/>
        <p:txBody>
          <a:bodyPr/>
          <a:lstStyle/>
          <a:p>
            <a:r>
              <a:rPr lang="en-US" dirty="0" smtClean="0"/>
              <a:t>Can be downloaded here:</a:t>
            </a:r>
          </a:p>
          <a:p>
            <a:pPr lvl="1"/>
            <a:r>
              <a:rPr lang="en-CA" dirty="0">
                <a:hlinkClick r:id="rId2"/>
              </a:rPr>
              <a:t>http://</a:t>
            </a:r>
            <a:r>
              <a:rPr lang="en-CA" dirty="0" smtClean="0">
                <a:hlinkClick r:id="rId2"/>
              </a:rPr>
              <a:t>gforge.hl7.org/svn/fhir/trunk/presentations/2014-12 </a:t>
            </a:r>
            <a:r>
              <a:rPr lang="en-CA" dirty="0" smtClean="0">
                <a:hlinkClick r:id="rId2"/>
              </a:rPr>
              <a:t>Webinars/FHIR For Executives1.pptx</a:t>
            </a:r>
            <a:endParaRPr lang="en-CA" dirty="0" smtClean="0"/>
          </a:p>
          <a:p>
            <a:pPr lvl="2"/>
            <a:r>
              <a:rPr lang="en-US" dirty="0" smtClean="0"/>
              <a:t>Use “anonymous” and email address to logon</a:t>
            </a:r>
            <a:endParaRPr lang="en-CA" dirty="0" smtClean="0"/>
          </a:p>
          <a:p>
            <a:pPr lvl="0"/>
            <a:r>
              <a:rPr lang="en-US" dirty="0" smtClean="0"/>
              <a:t>Is licensed for use under the Creative Commons, specifically:</a:t>
            </a:r>
          </a:p>
          <a:p>
            <a:pPr lvl="1"/>
            <a:r>
              <a:rPr lang="en-CA" u="sng" dirty="0">
                <a:hlinkClick r:id="rId3"/>
              </a:rPr>
              <a:t>Creative Commons Attribution 3.0 </a:t>
            </a:r>
            <a:r>
              <a:rPr lang="en-CA" u="sng" dirty="0" err="1">
                <a:hlinkClick r:id="rId3"/>
              </a:rPr>
              <a:t>Unported</a:t>
            </a:r>
            <a:r>
              <a:rPr lang="en-CA" u="sng" dirty="0">
                <a:hlinkClick r:id="rId3"/>
              </a:rPr>
              <a:t> </a:t>
            </a:r>
            <a:r>
              <a:rPr lang="en-CA" u="sng" dirty="0" smtClean="0">
                <a:hlinkClick r:id="rId3"/>
              </a:rPr>
              <a:t>License</a:t>
            </a:r>
            <a:endParaRPr lang="en-CA" u="sng" dirty="0" smtClean="0"/>
          </a:p>
          <a:p>
            <a:pPr lvl="1"/>
            <a:r>
              <a:rPr lang="en-US" dirty="0" smtClean="0"/>
              <a:t>(Do with it as you wish, so long as you give</a:t>
            </a:r>
            <a:br>
              <a:rPr lang="en-US" dirty="0" smtClean="0"/>
            </a:br>
            <a:r>
              <a:rPr lang="en-US" dirty="0" smtClean="0"/>
              <a:t> credit)</a:t>
            </a:r>
            <a:endParaRPr lang="en-CA" dirty="0"/>
          </a:p>
        </p:txBody>
      </p:sp>
      <p:pic>
        <p:nvPicPr>
          <p:cNvPr id="5" name="Picture 4" descr="Creative Commons Licence"/>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2987824" y="5301208"/>
            <a:ext cx="838200" cy="295275"/>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42848832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Example – ISO AD type</a:t>
            </a:r>
            <a:endParaRPr lang="en-CA" dirty="0"/>
          </a:p>
        </p:txBody>
      </p:sp>
      <p:sp>
        <p:nvSpPr>
          <p:cNvPr id="5" name="Content Placeholder 4"/>
          <p:cNvSpPr>
            <a:spLocks noGrp="1"/>
          </p:cNvSpPr>
          <p:nvPr>
            <p:ph idx="1"/>
          </p:nvPr>
        </p:nvSpPr>
        <p:spPr>
          <a:xfrm>
            <a:off x="251520" y="1628800"/>
            <a:ext cx="8640960" cy="4896544"/>
          </a:xfrm>
        </p:spPr>
        <p:txBody>
          <a:bodyPr>
            <a:normAutofit fontScale="77500" lnSpcReduction="20000"/>
          </a:bodyPr>
          <a:lstStyle/>
          <a:p>
            <a:r>
              <a:rPr lang="en-US" dirty="0" err="1" smtClean="0"/>
              <a:t>isNotOrdered</a:t>
            </a:r>
            <a:r>
              <a:rPr lang="en-US" dirty="0"/>
              <a:t>, updateMode, </a:t>
            </a:r>
            <a:r>
              <a:rPr lang="en-US" dirty="0" err="1"/>
              <a:t>flavorId</a:t>
            </a:r>
            <a:r>
              <a:rPr lang="en-US" dirty="0"/>
              <a:t>, </a:t>
            </a:r>
            <a:r>
              <a:rPr lang="en-US" dirty="0" err="1"/>
              <a:t>nullFlavor</a:t>
            </a:r>
            <a:r>
              <a:rPr lang="en-US" dirty="0"/>
              <a:t>, </a:t>
            </a:r>
            <a:r>
              <a:rPr lang="en-US" dirty="0" err="1"/>
              <a:t>controlAct</a:t>
            </a:r>
            <a:r>
              <a:rPr lang="en-US" dirty="0"/>
              <a:t> root &amp; extension, </a:t>
            </a:r>
            <a:r>
              <a:rPr lang="en-US" dirty="0" err="1"/>
              <a:t>validTime</a:t>
            </a:r>
            <a:r>
              <a:rPr lang="en-US" dirty="0"/>
              <a:t> low and high, useable period (GTS – no room on the </a:t>
            </a:r>
            <a:r>
              <a:rPr lang="en-US" dirty="0" smtClean="0"/>
              <a:t>slide), use</a:t>
            </a:r>
          </a:p>
          <a:p>
            <a:pPr lvl="1"/>
            <a:r>
              <a:rPr lang="en-US" dirty="0" smtClean="0"/>
              <a:t>home, primary home, vacation home, workplace, direct, public, bad, physical, postal, temporary, alphabetic, ideographic, syllabic, search, </a:t>
            </a:r>
            <a:r>
              <a:rPr lang="en-US" dirty="0" err="1" smtClean="0"/>
              <a:t>soundex</a:t>
            </a:r>
            <a:r>
              <a:rPr lang="en-US" dirty="0" smtClean="0"/>
              <a:t>, phonetic</a:t>
            </a:r>
          </a:p>
          <a:p>
            <a:r>
              <a:rPr lang="en-US" dirty="0" smtClean="0"/>
              <a:t>0..* parts, each with:</a:t>
            </a:r>
          </a:p>
          <a:p>
            <a:pPr lvl="1"/>
            <a:r>
              <a:rPr lang="en-US" dirty="0" smtClean="0"/>
              <a:t>value, code</a:t>
            </a:r>
            <a:r>
              <a:rPr lang="en-US" dirty="0"/>
              <a:t>, code system, code system name, code system version</a:t>
            </a:r>
            <a:r>
              <a:rPr lang="en-US" dirty="0" smtClean="0"/>
              <a:t>, language, type:</a:t>
            </a:r>
          </a:p>
          <a:p>
            <a:pPr lvl="2"/>
            <a:r>
              <a:rPr lang="en-US" dirty="0" smtClean="0"/>
              <a:t>address line, additional locator, unit identifier, unit designator, delivery address line, delivery installation type, delivery installation area, delivery installation qualifier, delivery mode, delivery mode identifier, street address line, building number, building number numeric, building number suffix, street name, street name base, street type, direction, intersection, care of, census tract, country, county or parish, municipality, delimiter, post box, precinct, state or province, </a:t>
            </a:r>
            <a:br>
              <a:rPr lang="en-US" dirty="0" smtClean="0"/>
            </a:br>
            <a:r>
              <a:rPr lang="en-US" dirty="0" smtClean="0"/>
              <a:t>postal code, delivery point identifier</a:t>
            </a:r>
          </a:p>
        </p:txBody>
      </p:sp>
    </p:spTree>
    <p:extLst>
      <p:ext uri="{BB962C8B-B14F-4D97-AF65-F5344CB8AC3E}">
        <p14:creationId xmlns:p14="http://schemas.microsoft.com/office/powerpoint/2010/main" xmlns="" val="16210384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Example – FHIR Address</a:t>
            </a:r>
            <a:endParaRPr lang="en-CA" dirty="0"/>
          </a:p>
        </p:txBody>
      </p:sp>
      <p:sp>
        <p:nvSpPr>
          <p:cNvPr id="5" name="Content Placeholder 4"/>
          <p:cNvSpPr>
            <a:spLocks noGrp="1"/>
          </p:cNvSpPr>
          <p:nvPr>
            <p:ph idx="1"/>
          </p:nvPr>
        </p:nvSpPr>
        <p:spPr>
          <a:xfrm>
            <a:off x="251520" y="1628800"/>
            <a:ext cx="8640960" cy="4896544"/>
          </a:xfrm>
        </p:spPr>
        <p:txBody>
          <a:bodyPr>
            <a:normAutofit fontScale="77500" lnSpcReduction="20000"/>
          </a:bodyPr>
          <a:lstStyle/>
          <a:p>
            <a:r>
              <a:rPr lang="en-US" strike="sngStrike" dirty="0" err="1" smtClean="0">
                <a:solidFill>
                  <a:srgbClr val="FF0000"/>
                </a:solidFill>
              </a:rPr>
              <a:t>isNotOrdered</a:t>
            </a:r>
            <a:r>
              <a:rPr lang="en-US" strike="sngStrike" dirty="0">
                <a:solidFill>
                  <a:srgbClr val="FF0000"/>
                </a:solidFill>
              </a:rPr>
              <a:t>, updateMode, </a:t>
            </a:r>
            <a:r>
              <a:rPr lang="en-US" strike="sngStrike" dirty="0" err="1">
                <a:solidFill>
                  <a:srgbClr val="FF0000"/>
                </a:solidFill>
              </a:rPr>
              <a:t>flavorId</a:t>
            </a:r>
            <a:r>
              <a:rPr lang="en-US" strike="sngStrike" dirty="0">
                <a:solidFill>
                  <a:srgbClr val="FF0000"/>
                </a:solidFill>
              </a:rPr>
              <a:t>, </a:t>
            </a:r>
            <a:r>
              <a:rPr lang="en-US" strike="sngStrike" dirty="0" err="1">
                <a:solidFill>
                  <a:srgbClr val="FF0000"/>
                </a:solidFill>
              </a:rPr>
              <a:t>nullFlavor</a:t>
            </a:r>
            <a:r>
              <a:rPr lang="en-US" strike="sngStrike" dirty="0">
                <a:solidFill>
                  <a:srgbClr val="FF0000"/>
                </a:solidFill>
              </a:rPr>
              <a:t>, </a:t>
            </a:r>
            <a:r>
              <a:rPr lang="en-US" strike="sngStrike" dirty="0" err="1">
                <a:solidFill>
                  <a:srgbClr val="FF0000"/>
                </a:solidFill>
              </a:rPr>
              <a:t>controlAct</a:t>
            </a:r>
            <a:r>
              <a:rPr lang="en-US" strike="sngStrike" dirty="0">
                <a:solidFill>
                  <a:srgbClr val="FF0000"/>
                </a:solidFill>
              </a:rPr>
              <a:t> root &amp; extension, </a:t>
            </a:r>
            <a:r>
              <a:rPr lang="en-US" strike="sngStrike" dirty="0" err="1">
                <a:solidFill>
                  <a:srgbClr val="FF0000"/>
                </a:solidFill>
              </a:rPr>
              <a:t>validTime</a:t>
            </a:r>
            <a:r>
              <a:rPr lang="en-US" strike="sngStrike" dirty="0">
                <a:solidFill>
                  <a:srgbClr val="FF0000"/>
                </a:solidFill>
              </a:rPr>
              <a:t> low and high, useable </a:t>
            </a:r>
            <a:r>
              <a:rPr lang="en-US" b="1" dirty="0" smtClean="0"/>
              <a:t>period</a:t>
            </a:r>
            <a:r>
              <a:rPr lang="en-US" dirty="0" smtClean="0"/>
              <a:t> (low, high)</a:t>
            </a:r>
            <a:r>
              <a:rPr lang="en-US" strike="sngStrike" dirty="0" smtClean="0">
                <a:solidFill>
                  <a:srgbClr val="FF0000"/>
                </a:solidFill>
              </a:rPr>
              <a:t> </a:t>
            </a:r>
            <a:r>
              <a:rPr lang="en-US" strike="sngStrike" dirty="0">
                <a:solidFill>
                  <a:srgbClr val="FF0000"/>
                </a:solidFill>
              </a:rPr>
              <a:t>(GTS – no room on the </a:t>
            </a:r>
            <a:r>
              <a:rPr lang="en-US" strike="sngStrike" dirty="0" smtClean="0">
                <a:solidFill>
                  <a:srgbClr val="FF0000"/>
                </a:solidFill>
              </a:rPr>
              <a:t>slide), </a:t>
            </a:r>
            <a:r>
              <a:rPr lang="en-US" b="1" dirty="0" smtClean="0"/>
              <a:t>use</a:t>
            </a:r>
          </a:p>
          <a:p>
            <a:pPr lvl="1"/>
            <a:r>
              <a:rPr lang="en-US" b="1" dirty="0" smtClean="0"/>
              <a:t>home</a:t>
            </a:r>
            <a:r>
              <a:rPr lang="en-US" strike="sngStrike" dirty="0" smtClean="0">
                <a:solidFill>
                  <a:srgbClr val="FF0000"/>
                </a:solidFill>
              </a:rPr>
              <a:t>, primary home, vacation home, </a:t>
            </a:r>
            <a:r>
              <a:rPr lang="en-US" b="1" dirty="0" smtClean="0"/>
              <a:t>work</a:t>
            </a:r>
            <a:r>
              <a:rPr lang="en-US" strike="sngStrike" dirty="0" smtClean="0">
                <a:solidFill>
                  <a:srgbClr val="FF0000"/>
                </a:solidFill>
              </a:rPr>
              <a:t>place, direct, public, bad, physical, postal, </a:t>
            </a:r>
            <a:r>
              <a:rPr lang="en-US" b="1" dirty="0" smtClean="0"/>
              <a:t>temp</a:t>
            </a:r>
            <a:r>
              <a:rPr lang="en-US" strike="sngStrike" dirty="0" smtClean="0">
                <a:solidFill>
                  <a:srgbClr val="FF0000"/>
                </a:solidFill>
              </a:rPr>
              <a:t>orary, alphabetic, ideographic, syllabic, search, </a:t>
            </a:r>
            <a:r>
              <a:rPr lang="en-US" strike="sngStrike" dirty="0" err="1" smtClean="0">
                <a:solidFill>
                  <a:srgbClr val="FF0000"/>
                </a:solidFill>
              </a:rPr>
              <a:t>soundex</a:t>
            </a:r>
            <a:r>
              <a:rPr lang="en-US" strike="sngStrike" dirty="0" smtClean="0">
                <a:solidFill>
                  <a:srgbClr val="FF0000"/>
                </a:solidFill>
              </a:rPr>
              <a:t>, phonetic, </a:t>
            </a:r>
            <a:r>
              <a:rPr lang="en-US" dirty="0" smtClean="0"/>
              <a:t>old</a:t>
            </a:r>
          </a:p>
          <a:p>
            <a:r>
              <a:rPr lang="en-US" strike="sngStrike" dirty="0" smtClean="0">
                <a:solidFill>
                  <a:srgbClr val="FF0000"/>
                </a:solidFill>
              </a:rPr>
              <a:t>0..* parts, each </a:t>
            </a:r>
            <a:r>
              <a:rPr lang="en-US" strike="sngStrike" dirty="0" err="1" smtClean="0">
                <a:solidFill>
                  <a:srgbClr val="FF0000"/>
                </a:solidFill>
              </a:rPr>
              <a:t>with:</a:t>
            </a:r>
            <a:r>
              <a:rPr lang="en-US" dirty="0" err="1" smtClean="0"/>
              <a:t>text</a:t>
            </a:r>
            <a:endParaRPr lang="en-US" dirty="0" smtClean="0"/>
          </a:p>
          <a:p>
            <a:pPr lvl="1"/>
            <a:r>
              <a:rPr lang="en-US" strike="sngStrike" dirty="0" smtClean="0">
                <a:solidFill>
                  <a:srgbClr val="FF0000"/>
                </a:solidFill>
              </a:rPr>
              <a:t>value, code</a:t>
            </a:r>
            <a:r>
              <a:rPr lang="en-US" strike="sngStrike" dirty="0">
                <a:solidFill>
                  <a:srgbClr val="FF0000"/>
                </a:solidFill>
              </a:rPr>
              <a:t>, code system, code system name, code system version</a:t>
            </a:r>
            <a:r>
              <a:rPr lang="en-US" strike="sngStrike" dirty="0" smtClean="0">
                <a:solidFill>
                  <a:srgbClr val="FF0000"/>
                </a:solidFill>
              </a:rPr>
              <a:t>, language, type:</a:t>
            </a:r>
          </a:p>
          <a:p>
            <a:pPr lvl="2"/>
            <a:r>
              <a:rPr lang="en-US" strike="sngStrike" dirty="0" smtClean="0">
                <a:solidFill>
                  <a:srgbClr val="FF0000"/>
                </a:solidFill>
              </a:rPr>
              <a:t>address </a:t>
            </a:r>
            <a:r>
              <a:rPr lang="en-US" b="1" dirty="0" smtClean="0"/>
              <a:t>line</a:t>
            </a:r>
            <a:r>
              <a:rPr lang="en-US" strike="sngStrike" dirty="0" smtClean="0">
                <a:solidFill>
                  <a:srgbClr val="FF0000"/>
                </a:solidFill>
              </a:rPr>
              <a:t>, additional locator, unit identifier, unit designator, delivery address line, delivery installation type, delivery installation area, delivery installation qualifier, delivery mode, delivery mode identifier, street address line, building number, building number numeric, building number suffix, street name, street name base, street type, direction, intersection, care of, census tract, </a:t>
            </a:r>
            <a:r>
              <a:rPr lang="en-US" b="1" dirty="0" smtClean="0"/>
              <a:t>country</a:t>
            </a:r>
            <a:r>
              <a:rPr lang="en-US" strike="sngStrike" dirty="0" smtClean="0">
                <a:solidFill>
                  <a:srgbClr val="FF0000"/>
                </a:solidFill>
              </a:rPr>
              <a:t>, county or parish, </a:t>
            </a:r>
            <a:r>
              <a:rPr lang="en-US" strike="sngStrike" dirty="0" err="1" smtClean="0">
                <a:solidFill>
                  <a:srgbClr val="FF0000"/>
                </a:solidFill>
              </a:rPr>
              <a:t>municipality</a:t>
            </a:r>
            <a:r>
              <a:rPr lang="en-US" b="1" dirty="0" err="1" smtClean="0"/>
              <a:t>city</a:t>
            </a:r>
            <a:r>
              <a:rPr lang="en-US" strike="sngStrike" dirty="0" smtClean="0">
                <a:solidFill>
                  <a:srgbClr val="FF0000"/>
                </a:solidFill>
              </a:rPr>
              <a:t>, delimiter, post box, precinct, </a:t>
            </a:r>
            <a:br>
              <a:rPr lang="en-US" strike="sngStrike" dirty="0" smtClean="0">
                <a:solidFill>
                  <a:srgbClr val="FF0000"/>
                </a:solidFill>
              </a:rPr>
            </a:br>
            <a:r>
              <a:rPr lang="en-US" b="1" dirty="0" smtClean="0"/>
              <a:t>state</a:t>
            </a:r>
            <a:r>
              <a:rPr lang="en-US" strike="sngStrike" dirty="0" smtClean="0">
                <a:solidFill>
                  <a:srgbClr val="FF0000"/>
                </a:solidFill>
              </a:rPr>
              <a:t> or province, postal </a:t>
            </a:r>
            <a:r>
              <a:rPr lang="en-US" strike="sngStrike" dirty="0" err="1" smtClean="0">
                <a:solidFill>
                  <a:srgbClr val="FF0000"/>
                </a:solidFill>
              </a:rPr>
              <a:t>code</a:t>
            </a:r>
            <a:r>
              <a:rPr lang="en-US" b="1" dirty="0" err="1" smtClean="0"/>
              <a:t>zip</a:t>
            </a:r>
            <a:r>
              <a:rPr lang="en-US" strike="sngStrike" dirty="0" smtClean="0">
                <a:solidFill>
                  <a:srgbClr val="FF0000"/>
                </a:solidFill>
              </a:rPr>
              <a:t>, delivery point identifier</a:t>
            </a:r>
          </a:p>
        </p:txBody>
      </p:sp>
    </p:spTree>
    <p:extLst>
      <p:ext uri="{BB962C8B-B14F-4D97-AF65-F5344CB8AC3E}">
        <p14:creationId xmlns:p14="http://schemas.microsoft.com/office/powerpoint/2010/main" xmlns="" val="113506174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Won’t extensions break interoperability?</a:t>
            </a:r>
            <a:endParaRPr lang="en-CA" dirty="0"/>
          </a:p>
        </p:txBody>
      </p:sp>
      <p:sp>
        <p:nvSpPr>
          <p:cNvPr id="3" name="Content Placeholder 2"/>
          <p:cNvSpPr>
            <a:spLocks noGrp="1"/>
          </p:cNvSpPr>
          <p:nvPr>
            <p:ph idx="1"/>
          </p:nvPr>
        </p:nvSpPr>
        <p:spPr/>
        <p:txBody>
          <a:bodyPr/>
          <a:lstStyle/>
          <a:p>
            <a:r>
              <a:rPr lang="en-US" dirty="0" smtClean="0"/>
              <a:t>The 80% + narrative helps provide “base” interoperability</a:t>
            </a:r>
          </a:p>
          <a:p>
            <a:endParaRPr lang="en-US" dirty="0" smtClean="0"/>
          </a:p>
          <a:p>
            <a:r>
              <a:rPr lang="en-US" dirty="0" smtClean="0"/>
              <a:t>For “robust” interoperability</a:t>
            </a:r>
          </a:p>
          <a:p>
            <a:pPr lvl="1"/>
            <a:r>
              <a:rPr lang="en-US" dirty="0" smtClean="0"/>
              <a:t>Profile – constrains structure</a:t>
            </a:r>
          </a:p>
          <a:p>
            <a:pPr lvl="1"/>
            <a:r>
              <a:rPr lang="en-US" dirty="0" smtClean="0"/>
              <a:t>Conformance – constrains behavior</a:t>
            </a:r>
          </a:p>
          <a:p>
            <a:pPr lvl="2"/>
            <a:r>
              <a:rPr lang="en-US" dirty="0" smtClean="0"/>
              <a:t>Needed to claim “I’m FHIR conformant”</a:t>
            </a:r>
          </a:p>
        </p:txBody>
      </p:sp>
      <p:sp>
        <p:nvSpPr>
          <p:cNvPr id="4" name="Slide Number Placeholder 3"/>
          <p:cNvSpPr>
            <a:spLocks noGrp="1"/>
          </p:cNvSpPr>
          <p:nvPr>
            <p:ph type="sldNum" sz="quarter" idx="4"/>
          </p:nvPr>
        </p:nvSpPr>
        <p:spPr/>
        <p:txBody>
          <a:bodyPr/>
          <a:lstStyle/>
          <a:p>
            <a:fld id="{5CC3E5C4-3E2B-40F1-9F2B-C46CEB0C88DF}" type="slidenum">
              <a:rPr lang="en-CA" smtClean="0"/>
              <a:pPr/>
              <a:t>22</a:t>
            </a:fld>
            <a:endParaRPr lang="en-CA" dirty="0"/>
          </a:p>
        </p:txBody>
      </p:sp>
    </p:spTree>
    <p:extLst>
      <p:ext uri="{BB962C8B-B14F-4D97-AF65-F5344CB8AC3E}">
        <p14:creationId xmlns:p14="http://schemas.microsoft.com/office/powerpoint/2010/main" xmlns="" val="109239486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technologies</a:t>
            </a:r>
            <a:endParaRPr lang="en-CA" dirty="0"/>
          </a:p>
        </p:txBody>
      </p:sp>
      <p:sp>
        <p:nvSpPr>
          <p:cNvPr id="3" name="Content Placeholder 2"/>
          <p:cNvSpPr>
            <a:spLocks noGrp="1"/>
          </p:cNvSpPr>
          <p:nvPr>
            <p:ph idx="1"/>
          </p:nvPr>
        </p:nvSpPr>
        <p:spPr/>
        <p:txBody>
          <a:bodyPr/>
          <a:lstStyle/>
          <a:p>
            <a:r>
              <a:rPr lang="en-US" dirty="0" smtClean="0"/>
              <a:t>Use the same technologies as Google, Facebook, etc.</a:t>
            </a:r>
          </a:p>
          <a:p>
            <a:pPr lvl="1"/>
            <a:r>
              <a:rPr lang="en-US" dirty="0" smtClean="0"/>
              <a:t>XML, JSON, ATOM, HTTPS, </a:t>
            </a:r>
            <a:r>
              <a:rPr lang="en-US" dirty="0" err="1" smtClean="0"/>
              <a:t>Oauth</a:t>
            </a:r>
            <a:endParaRPr lang="en-US" dirty="0" smtClean="0"/>
          </a:p>
          <a:p>
            <a:endParaRPr lang="en-US" dirty="0" smtClean="0"/>
          </a:p>
          <a:p>
            <a:r>
              <a:rPr lang="en-US" dirty="0" smtClean="0"/>
              <a:t>Benefits</a:t>
            </a:r>
          </a:p>
          <a:p>
            <a:pPr lvl="1"/>
            <a:r>
              <a:rPr lang="en-US" dirty="0" smtClean="0"/>
              <a:t>Cross-Industry standards</a:t>
            </a:r>
          </a:p>
          <a:p>
            <a:pPr lvl="1"/>
            <a:r>
              <a:rPr lang="en-US" dirty="0" smtClean="0"/>
              <a:t>Well supported by tools</a:t>
            </a:r>
          </a:p>
          <a:p>
            <a:pPr lvl="1"/>
            <a:r>
              <a:rPr lang="en-US" dirty="0" smtClean="0"/>
              <a:t>Understood by developers</a:t>
            </a:r>
          </a:p>
        </p:txBody>
      </p:sp>
      <p:sp>
        <p:nvSpPr>
          <p:cNvPr id="4" name="Slide Number Placeholder 3"/>
          <p:cNvSpPr>
            <a:spLocks noGrp="1"/>
          </p:cNvSpPr>
          <p:nvPr>
            <p:ph type="sldNum" sz="quarter" idx="4"/>
          </p:nvPr>
        </p:nvSpPr>
        <p:spPr/>
        <p:txBody>
          <a:bodyPr/>
          <a:lstStyle/>
          <a:p>
            <a:fld id="{5CC3E5C4-3E2B-40F1-9F2B-C46CEB0C88DF}" type="slidenum">
              <a:rPr lang="en-CA" smtClean="0"/>
              <a:pPr/>
              <a:t>23</a:t>
            </a:fld>
            <a:endParaRPr lang="en-CA" dirty="0"/>
          </a:p>
        </p:txBody>
      </p:sp>
      <p:sp>
        <p:nvSpPr>
          <p:cNvPr id="5" name="Rectangle 4"/>
          <p:cNvSpPr/>
          <p:nvPr/>
        </p:nvSpPr>
        <p:spPr>
          <a:xfrm rot="1342982">
            <a:off x="195075" y="2958290"/>
            <a:ext cx="8640960" cy="2646878"/>
          </a:xfrm>
          <a:prstGeom prst="rect">
            <a:avLst/>
          </a:prstGeom>
          <a:noFill/>
        </p:spPr>
        <p:txBody>
          <a:bodyPr wrap="square" lIns="91440" tIns="45720" rIns="91440" bIns="45720">
            <a:spAutoFit/>
          </a:bodyPr>
          <a:lstStyle/>
          <a:p>
            <a:pPr algn="ctr"/>
            <a:r>
              <a:rPr lang="en-US" sz="16600" b="1" cap="none" spc="0" dirty="0" smtClean="0">
                <a:ln w="12700">
                  <a:noFill/>
                  <a:prstDash val="solid"/>
                </a:ln>
                <a:solidFill>
                  <a:schemeClr val="accent1">
                    <a:alpha val="5000"/>
                  </a:schemeClr>
                </a:solidFill>
                <a:effectLst>
                  <a:outerShdw blurRad="41275" dist="20320" dir="1800000" algn="tl" rotWithShape="0">
                    <a:srgbClr val="000000">
                      <a:alpha val="40000"/>
                    </a:srgbClr>
                  </a:outerShdw>
                </a:effectLst>
              </a:rPr>
              <a:t>http://...</a:t>
            </a:r>
            <a:endParaRPr lang="en-US" sz="16600" b="1" cap="none" spc="0" dirty="0">
              <a:ln w="12700">
                <a:noFill/>
                <a:prstDash val="solid"/>
              </a:ln>
              <a:solidFill>
                <a:schemeClr val="accent1">
                  <a:alpha val="5000"/>
                </a:schemeClr>
              </a:solidFill>
              <a:effectLst>
                <a:outerShdw blurRad="41275" dist="20320" dir="1800000" algn="tl" rotWithShape="0">
                  <a:srgbClr val="000000">
                    <a:alpha val="40000"/>
                  </a:srgbClr>
                </a:outerShdw>
              </a:effectLst>
            </a:endParaRPr>
          </a:p>
        </p:txBody>
      </p:sp>
    </p:spTree>
    <p:extLst>
      <p:ext uri="{BB962C8B-B14F-4D97-AF65-F5344CB8AC3E}">
        <p14:creationId xmlns:p14="http://schemas.microsoft.com/office/powerpoint/2010/main" xmlns="" val="24882927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Paradigms</a:t>
            </a:r>
            <a:endParaRPr lang="en-CA" dirty="0"/>
          </a:p>
        </p:txBody>
      </p:sp>
      <p:sp>
        <p:nvSpPr>
          <p:cNvPr id="3" name="Content Placeholder 2"/>
          <p:cNvSpPr>
            <a:spLocks noGrp="1"/>
          </p:cNvSpPr>
          <p:nvPr>
            <p:ph idx="1"/>
          </p:nvPr>
        </p:nvSpPr>
        <p:spPr/>
        <p:txBody>
          <a:bodyPr/>
          <a:lstStyle/>
          <a:p>
            <a:r>
              <a:rPr lang="en-US" dirty="0" smtClean="0"/>
              <a:t>FHIR supports 4 interoperability paradigms</a:t>
            </a:r>
          </a:p>
          <a:p>
            <a:pPr lvl="1"/>
            <a:r>
              <a:rPr lang="en-US" dirty="0" smtClean="0"/>
              <a:t>REST – Lightweight, leverages web stack</a:t>
            </a:r>
          </a:p>
          <a:p>
            <a:pPr lvl="1"/>
            <a:r>
              <a:rPr lang="en-US" dirty="0" smtClean="0"/>
              <a:t>Documents – Long-term persistence</a:t>
            </a:r>
          </a:p>
          <a:p>
            <a:pPr lvl="1"/>
            <a:r>
              <a:rPr lang="en-US" dirty="0" smtClean="0"/>
              <a:t>Messages – Request/response paradigm</a:t>
            </a:r>
          </a:p>
          <a:p>
            <a:pPr lvl="1"/>
            <a:r>
              <a:rPr lang="en-US" dirty="0" smtClean="0"/>
              <a:t>Services – other SOA-based interfaces</a:t>
            </a:r>
          </a:p>
          <a:p>
            <a:r>
              <a:rPr lang="en-US" dirty="0" smtClean="0"/>
              <a:t>Regardless of approach, content stays the same</a:t>
            </a:r>
          </a:p>
          <a:p>
            <a:pPr lvl="1"/>
            <a:r>
              <a:rPr lang="en-US" dirty="0" smtClean="0"/>
              <a:t>Can leverage same models, same </a:t>
            </a:r>
            <a:r>
              <a:rPr lang="en-US" smtClean="0"/>
              <a:t>profiles everywhere</a:t>
            </a:r>
            <a:endParaRPr lang="en-US" dirty="0" smtClean="0"/>
          </a:p>
        </p:txBody>
      </p:sp>
      <p:sp>
        <p:nvSpPr>
          <p:cNvPr id="4" name="Slide Number Placeholder 3"/>
          <p:cNvSpPr>
            <a:spLocks noGrp="1"/>
          </p:cNvSpPr>
          <p:nvPr>
            <p:ph type="sldNum" sz="quarter" idx="4"/>
          </p:nvPr>
        </p:nvSpPr>
        <p:spPr/>
        <p:txBody>
          <a:bodyPr/>
          <a:lstStyle/>
          <a:p>
            <a:fld id="{5CC3E5C4-3E2B-40F1-9F2B-C46CEB0C88DF}" type="slidenum">
              <a:rPr lang="en-CA" smtClean="0"/>
              <a:pPr/>
              <a:t>24</a:t>
            </a:fld>
            <a:endParaRPr lang="en-CA" dirty="0"/>
          </a:p>
        </p:txBody>
      </p:sp>
    </p:spTree>
    <p:extLst>
      <p:ext uri="{BB962C8B-B14F-4D97-AF65-F5344CB8AC3E}">
        <p14:creationId xmlns:p14="http://schemas.microsoft.com/office/powerpoint/2010/main" xmlns="" val="105409250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Architectures</a:t>
            </a:r>
            <a:endParaRPr lang="en-CA" dirty="0"/>
          </a:p>
        </p:txBody>
      </p:sp>
      <p:sp>
        <p:nvSpPr>
          <p:cNvPr id="3" name="Content Placeholder 2"/>
          <p:cNvSpPr>
            <a:spLocks noGrp="1"/>
          </p:cNvSpPr>
          <p:nvPr>
            <p:ph idx="1"/>
          </p:nvPr>
        </p:nvSpPr>
        <p:spPr/>
        <p:txBody>
          <a:bodyPr/>
          <a:lstStyle/>
          <a:p>
            <a:r>
              <a:rPr lang="en-US" dirty="0" smtClean="0"/>
              <a:t>FHIR makes no assumptions about the architectural design of systems</a:t>
            </a:r>
          </a:p>
        </p:txBody>
      </p:sp>
      <p:sp>
        <p:nvSpPr>
          <p:cNvPr id="4" name="Slide Number Placeholder 3"/>
          <p:cNvSpPr>
            <a:spLocks noGrp="1"/>
          </p:cNvSpPr>
          <p:nvPr>
            <p:ph type="sldNum" sz="quarter" idx="4"/>
          </p:nvPr>
        </p:nvSpPr>
        <p:spPr/>
        <p:txBody>
          <a:bodyPr/>
          <a:lstStyle/>
          <a:p>
            <a:fld id="{5CC3E5C4-3E2B-40F1-9F2B-C46CEB0C88DF}" type="slidenum">
              <a:rPr lang="en-CA" smtClean="0"/>
              <a:pPr/>
              <a:t>25</a:t>
            </a:fld>
            <a:endParaRPr lang="en-CA" dirty="0"/>
          </a:p>
        </p:txBody>
      </p:sp>
      <p:pic>
        <p:nvPicPr>
          <p:cNvPr id="1026" name="Picture 2" descr="C:\Users\office\AppData\Local\Microsoft\Windows\Temporary Internet Files\Content.IE5\5O8TIZUQ\MC900433839[1].png"/>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115616" y="3356992"/>
            <a:ext cx="2591258" cy="2591258"/>
          </a:xfrm>
          <a:prstGeom prst="rect">
            <a:avLst/>
          </a:prstGeom>
          <a:noFill/>
          <a:extLst>
            <a:ext uri="{909E8E84-426E-40DD-AFC4-6F175D3DCCD1}">
              <a14:hiddenFill xmlns:a14="http://schemas.microsoft.com/office/drawing/2010/main" xmlns="">
                <a:solidFill>
                  <a:srgbClr val="FFFFFF"/>
                </a:solidFill>
              </a14:hiddenFill>
            </a:ext>
          </a:extLst>
        </p:spPr>
      </p:pic>
      <p:pic>
        <p:nvPicPr>
          <p:cNvPr id="1027" name="Picture 3" descr="C:\Users\office\AppData\Local\Microsoft\Windows\Temporary Internet Files\Content.IE5\WA3NX6Q5\MC900432115[1].wmf"/>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5508105" y="3356992"/>
            <a:ext cx="1453084" cy="2609253"/>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76659294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FHIR – Bottom line</a:t>
            </a:r>
            <a:endParaRPr lang="en-CA" dirty="0"/>
          </a:p>
        </p:txBody>
      </p:sp>
      <p:sp>
        <p:nvSpPr>
          <p:cNvPr id="4" name="Content Placeholder 3"/>
          <p:cNvSpPr>
            <a:spLocks noGrp="1"/>
          </p:cNvSpPr>
          <p:nvPr>
            <p:ph idx="1"/>
          </p:nvPr>
        </p:nvSpPr>
        <p:spPr/>
        <p:txBody>
          <a:bodyPr/>
          <a:lstStyle/>
          <a:p>
            <a:pPr lvl="0"/>
            <a:r>
              <a:rPr lang="en-US" dirty="0" smtClean="0"/>
              <a:t>Faster to learn &amp; implement</a:t>
            </a:r>
          </a:p>
          <a:p>
            <a:pPr lvl="0"/>
            <a:r>
              <a:rPr lang="en-US" dirty="0" smtClean="0"/>
              <a:t>Lower cost</a:t>
            </a:r>
          </a:p>
          <a:p>
            <a:pPr lvl="0"/>
            <a:r>
              <a:rPr lang="en-US" dirty="0" smtClean="0"/>
              <a:t>Scales well from simple to complex</a:t>
            </a:r>
          </a:p>
          <a:p>
            <a:r>
              <a:rPr lang="en-US" dirty="0" smtClean="0"/>
              <a:t>Flexible</a:t>
            </a:r>
          </a:p>
          <a:p>
            <a:r>
              <a:rPr lang="en-US" dirty="0" smtClean="0"/>
              <a:t>Free</a:t>
            </a:r>
          </a:p>
        </p:txBody>
      </p:sp>
    </p:spTree>
    <p:extLst>
      <p:ext uri="{BB962C8B-B14F-4D97-AF65-F5344CB8AC3E}">
        <p14:creationId xmlns:p14="http://schemas.microsoft.com/office/powerpoint/2010/main" xmlns="" val="271375246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FHIR Resources</a:t>
            </a:r>
            <a:endParaRPr lang="en-CA" dirty="0"/>
          </a:p>
        </p:txBody>
      </p:sp>
      <p:sp>
        <p:nvSpPr>
          <p:cNvPr id="2" name="Text Placeholder 1"/>
          <p:cNvSpPr>
            <a:spLocks noGrp="1"/>
          </p:cNvSpPr>
          <p:nvPr>
            <p:ph type="body" idx="1"/>
          </p:nvPr>
        </p:nvSpPr>
        <p:spPr/>
        <p:txBody>
          <a:bodyPr/>
          <a:lstStyle/>
          <a:p>
            <a:endParaRPr lang="en-CA" dirty="0"/>
          </a:p>
        </p:txBody>
      </p:sp>
    </p:spTree>
    <p:extLst>
      <p:ext uri="{BB962C8B-B14F-4D97-AF65-F5344CB8AC3E}">
        <p14:creationId xmlns:p14="http://schemas.microsoft.com/office/powerpoint/2010/main" xmlns="" val="19001511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4" descr="http://images.fastcompany.com/upload/lego-rack.jpg"/>
          <p:cNvPicPr>
            <a:picLocks noChangeAspect="1" noChangeArrowheads="1"/>
          </p:cNvPicPr>
          <p:nvPr/>
        </p:nvPicPr>
        <p:blipFill rotWithShape="1">
          <a:blip r:embed="rId3" cstate="print">
            <a:extLst>
              <a:ext uri="{28A0092B-C50C-407E-A947-70E740481C1C}">
                <a14:useLocalDpi xmlns:a14="http://schemas.microsoft.com/office/drawing/2010/main" xmlns="" val="0"/>
              </a:ext>
            </a:extLst>
          </a:blip>
          <a:srcRect/>
          <a:stretch/>
        </p:blipFill>
        <p:spPr bwMode="auto">
          <a:xfrm>
            <a:off x="395584" y="4508290"/>
            <a:ext cx="1872188" cy="181242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xmlns="">
                <a:solidFill>
                  <a:srgbClr val="FFFFFF"/>
                </a:solidFill>
              </a14:hiddenFill>
            </a:ext>
          </a:extLst>
        </p:spPr>
      </p:pic>
      <p:pic>
        <p:nvPicPr>
          <p:cNvPr id="16" name="Picture 2" descr="http://cache.jalopnik.com/assets/images/12/2008/12/medium_title-lego_01.jpg"/>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395560" y="2105880"/>
            <a:ext cx="1872208" cy="186830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xmlns="">
                <a:solidFill>
                  <a:srgbClr val="FFFFFF"/>
                </a:solidFill>
              </a14:hiddenFill>
            </a:ext>
          </a:extLst>
        </p:spPr>
      </p:pic>
      <p:pic>
        <p:nvPicPr>
          <p:cNvPr id="22" name="Picture 2" descr="http://images.bit-tech.net/content_images/2010/07/fun-with-lego/lego2.jpg"/>
          <p:cNvPicPr>
            <a:picLocks noChangeAspect="1" noChangeArrowheads="1"/>
          </p:cNvPicPr>
          <p:nvPr/>
        </p:nvPicPr>
        <p:blipFill rotWithShape="1">
          <a:blip r:embed="rId5" cstate="print">
            <a:extLst>
              <a:ext uri="{28A0092B-C50C-407E-A947-70E740481C1C}">
                <a14:useLocalDpi xmlns:a14="http://schemas.microsoft.com/office/drawing/2010/main" xmlns="" val="0"/>
              </a:ext>
            </a:extLst>
          </a:blip>
          <a:srcRect/>
          <a:stretch/>
        </p:blipFill>
        <p:spPr bwMode="auto">
          <a:xfrm>
            <a:off x="6012175" y="2136983"/>
            <a:ext cx="2751013" cy="3740289"/>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xmlns="">
                <a:solidFill>
                  <a:srgbClr val="FFFFFF"/>
                </a:solidFill>
              </a14:hiddenFill>
            </a:ext>
          </a:extLst>
        </p:spPr>
      </p:pic>
      <p:pic>
        <p:nvPicPr>
          <p:cNvPr id="11268" name="Picture 4" descr="http://t2.gstatic.com/images?q=tbn:ANd9GcQbAvF0UYEu8-e5rAydpYTsKO552hR1jnYyEb8UCh_isD97Ka7S7Jl6AtWzLg"/>
          <p:cNvPicPr>
            <a:picLocks noChangeAspect="1" noChangeArrowheads="1"/>
          </p:cNvPicPr>
          <p:nvPr/>
        </p:nvPicPr>
        <p:blipFill rotWithShape="1">
          <a:blip r:embed="rId6" cstate="print">
            <a:extLst>
              <a:ext uri="{28A0092B-C50C-407E-A947-70E740481C1C}">
                <a14:useLocalDpi xmlns:a14="http://schemas.microsoft.com/office/drawing/2010/main" xmlns="" val="0"/>
              </a:ext>
            </a:extLst>
          </a:blip>
          <a:srcRect/>
          <a:stretch/>
        </p:blipFill>
        <p:spPr bwMode="auto">
          <a:xfrm>
            <a:off x="3419872" y="2564921"/>
            <a:ext cx="1491344" cy="2448256"/>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xmlns="">
                <a:solidFill>
                  <a:srgbClr val="FFFFFF"/>
                </a:solidFill>
              </a14:hiddenFill>
            </a:ext>
          </a:extLst>
        </p:spPr>
      </p:pic>
      <p:sp>
        <p:nvSpPr>
          <p:cNvPr id="2" name="TextBox 1"/>
          <p:cNvSpPr txBox="1"/>
          <p:nvPr/>
        </p:nvSpPr>
        <p:spPr>
          <a:xfrm>
            <a:off x="2555776" y="3295821"/>
            <a:ext cx="678391" cy="1107996"/>
          </a:xfrm>
          <a:prstGeom prst="rect">
            <a:avLst/>
          </a:prstGeom>
          <a:noFill/>
        </p:spPr>
        <p:txBody>
          <a:bodyPr wrap="none" rtlCol="0">
            <a:spAutoFit/>
          </a:bodyPr>
          <a:lstStyle/>
          <a:p>
            <a:r>
              <a:rPr lang="nl-NL" sz="6600" dirty="0" smtClean="0">
                <a:solidFill>
                  <a:schemeClr val="bg2">
                    <a:lumMod val="50000"/>
                  </a:schemeClr>
                </a:solidFill>
              </a:rPr>
              <a:t>+</a:t>
            </a:r>
            <a:endParaRPr lang="nl-NL" sz="6600" dirty="0">
              <a:solidFill>
                <a:schemeClr val="bg2">
                  <a:lumMod val="50000"/>
                </a:schemeClr>
              </a:solidFill>
            </a:endParaRPr>
          </a:p>
        </p:txBody>
      </p:sp>
      <p:sp>
        <p:nvSpPr>
          <p:cNvPr id="9" name="TextBox 8"/>
          <p:cNvSpPr txBox="1"/>
          <p:nvPr/>
        </p:nvSpPr>
        <p:spPr>
          <a:xfrm>
            <a:off x="5148064" y="3236979"/>
            <a:ext cx="678391" cy="1107996"/>
          </a:xfrm>
          <a:prstGeom prst="rect">
            <a:avLst/>
          </a:prstGeom>
          <a:noFill/>
        </p:spPr>
        <p:txBody>
          <a:bodyPr wrap="none" rtlCol="0">
            <a:spAutoFit/>
          </a:bodyPr>
          <a:lstStyle/>
          <a:p>
            <a:r>
              <a:rPr lang="nl-NL" sz="6600" dirty="0">
                <a:solidFill>
                  <a:schemeClr val="bg2">
                    <a:lumMod val="50000"/>
                  </a:schemeClr>
                </a:solidFill>
              </a:rPr>
              <a:t>=</a:t>
            </a:r>
          </a:p>
        </p:txBody>
      </p:sp>
      <p:sp>
        <p:nvSpPr>
          <p:cNvPr id="3" name="Title 2"/>
          <p:cNvSpPr>
            <a:spLocks noGrp="1"/>
          </p:cNvSpPr>
          <p:nvPr>
            <p:ph type="title"/>
          </p:nvPr>
        </p:nvSpPr>
        <p:spPr>
          <a:xfrm>
            <a:off x="395536" y="332656"/>
            <a:ext cx="6552728" cy="1152128"/>
          </a:xfrm>
        </p:spPr>
        <p:txBody>
          <a:bodyPr/>
          <a:lstStyle/>
          <a:p>
            <a:r>
              <a:rPr lang="nl-NL" dirty="0" smtClean="0"/>
              <a:t>FHIR solutions</a:t>
            </a:r>
            <a:endParaRPr lang="nl-NL" dirty="0"/>
          </a:p>
        </p:txBody>
      </p:sp>
      <p:sp>
        <p:nvSpPr>
          <p:cNvPr id="4" name="TextBox 3"/>
          <p:cNvSpPr txBox="1"/>
          <p:nvPr/>
        </p:nvSpPr>
        <p:spPr>
          <a:xfrm>
            <a:off x="539552" y="1700808"/>
            <a:ext cx="1728220" cy="400110"/>
          </a:xfrm>
          <a:prstGeom prst="rect">
            <a:avLst/>
          </a:prstGeom>
          <a:noFill/>
        </p:spPr>
        <p:txBody>
          <a:bodyPr wrap="square" rtlCol="0">
            <a:spAutoFit/>
          </a:bodyPr>
          <a:lstStyle/>
          <a:p>
            <a:r>
              <a:rPr lang="en-US" sz="2000" b="1" dirty="0" smtClean="0"/>
              <a:t>Resources</a:t>
            </a:r>
            <a:endParaRPr lang="en-CA" sz="2000" b="1" dirty="0"/>
          </a:p>
        </p:txBody>
      </p:sp>
      <p:sp>
        <p:nvSpPr>
          <p:cNvPr id="10" name="TextBox 9"/>
          <p:cNvSpPr txBox="1"/>
          <p:nvPr/>
        </p:nvSpPr>
        <p:spPr>
          <a:xfrm>
            <a:off x="3343173" y="1700808"/>
            <a:ext cx="1588867" cy="400110"/>
          </a:xfrm>
          <a:prstGeom prst="rect">
            <a:avLst/>
          </a:prstGeom>
          <a:noFill/>
        </p:spPr>
        <p:txBody>
          <a:bodyPr wrap="square" rtlCol="0">
            <a:spAutoFit/>
          </a:bodyPr>
          <a:lstStyle/>
          <a:p>
            <a:r>
              <a:rPr lang="en-US" sz="2000" b="1" dirty="0" smtClean="0"/>
              <a:t>Extensions</a:t>
            </a:r>
            <a:endParaRPr lang="en-CA" sz="2000" b="1" dirty="0"/>
          </a:p>
        </p:txBody>
      </p:sp>
      <p:sp>
        <p:nvSpPr>
          <p:cNvPr id="11" name="TextBox 10"/>
          <p:cNvSpPr txBox="1"/>
          <p:nvPr/>
        </p:nvSpPr>
        <p:spPr>
          <a:xfrm>
            <a:off x="6732240" y="1700808"/>
            <a:ext cx="1296144" cy="400110"/>
          </a:xfrm>
          <a:prstGeom prst="rect">
            <a:avLst/>
          </a:prstGeom>
          <a:noFill/>
        </p:spPr>
        <p:txBody>
          <a:bodyPr wrap="square" rtlCol="0">
            <a:spAutoFit/>
          </a:bodyPr>
          <a:lstStyle/>
          <a:p>
            <a:r>
              <a:rPr lang="en-US" sz="2000" b="1" dirty="0" smtClean="0"/>
              <a:t>Solution</a:t>
            </a:r>
            <a:endParaRPr lang="en-CA" sz="2000" b="1" dirty="0"/>
          </a:p>
        </p:txBody>
      </p:sp>
    </p:spTree>
    <p:extLst>
      <p:ext uri="{BB962C8B-B14F-4D97-AF65-F5344CB8AC3E}">
        <p14:creationId xmlns:p14="http://schemas.microsoft.com/office/powerpoint/2010/main" xmlns="" val="2156970136"/>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6"/>
                                        </p:tgtEl>
                                        <p:attrNameLst>
                                          <p:attrName>style.visibility</p:attrName>
                                        </p:attrNameLst>
                                      </p:cBhvr>
                                      <p:to>
                                        <p:strVal val="visible"/>
                                      </p:to>
                                    </p:set>
                                    <p:anim calcmode="lin" valueType="num">
                                      <p:cBhvr additive="base">
                                        <p:cTn id="11" dur="500" fill="hold"/>
                                        <p:tgtEl>
                                          <p:spTgt spid="16"/>
                                        </p:tgtEl>
                                        <p:attrNameLst>
                                          <p:attrName>ppt_x</p:attrName>
                                        </p:attrNameLst>
                                      </p:cBhvr>
                                      <p:tavLst>
                                        <p:tav tm="0">
                                          <p:val>
                                            <p:strVal val="#ppt_x"/>
                                          </p:val>
                                        </p:tav>
                                        <p:tav tm="100000">
                                          <p:val>
                                            <p:strVal val="#ppt_x"/>
                                          </p:val>
                                        </p:tav>
                                      </p:tavLst>
                                    </p:anim>
                                    <p:anim calcmode="lin" valueType="num">
                                      <p:cBhvr additive="base">
                                        <p:cTn id="12" dur="500" fill="hold"/>
                                        <p:tgtEl>
                                          <p:spTgt spid="16"/>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2"/>
                                        </p:tgtEl>
                                        <p:attrNameLst>
                                          <p:attrName>style.visibility</p:attrName>
                                        </p:attrNameLst>
                                      </p:cBhvr>
                                      <p:to>
                                        <p:strVal val="visible"/>
                                      </p:to>
                                    </p:set>
                                    <p:anim calcmode="lin" valueType="num">
                                      <p:cBhvr additive="base">
                                        <p:cTn id="15" dur="500" fill="hold"/>
                                        <p:tgtEl>
                                          <p:spTgt spid="22"/>
                                        </p:tgtEl>
                                        <p:attrNameLst>
                                          <p:attrName>ppt_x</p:attrName>
                                        </p:attrNameLst>
                                      </p:cBhvr>
                                      <p:tavLst>
                                        <p:tav tm="0">
                                          <p:val>
                                            <p:strVal val="#ppt_x"/>
                                          </p:val>
                                        </p:tav>
                                        <p:tav tm="100000">
                                          <p:val>
                                            <p:strVal val="#ppt_x"/>
                                          </p:val>
                                        </p:tav>
                                      </p:tavLst>
                                    </p:anim>
                                    <p:anim calcmode="lin" valueType="num">
                                      <p:cBhvr additive="base">
                                        <p:cTn id="16" dur="500" fill="hold"/>
                                        <p:tgtEl>
                                          <p:spTgt spid="22"/>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1268"/>
                                        </p:tgtEl>
                                        <p:attrNameLst>
                                          <p:attrName>style.visibility</p:attrName>
                                        </p:attrNameLst>
                                      </p:cBhvr>
                                      <p:to>
                                        <p:strVal val="visible"/>
                                      </p:to>
                                    </p:set>
                                    <p:anim calcmode="lin" valueType="num">
                                      <p:cBhvr additive="base">
                                        <p:cTn id="19" dur="500" fill="hold"/>
                                        <p:tgtEl>
                                          <p:spTgt spid="11268"/>
                                        </p:tgtEl>
                                        <p:attrNameLst>
                                          <p:attrName>ppt_x</p:attrName>
                                        </p:attrNameLst>
                                      </p:cBhvr>
                                      <p:tavLst>
                                        <p:tav tm="0">
                                          <p:val>
                                            <p:strVal val="#ppt_x"/>
                                          </p:val>
                                        </p:tav>
                                        <p:tav tm="100000">
                                          <p:val>
                                            <p:strVal val="#ppt_x"/>
                                          </p:val>
                                        </p:tav>
                                      </p:tavLst>
                                    </p:anim>
                                    <p:anim calcmode="lin" valueType="num">
                                      <p:cBhvr additive="base">
                                        <p:cTn id="20" dur="500" fill="hold"/>
                                        <p:tgtEl>
                                          <p:spTgt spid="1126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Resources</a:t>
            </a:r>
            <a:endParaRPr lang="en-AU" dirty="0"/>
          </a:p>
        </p:txBody>
      </p:sp>
      <p:sp>
        <p:nvSpPr>
          <p:cNvPr id="3" name="Content Placeholder 2"/>
          <p:cNvSpPr>
            <a:spLocks noGrp="1"/>
          </p:cNvSpPr>
          <p:nvPr>
            <p:ph idx="1"/>
          </p:nvPr>
        </p:nvSpPr>
        <p:spPr/>
        <p:txBody>
          <a:bodyPr/>
          <a:lstStyle/>
          <a:p>
            <a:r>
              <a:rPr lang="en-AU" dirty="0" smtClean="0"/>
              <a:t>“Resources” are:</a:t>
            </a:r>
          </a:p>
          <a:p>
            <a:pPr lvl="1"/>
            <a:r>
              <a:rPr lang="en-AU" dirty="0" smtClean="0"/>
              <a:t>Small logically discrete units of exchange</a:t>
            </a:r>
          </a:p>
          <a:p>
            <a:pPr lvl="1"/>
            <a:r>
              <a:rPr lang="en-AU" dirty="0" smtClean="0"/>
              <a:t>Defined behaviour and meaning</a:t>
            </a:r>
          </a:p>
          <a:p>
            <a:pPr lvl="1"/>
            <a:r>
              <a:rPr lang="en-AU" dirty="0" smtClean="0"/>
              <a:t>Known identity / location</a:t>
            </a:r>
          </a:p>
          <a:p>
            <a:pPr lvl="1"/>
            <a:r>
              <a:rPr lang="en-AU" dirty="0" smtClean="0"/>
              <a:t>Smallest unit of transaction</a:t>
            </a:r>
          </a:p>
          <a:p>
            <a:pPr lvl="1"/>
            <a:r>
              <a:rPr lang="en-AU" dirty="0" smtClean="0"/>
              <a:t>“of interest” to healthcare</a:t>
            </a:r>
          </a:p>
          <a:p>
            <a:pPr lvl="1"/>
            <a:endParaRPr lang="en-AU" dirty="0" smtClean="0"/>
          </a:p>
          <a:p>
            <a:pPr lvl="1"/>
            <a:r>
              <a:rPr lang="en-AU" dirty="0" smtClean="0"/>
              <a:t>V2: Sort of like Segments</a:t>
            </a:r>
          </a:p>
          <a:p>
            <a:pPr lvl="1"/>
            <a:r>
              <a:rPr lang="en-AU" dirty="0" smtClean="0"/>
              <a:t>V3: Sort of like CMETs</a:t>
            </a:r>
          </a:p>
        </p:txBody>
      </p:sp>
      <p:sp>
        <p:nvSpPr>
          <p:cNvPr id="4" name="Slide Number Placeholder 3"/>
          <p:cNvSpPr>
            <a:spLocks noGrp="1"/>
          </p:cNvSpPr>
          <p:nvPr>
            <p:ph type="sldNum" sz="quarter" idx="4"/>
          </p:nvPr>
        </p:nvSpPr>
        <p:spPr/>
        <p:txBody>
          <a:bodyPr/>
          <a:lstStyle/>
          <a:p>
            <a:fld id="{5CC3E5C4-3E2B-40F1-9F2B-C46CEB0C88DF}" type="slidenum">
              <a:rPr lang="en-CA" smtClean="0"/>
              <a:pPr/>
              <a:t>29</a:t>
            </a:fld>
            <a:endParaRPr lang="en-CA" dirty="0"/>
          </a:p>
        </p:txBody>
      </p:sp>
      <p:pic>
        <p:nvPicPr>
          <p:cNvPr id="7" name="Picture 6"/>
          <p:cNvPicPr>
            <a:picLocks noChangeAspect="1"/>
          </p:cNvPicPr>
          <p:nvPr/>
        </p:nvPicPr>
        <p:blipFill rotWithShape="1">
          <a:blip r:embed="rId2" cstate="print">
            <a:extLst>
              <a:ext uri="{28A0092B-C50C-407E-A947-70E740481C1C}">
                <a14:useLocalDpi xmlns:a14="http://schemas.microsoft.com/office/drawing/2010/main" xmlns="" val="0"/>
              </a:ext>
            </a:extLst>
          </a:blip>
          <a:srcRect l="27071" t="19101" r="26890" b="29814"/>
          <a:stretch/>
        </p:blipFill>
        <p:spPr>
          <a:xfrm>
            <a:off x="6876256" y="265046"/>
            <a:ext cx="2034746" cy="1252151"/>
          </a:xfrm>
          <a:prstGeom prst="rect">
            <a:avLst/>
          </a:prstGeom>
        </p:spPr>
      </p:pic>
      <p:pic>
        <p:nvPicPr>
          <p:cNvPr id="5122" name="Picture 2" descr="C:\Users\office\AppData\Local\Microsoft\Windows\Temporary Internet Files\Content.IE5\5WDXES51\MC900439816[1].png"/>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5561968" y="3356992"/>
            <a:ext cx="2362324" cy="2362324"/>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3179995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Who am I?</a:t>
            </a:r>
            <a:endParaRPr lang="en-US" noProof="0" dirty="0"/>
          </a:p>
        </p:txBody>
      </p:sp>
      <p:sp>
        <p:nvSpPr>
          <p:cNvPr id="3" name="Content Placeholder 2"/>
          <p:cNvSpPr>
            <a:spLocks noGrp="1"/>
          </p:cNvSpPr>
          <p:nvPr>
            <p:ph idx="1"/>
          </p:nvPr>
        </p:nvSpPr>
        <p:spPr/>
        <p:txBody>
          <a:bodyPr/>
          <a:lstStyle/>
          <a:p>
            <a:r>
              <a:rPr lang="en-US" b="1" noProof="0" dirty="0" smtClean="0"/>
              <a:t>Name:</a:t>
            </a:r>
            <a:r>
              <a:rPr lang="en-US" noProof="0" dirty="0" smtClean="0"/>
              <a:t> Lloyd McKenzie</a:t>
            </a:r>
          </a:p>
          <a:p>
            <a:r>
              <a:rPr lang="en-US" b="1" noProof="0" dirty="0" smtClean="0"/>
              <a:t>Company:</a:t>
            </a:r>
            <a:r>
              <a:rPr lang="en-US" noProof="0" dirty="0" smtClean="0"/>
              <a:t> Gevity</a:t>
            </a:r>
          </a:p>
          <a:p>
            <a:r>
              <a:rPr lang="en-US" b="1" noProof="0" dirty="0" smtClean="0"/>
              <a:t>Background:</a:t>
            </a:r>
          </a:p>
          <a:p>
            <a:pPr lvl="1"/>
            <a:r>
              <a:rPr lang="en-US" noProof="0" dirty="0" smtClean="0"/>
              <a:t>One of FHIR’s 3 principle editors</a:t>
            </a:r>
          </a:p>
          <a:p>
            <a:pPr lvl="1"/>
            <a:r>
              <a:rPr lang="en-US" noProof="0" dirty="0" smtClean="0"/>
              <a:t>Co-chair FHIR Management Group</a:t>
            </a:r>
          </a:p>
          <a:p>
            <a:pPr lvl="1"/>
            <a:r>
              <a:rPr lang="en-US" noProof="0" dirty="0" smtClean="0"/>
              <a:t>Co-chair HL7 Modeling &amp; Methodology</a:t>
            </a:r>
          </a:p>
          <a:p>
            <a:pPr lvl="1"/>
            <a:r>
              <a:rPr lang="en-US" noProof="0" dirty="0" smtClean="0"/>
              <a:t>Chair HL7 Canada Architecture &amp; Infrastructure</a:t>
            </a:r>
          </a:p>
          <a:p>
            <a:pPr lvl="1"/>
            <a:r>
              <a:rPr lang="en-US" noProof="0" dirty="0" smtClean="0"/>
              <a:t>Heavily involved in HL7 and healthcare exchange for last 15 years (v2, v3, CDA, etc.)</a:t>
            </a:r>
          </a:p>
        </p:txBody>
      </p:sp>
      <p:sp>
        <p:nvSpPr>
          <p:cNvPr id="4" name="Slide Number Placeholder 3"/>
          <p:cNvSpPr>
            <a:spLocks noGrp="1"/>
          </p:cNvSpPr>
          <p:nvPr>
            <p:ph type="sldNum" sz="quarter" idx="4"/>
          </p:nvPr>
        </p:nvSpPr>
        <p:spPr/>
        <p:txBody>
          <a:bodyPr/>
          <a:lstStyle/>
          <a:p>
            <a:fld id="{5CC3E5C4-3E2B-40F1-9F2B-C46CEB0C88DF}" type="slidenum">
              <a:rPr lang="en-CA" smtClean="0"/>
              <a:pPr/>
              <a:t>3</a:t>
            </a:fld>
            <a:endParaRPr lang="en-CA" dirty="0"/>
          </a:p>
        </p:txBody>
      </p:sp>
      <p:pic>
        <p:nvPicPr>
          <p:cNvPr id="8194" name="Picture 2" descr="C:\Users\office\Pictures\2012-07-30\ShadowrunHeadshot.png"/>
          <p:cNvPicPr>
            <a:picLocks noChangeAspect="1" noChangeArrowheads="1"/>
          </p:cNvPicPr>
          <p:nvPr/>
        </p:nvPicPr>
        <p:blipFill rotWithShape="1">
          <a:blip r:embed="rId2" cstate="print">
            <a:extLst>
              <a:ext uri="{28A0092B-C50C-407E-A947-70E740481C1C}">
                <a14:useLocalDpi xmlns:a14="http://schemas.microsoft.com/office/drawing/2010/main" xmlns="" val="0"/>
              </a:ext>
            </a:extLst>
          </a:blip>
          <a:srcRect l="10710" t="6800" r="-73153"/>
          <a:stretch/>
        </p:blipFill>
        <p:spPr bwMode="auto">
          <a:xfrm>
            <a:off x="6876256" y="1772816"/>
            <a:ext cx="2609911" cy="195541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07867741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What’s a Resource?</a:t>
            </a:r>
            <a:endParaRPr lang="en-CA" dirty="0"/>
          </a:p>
        </p:txBody>
      </p:sp>
      <p:sp>
        <p:nvSpPr>
          <p:cNvPr id="9" name="Text Placeholder 8"/>
          <p:cNvSpPr>
            <a:spLocks noGrp="1"/>
          </p:cNvSpPr>
          <p:nvPr>
            <p:ph type="body" idx="1"/>
          </p:nvPr>
        </p:nvSpPr>
        <p:spPr/>
        <p:txBody>
          <a:bodyPr/>
          <a:lstStyle/>
          <a:p>
            <a:r>
              <a:rPr lang="en-US" dirty="0" smtClean="0"/>
              <a:t>Examples</a:t>
            </a:r>
            <a:endParaRPr lang="en-CA" dirty="0"/>
          </a:p>
        </p:txBody>
      </p:sp>
      <p:sp>
        <p:nvSpPr>
          <p:cNvPr id="7" name="Content Placeholder 6"/>
          <p:cNvSpPr>
            <a:spLocks noGrp="1"/>
          </p:cNvSpPr>
          <p:nvPr>
            <p:ph sz="half" idx="2"/>
          </p:nvPr>
        </p:nvSpPr>
        <p:spPr/>
        <p:txBody>
          <a:bodyPr/>
          <a:lstStyle/>
          <a:p>
            <a:r>
              <a:rPr lang="en-US" dirty="0" smtClean="0"/>
              <a:t>Administrative</a:t>
            </a:r>
          </a:p>
          <a:p>
            <a:pPr lvl="1"/>
            <a:r>
              <a:rPr lang="en-US" dirty="0" smtClean="0"/>
              <a:t>Patient, Practitioner, Organization, Location, Coverage, Invoice</a:t>
            </a:r>
          </a:p>
          <a:p>
            <a:r>
              <a:rPr lang="en-US" dirty="0" smtClean="0"/>
              <a:t>Clinical Concepts</a:t>
            </a:r>
          </a:p>
          <a:p>
            <a:pPr lvl="1"/>
            <a:r>
              <a:rPr lang="en-US" dirty="0" smtClean="0"/>
              <a:t>Allergy, Condition, Family History, Care Plan</a:t>
            </a:r>
          </a:p>
          <a:p>
            <a:r>
              <a:rPr lang="en-US" dirty="0" smtClean="0"/>
              <a:t>Infrastructure</a:t>
            </a:r>
          </a:p>
          <a:p>
            <a:pPr lvl="1"/>
            <a:r>
              <a:rPr lang="en-US" dirty="0" smtClean="0"/>
              <a:t>Document, Message, Profile, Conformance</a:t>
            </a:r>
          </a:p>
        </p:txBody>
      </p:sp>
      <p:sp>
        <p:nvSpPr>
          <p:cNvPr id="10" name="Text Placeholder 9"/>
          <p:cNvSpPr>
            <a:spLocks noGrp="1"/>
          </p:cNvSpPr>
          <p:nvPr>
            <p:ph type="body" sz="quarter" idx="3"/>
          </p:nvPr>
        </p:nvSpPr>
        <p:spPr/>
        <p:txBody>
          <a:bodyPr/>
          <a:lstStyle/>
          <a:p>
            <a:r>
              <a:rPr lang="en-US" dirty="0" smtClean="0"/>
              <a:t>Non-examples</a:t>
            </a:r>
            <a:endParaRPr lang="en-CA" dirty="0"/>
          </a:p>
        </p:txBody>
      </p:sp>
      <p:sp>
        <p:nvSpPr>
          <p:cNvPr id="11" name="Content Placeholder 10"/>
          <p:cNvSpPr>
            <a:spLocks noGrp="1"/>
          </p:cNvSpPr>
          <p:nvPr>
            <p:ph sz="quarter" idx="4"/>
          </p:nvPr>
        </p:nvSpPr>
        <p:spPr/>
        <p:txBody>
          <a:bodyPr/>
          <a:lstStyle/>
          <a:p>
            <a:r>
              <a:rPr lang="en-US" dirty="0" smtClean="0"/>
              <a:t>Gender</a:t>
            </a:r>
          </a:p>
          <a:p>
            <a:pPr lvl="1"/>
            <a:r>
              <a:rPr lang="en-US" dirty="0" smtClean="0"/>
              <a:t>Too small</a:t>
            </a:r>
          </a:p>
          <a:p>
            <a:r>
              <a:rPr lang="en-US" dirty="0" smtClean="0"/>
              <a:t>Electronic Health Record </a:t>
            </a:r>
          </a:p>
          <a:p>
            <a:pPr lvl="1"/>
            <a:r>
              <a:rPr lang="en-US" dirty="0" smtClean="0"/>
              <a:t>Too big</a:t>
            </a:r>
          </a:p>
          <a:p>
            <a:r>
              <a:rPr lang="en-US" dirty="0" smtClean="0"/>
              <a:t>Blood Pressure</a:t>
            </a:r>
          </a:p>
          <a:p>
            <a:pPr lvl="1"/>
            <a:r>
              <a:rPr lang="en-US" dirty="0" smtClean="0"/>
              <a:t>Too specific</a:t>
            </a:r>
          </a:p>
          <a:p>
            <a:r>
              <a:rPr lang="en-US" dirty="0" smtClean="0"/>
              <a:t>Intervention</a:t>
            </a:r>
          </a:p>
          <a:p>
            <a:pPr lvl="1"/>
            <a:r>
              <a:rPr lang="en-US" dirty="0" smtClean="0"/>
              <a:t>Too broad</a:t>
            </a:r>
          </a:p>
        </p:txBody>
      </p:sp>
      <p:sp>
        <p:nvSpPr>
          <p:cNvPr id="4" name="Slide Number Placeholder 3"/>
          <p:cNvSpPr>
            <a:spLocks noGrp="1"/>
          </p:cNvSpPr>
          <p:nvPr>
            <p:ph type="sldNum" sz="quarter" idx="4294967295"/>
          </p:nvPr>
        </p:nvSpPr>
        <p:spPr>
          <a:xfrm>
            <a:off x="0" y="6303963"/>
            <a:ext cx="720725" cy="220662"/>
          </a:xfrm>
          <a:prstGeom prst="rect">
            <a:avLst/>
          </a:prstGeom>
        </p:spPr>
        <p:txBody>
          <a:bodyPr/>
          <a:lstStyle/>
          <a:p>
            <a:fld id="{5CC3E5C4-3E2B-40F1-9F2B-C46CEB0C88DF}" type="slidenum">
              <a:rPr lang="en-CA" smtClean="0"/>
              <a:pPr/>
              <a:t>30</a:t>
            </a:fld>
            <a:endParaRPr lang="en-CA" dirty="0"/>
          </a:p>
        </p:txBody>
      </p:sp>
      <p:sp>
        <p:nvSpPr>
          <p:cNvPr id="12" name="TextBox 11"/>
          <p:cNvSpPr txBox="1"/>
          <p:nvPr/>
        </p:nvSpPr>
        <p:spPr>
          <a:xfrm>
            <a:off x="3203848" y="5805264"/>
            <a:ext cx="4896544" cy="707886"/>
          </a:xfrm>
          <a:prstGeom prst="rect">
            <a:avLst/>
          </a:prstGeom>
          <a:noFill/>
        </p:spPr>
        <p:txBody>
          <a:bodyPr wrap="square" rtlCol="0">
            <a:spAutoFit/>
          </a:bodyPr>
          <a:lstStyle/>
          <a:p>
            <a:r>
              <a:rPr lang="en-US" sz="4000" b="1" dirty="0" smtClean="0">
                <a:solidFill>
                  <a:schemeClr val="accent1"/>
                </a:solidFill>
              </a:rPr>
              <a:t>100-150 total - ever</a:t>
            </a:r>
            <a:endParaRPr lang="en-CA" sz="4000" b="1" dirty="0">
              <a:solidFill>
                <a:schemeClr val="accent1"/>
              </a:solidFill>
            </a:endParaRPr>
          </a:p>
        </p:txBody>
      </p:sp>
    </p:spTree>
    <p:extLst>
      <p:ext uri="{BB962C8B-B14F-4D97-AF65-F5344CB8AC3E}">
        <p14:creationId xmlns:p14="http://schemas.microsoft.com/office/powerpoint/2010/main" xmlns="" val="17979510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1">
                                            <p:txEl>
                                              <p:pRg st="0" end="0"/>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
                                            <p:txEl>
                                              <p:pRg st="2" end="2"/>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1">
                                            <p:txEl>
                                              <p:pRg st="4" end="4"/>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1">
                                            <p:txEl>
                                              <p:pRg st="5" end="5"/>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1">
                                            <p:txEl>
                                              <p:pRg st="6" end="6"/>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1">
                                            <p:txEl>
                                              <p:pRg st="7" end="7"/>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26" presetClass="emph" presetSubtype="0" fill="hold" grpId="0" nodeType="clickEffect">
                                  <p:stCondLst>
                                    <p:cond delay="0"/>
                                  </p:stCondLst>
                                  <p:childTnLst>
                                    <p:animEffect transition="out" filter="fade">
                                      <p:cBhvr>
                                        <p:cTn id="48" dur="500" tmFilter="0, 0; .2, .5; .8, .5; 1, 0"/>
                                        <p:tgtEl>
                                          <p:spTgt spid="12"/>
                                        </p:tgtEl>
                                      </p:cBhvr>
                                    </p:animEffect>
                                    <p:animScale>
                                      <p:cBhvr>
                                        <p:cTn id="49" dur="250" autoRev="1" fill="hold"/>
                                        <p:tgtEl>
                                          <p:spTgt spid="1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11" grpId="0" build="p"/>
      <p:bldP spid="12"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Resource anatomy</a:t>
            </a:r>
            <a:endParaRPr lang="en-AU" dirty="0"/>
          </a:p>
        </p:txBody>
      </p:sp>
      <p:sp>
        <p:nvSpPr>
          <p:cNvPr id="3" name="Content Placeholder 2"/>
          <p:cNvSpPr>
            <a:spLocks noGrp="1"/>
          </p:cNvSpPr>
          <p:nvPr>
            <p:ph idx="1"/>
          </p:nvPr>
        </p:nvSpPr>
        <p:spPr>
          <a:xfrm>
            <a:off x="381000" y="1828800"/>
            <a:ext cx="4695056" cy="592088"/>
          </a:xfrm>
        </p:spPr>
        <p:txBody>
          <a:bodyPr/>
          <a:lstStyle/>
          <a:p>
            <a:r>
              <a:rPr lang="en-AU" dirty="0" smtClean="0"/>
              <a:t>Resources have 3 parts</a:t>
            </a:r>
          </a:p>
        </p:txBody>
      </p:sp>
      <p:sp>
        <p:nvSpPr>
          <p:cNvPr id="4" name="Slide Number Placeholder 3"/>
          <p:cNvSpPr>
            <a:spLocks noGrp="1"/>
          </p:cNvSpPr>
          <p:nvPr>
            <p:ph type="sldNum" sz="quarter" idx="4"/>
          </p:nvPr>
        </p:nvSpPr>
        <p:spPr/>
        <p:txBody>
          <a:bodyPr/>
          <a:lstStyle/>
          <a:p>
            <a:fld id="{5CC3E5C4-3E2B-40F1-9F2B-C46CEB0C88DF}" type="slidenum">
              <a:rPr lang="en-CA" smtClean="0"/>
              <a:pPr/>
              <a:t>31</a:t>
            </a:fld>
            <a:endParaRPr lang="en-CA" dirty="0"/>
          </a:p>
        </p:txBody>
      </p:sp>
      <p:pic>
        <p:nvPicPr>
          <p:cNvPr id="7" name="Picture 6"/>
          <p:cNvPicPr>
            <a:picLocks noChangeAspect="1"/>
          </p:cNvPicPr>
          <p:nvPr/>
        </p:nvPicPr>
        <p:blipFill rotWithShape="1">
          <a:blip r:embed="rId3" cstate="print">
            <a:extLst>
              <a:ext uri="{28A0092B-C50C-407E-A947-70E740481C1C}">
                <a14:useLocalDpi xmlns:a14="http://schemas.microsoft.com/office/drawing/2010/main" xmlns="" val="0"/>
              </a:ext>
            </a:extLst>
          </a:blip>
          <a:srcRect l="27071" t="19101" r="26890" b="29814"/>
          <a:stretch/>
        </p:blipFill>
        <p:spPr>
          <a:xfrm>
            <a:off x="6876256" y="260648"/>
            <a:ext cx="2034746" cy="1252151"/>
          </a:xfrm>
          <a:prstGeom prst="rect">
            <a:avLst/>
          </a:prstGeom>
        </p:spPr>
      </p:pic>
      <p:sp>
        <p:nvSpPr>
          <p:cNvPr id="5" name="Rectangle 4"/>
          <p:cNvSpPr/>
          <p:nvPr/>
        </p:nvSpPr>
        <p:spPr bwMode="auto">
          <a:xfrm>
            <a:off x="3419872" y="4005064"/>
            <a:ext cx="1800200" cy="1872208"/>
          </a:xfrm>
          <a:prstGeom prst="rect">
            <a:avLst/>
          </a:prstGeom>
          <a:solidFill>
            <a:srgbClr val="B6DF89"/>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b="1" dirty="0" smtClean="0">
                <a:latin typeface="Arial" charset="0"/>
              </a:rPr>
              <a:t>Defined</a:t>
            </a:r>
          </a:p>
          <a:p>
            <a:pPr marL="0" marR="0" indent="0" algn="ctr" defTabSz="914400" rtl="0" eaLnBrk="0" fontAlgn="base" latinLnBrk="0" hangingPunct="0">
              <a:lnSpc>
                <a:spcPct val="100000"/>
              </a:lnSpc>
              <a:spcBef>
                <a:spcPct val="0"/>
              </a:spcBef>
              <a:spcAft>
                <a:spcPct val="0"/>
              </a:spcAft>
              <a:buClrTx/>
              <a:buSzTx/>
              <a:buFontTx/>
              <a:buNone/>
              <a:tabLst/>
            </a:pPr>
            <a:r>
              <a:rPr lang="en-US" b="1" dirty="0" smtClean="0">
                <a:latin typeface="Arial" charset="0"/>
              </a:rPr>
              <a:t>Structured</a:t>
            </a:r>
          </a:p>
          <a:p>
            <a:pPr marL="0" marR="0" indent="0" algn="ctr" defTabSz="914400" rtl="0" eaLnBrk="0" fontAlgn="base" latinLnBrk="0" hangingPunct="0">
              <a:lnSpc>
                <a:spcPct val="100000"/>
              </a:lnSpc>
              <a:spcBef>
                <a:spcPct val="0"/>
              </a:spcBef>
              <a:spcAft>
                <a:spcPct val="0"/>
              </a:spcAft>
              <a:buClrTx/>
              <a:buSzTx/>
              <a:buFontTx/>
              <a:buNone/>
              <a:tabLst/>
            </a:pPr>
            <a:r>
              <a:rPr lang="en-US" b="1" dirty="0" smtClean="0">
                <a:latin typeface="Arial" charset="0"/>
              </a:rPr>
              <a:t>Data</a:t>
            </a:r>
            <a:endParaRPr kumimoji="0" lang="en-CA" sz="1800" b="1" i="0" u="none" strike="noStrike" cap="none" normalizeH="0" baseline="0" dirty="0" smtClean="0">
              <a:ln>
                <a:noFill/>
              </a:ln>
              <a:solidFill>
                <a:schemeClr val="tx1"/>
              </a:solidFill>
              <a:effectLst/>
              <a:latin typeface="Arial" charset="0"/>
            </a:endParaRPr>
          </a:p>
        </p:txBody>
      </p:sp>
      <p:sp>
        <p:nvSpPr>
          <p:cNvPr id="8" name="Rectangle 7"/>
          <p:cNvSpPr/>
          <p:nvPr/>
        </p:nvSpPr>
        <p:spPr bwMode="auto">
          <a:xfrm>
            <a:off x="3419872" y="2564904"/>
            <a:ext cx="1800200" cy="720080"/>
          </a:xfrm>
          <a:prstGeom prst="rect">
            <a:avLst/>
          </a:prstGeom>
          <a:solidFill>
            <a:srgbClr val="97DCFF"/>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b="1" dirty="0" smtClean="0">
                <a:latin typeface="Arial" charset="0"/>
              </a:rPr>
              <a:t>Extensions</a:t>
            </a:r>
            <a:endParaRPr kumimoji="0" lang="en-CA" sz="1800" b="1" i="0" u="none" strike="noStrike" cap="none" normalizeH="0" baseline="0" dirty="0" smtClean="0">
              <a:ln>
                <a:noFill/>
              </a:ln>
              <a:solidFill>
                <a:schemeClr val="tx1"/>
              </a:solidFill>
              <a:effectLst/>
              <a:latin typeface="Arial" charset="0"/>
            </a:endParaRPr>
          </a:p>
        </p:txBody>
      </p:sp>
      <p:sp>
        <p:nvSpPr>
          <p:cNvPr id="9" name="Rectangle 8"/>
          <p:cNvSpPr/>
          <p:nvPr/>
        </p:nvSpPr>
        <p:spPr bwMode="auto">
          <a:xfrm>
            <a:off x="3419872" y="3284984"/>
            <a:ext cx="1800200" cy="720080"/>
          </a:xfrm>
          <a:prstGeom prst="rect">
            <a:avLst/>
          </a:prstGeom>
          <a:solidFill>
            <a:schemeClr val="accent5">
              <a:lumMod val="60000"/>
              <a:lumOff val="4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b="1" dirty="0" smtClean="0">
                <a:latin typeface="Arial" charset="0"/>
              </a:rPr>
              <a:t>Narrative</a:t>
            </a:r>
            <a:endParaRPr kumimoji="0" lang="en-CA" sz="1800" b="1" i="0" u="none" strike="noStrike" cap="none" normalizeH="0" baseline="0" dirty="0" smtClean="0">
              <a:ln>
                <a:noFill/>
              </a:ln>
              <a:solidFill>
                <a:schemeClr val="tx1"/>
              </a:solidFill>
              <a:effectLst/>
              <a:latin typeface="Arial" charset="0"/>
            </a:endParaRPr>
          </a:p>
        </p:txBody>
      </p:sp>
    </p:spTree>
    <p:extLst>
      <p:ext uri="{BB962C8B-B14F-4D97-AF65-F5344CB8AC3E}">
        <p14:creationId xmlns:p14="http://schemas.microsoft.com/office/powerpoint/2010/main" xmlns="" val="3199214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P spid="9"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Patient resource instance</a:t>
            </a:r>
            <a:endParaRPr lang="en-CA" dirty="0"/>
          </a:p>
        </p:txBody>
      </p:sp>
      <p:pic>
        <p:nvPicPr>
          <p:cNvPr id="1027" name="Picture 3"/>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51520" y="332656"/>
            <a:ext cx="6019800" cy="606742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11" name="Rectangle 10"/>
          <p:cNvSpPr/>
          <p:nvPr/>
        </p:nvSpPr>
        <p:spPr>
          <a:xfrm>
            <a:off x="428713" y="1124743"/>
            <a:ext cx="5416056" cy="1296144"/>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lang="en-AU"/>
          </a:p>
        </p:txBody>
      </p:sp>
      <p:sp>
        <p:nvSpPr>
          <p:cNvPr id="4" name="Slide Number Placeholder 3"/>
          <p:cNvSpPr>
            <a:spLocks noGrp="1"/>
          </p:cNvSpPr>
          <p:nvPr>
            <p:ph type="sldNum" sz="quarter" idx="4"/>
          </p:nvPr>
        </p:nvSpPr>
        <p:spPr>
          <a:prstGeom prst="rect">
            <a:avLst/>
          </a:prstGeom>
        </p:spPr>
        <p:txBody>
          <a:bodyPr/>
          <a:lstStyle/>
          <a:p>
            <a:fld id="{FBE2B389-5997-41EC-A1F5-068E11418883}" type="slidenum">
              <a:rPr lang="en-US"/>
              <a:pPr/>
              <a:t>32</a:t>
            </a:fld>
            <a:endParaRPr lang="en-US"/>
          </a:p>
        </p:txBody>
      </p:sp>
      <p:sp>
        <p:nvSpPr>
          <p:cNvPr id="7" name="Text Box 3"/>
          <p:cNvSpPr txBox="1"/>
          <p:nvPr/>
        </p:nvSpPr>
        <p:spPr>
          <a:xfrm>
            <a:off x="6413609" y="1268761"/>
            <a:ext cx="2397336" cy="720080"/>
          </a:xfrm>
          <a:prstGeom prst="rect">
            <a:avLst/>
          </a:prstGeom>
          <a:ln/>
        </p:spPr>
        <p:style>
          <a:lnRef idx="2">
            <a:schemeClr val="accent1"/>
          </a:lnRef>
          <a:fillRef idx="1">
            <a:schemeClr val="l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nSpc>
                <a:spcPct val="115000"/>
              </a:lnSpc>
              <a:spcAft>
                <a:spcPts val="0"/>
              </a:spcAft>
            </a:pPr>
            <a:r>
              <a:rPr lang="en-AU" sz="1600" dirty="0">
                <a:effectLst/>
                <a:ea typeface="Calibri"/>
                <a:cs typeface="Times New Roman"/>
              </a:rPr>
              <a:t>Human Readable </a:t>
            </a:r>
            <a:r>
              <a:rPr lang="en-AU" sz="1600" dirty="0" smtClean="0">
                <a:effectLst/>
                <a:ea typeface="Calibri"/>
                <a:cs typeface="Times New Roman"/>
              </a:rPr>
              <a:t>Summary</a:t>
            </a:r>
            <a:endParaRPr lang="en-AU" sz="1600" dirty="0">
              <a:effectLst/>
              <a:ea typeface="Calibri"/>
              <a:cs typeface="Times New Roman"/>
            </a:endParaRPr>
          </a:p>
        </p:txBody>
      </p:sp>
      <p:cxnSp>
        <p:nvCxnSpPr>
          <p:cNvPr id="8" name="Straight Arrow Connector 7"/>
          <p:cNvCxnSpPr/>
          <p:nvPr/>
        </p:nvCxnSpPr>
        <p:spPr>
          <a:xfrm flipH="1">
            <a:off x="5868144" y="1628800"/>
            <a:ext cx="542925"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9" name="Text Box 6"/>
          <p:cNvSpPr txBox="1"/>
          <p:nvPr/>
        </p:nvSpPr>
        <p:spPr>
          <a:xfrm>
            <a:off x="6413609" y="3140968"/>
            <a:ext cx="2401146" cy="1728192"/>
          </a:xfrm>
          <a:prstGeom prst="rect">
            <a:avLst/>
          </a:prstGeom>
          <a:ln>
            <a:solidFill>
              <a:srgbClr val="00B050"/>
            </a:solidFill>
          </a:ln>
        </p:spPr>
        <p:style>
          <a:lnRef idx="2">
            <a:schemeClr val="accent3"/>
          </a:lnRef>
          <a:fillRef idx="1">
            <a:schemeClr val="lt1"/>
          </a:fillRef>
          <a:effectRef idx="0">
            <a:schemeClr val="accent3"/>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nSpc>
                <a:spcPct val="115000"/>
              </a:lnSpc>
              <a:spcAft>
                <a:spcPts val="0"/>
              </a:spcAft>
            </a:pPr>
            <a:r>
              <a:rPr lang="en-AU" sz="1600" dirty="0">
                <a:effectLst/>
                <a:ea typeface="Calibri"/>
                <a:cs typeface="Times New Roman"/>
              </a:rPr>
              <a:t>Standard Data </a:t>
            </a:r>
            <a:br>
              <a:rPr lang="en-AU" sz="1600" dirty="0">
                <a:effectLst/>
                <a:ea typeface="Calibri"/>
                <a:cs typeface="Times New Roman"/>
              </a:rPr>
            </a:br>
            <a:r>
              <a:rPr lang="en-AU" sz="1600" dirty="0">
                <a:effectLst/>
                <a:ea typeface="Calibri"/>
                <a:cs typeface="Times New Roman"/>
              </a:rPr>
              <a:t>Content:</a:t>
            </a:r>
          </a:p>
          <a:p>
            <a:pPr marL="342900" lvl="0" indent="-342900">
              <a:lnSpc>
                <a:spcPct val="115000"/>
              </a:lnSpc>
              <a:spcAft>
                <a:spcPts val="0"/>
              </a:spcAft>
              <a:buFont typeface="Symbol"/>
              <a:buChar char=""/>
            </a:pPr>
            <a:r>
              <a:rPr lang="en-AU" sz="1200" dirty="0" smtClean="0">
                <a:effectLst/>
                <a:ea typeface="Calibri"/>
                <a:cs typeface="Times New Roman"/>
              </a:rPr>
              <a:t>Medical Record Number</a:t>
            </a:r>
            <a:endParaRPr lang="en-AU" sz="1600" dirty="0">
              <a:effectLst/>
              <a:ea typeface="Calibri"/>
              <a:cs typeface="Times New Roman"/>
            </a:endParaRPr>
          </a:p>
          <a:p>
            <a:pPr marL="342900" lvl="0" indent="-342900">
              <a:lnSpc>
                <a:spcPct val="115000"/>
              </a:lnSpc>
              <a:spcAft>
                <a:spcPts val="0"/>
              </a:spcAft>
              <a:buFont typeface="Symbol"/>
              <a:buChar char=""/>
            </a:pPr>
            <a:r>
              <a:rPr lang="en-AU" sz="1200" dirty="0">
                <a:effectLst/>
                <a:ea typeface="Calibri"/>
                <a:cs typeface="Times New Roman"/>
              </a:rPr>
              <a:t>Name</a:t>
            </a:r>
            <a:endParaRPr lang="en-AU" sz="1600" dirty="0">
              <a:effectLst/>
              <a:ea typeface="Calibri"/>
              <a:cs typeface="Times New Roman"/>
            </a:endParaRPr>
          </a:p>
          <a:p>
            <a:pPr marL="342900" lvl="0" indent="-342900">
              <a:lnSpc>
                <a:spcPct val="115000"/>
              </a:lnSpc>
              <a:spcAft>
                <a:spcPts val="0"/>
              </a:spcAft>
              <a:buFont typeface="Symbol"/>
              <a:buChar char=""/>
            </a:pPr>
            <a:r>
              <a:rPr lang="en-AU" sz="1200" dirty="0">
                <a:effectLst/>
                <a:ea typeface="Calibri"/>
                <a:cs typeface="Times New Roman"/>
              </a:rPr>
              <a:t>Gender</a:t>
            </a:r>
            <a:endParaRPr lang="en-AU" sz="1600" dirty="0">
              <a:effectLst/>
              <a:ea typeface="Calibri"/>
              <a:cs typeface="Times New Roman"/>
            </a:endParaRPr>
          </a:p>
          <a:p>
            <a:pPr marL="342900" lvl="0" indent="-342900">
              <a:lnSpc>
                <a:spcPct val="115000"/>
              </a:lnSpc>
              <a:spcAft>
                <a:spcPts val="0"/>
              </a:spcAft>
              <a:buFont typeface="Symbol"/>
              <a:buChar char=""/>
            </a:pPr>
            <a:r>
              <a:rPr lang="en-AU" sz="1200" dirty="0">
                <a:effectLst/>
                <a:ea typeface="Calibri"/>
                <a:cs typeface="Times New Roman"/>
              </a:rPr>
              <a:t>Date of Birth</a:t>
            </a:r>
            <a:endParaRPr lang="en-AU" sz="1600" dirty="0">
              <a:effectLst/>
              <a:ea typeface="Calibri"/>
              <a:cs typeface="Times New Roman"/>
            </a:endParaRPr>
          </a:p>
          <a:p>
            <a:pPr marL="342900" lvl="0" indent="-342900">
              <a:lnSpc>
                <a:spcPct val="115000"/>
              </a:lnSpc>
              <a:spcAft>
                <a:spcPts val="1000"/>
              </a:spcAft>
              <a:buFont typeface="Symbol"/>
              <a:buChar char=""/>
            </a:pPr>
            <a:r>
              <a:rPr lang="en-AU" sz="1200" dirty="0">
                <a:effectLst/>
                <a:ea typeface="Calibri"/>
                <a:cs typeface="Times New Roman"/>
              </a:rPr>
              <a:t>Provider</a:t>
            </a:r>
            <a:endParaRPr lang="en-AU" sz="1600" dirty="0">
              <a:effectLst/>
              <a:ea typeface="Calibri"/>
              <a:cs typeface="Times New Roman"/>
            </a:endParaRPr>
          </a:p>
        </p:txBody>
      </p:sp>
      <p:cxnSp>
        <p:nvCxnSpPr>
          <p:cNvPr id="10" name="Straight Arrow Connector 9"/>
          <p:cNvCxnSpPr/>
          <p:nvPr/>
        </p:nvCxnSpPr>
        <p:spPr>
          <a:xfrm flipH="1">
            <a:off x="5870049" y="3995306"/>
            <a:ext cx="543560" cy="0"/>
          </a:xfrm>
          <a:prstGeom prst="straightConnector1">
            <a:avLst/>
          </a:prstGeom>
          <a:ln w="28575">
            <a:solidFill>
              <a:srgbClr val="00B050"/>
            </a:solidFill>
            <a:tailEnd type="arrow"/>
          </a:ln>
        </p:spPr>
        <p:style>
          <a:lnRef idx="1">
            <a:schemeClr val="accent3"/>
          </a:lnRef>
          <a:fillRef idx="0">
            <a:schemeClr val="accent3"/>
          </a:fillRef>
          <a:effectRef idx="0">
            <a:schemeClr val="accent3"/>
          </a:effectRef>
          <a:fontRef idx="minor">
            <a:schemeClr val="tx1"/>
          </a:fontRef>
        </p:style>
      </p:cxnSp>
      <p:sp>
        <p:nvSpPr>
          <p:cNvPr id="12" name="Rectangle 11"/>
          <p:cNvSpPr/>
          <p:nvPr/>
        </p:nvSpPr>
        <p:spPr>
          <a:xfrm>
            <a:off x="428713" y="2420887"/>
            <a:ext cx="5439431" cy="3816425"/>
          </a:xfrm>
          <a:prstGeom prst="rect">
            <a:avLst/>
          </a:prstGeom>
          <a:solidFill>
            <a:srgbClr val="92D05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lang="en-AU"/>
          </a:p>
        </p:txBody>
      </p:sp>
      <p:sp>
        <p:nvSpPr>
          <p:cNvPr id="13" name="Rectangle 12"/>
          <p:cNvSpPr/>
          <p:nvPr/>
        </p:nvSpPr>
        <p:spPr>
          <a:xfrm>
            <a:off x="428713" y="476672"/>
            <a:ext cx="5416056" cy="648072"/>
          </a:xfrm>
          <a:prstGeom prst="rect">
            <a:avLst/>
          </a:prstGeom>
          <a:solidFill>
            <a:schemeClr val="accent6">
              <a:lumMod val="60000"/>
              <a:lumOff val="4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lang="en-AU"/>
          </a:p>
        </p:txBody>
      </p:sp>
      <p:sp>
        <p:nvSpPr>
          <p:cNvPr id="14" name="Text Box 10"/>
          <p:cNvSpPr txBox="1"/>
          <p:nvPr/>
        </p:nvSpPr>
        <p:spPr>
          <a:xfrm>
            <a:off x="6413609" y="467519"/>
            <a:ext cx="2401146" cy="657225"/>
          </a:xfrm>
          <a:prstGeom prst="rect">
            <a:avLst/>
          </a:prstGeom>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nSpc>
                <a:spcPct val="115000"/>
              </a:lnSpc>
              <a:spcAft>
                <a:spcPts val="0"/>
              </a:spcAft>
            </a:pPr>
            <a:r>
              <a:rPr lang="en-AU" sz="1600" dirty="0" smtClean="0">
                <a:solidFill>
                  <a:schemeClr val="tx1"/>
                </a:solidFill>
                <a:effectLst/>
                <a:ea typeface="Calibri"/>
                <a:cs typeface="Times New Roman"/>
              </a:rPr>
              <a:t>Extension </a:t>
            </a:r>
            <a:r>
              <a:rPr lang="en-AU" sz="1600" dirty="0">
                <a:solidFill>
                  <a:schemeClr val="tx1"/>
                </a:solidFill>
                <a:effectLst/>
                <a:ea typeface="Calibri"/>
                <a:cs typeface="Times New Roman"/>
              </a:rPr>
              <a:t>with reference to its definition</a:t>
            </a:r>
          </a:p>
        </p:txBody>
      </p:sp>
      <p:cxnSp>
        <p:nvCxnSpPr>
          <p:cNvPr id="15" name="Straight Arrow Connector 14"/>
          <p:cNvCxnSpPr/>
          <p:nvPr/>
        </p:nvCxnSpPr>
        <p:spPr>
          <a:xfrm flipH="1">
            <a:off x="5870049" y="796132"/>
            <a:ext cx="541020" cy="4576"/>
          </a:xfrm>
          <a:prstGeom prst="straightConnector1">
            <a:avLst/>
          </a:prstGeom>
          <a:ln>
            <a:tailEnd type="arrow"/>
          </a:ln>
        </p:spPr>
        <p:style>
          <a:lnRef idx="2">
            <a:schemeClr val="accent6"/>
          </a:lnRef>
          <a:fillRef idx="1">
            <a:schemeClr val="lt1"/>
          </a:fillRef>
          <a:effectRef idx="0">
            <a:schemeClr val="accent6"/>
          </a:effectRef>
          <a:fontRef idx="minor">
            <a:schemeClr val="dk1"/>
          </a:fontRef>
        </p:style>
      </p:cxnSp>
    </p:spTree>
    <p:extLst>
      <p:ext uri="{BB962C8B-B14F-4D97-AF65-F5344CB8AC3E}">
        <p14:creationId xmlns:p14="http://schemas.microsoft.com/office/powerpoint/2010/main" xmlns="" val="212651059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Why resources?</a:t>
            </a:r>
            <a:endParaRPr lang="en-CA" dirty="0"/>
          </a:p>
        </p:txBody>
      </p:sp>
      <p:sp>
        <p:nvSpPr>
          <p:cNvPr id="5" name="Content Placeholder 4"/>
          <p:cNvSpPr>
            <a:spLocks noGrp="1"/>
          </p:cNvSpPr>
          <p:nvPr>
            <p:ph idx="1"/>
          </p:nvPr>
        </p:nvSpPr>
        <p:spPr/>
        <p:txBody>
          <a:bodyPr/>
          <a:lstStyle/>
          <a:p>
            <a:r>
              <a:rPr lang="en-US" dirty="0" smtClean="0"/>
              <a:t>Increases re-use</a:t>
            </a:r>
          </a:p>
          <a:p>
            <a:pPr lvl="1"/>
            <a:r>
              <a:rPr lang="en-US" dirty="0" smtClean="0"/>
              <a:t>Can use the same resource structures (and profiles on them) in many solutions</a:t>
            </a:r>
          </a:p>
          <a:p>
            <a:r>
              <a:rPr lang="en-US" dirty="0" smtClean="0"/>
              <a:t>Lighter-weight communication</a:t>
            </a:r>
          </a:p>
          <a:p>
            <a:pPr lvl="1"/>
            <a:r>
              <a:rPr lang="en-US" dirty="0" smtClean="0"/>
              <a:t>Can point to resources “by reference” rather than sending all data</a:t>
            </a:r>
          </a:p>
          <a:p>
            <a:r>
              <a:rPr lang="en-US" dirty="0" smtClean="0"/>
              <a:t>Aligns well with how data is stored</a:t>
            </a:r>
          </a:p>
        </p:txBody>
      </p:sp>
      <p:sp>
        <p:nvSpPr>
          <p:cNvPr id="2" name="Slide Number Placeholder 1"/>
          <p:cNvSpPr>
            <a:spLocks noGrp="1"/>
          </p:cNvSpPr>
          <p:nvPr>
            <p:ph type="sldNum" sz="quarter" idx="4"/>
          </p:nvPr>
        </p:nvSpPr>
        <p:spPr/>
        <p:txBody>
          <a:bodyPr/>
          <a:lstStyle/>
          <a:p>
            <a:fld id="{5CC3E5C4-3E2B-40F1-9F2B-C46CEB0C88DF}" type="slidenum">
              <a:rPr lang="en-CA" smtClean="0"/>
              <a:pPr/>
              <a:t>33</a:t>
            </a:fld>
            <a:endParaRPr lang="en-CA" dirty="0"/>
          </a:p>
        </p:txBody>
      </p:sp>
    </p:spTree>
    <p:extLst>
      <p:ext uri="{BB962C8B-B14F-4D97-AF65-F5344CB8AC3E}">
        <p14:creationId xmlns:p14="http://schemas.microsoft.com/office/powerpoint/2010/main" xmlns="" val="310893351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What’s in a resource definition?</a:t>
            </a:r>
            <a:endParaRPr lang="en-CA" dirty="0"/>
          </a:p>
        </p:txBody>
      </p:sp>
      <p:sp>
        <p:nvSpPr>
          <p:cNvPr id="3" name="Content Placeholder 2"/>
          <p:cNvSpPr>
            <a:spLocks noGrp="1"/>
          </p:cNvSpPr>
          <p:nvPr>
            <p:ph idx="1"/>
          </p:nvPr>
        </p:nvSpPr>
        <p:spPr/>
        <p:txBody>
          <a:bodyPr/>
          <a:lstStyle/>
          <a:p>
            <a:r>
              <a:rPr lang="en-US" sz="2800" dirty="0" smtClean="0"/>
              <a:t>Each resource defines:</a:t>
            </a:r>
          </a:p>
          <a:p>
            <a:pPr lvl="1"/>
            <a:r>
              <a:rPr lang="en-US" sz="2400" dirty="0" smtClean="0"/>
              <a:t>What elements are part of “core”</a:t>
            </a:r>
          </a:p>
          <a:p>
            <a:pPr lvl="1"/>
            <a:r>
              <a:rPr lang="en-US" sz="2400" dirty="0" smtClean="0"/>
              <a:t>Names</a:t>
            </a:r>
          </a:p>
          <a:p>
            <a:pPr lvl="1"/>
            <a:r>
              <a:rPr lang="en-US" sz="2400" dirty="0" smtClean="0"/>
              <a:t>Definitions</a:t>
            </a:r>
          </a:p>
          <a:p>
            <a:pPr lvl="1"/>
            <a:r>
              <a:rPr lang="en-US" sz="2400" dirty="0" smtClean="0"/>
              <a:t>Cardinality</a:t>
            </a:r>
          </a:p>
          <a:p>
            <a:pPr lvl="1"/>
            <a:r>
              <a:rPr lang="en-US" sz="2400" dirty="0" smtClean="0"/>
              <a:t>Code lists</a:t>
            </a:r>
          </a:p>
          <a:p>
            <a:pPr lvl="1"/>
            <a:r>
              <a:rPr lang="en-US" sz="2400" dirty="0" smtClean="0"/>
              <a:t>Mappings (to RIM, v2 and other specs)</a:t>
            </a:r>
          </a:p>
          <a:p>
            <a:pPr lvl="1"/>
            <a:r>
              <a:rPr lang="en-US" sz="2400" dirty="0" smtClean="0"/>
              <a:t>Constraints</a:t>
            </a:r>
          </a:p>
          <a:p>
            <a:r>
              <a:rPr lang="en-US" sz="2800" dirty="0" smtClean="0"/>
              <a:t>All in a computable form</a:t>
            </a:r>
          </a:p>
          <a:p>
            <a:pPr lvl="1"/>
            <a:r>
              <a:rPr lang="en-US" sz="2400" dirty="0" smtClean="0"/>
              <a:t>Create spec, schemas, reference implementations</a:t>
            </a:r>
          </a:p>
        </p:txBody>
      </p:sp>
      <p:sp>
        <p:nvSpPr>
          <p:cNvPr id="4" name="Slide Number Placeholder 3"/>
          <p:cNvSpPr>
            <a:spLocks noGrp="1"/>
          </p:cNvSpPr>
          <p:nvPr>
            <p:ph type="sldNum" sz="quarter" idx="4"/>
          </p:nvPr>
        </p:nvSpPr>
        <p:spPr/>
        <p:txBody>
          <a:bodyPr/>
          <a:lstStyle/>
          <a:p>
            <a:fld id="{5CC3E5C4-3E2B-40F1-9F2B-C46CEB0C88DF}" type="slidenum">
              <a:rPr lang="en-CA" smtClean="0"/>
              <a:pPr/>
              <a:t>34</a:t>
            </a:fld>
            <a:endParaRPr lang="en-CA" dirty="0"/>
          </a:p>
        </p:txBody>
      </p:sp>
    </p:spTree>
    <p:extLst>
      <p:ext uri="{BB962C8B-B14F-4D97-AF65-F5344CB8AC3E}">
        <p14:creationId xmlns:p14="http://schemas.microsoft.com/office/powerpoint/2010/main" xmlns="" val="159216993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5CC3E5C4-3E2B-40F1-9F2B-C46CEB0C88DF}" type="slidenum">
              <a:rPr lang="en-CA" smtClean="0"/>
              <a:pPr/>
              <a:t>35</a:t>
            </a:fld>
            <a:endParaRPr lang="en-CA" dirty="0"/>
          </a:p>
        </p:txBody>
      </p:sp>
      <p:sp>
        <p:nvSpPr>
          <p:cNvPr id="3" name="Title 2"/>
          <p:cNvSpPr>
            <a:spLocks noGrp="1"/>
          </p:cNvSpPr>
          <p:nvPr>
            <p:ph type="title"/>
          </p:nvPr>
        </p:nvSpPr>
        <p:spPr/>
        <p:txBody>
          <a:bodyPr/>
          <a:lstStyle/>
          <a:p>
            <a:r>
              <a:rPr lang="en-US" dirty="0" smtClean="0"/>
              <a:t>(FHIR home)</a:t>
            </a:r>
            <a:endParaRPr lang="en-CA" dirty="0"/>
          </a:p>
        </p:txBody>
      </p:sp>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76393" y="279501"/>
            <a:ext cx="8590477" cy="6208572"/>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5" name="Rectangle 4"/>
          <p:cNvSpPr/>
          <p:nvPr/>
        </p:nvSpPr>
        <p:spPr bwMode="auto">
          <a:xfrm>
            <a:off x="7264577" y="491431"/>
            <a:ext cx="1224136" cy="201265"/>
          </a:xfrm>
          <a:prstGeom prst="rect">
            <a:avLst/>
          </a:prstGeom>
          <a:solidFill>
            <a:srgbClr val="00B050">
              <a:alpha val="25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1800" b="0" i="0" u="none" strike="noStrike" cap="none" normalizeH="0" baseline="0" dirty="0" smtClean="0">
              <a:ln>
                <a:noFill/>
              </a:ln>
              <a:solidFill>
                <a:schemeClr val="tx1"/>
              </a:solidFill>
              <a:effectLst/>
              <a:latin typeface="Arial" charset="0"/>
            </a:endParaRPr>
          </a:p>
        </p:txBody>
      </p:sp>
      <p:sp>
        <p:nvSpPr>
          <p:cNvPr id="7" name="Rectangle 6"/>
          <p:cNvSpPr/>
          <p:nvPr/>
        </p:nvSpPr>
        <p:spPr bwMode="auto">
          <a:xfrm>
            <a:off x="4412957" y="3967356"/>
            <a:ext cx="1599203" cy="1026966"/>
          </a:xfrm>
          <a:prstGeom prst="rect">
            <a:avLst/>
          </a:prstGeom>
          <a:solidFill>
            <a:srgbClr val="00B050">
              <a:alpha val="25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1800" b="0" i="0" u="none" strike="noStrike" cap="none" normalizeH="0" baseline="0" dirty="0" smtClean="0">
              <a:ln>
                <a:noFill/>
              </a:ln>
              <a:solidFill>
                <a:schemeClr val="tx1"/>
              </a:solidFill>
              <a:effectLst/>
              <a:latin typeface="Arial" charset="0"/>
            </a:endParaRPr>
          </a:p>
        </p:txBody>
      </p:sp>
      <p:sp>
        <p:nvSpPr>
          <p:cNvPr id="9" name="TextBox 8"/>
          <p:cNvSpPr txBox="1"/>
          <p:nvPr/>
        </p:nvSpPr>
        <p:spPr>
          <a:xfrm>
            <a:off x="2908093" y="207342"/>
            <a:ext cx="3320091" cy="769441"/>
          </a:xfrm>
          <a:prstGeom prst="rect">
            <a:avLst/>
          </a:prstGeom>
          <a:noFill/>
        </p:spPr>
        <p:txBody>
          <a:bodyPr wrap="square" rtlCol="0">
            <a:spAutoFit/>
          </a:bodyPr>
          <a:lstStyle/>
          <a:p>
            <a:pPr algn="ctr"/>
            <a:r>
              <a:rPr lang="en-US" sz="4400" b="1" dirty="0" smtClean="0">
                <a:solidFill>
                  <a:srgbClr val="FF0000"/>
                </a:solidFill>
              </a:rPr>
              <a:t>hl7.org/</a:t>
            </a:r>
            <a:r>
              <a:rPr lang="en-US" sz="4400" b="1" dirty="0" err="1" smtClean="0">
                <a:solidFill>
                  <a:srgbClr val="FF0000"/>
                </a:solidFill>
              </a:rPr>
              <a:t>fhir</a:t>
            </a:r>
            <a:endParaRPr lang="en-CA" sz="4400" b="1" dirty="0">
              <a:solidFill>
                <a:srgbClr val="FF0000"/>
              </a:solidFill>
            </a:endParaRPr>
          </a:p>
        </p:txBody>
      </p:sp>
    </p:spTree>
    <p:extLst>
      <p:ext uri="{BB962C8B-B14F-4D97-AF65-F5344CB8AC3E}">
        <p14:creationId xmlns:p14="http://schemas.microsoft.com/office/powerpoint/2010/main" xmlns="" val="150720786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CA" dirty="0" smtClean="0"/>
              <a:t>Power of interfaces</a:t>
            </a:r>
            <a:endParaRPr lang="en-CA" dirty="0"/>
          </a:p>
        </p:txBody>
      </p:sp>
      <p:sp>
        <p:nvSpPr>
          <p:cNvPr id="8" name="Content Placeholder 7"/>
          <p:cNvSpPr>
            <a:spLocks noGrp="1"/>
          </p:cNvSpPr>
          <p:nvPr>
            <p:ph idx="1"/>
          </p:nvPr>
        </p:nvSpPr>
        <p:spPr/>
        <p:txBody>
          <a:bodyPr/>
          <a:lstStyle/>
          <a:p>
            <a:r>
              <a:rPr lang="en-CA" dirty="0" smtClean="0"/>
              <a:t>FHIR’s RESTful interface makes it easier to share data</a:t>
            </a:r>
          </a:p>
          <a:p>
            <a:pPr lvl="1"/>
            <a:r>
              <a:rPr lang="en-CA" dirty="0" smtClean="0"/>
              <a:t>Clients (with authorization/consent) just access the data they need</a:t>
            </a:r>
          </a:p>
          <a:p>
            <a:pPr lvl="1"/>
            <a:r>
              <a:rPr lang="en-CA" dirty="0" smtClean="0"/>
              <a:t>What they do with it is up to them:</a:t>
            </a:r>
          </a:p>
          <a:p>
            <a:pPr lvl="2"/>
            <a:r>
              <a:rPr lang="en-CA" dirty="0" smtClean="0"/>
              <a:t>Analytics, reporting, decision support, personal health record</a:t>
            </a:r>
          </a:p>
          <a:p>
            <a:pPr lvl="1"/>
            <a:r>
              <a:rPr lang="en-CA" dirty="0" smtClean="0"/>
              <a:t>Freeing data can enable new business models and new companies</a:t>
            </a:r>
            <a:endParaRPr lang="en-CA"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Outline</a:t>
            </a:r>
            <a:endParaRPr lang="en-CA" dirty="0"/>
          </a:p>
        </p:txBody>
      </p:sp>
      <p:sp>
        <p:nvSpPr>
          <p:cNvPr id="5" name="Text Placeholder 4"/>
          <p:cNvSpPr>
            <a:spLocks noGrp="1"/>
          </p:cNvSpPr>
          <p:nvPr>
            <p:ph type="body" idx="1"/>
          </p:nvPr>
        </p:nvSpPr>
        <p:spPr/>
        <p:txBody>
          <a:bodyPr/>
          <a:lstStyle/>
          <a:p>
            <a:r>
              <a:rPr lang="en-CA" dirty="0" smtClean="0"/>
              <a:t>Monday</a:t>
            </a:r>
            <a:endParaRPr lang="en-CA" dirty="0"/>
          </a:p>
        </p:txBody>
      </p:sp>
      <p:sp>
        <p:nvSpPr>
          <p:cNvPr id="6" name="Content Placeholder 5"/>
          <p:cNvSpPr>
            <a:spLocks noGrp="1"/>
          </p:cNvSpPr>
          <p:nvPr>
            <p:ph sz="half" idx="2"/>
          </p:nvPr>
        </p:nvSpPr>
        <p:spPr/>
        <p:txBody>
          <a:bodyPr/>
          <a:lstStyle/>
          <a:p>
            <a:r>
              <a:rPr lang="en-CA" dirty="0" smtClean="0"/>
              <a:t>Why FHIR?</a:t>
            </a:r>
          </a:p>
          <a:p>
            <a:r>
              <a:rPr lang="en-CA" dirty="0" smtClean="0"/>
              <a:t>What makes FHIR different?</a:t>
            </a:r>
          </a:p>
          <a:p>
            <a:pPr lvl="1"/>
            <a:r>
              <a:rPr lang="en-CA" dirty="0" smtClean="0"/>
              <a:t>Core principles</a:t>
            </a:r>
          </a:p>
          <a:p>
            <a:r>
              <a:rPr lang="en-CA" dirty="0" smtClean="0"/>
              <a:t>FHIR Resources</a:t>
            </a:r>
            <a:endParaRPr lang="en-CA" dirty="0"/>
          </a:p>
        </p:txBody>
      </p:sp>
      <p:sp>
        <p:nvSpPr>
          <p:cNvPr id="7" name="Text Placeholder 6"/>
          <p:cNvSpPr>
            <a:spLocks noGrp="1"/>
          </p:cNvSpPr>
          <p:nvPr>
            <p:ph type="body" sz="quarter" idx="3"/>
          </p:nvPr>
        </p:nvSpPr>
        <p:spPr/>
        <p:txBody>
          <a:bodyPr/>
          <a:lstStyle/>
          <a:p>
            <a:r>
              <a:rPr lang="en-CA" dirty="0" smtClean="0"/>
              <a:t>Tuesday</a:t>
            </a:r>
            <a:endParaRPr lang="en-CA" dirty="0"/>
          </a:p>
        </p:txBody>
      </p:sp>
      <p:sp>
        <p:nvSpPr>
          <p:cNvPr id="8" name="Content Placeholder 7"/>
          <p:cNvSpPr>
            <a:spLocks noGrp="1"/>
          </p:cNvSpPr>
          <p:nvPr>
            <p:ph sz="quarter" idx="4"/>
          </p:nvPr>
        </p:nvSpPr>
        <p:spPr/>
        <p:txBody>
          <a:bodyPr/>
          <a:lstStyle/>
          <a:p>
            <a:r>
              <a:rPr lang="en-CA" dirty="0" smtClean="0"/>
              <a:t>How does FHIR Compare?</a:t>
            </a:r>
          </a:p>
          <a:p>
            <a:r>
              <a:rPr lang="en-CA" dirty="0" smtClean="0"/>
              <a:t>FHIR Status</a:t>
            </a:r>
          </a:p>
          <a:p>
            <a:r>
              <a:rPr lang="en-CA" dirty="0" smtClean="0"/>
              <a:t>Where is FHIR being used?</a:t>
            </a:r>
          </a:p>
          <a:p>
            <a:r>
              <a:rPr lang="en-CA" dirty="0" smtClean="0"/>
              <a:t>Risks &amp; Next steps</a:t>
            </a:r>
            <a:endParaRPr lang="en-CA" dirty="0"/>
          </a:p>
        </p:txBody>
      </p:sp>
      <p:sp>
        <p:nvSpPr>
          <p:cNvPr id="4" name="Slide Number Placeholder 3"/>
          <p:cNvSpPr>
            <a:spLocks noGrp="1"/>
          </p:cNvSpPr>
          <p:nvPr>
            <p:ph type="sldNum" sz="quarter" idx="4294967295"/>
          </p:nvPr>
        </p:nvSpPr>
        <p:spPr>
          <a:xfrm>
            <a:off x="0" y="6303963"/>
            <a:ext cx="720725" cy="220662"/>
          </a:xfrm>
          <a:prstGeom prst="rect">
            <a:avLst/>
          </a:prstGeom>
        </p:spPr>
        <p:txBody>
          <a:bodyPr/>
          <a:lstStyle/>
          <a:p>
            <a:fld id="{5CC3E5C4-3E2B-40F1-9F2B-C46CEB0C88DF}" type="slidenum">
              <a:rPr lang="en-CA" smtClean="0"/>
              <a:pPr/>
              <a:t>37</a:t>
            </a:fld>
            <a:endParaRPr lang="en-CA"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Questions?</a:t>
            </a:r>
            <a:endParaRPr lang="en-AU" dirty="0"/>
          </a:p>
        </p:txBody>
      </p:sp>
      <p:sp>
        <p:nvSpPr>
          <p:cNvPr id="3" name="Content Placeholder 2"/>
          <p:cNvSpPr>
            <a:spLocks noGrp="1"/>
          </p:cNvSpPr>
          <p:nvPr>
            <p:ph idx="1"/>
          </p:nvPr>
        </p:nvSpPr>
        <p:spPr/>
        <p:txBody>
          <a:bodyPr/>
          <a:lstStyle/>
          <a:p>
            <a:pPr>
              <a:buNone/>
            </a:pPr>
            <a:r>
              <a:rPr lang="en-AU" sz="2800" dirty="0" smtClean="0">
                <a:hlinkClick r:id="rId2"/>
              </a:rPr>
              <a:t>http://hl7.org/fhir</a:t>
            </a:r>
            <a:r>
              <a:rPr lang="en-AU" sz="2800" dirty="0" smtClean="0"/>
              <a:t>	    	</a:t>
            </a:r>
            <a:r>
              <a:rPr lang="en-AU" sz="2800" dirty="0" smtClean="0">
                <a:hlinkClick r:id="rId3"/>
              </a:rPr>
              <a:t>lmckenzie@gevityinc.com</a:t>
            </a:r>
            <a:endParaRPr lang="en-AU" sz="2800" dirty="0" smtClean="0"/>
          </a:p>
        </p:txBody>
      </p:sp>
      <p:sp>
        <p:nvSpPr>
          <p:cNvPr id="4" name="Slide Number Placeholder 3"/>
          <p:cNvSpPr>
            <a:spLocks noGrp="1"/>
          </p:cNvSpPr>
          <p:nvPr>
            <p:ph type="sldNum" sz="quarter" idx="4"/>
          </p:nvPr>
        </p:nvSpPr>
        <p:spPr/>
        <p:txBody>
          <a:bodyPr/>
          <a:lstStyle/>
          <a:p>
            <a:fld id="{5CC3E5C4-3E2B-40F1-9F2B-C46CEB0C88DF}" type="slidenum">
              <a:rPr lang="en-CA" smtClean="0"/>
              <a:pPr/>
              <a:t>38</a:t>
            </a:fld>
            <a:endParaRPr lang="en-CA" dirty="0"/>
          </a:p>
        </p:txBody>
      </p:sp>
      <p:pic>
        <p:nvPicPr>
          <p:cNvPr id="7" name="Picture 6"/>
          <p:cNvPicPr>
            <a:picLocks noChangeAspect="1"/>
          </p:cNvPicPr>
          <p:nvPr/>
        </p:nvPicPr>
        <p:blipFill rotWithShape="1">
          <a:blip r:embed="rId4" cstate="print">
            <a:extLst>
              <a:ext uri="{28A0092B-C50C-407E-A947-70E740481C1C}">
                <a14:useLocalDpi xmlns:a14="http://schemas.microsoft.com/office/drawing/2010/main" xmlns="" val="0"/>
              </a:ext>
            </a:extLst>
          </a:blip>
          <a:srcRect l="27071" t="19101" r="26890" b="29814"/>
          <a:stretch/>
        </p:blipFill>
        <p:spPr>
          <a:xfrm>
            <a:off x="6876256" y="260647"/>
            <a:ext cx="2034746" cy="1252151"/>
          </a:xfrm>
          <a:prstGeom prst="rect">
            <a:avLst/>
          </a:prstGeom>
        </p:spPr>
      </p:pic>
      <p:pic>
        <p:nvPicPr>
          <p:cNvPr id="19458" name="Picture 2" descr="C:\Users\office\AppData\Local\Microsoft\Windows\Temporary Internet Files\Content.IE5\2B0EXTZ8\MC900431512[1].png"/>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3563888" y="3111500"/>
            <a:ext cx="1828800" cy="18288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424479362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Tutorial Objectives</a:t>
            </a:r>
            <a:endParaRPr lang="en-CA" dirty="0"/>
          </a:p>
        </p:txBody>
      </p:sp>
      <p:sp>
        <p:nvSpPr>
          <p:cNvPr id="3" name="Content Placeholder 2"/>
          <p:cNvSpPr>
            <a:spLocks noGrp="1"/>
          </p:cNvSpPr>
          <p:nvPr>
            <p:ph idx="1"/>
          </p:nvPr>
        </p:nvSpPr>
        <p:spPr/>
        <p:txBody>
          <a:bodyPr/>
          <a:lstStyle/>
          <a:p>
            <a:r>
              <a:rPr lang="en-US" dirty="0" smtClean="0"/>
              <a:t>You should:</a:t>
            </a:r>
          </a:p>
          <a:p>
            <a:pPr lvl="1"/>
            <a:r>
              <a:rPr lang="en-US" dirty="0" smtClean="0"/>
              <a:t>Know where FHIR fits in the broader healthcare landscape, including other HL7 specifications</a:t>
            </a:r>
          </a:p>
          <a:p>
            <a:pPr lvl="1"/>
            <a:r>
              <a:rPr lang="en-US" dirty="0" smtClean="0"/>
              <a:t>Be able to explain what FHIR is to others in your organization</a:t>
            </a:r>
          </a:p>
          <a:p>
            <a:pPr lvl="1"/>
            <a:r>
              <a:rPr lang="en-US" dirty="0" smtClean="0"/>
              <a:t>Be able to evaluate whether and how FHIR is relevant to your organization and within what timelines</a:t>
            </a:r>
          </a:p>
          <a:p>
            <a:pPr lvl="1"/>
            <a:r>
              <a:rPr lang="en-US" dirty="0" smtClean="0"/>
              <a:t>Have a basic picture of what’s happening in the FHIR implementation space right now</a:t>
            </a:r>
          </a:p>
        </p:txBody>
      </p:sp>
      <p:sp>
        <p:nvSpPr>
          <p:cNvPr id="4" name="Slide Number Placeholder 3"/>
          <p:cNvSpPr>
            <a:spLocks noGrp="1"/>
          </p:cNvSpPr>
          <p:nvPr>
            <p:ph type="sldNum" sz="quarter" idx="4"/>
          </p:nvPr>
        </p:nvSpPr>
        <p:spPr/>
        <p:txBody>
          <a:bodyPr/>
          <a:lstStyle/>
          <a:p>
            <a:fld id="{5CC3E5C4-3E2B-40F1-9F2B-C46CEB0C88DF}" type="slidenum">
              <a:rPr lang="en-CA" smtClean="0"/>
              <a:pPr/>
              <a:t>4</a:t>
            </a:fld>
            <a:endParaRPr lang="en-CA" dirty="0"/>
          </a:p>
        </p:txBody>
      </p:sp>
    </p:spTree>
    <p:extLst>
      <p:ext uri="{BB962C8B-B14F-4D97-AF65-F5344CB8AC3E}">
        <p14:creationId xmlns:p14="http://schemas.microsoft.com/office/powerpoint/2010/main" xmlns="" val="3650422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Outline</a:t>
            </a:r>
            <a:endParaRPr lang="en-CA" dirty="0"/>
          </a:p>
        </p:txBody>
      </p:sp>
      <p:sp>
        <p:nvSpPr>
          <p:cNvPr id="5" name="Text Placeholder 4"/>
          <p:cNvSpPr>
            <a:spLocks noGrp="1"/>
          </p:cNvSpPr>
          <p:nvPr>
            <p:ph type="body" idx="1"/>
          </p:nvPr>
        </p:nvSpPr>
        <p:spPr/>
        <p:txBody>
          <a:bodyPr/>
          <a:lstStyle/>
          <a:p>
            <a:r>
              <a:rPr lang="en-CA" dirty="0" smtClean="0"/>
              <a:t>Monday</a:t>
            </a:r>
            <a:endParaRPr lang="en-CA" dirty="0"/>
          </a:p>
        </p:txBody>
      </p:sp>
      <p:sp>
        <p:nvSpPr>
          <p:cNvPr id="6" name="Content Placeholder 5"/>
          <p:cNvSpPr>
            <a:spLocks noGrp="1"/>
          </p:cNvSpPr>
          <p:nvPr>
            <p:ph sz="half" idx="2"/>
          </p:nvPr>
        </p:nvSpPr>
        <p:spPr/>
        <p:txBody>
          <a:bodyPr/>
          <a:lstStyle/>
          <a:p>
            <a:r>
              <a:rPr lang="en-CA" dirty="0" smtClean="0"/>
              <a:t>Why FHIR?</a:t>
            </a:r>
          </a:p>
          <a:p>
            <a:r>
              <a:rPr lang="en-CA" dirty="0" smtClean="0"/>
              <a:t>What makes FHIR different?</a:t>
            </a:r>
          </a:p>
          <a:p>
            <a:pPr lvl="1"/>
            <a:r>
              <a:rPr lang="en-CA" dirty="0" smtClean="0"/>
              <a:t>Core principles</a:t>
            </a:r>
          </a:p>
          <a:p>
            <a:r>
              <a:rPr lang="en-CA" dirty="0" smtClean="0"/>
              <a:t>FHIR Resources</a:t>
            </a:r>
          </a:p>
          <a:p>
            <a:r>
              <a:rPr lang="en-CA" dirty="0" smtClean="0"/>
              <a:t>Power of an interface</a:t>
            </a:r>
            <a:endParaRPr lang="en-CA" dirty="0"/>
          </a:p>
        </p:txBody>
      </p:sp>
      <p:sp>
        <p:nvSpPr>
          <p:cNvPr id="7" name="Text Placeholder 6"/>
          <p:cNvSpPr>
            <a:spLocks noGrp="1"/>
          </p:cNvSpPr>
          <p:nvPr>
            <p:ph type="body" sz="quarter" idx="3"/>
          </p:nvPr>
        </p:nvSpPr>
        <p:spPr/>
        <p:txBody>
          <a:bodyPr/>
          <a:lstStyle/>
          <a:p>
            <a:r>
              <a:rPr lang="en-CA" dirty="0" smtClean="0"/>
              <a:t>Tuesday</a:t>
            </a:r>
            <a:endParaRPr lang="en-CA" dirty="0"/>
          </a:p>
        </p:txBody>
      </p:sp>
      <p:sp>
        <p:nvSpPr>
          <p:cNvPr id="8" name="Content Placeholder 7"/>
          <p:cNvSpPr>
            <a:spLocks noGrp="1"/>
          </p:cNvSpPr>
          <p:nvPr>
            <p:ph sz="quarter" idx="4"/>
          </p:nvPr>
        </p:nvSpPr>
        <p:spPr/>
        <p:txBody>
          <a:bodyPr/>
          <a:lstStyle/>
          <a:p>
            <a:r>
              <a:rPr lang="en-CA" dirty="0" smtClean="0"/>
              <a:t>How does FHIR Compare?</a:t>
            </a:r>
          </a:p>
          <a:p>
            <a:r>
              <a:rPr lang="en-CA" dirty="0" smtClean="0"/>
              <a:t>FHIR Status</a:t>
            </a:r>
          </a:p>
          <a:p>
            <a:r>
              <a:rPr lang="en-CA" dirty="0" smtClean="0"/>
              <a:t>Where is FHIR being used?</a:t>
            </a:r>
          </a:p>
          <a:p>
            <a:r>
              <a:rPr lang="en-CA" dirty="0" smtClean="0"/>
              <a:t>Risks &amp; Next steps</a:t>
            </a:r>
            <a:endParaRPr lang="en-CA" dirty="0"/>
          </a:p>
        </p:txBody>
      </p:sp>
      <p:sp>
        <p:nvSpPr>
          <p:cNvPr id="4" name="Slide Number Placeholder 3"/>
          <p:cNvSpPr>
            <a:spLocks noGrp="1"/>
          </p:cNvSpPr>
          <p:nvPr>
            <p:ph type="sldNum" sz="quarter" idx="4294967295"/>
          </p:nvPr>
        </p:nvSpPr>
        <p:spPr>
          <a:xfrm>
            <a:off x="0" y="6303963"/>
            <a:ext cx="720725" cy="220662"/>
          </a:xfrm>
          <a:prstGeom prst="rect">
            <a:avLst/>
          </a:prstGeom>
        </p:spPr>
        <p:txBody>
          <a:bodyPr/>
          <a:lstStyle/>
          <a:p>
            <a:fld id="{5CC3E5C4-3E2B-40F1-9F2B-C46CEB0C88DF}" type="slidenum">
              <a:rPr lang="en-CA" smtClean="0"/>
              <a:pPr/>
              <a:t>5</a:t>
            </a:fld>
            <a:endParaRPr lang="en-CA"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WHY FHIR?</a:t>
            </a:r>
            <a:endParaRPr lang="en-CA" dirty="0"/>
          </a:p>
        </p:txBody>
      </p:sp>
      <p:sp>
        <p:nvSpPr>
          <p:cNvPr id="6" name="Text Placeholder 5"/>
          <p:cNvSpPr>
            <a:spLocks noGrp="1"/>
          </p:cNvSpPr>
          <p:nvPr>
            <p:ph type="body" idx="1"/>
          </p:nvPr>
        </p:nvSpPr>
        <p:spPr/>
        <p:txBody>
          <a:bodyPr/>
          <a:lstStyle/>
          <a:p>
            <a:endParaRPr lang="en-CA" dirty="0"/>
          </a:p>
        </p:txBody>
      </p:sp>
    </p:spTree>
    <p:extLst>
      <p:ext uri="{BB962C8B-B14F-4D97-AF65-F5344CB8AC3E}">
        <p14:creationId xmlns:p14="http://schemas.microsoft.com/office/powerpoint/2010/main" xmlns="" val="418766135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88014" y="5949280"/>
            <a:ext cx="6552728" cy="532070"/>
          </a:xfrm>
        </p:spPr>
        <p:txBody>
          <a:bodyPr anchor="b"/>
          <a:lstStyle/>
          <a:p>
            <a:r>
              <a:rPr lang="en-US" sz="2400" dirty="0">
                <a:solidFill>
                  <a:schemeClr val="tx1"/>
                </a:solidFill>
              </a:rPr>
              <a:t>http://</a:t>
            </a:r>
            <a:r>
              <a:rPr lang="en-US" sz="2400" dirty="0" smtClean="0">
                <a:solidFill>
                  <a:schemeClr val="tx1"/>
                </a:solidFill>
              </a:rPr>
              <a:t>xkcd.com/927</a:t>
            </a:r>
            <a:endParaRPr lang="en-CA" sz="2400" dirty="0">
              <a:solidFill>
                <a:schemeClr val="tx1"/>
              </a:solidFill>
            </a:endParaRPr>
          </a:p>
        </p:txBody>
      </p:sp>
      <p:pic>
        <p:nvPicPr>
          <p:cNvPr id="1026" name="Picture 2" descr="Standards"/>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395536" y="404664"/>
            <a:ext cx="8403814" cy="4756561"/>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15325230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Existing standards and bodies</a:t>
            </a:r>
            <a:endParaRPr lang="en-CA" dirty="0"/>
          </a:p>
        </p:txBody>
      </p:sp>
      <p:sp>
        <p:nvSpPr>
          <p:cNvPr id="5" name="Content Placeholder 4"/>
          <p:cNvSpPr>
            <a:spLocks noGrp="1"/>
          </p:cNvSpPr>
          <p:nvPr>
            <p:ph idx="1"/>
          </p:nvPr>
        </p:nvSpPr>
        <p:spPr/>
        <p:txBody>
          <a:bodyPr/>
          <a:lstStyle/>
          <a:p>
            <a:r>
              <a:rPr lang="en-US" sz="2800" dirty="0" smtClean="0"/>
              <a:t>HL7 – v2, v3, CDA</a:t>
            </a:r>
          </a:p>
          <a:p>
            <a:r>
              <a:rPr lang="en-US" sz="2800" dirty="0"/>
              <a:t>OpenEHR</a:t>
            </a:r>
          </a:p>
          <a:p>
            <a:r>
              <a:rPr lang="en-US" sz="2800" dirty="0" smtClean="0"/>
              <a:t>CDISC – SDTM, ADAM, define.xml</a:t>
            </a:r>
          </a:p>
          <a:p>
            <a:r>
              <a:rPr lang="en-US" sz="2800" dirty="0" smtClean="0"/>
              <a:t>X12</a:t>
            </a:r>
          </a:p>
          <a:p>
            <a:r>
              <a:rPr lang="en-US" sz="2800" dirty="0" smtClean="0"/>
              <a:t>CTS</a:t>
            </a:r>
          </a:p>
          <a:p>
            <a:r>
              <a:rPr lang="en-US" sz="2800" dirty="0" smtClean="0"/>
              <a:t>ISO – 11179, 21090, etc.</a:t>
            </a:r>
          </a:p>
          <a:p>
            <a:r>
              <a:rPr lang="en-US" sz="2800" dirty="0" smtClean="0"/>
              <a:t>DICOM</a:t>
            </a:r>
          </a:p>
          <a:p>
            <a:r>
              <a:rPr lang="en-US" sz="2800" dirty="0" smtClean="0"/>
              <a:t>W3C – </a:t>
            </a:r>
            <a:r>
              <a:rPr lang="en-US" sz="2800" dirty="0" err="1" smtClean="0"/>
              <a:t>Xforms</a:t>
            </a:r>
            <a:r>
              <a:rPr lang="en-US" sz="2800" dirty="0" smtClean="0"/>
              <a:t>, XSD</a:t>
            </a:r>
          </a:p>
          <a:p>
            <a:r>
              <a:rPr lang="en-US" sz="2800" dirty="0" smtClean="0"/>
              <a:t>Many others</a:t>
            </a:r>
          </a:p>
        </p:txBody>
      </p:sp>
      <p:sp>
        <p:nvSpPr>
          <p:cNvPr id="2" name="Slide Number Placeholder 1"/>
          <p:cNvSpPr>
            <a:spLocks noGrp="1"/>
          </p:cNvSpPr>
          <p:nvPr>
            <p:ph type="sldNum" sz="quarter" idx="4"/>
          </p:nvPr>
        </p:nvSpPr>
        <p:spPr/>
        <p:txBody>
          <a:bodyPr/>
          <a:lstStyle/>
          <a:p>
            <a:fld id="{5CC3E5C4-3E2B-40F1-9F2B-C46CEB0C88DF}" type="slidenum">
              <a:rPr lang="en-CA" smtClean="0"/>
              <a:pPr/>
              <a:t>8</a:t>
            </a:fld>
            <a:endParaRPr lang="en-CA" dirty="0"/>
          </a:p>
        </p:txBody>
      </p:sp>
      <p:sp>
        <p:nvSpPr>
          <p:cNvPr id="6" name="TextBox 5"/>
          <p:cNvSpPr txBox="1"/>
          <p:nvPr/>
        </p:nvSpPr>
        <p:spPr>
          <a:xfrm>
            <a:off x="1331640" y="3412499"/>
            <a:ext cx="6571030" cy="646331"/>
          </a:xfrm>
          <a:prstGeom prst="rect">
            <a:avLst/>
          </a:prstGeom>
          <a:solidFill>
            <a:schemeClr val="bg1"/>
          </a:solidFill>
        </p:spPr>
        <p:txBody>
          <a:bodyPr wrap="none" rtlCol="0">
            <a:spAutoFit/>
          </a:bodyPr>
          <a:lstStyle/>
          <a:p>
            <a:r>
              <a:rPr lang="en-US" sz="3600" b="1" dirty="0" smtClean="0">
                <a:solidFill>
                  <a:srgbClr val="C00000"/>
                </a:solidFill>
              </a:rPr>
              <a:t>Do we really need one more?</a:t>
            </a:r>
            <a:endParaRPr lang="en-CA" sz="3600" b="1" dirty="0">
              <a:solidFill>
                <a:srgbClr val="C00000"/>
              </a:solidFill>
            </a:endParaRPr>
          </a:p>
        </p:txBody>
      </p:sp>
    </p:spTree>
    <p:extLst>
      <p:ext uri="{BB962C8B-B14F-4D97-AF65-F5344CB8AC3E}">
        <p14:creationId xmlns:p14="http://schemas.microsoft.com/office/powerpoint/2010/main" xmlns="" val="19039636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Need</a:t>
            </a:r>
            <a:endParaRPr lang="en-CA" dirty="0"/>
          </a:p>
        </p:txBody>
      </p:sp>
      <p:sp>
        <p:nvSpPr>
          <p:cNvPr id="3" name="Content Placeholder 2"/>
          <p:cNvSpPr>
            <a:spLocks noGrp="1"/>
          </p:cNvSpPr>
          <p:nvPr>
            <p:ph idx="1"/>
          </p:nvPr>
        </p:nvSpPr>
        <p:spPr/>
        <p:txBody>
          <a:bodyPr/>
          <a:lstStyle/>
          <a:p>
            <a:r>
              <a:rPr lang="en-US" dirty="0" smtClean="0"/>
              <a:t>Has been a need to share healthcare information electronically for a long time</a:t>
            </a:r>
          </a:p>
          <a:p>
            <a:pPr lvl="1"/>
            <a:r>
              <a:rPr lang="en-US" dirty="0" smtClean="0"/>
              <a:t>HL7 v2 is nearly 30 years old</a:t>
            </a:r>
          </a:p>
          <a:p>
            <a:r>
              <a:rPr lang="en-US" dirty="0" smtClean="0"/>
              <a:t>Increasing pressure to broaden scope of sharing</a:t>
            </a:r>
          </a:p>
          <a:p>
            <a:pPr lvl="1"/>
            <a:r>
              <a:rPr lang="en-US" dirty="0" smtClean="0"/>
              <a:t>Across organizations, disciplines, even borders</a:t>
            </a:r>
          </a:p>
          <a:p>
            <a:pPr lvl="1"/>
            <a:r>
              <a:rPr lang="en-US" dirty="0" smtClean="0"/>
              <a:t>Mobile &amp; cloud-based applications</a:t>
            </a:r>
          </a:p>
          <a:p>
            <a:pPr lvl="1"/>
            <a:r>
              <a:rPr lang="en-US" dirty="0" smtClean="0"/>
              <a:t>Faster – integration in days or weeks, not months or years</a:t>
            </a:r>
          </a:p>
        </p:txBody>
      </p:sp>
      <p:sp>
        <p:nvSpPr>
          <p:cNvPr id="4" name="Slide Number Placeholder 3"/>
          <p:cNvSpPr>
            <a:spLocks noGrp="1"/>
          </p:cNvSpPr>
          <p:nvPr>
            <p:ph type="sldNum" sz="quarter" idx="4"/>
          </p:nvPr>
        </p:nvSpPr>
        <p:spPr/>
        <p:txBody>
          <a:bodyPr/>
          <a:lstStyle/>
          <a:p>
            <a:fld id="{5CC3E5C4-3E2B-40F1-9F2B-C46CEB0C88DF}" type="slidenum">
              <a:rPr lang="en-CA" smtClean="0"/>
              <a:pPr/>
              <a:t>9</a:t>
            </a:fld>
            <a:endParaRPr lang="en-CA" dirty="0"/>
          </a:p>
        </p:txBody>
      </p:sp>
    </p:spTree>
    <p:extLst>
      <p:ext uri="{BB962C8B-B14F-4D97-AF65-F5344CB8AC3E}">
        <p14:creationId xmlns:p14="http://schemas.microsoft.com/office/powerpoint/2010/main" xmlns="" val="11972889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Refined">
  <a:themeElements>
    <a:clrScheme name="Refined 6">
      <a:dk1>
        <a:srgbClr val="000000"/>
      </a:dk1>
      <a:lt1>
        <a:srgbClr val="FFFFFF"/>
      </a:lt1>
      <a:dk2>
        <a:srgbClr val="000000"/>
      </a:dk2>
      <a:lt2>
        <a:srgbClr val="C0C0C0"/>
      </a:lt2>
      <a:accent1>
        <a:srgbClr val="CC3300"/>
      </a:accent1>
      <a:accent2>
        <a:srgbClr val="666699"/>
      </a:accent2>
      <a:accent3>
        <a:srgbClr val="FFFFFF"/>
      </a:accent3>
      <a:accent4>
        <a:srgbClr val="000000"/>
      </a:accent4>
      <a:accent5>
        <a:srgbClr val="E2ADAA"/>
      </a:accent5>
      <a:accent6>
        <a:srgbClr val="5C5C8A"/>
      </a:accent6>
      <a:hlink>
        <a:srgbClr val="999900"/>
      </a:hlink>
      <a:folHlink>
        <a:srgbClr val="4D4D4D"/>
      </a:folHlink>
    </a:clrScheme>
    <a:fontScheme name="Refined">
      <a:majorFont>
        <a:latin typeface="Verdan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Refined 1">
        <a:dk1>
          <a:srgbClr val="666633"/>
        </a:dk1>
        <a:lt1>
          <a:srgbClr val="FFFFFF"/>
        </a:lt1>
        <a:dk2>
          <a:srgbClr val="000000"/>
        </a:dk2>
        <a:lt2>
          <a:srgbClr val="FFFFFF"/>
        </a:lt2>
        <a:accent1>
          <a:srgbClr val="666699"/>
        </a:accent1>
        <a:accent2>
          <a:srgbClr val="990000"/>
        </a:accent2>
        <a:accent3>
          <a:srgbClr val="AAAAAA"/>
        </a:accent3>
        <a:accent4>
          <a:srgbClr val="DADADA"/>
        </a:accent4>
        <a:accent5>
          <a:srgbClr val="B8B8CA"/>
        </a:accent5>
        <a:accent6>
          <a:srgbClr val="8A0000"/>
        </a:accent6>
        <a:hlink>
          <a:srgbClr val="999900"/>
        </a:hlink>
        <a:folHlink>
          <a:srgbClr val="FFFFFF"/>
        </a:folHlink>
      </a:clrScheme>
      <a:clrMap bg1="dk2" tx1="lt1" bg2="dk1" tx2="lt2" accent1="accent1" accent2="accent2" accent3="accent3" accent4="accent4" accent5="accent5" accent6="accent6" hlink="hlink" folHlink="folHlink"/>
    </a:extraClrScheme>
    <a:extraClrScheme>
      <a:clrScheme name="Refined 2">
        <a:dk1>
          <a:srgbClr val="4D4D4D"/>
        </a:dk1>
        <a:lt1>
          <a:srgbClr val="FFFFFF"/>
        </a:lt1>
        <a:dk2>
          <a:srgbClr val="4A1102"/>
        </a:dk2>
        <a:lt2>
          <a:srgbClr val="FFFFFF"/>
        </a:lt2>
        <a:accent1>
          <a:srgbClr val="CC3300"/>
        </a:accent1>
        <a:accent2>
          <a:srgbClr val="666699"/>
        </a:accent2>
        <a:accent3>
          <a:srgbClr val="B1AAAA"/>
        </a:accent3>
        <a:accent4>
          <a:srgbClr val="DADADA"/>
        </a:accent4>
        <a:accent5>
          <a:srgbClr val="E2ADAA"/>
        </a:accent5>
        <a:accent6>
          <a:srgbClr val="5C5C8A"/>
        </a:accent6>
        <a:hlink>
          <a:srgbClr val="FF9900"/>
        </a:hlink>
        <a:folHlink>
          <a:srgbClr val="FFFFFF"/>
        </a:folHlink>
      </a:clrScheme>
      <a:clrMap bg1="dk2" tx1="lt1" bg2="dk1" tx2="lt2" accent1="accent1" accent2="accent2" accent3="accent3" accent4="accent4" accent5="accent5" accent6="accent6" hlink="hlink" folHlink="folHlink"/>
    </a:extraClrScheme>
    <a:extraClrScheme>
      <a:clrScheme name="Refined 3">
        <a:dk1>
          <a:srgbClr val="666699"/>
        </a:dk1>
        <a:lt1>
          <a:srgbClr val="FFFFFF"/>
        </a:lt1>
        <a:dk2>
          <a:srgbClr val="400040"/>
        </a:dk2>
        <a:lt2>
          <a:srgbClr val="FFFFFF"/>
        </a:lt2>
        <a:accent1>
          <a:srgbClr val="FFCC00"/>
        </a:accent1>
        <a:accent2>
          <a:srgbClr val="FF3300"/>
        </a:accent2>
        <a:accent3>
          <a:srgbClr val="AFAAAF"/>
        </a:accent3>
        <a:accent4>
          <a:srgbClr val="DADADA"/>
        </a:accent4>
        <a:accent5>
          <a:srgbClr val="FFE2AA"/>
        </a:accent5>
        <a:accent6>
          <a:srgbClr val="E72D00"/>
        </a:accent6>
        <a:hlink>
          <a:srgbClr val="CC9900"/>
        </a:hlink>
        <a:folHlink>
          <a:srgbClr val="CC3300"/>
        </a:folHlink>
      </a:clrScheme>
      <a:clrMap bg1="dk2" tx1="lt1" bg2="dk1" tx2="lt2" accent1="accent1" accent2="accent2" accent3="accent3" accent4="accent4" accent5="accent5" accent6="accent6" hlink="hlink" folHlink="folHlink"/>
    </a:extraClrScheme>
    <a:extraClrScheme>
      <a:clrScheme name="Refined 4">
        <a:dk1>
          <a:srgbClr val="4D4D4D"/>
        </a:dk1>
        <a:lt1>
          <a:srgbClr val="FFFFFF"/>
        </a:lt1>
        <a:dk2>
          <a:srgbClr val="006699"/>
        </a:dk2>
        <a:lt2>
          <a:srgbClr val="CCECFF"/>
        </a:lt2>
        <a:accent1>
          <a:srgbClr val="339966"/>
        </a:accent1>
        <a:accent2>
          <a:srgbClr val="3366FF"/>
        </a:accent2>
        <a:accent3>
          <a:srgbClr val="AAB8CA"/>
        </a:accent3>
        <a:accent4>
          <a:srgbClr val="DADADA"/>
        </a:accent4>
        <a:accent5>
          <a:srgbClr val="ADCAB8"/>
        </a:accent5>
        <a:accent6>
          <a:srgbClr val="2D5CE7"/>
        </a:accent6>
        <a:hlink>
          <a:srgbClr val="33CCFF"/>
        </a:hlink>
        <a:folHlink>
          <a:srgbClr val="FFFFFF"/>
        </a:folHlink>
      </a:clrScheme>
      <a:clrMap bg1="dk2" tx1="lt1" bg2="dk1" tx2="lt2" accent1="accent1" accent2="accent2" accent3="accent3" accent4="accent4" accent5="accent5" accent6="accent6" hlink="hlink" folHlink="folHlink"/>
    </a:extraClrScheme>
    <a:extraClrScheme>
      <a:clrScheme name="Refined 5">
        <a:dk1>
          <a:srgbClr val="000000"/>
        </a:dk1>
        <a:lt1>
          <a:srgbClr val="FFFFFF"/>
        </a:lt1>
        <a:dk2>
          <a:srgbClr val="CC0000"/>
        </a:dk2>
        <a:lt2>
          <a:srgbClr val="666699"/>
        </a:lt2>
        <a:accent1>
          <a:srgbClr val="FF6600"/>
        </a:accent1>
        <a:accent2>
          <a:srgbClr val="FF9933"/>
        </a:accent2>
        <a:accent3>
          <a:srgbClr val="FFFFFF"/>
        </a:accent3>
        <a:accent4>
          <a:srgbClr val="000000"/>
        </a:accent4>
        <a:accent5>
          <a:srgbClr val="FFB8AA"/>
        </a:accent5>
        <a:accent6>
          <a:srgbClr val="E78A2D"/>
        </a:accent6>
        <a:hlink>
          <a:srgbClr val="FFCC00"/>
        </a:hlink>
        <a:folHlink>
          <a:srgbClr val="333399"/>
        </a:folHlink>
      </a:clrScheme>
      <a:clrMap bg1="lt1" tx1="dk1" bg2="lt2" tx2="dk2" accent1="accent1" accent2="accent2" accent3="accent3" accent4="accent4" accent5="accent5" accent6="accent6" hlink="hlink" folHlink="folHlink"/>
    </a:extraClrScheme>
    <a:extraClrScheme>
      <a:clrScheme name="Refined 6">
        <a:dk1>
          <a:srgbClr val="000000"/>
        </a:dk1>
        <a:lt1>
          <a:srgbClr val="FFFFFF"/>
        </a:lt1>
        <a:dk2>
          <a:srgbClr val="000000"/>
        </a:dk2>
        <a:lt2>
          <a:srgbClr val="C0C0C0"/>
        </a:lt2>
        <a:accent1>
          <a:srgbClr val="CC3300"/>
        </a:accent1>
        <a:accent2>
          <a:srgbClr val="666699"/>
        </a:accent2>
        <a:accent3>
          <a:srgbClr val="FFFFFF"/>
        </a:accent3>
        <a:accent4>
          <a:srgbClr val="000000"/>
        </a:accent4>
        <a:accent5>
          <a:srgbClr val="E2ADAA"/>
        </a:accent5>
        <a:accent6>
          <a:srgbClr val="5C5C8A"/>
        </a:accent6>
        <a:hlink>
          <a:srgbClr val="999900"/>
        </a:hlink>
        <a:folHlink>
          <a:srgbClr val="4D4D4D"/>
        </a:folHlink>
      </a:clrScheme>
      <a:clrMap bg1="lt1" tx1="dk1" bg2="lt2" tx2="dk2" accent1="accent1" accent2="accent2" accent3="accent3" accent4="accent4" accent5="accent5" accent6="accent6" hlink="hlink" folHlink="folHlink"/>
    </a:extraClrScheme>
    <a:extraClrScheme>
      <a:clrScheme name="Refined 7">
        <a:dk1>
          <a:srgbClr val="000000"/>
        </a:dk1>
        <a:lt1>
          <a:srgbClr val="FFFFFF"/>
        </a:lt1>
        <a:dk2>
          <a:srgbClr val="000066"/>
        </a:dk2>
        <a:lt2>
          <a:srgbClr val="333399"/>
        </a:lt2>
        <a:accent1>
          <a:srgbClr val="3399FF"/>
        </a:accent1>
        <a:accent2>
          <a:srgbClr val="9999FF"/>
        </a:accent2>
        <a:accent3>
          <a:srgbClr val="FFFFFF"/>
        </a:accent3>
        <a:accent4>
          <a:srgbClr val="000000"/>
        </a:accent4>
        <a:accent5>
          <a:srgbClr val="ADCAFF"/>
        </a:accent5>
        <a:accent6>
          <a:srgbClr val="8A8AE7"/>
        </a:accent6>
        <a:hlink>
          <a:srgbClr val="00CCFF"/>
        </a:hlink>
        <a:folHlink>
          <a:srgbClr val="5F5F5F"/>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Ambassador HL7 Power Point Template 2012</Template>
  <TotalTime>8852</TotalTime>
  <Words>2158</Words>
  <Application>Microsoft Office PowerPoint</Application>
  <PresentationFormat>On-screen Show (4:3)</PresentationFormat>
  <Paragraphs>393</Paragraphs>
  <Slides>38</Slides>
  <Notes>23</Notes>
  <HiddenSlides>0</HiddenSlides>
  <MMClips>0</MMClips>
  <ScaleCrop>false</ScaleCrop>
  <HeadingPairs>
    <vt:vector size="4" baseType="variant">
      <vt:variant>
        <vt:lpstr>Theme</vt:lpstr>
      </vt:variant>
      <vt:variant>
        <vt:i4>1</vt:i4>
      </vt:variant>
      <vt:variant>
        <vt:lpstr>Slide Titles</vt:lpstr>
      </vt:variant>
      <vt:variant>
        <vt:i4>38</vt:i4>
      </vt:variant>
    </vt:vector>
  </HeadingPairs>
  <TitlesOfParts>
    <vt:vector size="39" baseType="lpstr">
      <vt:lpstr>Refined</vt:lpstr>
      <vt:lpstr>FHIR for Executives (1 of 2)</vt:lpstr>
      <vt:lpstr>This presentation</vt:lpstr>
      <vt:lpstr>Who am I?</vt:lpstr>
      <vt:lpstr>Tutorial Objectives</vt:lpstr>
      <vt:lpstr>Outline</vt:lpstr>
      <vt:lpstr>WHY FHIR?</vt:lpstr>
      <vt:lpstr>http://xkcd.com/927</vt:lpstr>
      <vt:lpstr>Existing standards and bodies</vt:lpstr>
      <vt:lpstr>The Need</vt:lpstr>
      <vt:lpstr>What we have – v2</vt:lpstr>
      <vt:lpstr>What we have – v3</vt:lpstr>
      <vt:lpstr>What we have - CDA</vt:lpstr>
      <vt:lpstr>So I should drop everything and use FHIR?</vt:lpstr>
      <vt:lpstr>What is FHIR?</vt:lpstr>
      <vt:lpstr>The acronym</vt:lpstr>
      <vt:lpstr>Genesis of FHIR</vt:lpstr>
      <vt:lpstr>FHIR – Key differences</vt:lpstr>
      <vt:lpstr>Implementer Focus</vt:lpstr>
      <vt:lpstr>Support “Common” Scenarios</vt:lpstr>
      <vt:lpstr>Example – ISO AD type</vt:lpstr>
      <vt:lpstr>Example – FHIR Address</vt:lpstr>
      <vt:lpstr>Won’t extensions break interoperability?</vt:lpstr>
      <vt:lpstr>Web technologies</vt:lpstr>
      <vt:lpstr>Paradigms</vt:lpstr>
      <vt:lpstr>Architectures</vt:lpstr>
      <vt:lpstr>FHIR – Bottom line</vt:lpstr>
      <vt:lpstr>FHIR Resources</vt:lpstr>
      <vt:lpstr>FHIR solutions</vt:lpstr>
      <vt:lpstr>Resources</vt:lpstr>
      <vt:lpstr>What’s a Resource?</vt:lpstr>
      <vt:lpstr>Resource anatomy</vt:lpstr>
      <vt:lpstr>Patient resource instance</vt:lpstr>
      <vt:lpstr>Why resources?</vt:lpstr>
      <vt:lpstr>What’s in a resource definition?</vt:lpstr>
      <vt:lpstr>(FHIR home)</vt:lpstr>
      <vt:lpstr>Power of interfaces</vt:lpstr>
      <vt:lpstr>Outline</vt:lpstr>
      <vt:lpstr>Questions?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FHIR Webinar</dc:title>
  <dc:creator>Grahame</dc:creator>
  <cp:lastModifiedBy>Lloyd</cp:lastModifiedBy>
  <cp:revision>266</cp:revision>
  <dcterms:created xsi:type="dcterms:W3CDTF">2012-12-03T20:41:34Z</dcterms:created>
  <dcterms:modified xsi:type="dcterms:W3CDTF">2014-11-30T22:04:55Z</dcterms:modified>
</cp:coreProperties>
</file>