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500" r:id="rId31"/>
    <p:sldId id="491" r:id="rId32"/>
    <p:sldId id="492" r:id="rId33"/>
    <p:sldId id="493" r:id="rId34"/>
    <p:sldId id="494" r:id="rId35"/>
    <p:sldId id="495" r:id="rId36"/>
    <p:sldId id="499" r:id="rId37"/>
    <p:sldId id="498" r:id="rId38"/>
    <p:sldId id="44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6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73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02/12/2014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8206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0008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also updated their HAPI v2 integration engine to support FHIR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3353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3280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in DSTU</a:t>
            </a:r>
          </a:p>
          <a:p>
            <a:pPr lvl="1"/>
            <a:r>
              <a:rPr lang="en-US" dirty="0" smtClean="0"/>
              <a:t>No backward compatibility guarantee</a:t>
            </a:r>
          </a:p>
          <a:p>
            <a:pPr lvl="1"/>
            <a:r>
              <a:rPr lang="en-US" dirty="0" smtClean="0"/>
              <a:t>Some content missing</a:t>
            </a:r>
          </a:p>
          <a:p>
            <a:pPr lvl="1"/>
            <a:r>
              <a:rPr lang="en-US" dirty="0" smtClean="0"/>
              <a:t>Limited production experience</a:t>
            </a:r>
          </a:p>
          <a:p>
            <a:pPr lvl="1"/>
            <a:r>
              <a:rPr lang="en-US" dirty="0" smtClean="0"/>
              <a:t>Change is likely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Near the top of the hype curve</a:t>
            </a:r>
          </a:p>
          <a:p>
            <a:pPr lvl="1"/>
            <a:r>
              <a:rPr lang="en-US" dirty="0" smtClean="0"/>
              <a:t>FHIR won’t fix all interoperability issues</a:t>
            </a:r>
          </a:p>
          <a:p>
            <a:pPr lvl="1"/>
            <a:r>
              <a:rPr lang="en-US" dirty="0" smtClean="0"/>
              <a:t>Consensus, terminology, legacy burdens</a:t>
            </a:r>
            <a:r>
              <a:rPr lang="en-US" baseline="0" dirty="0" smtClean="0"/>
              <a:t> still exist</a:t>
            </a:r>
          </a:p>
          <a:p>
            <a:pPr lvl="1"/>
            <a:r>
              <a:rPr lang="en-US" baseline="0" dirty="0" smtClean="0"/>
              <a:t>FHIR provides a framework and platform</a:t>
            </a:r>
          </a:p>
          <a:p>
            <a:pPr lvl="2"/>
            <a:r>
              <a:rPr lang="en-US" dirty="0" smtClean="0"/>
              <a:t>Hard work still in profiling</a:t>
            </a:r>
          </a:p>
          <a:p>
            <a:pPr lvl="0"/>
            <a:r>
              <a:rPr lang="en-US" dirty="0" smtClean="0"/>
              <a:t>Mitigations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industry groups) on the profiles you’ll need</a:t>
            </a:r>
          </a:p>
          <a:p>
            <a:r>
              <a:rPr lang="en-US" dirty="0" smtClean="0"/>
              <a:t>Momentum is high – it </a:t>
            </a:r>
            <a:r>
              <a:rPr lang="en-US" b="1" dirty="0" smtClean="0"/>
              <a:t>will</a:t>
            </a:r>
            <a:r>
              <a:rPr lang="en-US" b="0" dirty="0" smtClean="0"/>
              <a:t> disrupt the health IT environment</a:t>
            </a:r>
          </a:p>
          <a:p>
            <a:pPr lvl="1"/>
            <a:r>
              <a:rPr lang="en-US" dirty="0" smtClean="0"/>
              <a:t>Strong</a:t>
            </a:r>
            <a:r>
              <a:rPr lang="en-US" baseline="0" dirty="0" smtClean="0"/>
              <a:t> interest from regulators (e.g. ONC)</a:t>
            </a:r>
          </a:p>
          <a:p>
            <a:pPr lvl="1"/>
            <a:r>
              <a:rPr lang="en-US" baseline="0" dirty="0" smtClean="0"/>
              <a:t>Strong interest from major vendors</a:t>
            </a:r>
          </a:p>
          <a:p>
            <a:pPr lvl="1"/>
            <a:r>
              <a:rPr lang="en-US" baseline="0" dirty="0" smtClean="0"/>
              <a:t>Hitting at all points in the market chain</a:t>
            </a:r>
          </a:p>
          <a:p>
            <a:pPr lvl="0"/>
            <a:r>
              <a:rPr lang="en-US" dirty="0" smtClean="0"/>
              <a:t>Plan what you could do, decide conditions for entry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7387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Many interface engine vendors working</a:t>
            </a:r>
            <a:r>
              <a:rPr lang="en-CA" baseline="0" dirty="0" smtClean="0"/>
              <a:t> on FHIR support</a:t>
            </a:r>
          </a:p>
          <a:p>
            <a:r>
              <a:rPr lang="en-CA" baseline="0" dirty="0" smtClean="0"/>
              <a:t>May make sense for internals of some v2 systems</a:t>
            </a:r>
          </a:p>
          <a:p>
            <a:r>
              <a:rPr lang="en-CA" baseline="0" dirty="0" smtClean="0"/>
              <a:t>Add-on interface for mobile, personal health record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learning curve</a:t>
            </a:r>
          </a:p>
          <a:p>
            <a:r>
              <a:rPr lang="en-US" dirty="0" smtClean="0"/>
              <a:t>Unlikely to see significant new v3 initiatives</a:t>
            </a:r>
            <a:r>
              <a:rPr lang="en-US" baseline="0" dirty="0" smtClean="0"/>
              <a:t> in areas that aren’t already committed to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22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Significant work on CCDA &lt;-&gt; FHIR</a:t>
            </a:r>
          </a:p>
          <a:p>
            <a:r>
              <a:rPr lang="en-CA" dirty="0" smtClean="0"/>
              <a:t>Can use both FHIR and CCDA documents with XDS</a:t>
            </a:r>
            <a:r>
              <a:rPr lang="en-CA" baseline="0" dirty="0" smtClean="0"/>
              <a:t> and with MHD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allows defining simple services via the “</a:t>
            </a:r>
            <a:r>
              <a:rPr lang="en-US" dirty="0" err="1" smtClean="0"/>
              <a:t>OperationDefinition</a:t>
            </a:r>
            <a:r>
              <a:rPr lang="en-US" dirty="0" smtClean="0"/>
              <a:t>” mechanism as well as custom services.</a:t>
            </a:r>
          </a:p>
          <a:p>
            <a:r>
              <a:rPr lang="en-US" dirty="0" smtClean="0"/>
              <a:t>E.g.</a:t>
            </a:r>
            <a:r>
              <a:rPr lang="en-US" baseline="0" dirty="0" smtClean="0"/>
              <a:t> Value set expansion, code translations – full terminology services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8715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Few will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1069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that dates are subject</a:t>
            </a:r>
            <a:r>
              <a:rPr lang="en-CA" baseline="0" dirty="0" smtClean="0"/>
              <a:t> to change based on resources and the standards process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Split resources, dropped resources, changed JSON and XML syntax, added and changed elements,</a:t>
            </a:r>
            <a:r>
              <a:rPr lang="en-CA" baseline="0" dirty="0" smtClean="0"/>
              <a:t> renamed data types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they’re that desperate?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277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9672" y="6501342"/>
            <a:ext cx="6192688" cy="192021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501342"/>
            <a:ext cx="1306488" cy="192021"/>
          </a:xfrm>
          <a:prstGeom prst="rect">
            <a:avLst/>
          </a:prstGeom>
        </p:spPr>
        <p:txBody>
          <a:bodyPr/>
          <a:lstStyle/>
          <a:p>
            <a:fld id="{8698377B-874B-4DB7-8057-E4552B9334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985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iki.hl7.org/index.php?title=FHIR_email_list_subscription_instru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g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for Executives</a:t>
            </a:r>
            <a:br>
              <a:rPr lang="en-AU" dirty="0" smtClean="0"/>
            </a:br>
            <a:r>
              <a:rPr lang="en-AU" dirty="0" smtClean="0"/>
              <a:t>(2 of 2)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Dec 2,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665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Timeline (planned)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2012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2016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2014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2018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2020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78827" y="2500095"/>
            <a:ext cx="739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First</a:t>
            </a:r>
            <a:br>
              <a:rPr lang="en-US" sz="2000" dirty="0" smtClean="0">
                <a:solidFill>
                  <a:srgbClr val="636360"/>
                </a:solidFill>
              </a:rPr>
            </a:br>
            <a:r>
              <a:rPr lang="en-US" sz="2000" dirty="0" smtClean="0">
                <a:solidFill>
                  <a:srgbClr val="636360"/>
                </a:solidFill>
              </a:rPr>
              <a:t>Draft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4973106"/>
            <a:ext cx="736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2011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1661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2015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3073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2013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249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2017</a:t>
            </a:r>
            <a:endParaRPr lang="en-US" dirty="0">
              <a:solidFill>
                <a:srgbClr val="6363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38837" y="497310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2019</a:t>
            </a:r>
            <a:endParaRPr lang="en-US" dirty="0">
              <a:solidFill>
                <a:srgbClr val="636360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3194235" y="2503658"/>
            <a:ext cx="88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1</a:t>
            </a:r>
            <a:r>
              <a:rPr lang="en-US" sz="2000" baseline="30000" dirty="0" smtClean="0">
                <a:solidFill>
                  <a:srgbClr val="636360"/>
                </a:solidFill>
              </a:rPr>
              <a:t>st</a:t>
            </a:r>
            <a:endParaRPr lang="en-US" sz="2000" dirty="0">
              <a:solidFill>
                <a:srgbClr val="636360"/>
              </a:solidFill>
            </a:endParaRPr>
          </a:p>
          <a:p>
            <a:r>
              <a:rPr lang="en-US" sz="2000" dirty="0" smtClean="0">
                <a:solidFill>
                  <a:srgbClr val="636360"/>
                </a:solidFill>
              </a:rPr>
              <a:t>DSTU</a:t>
            </a:r>
          </a:p>
        </p:txBody>
      </p:sp>
      <p:grpSp>
        <p:nvGrpSpPr>
          <p:cNvPr id="11" name="Group 53"/>
          <p:cNvGrpSpPr/>
          <p:nvPr/>
        </p:nvGrpSpPr>
        <p:grpSpPr>
          <a:xfrm>
            <a:off x="4406901" y="2524504"/>
            <a:ext cx="885179" cy="2272648"/>
            <a:chOff x="4133365" y="2524504"/>
            <a:chExt cx="885179" cy="2272648"/>
          </a:xfrm>
        </p:grpSpPr>
        <p:sp>
          <p:nvSpPr>
            <p:cNvPr id="41" name="TextBox 40"/>
            <p:cNvSpPr txBox="1"/>
            <p:nvPr/>
          </p:nvSpPr>
          <p:spPr>
            <a:xfrm>
              <a:off x="4133365" y="2524504"/>
              <a:ext cx="8851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DSTU</a:t>
              </a: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4"/>
          <p:cNvGrpSpPr/>
          <p:nvPr/>
        </p:nvGrpSpPr>
        <p:grpSpPr>
          <a:xfrm>
            <a:off x="5796136" y="2500095"/>
            <a:ext cx="881973" cy="2297057"/>
            <a:chOff x="5555524" y="2500095"/>
            <a:chExt cx="881973" cy="2297057"/>
          </a:xfrm>
        </p:grpSpPr>
        <p:sp>
          <p:nvSpPr>
            <p:cNvPr id="42" name="TextBox 41"/>
            <p:cNvSpPr txBox="1"/>
            <p:nvPr/>
          </p:nvSpPr>
          <p:spPr>
            <a:xfrm>
              <a:off x="5555524" y="2500095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1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st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6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55"/>
          <p:cNvGrpSpPr/>
          <p:nvPr/>
        </p:nvGrpSpPr>
        <p:grpSpPr>
          <a:xfrm>
            <a:off x="7075517" y="2503658"/>
            <a:ext cx="881973" cy="2293494"/>
            <a:chOff x="7075517" y="2503658"/>
            <a:chExt cx="881973" cy="2293494"/>
          </a:xfrm>
        </p:grpSpPr>
        <p:sp>
          <p:nvSpPr>
            <p:cNvPr id="43" name="TextBox 42"/>
            <p:cNvSpPr txBox="1"/>
            <p:nvPr/>
          </p:nvSpPr>
          <p:spPr>
            <a:xfrm>
              <a:off x="7075517" y="2503658"/>
              <a:ext cx="8819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636360"/>
                  </a:solidFill>
                </a:rPr>
                <a:t>~ 2</a:t>
              </a:r>
              <a:r>
                <a:rPr lang="en-US" sz="2000" baseline="30000" dirty="0" smtClean="0">
                  <a:solidFill>
                    <a:srgbClr val="636360"/>
                  </a:solidFill>
                </a:rPr>
                <a:t>nd</a:t>
              </a:r>
              <a:r>
                <a:rPr lang="en-US" sz="2000" dirty="0" smtClean="0">
                  <a:solidFill>
                    <a:srgbClr val="636360"/>
                  </a:solidFill>
                </a:rPr>
                <a:t> </a:t>
              </a:r>
              <a:endParaRPr lang="en-US" sz="2000" baseline="30000" dirty="0" smtClean="0">
                <a:solidFill>
                  <a:srgbClr val="636360"/>
                </a:solidFill>
              </a:endParaRPr>
            </a:p>
            <a:p>
              <a:r>
                <a:rPr lang="en-US" sz="2000" dirty="0" smtClean="0">
                  <a:solidFill>
                    <a:srgbClr val="636360"/>
                  </a:solidFill>
                </a:rPr>
                <a:t>Norm.</a:t>
              </a:r>
            </a:p>
          </p:txBody>
        </p:sp>
        <p:grpSp>
          <p:nvGrpSpPr>
            <p:cNvPr id="18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8182217" y="267839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36360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xmlns="" val="31724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2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around end of July 2015</a:t>
            </a:r>
          </a:p>
          <a:p>
            <a:r>
              <a:rPr lang="en-US" dirty="0" smtClean="0"/>
              <a:t>Expected content includes:</a:t>
            </a:r>
          </a:p>
          <a:p>
            <a:pPr lvl="1"/>
            <a:r>
              <a:rPr lang="en-US" dirty="0" smtClean="0"/>
              <a:t>Updates to existing content</a:t>
            </a:r>
          </a:p>
          <a:p>
            <a:pPr lvl="2"/>
            <a:r>
              <a:rPr lang="en-US" dirty="0" smtClean="0"/>
              <a:t>Check tracker for proposal and agreed changes</a:t>
            </a:r>
          </a:p>
          <a:p>
            <a:pPr lvl="1"/>
            <a:r>
              <a:rPr lang="en-US" dirty="0" smtClean="0"/>
              <a:t>Additional capabilities</a:t>
            </a:r>
          </a:p>
          <a:p>
            <a:pPr lvl="2"/>
            <a:r>
              <a:rPr lang="en-US" dirty="0" smtClean="0"/>
              <a:t>Publish/subscribe, Web-based “push”, Operations</a:t>
            </a:r>
          </a:p>
          <a:p>
            <a:pPr lvl="1"/>
            <a:r>
              <a:rPr lang="en-US" dirty="0" smtClean="0"/>
              <a:t>New resources</a:t>
            </a:r>
          </a:p>
          <a:p>
            <a:pPr lvl="2"/>
            <a:r>
              <a:rPr lang="en-US" dirty="0" smtClean="0"/>
              <a:t>Referral, Coverage, Claim, Diet, Common Data Element</a:t>
            </a:r>
          </a:p>
          <a:p>
            <a:pPr lvl="1"/>
            <a:r>
              <a:rPr lang="en-US" dirty="0" smtClean="0"/>
              <a:t>Profiles for CCDA 1.1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954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DSTU mean?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79938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3068960"/>
            <a:ext cx="5112568" cy="1512168"/>
          </a:xfrm>
          <a:solidFill>
            <a:schemeClr val="bg1"/>
          </a:solidFill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“…all aspects of the FHIR specification are potentially subject to change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 bwMode="auto">
          <a:xfrm>
            <a:off x="323528" y="5085184"/>
            <a:ext cx="252028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Will include</a:t>
            </a:r>
          </a:p>
          <a:p>
            <a:pPr lvl="1"/>
            <a:r>
              <a:rPr lang="en-US" sz="2400" dirty="0" smtClean="0"/>
              <a:t>Core specification</a:t>
            </a:r>
          </a:p>
          <a:p>
            <a:pPr lvl="1"/>
            <a:r>
              <a:rPr lang="en-US" sz="2400" dirty="0" smtClean="0"/>
              <a:t>Structural resources</a:t>
            </a:r>
          </a:p>
          <a:p>
            <a:pPr lvl="1"/>
            <a:r>
              <a:rPr lang="en-US" sz="2400" dirty="0" smtClean="0"/>
              <a:t>Subset of other resources</a:t>
            </a:r>
          </a:p>
          <a:p>
            <a:pPr lvl="2"/>
            <a:r>
              <a:rPr lang="en-US" sz="2000" dirty="0" smtClean="0"/>
              <a:t>Some resources won’t go normative right away</a:t>
            </a:r>
          </a:p>
          <a:p>
            <a:r>
              <a:rPr lang="en-US" sz="2800" dirty="0" smtClean="0"/>
              <a:t>Future releases</a:t>
            </a:r>
          </a:p>
          <a:p>
            <a:pPr lvl="1"/>
            <a:r>
              <a:rPr lang="en-US" sz="2400" dirty="0" smtClean="0"/>
              <a:t>Add more resources</a:t>
            </a:r>
          </a:p>
          <a:p>
            <a:pPr lvl="1"/>
            <a:r>
              <a:rPr lang="en-US" sz="2400" dirty="0" smtClean="0"/>
              <a:t>Add profiles on existing resources</a:t>
            </a:r>
          </a:p>
          <a:p>
            <a:pPr lvl="1"/>
            <a:r>
              <a:rPr lang="en-US" sz="2400" dirty="0" smtClean="0"/>
              <a:t>May add elements to resources</a:t>
            </a:r>
          </a:p>
          <a:p>
            <a:pPr lvl="2"/>
            <a:r>
              <a:rPr lang="en-US" sz="2000" dirty="0" smtClean="0"/>
              <a:t>Very rare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006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3072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during DSTU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No commitment yet to backward compatibility</a:t>
            </a:r>
          </a:p>
          <a:p>
            <a:pPr lvl="1"/>
            <a:r>
              <a:rPr lang="en-US" dirty="0" smtClean="0"/>
              <a:t>No stability guarantee until 2017+</a:t>
            </a:r>
          </a:p>
          <a:p>
            <a:pPr lvl="1"/>
            <a:r>
              <a:rPr lang="en-US" dirty="0" smtClean="0"/>
              <a:t>Some resources don’t exist yet</a:t>
            </a:r>
          </a:p>
          <a:p>
            <a:pPr lvl="2"/>
            <a:r>
              <a:rPr lang="en-US" dirty="0" smtClean="0"/>
              <a:t>Appointment, Referral, Insurance, Nutrition, etc.</a:t>
            </a:r>
          </a:p>
          <a:p>
            <a:r>
              <a:rPr lang="en-US" dirty="0" smtClean="0"/>
              <a:t>However, implementers are choosing to build with it 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757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working with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&gt;100 organizations declared</a:t>
            </a:r>
          </a:p>
          <a:p>
            <a:pPr lvl="1"/>
            <a:r>
              <a:rPr lang="en-US" dirty="0" smtClean="0"/>
              <a:t>attended a Connectathon and/or</a:t>
            </a:r>
          </a:p>
          <a:p>
            <a:pPr lvl="1"/>
            <a:r>
              <a:rPr lang="en-US" dirty="0" smtClean="0"/>
              <a:t>signed up on wiki</a:t>
            </a:r>
          </a:p>
          <a:p>
            <a:r>
              <a:rPr lang="en-US" dirty="0" smtClean="0"/>
              <a:t>Aware of many others not on either list</a:t>
            </a:r>
          </a:p>
          <a:p>
            <a:r>
              <a:rPr lang="en-US" dirty="0" smtClean="0"/>
              <a:t>Over 150 participants on the FHIR Implementer’s Skype chat</a:t>
            </a:r>
          </a:p>
          <a:p>
            <a:pPr lvl="1"/>
            <a:r>
              <a:rPr lang="en-US" dirty="0" smtClean="0"/>
              <a:t>Probably scared away another 50%</a:t>
            </a:r>
          </a:p>
          <a:p>
            <a:r>
              <a:rPr lang="en-US" dirty="0" smtClean="0"/>
              <a:t>20+ countries involved so far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540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Using FHIR for MHD (mobile XDS)</a:t>
            </a:r>
          </a:p>
          <a:p>
            <a:pPr lvl="1"/>
            <a:r>
              <a:rPr lang="en-AU" sz="2400" dirty="0" smtClean="0"/>
              <a:t>FHIR profile for PIX/PDQ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Building profile to make key images available to EHR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Monday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Why FHIR?</a:t>
            </a:r>
          </a:p>
          <a:p>
            <a:r>
              <a:rPr lang="en-CA" dirty="0" smtClean="0"/>
              <a:t>What makes FHIR different?</a:t>
            </a:r>
          </a:p>
          <a:p>
            <a:pPr lvl="1"/>
            <a:r>
              <a:rPr lang="en-CA" dirty="0" smtClean="0"/>
              <a:t>Core principles</a:t>
            </a:r>
          </a:p>
          <a:p>
            <a:r>
              <a:rPr lang="en-CA" dirty="0" smtClean="0"/>
              <a:t>FHIR Resources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Tuesday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How does FHIR Compare?</a:t>
            </a:r>
          </a:p>
          <a:p>
            <a:r>
              <a:rPr lang="en-CA" dirty="0" smtClean="0"/>
              <a:t>FHIR Status</a:t>
            </a:r>
          </a:p>
          <a:p>
            <a:r>
              <a:rPr lang="en-CA" dirty="0" smtClean="0"/>
              <a:t>Where is FHIR being used?</a:t>
            </a:r>
          </a:p>
          <a:p>
            <a:r>
              <a:rPr lang="en-CA" dirty="0" smtClean="0"/>
              <a:t>Risks &amp; Next steps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the ONC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Structured Data Capture</a:t>
            </a:r>
          </a:p>
          <a:p>
            <a:pPr lvl="1"/>
            <a:r>
              <a:rPr lang="en-US" sz="2000" dirty="0" smtClean="0"/>
              <a:t>Profiling FHIR to convey data elements, form designs and form data</a:t>
            </a:r>
          </a:p>
          <a:p>
            <a:pPr lvl="1"/>
            <a:r>
              <a:rPr lang="en-US" sz="2000" dirty="0" smtClean="0"/>
              <a:t>Custom service to allow auto-populating forms based on CCDA or FHIR data</a:t>
            </a:r>
          </a:p>
          <a:p>
            <a:r>
              <a:rPr lang="en-US" sz="2400" dirty="0" smtClean="0"/>
              <a:t>Data Access Framework</a:t>
            </a:r>
          </a:p>
          <a:p>
            <a:pPr lvl="1"/>
            <a:r>
              <a:rPr lang="en-US" sz="2000" dirty="0" smtClean="0"/>
              <a:t>Profiling FHIR for meaningful use data access outside documents</a:t>
            </a:r>
          </a:p>
          <a:p>
            <a:r>
              <a:rPr lang="en-US" sz="2400" dirty="0" smtClean="0"/>
              <a:t>Clinical Decision Support / Clinical Quality Measures</a:t>
            </a:r>
          </a:p>
          <a:p>
            <a:pPr lvl="1"/>
            <a:r>
              <a:rPr lang="en-US" sz="2000" dirty="0" smtClean="0"/>
              <a:t>Using FHIR as their logical/physical model</a:t>
            </a:r>
          </a:p>
          <a:p>
            <a:r>
              <a:rPr lang="en-US" sz="2400" dirty="0" smtClean="0"/>
              <a:t>Strong interest in FHIR for other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4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&amp;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developing FHIR profiles for CCDA</a:t>
            </a:r>
          </a:p>
          <a:p>
            <a:pPr lvl="1"/>
            <a:r>
              <a:rPr lang="en-US" dirty="0" smtClean="0"/>
              <a:t>Will have key ones present in next DSTU</a:t>
            </a:r>
          </a:p>
          <a:p>
            <a:pPr lvl="0"/>
            <a:r>
              <a:rPr lang="en-US" dirty="0" smtClean="0"/>
              <a:t>HL7 project to define “Clinical Document Architecture” in FHIR</a:t>
            </a:r>
          </a:p>
          <a:p>
            <a:pPr lvl="0"/>
            <a:r>
              <a:rPr lang="en-US" dirty="0" smtClean="0"/>
              <a:t>At least 3 projects looking at providing automated transformation between CCDA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30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HSPC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Health Services Platform Consortium</a:t>
            </a:r>
          </a:p>
          <a:p>
            <a:pPr lvl="1"/>
            <a:r>
              <a:rPr lang="en-CA" dirty="0" smtClean="0"/>
              <a:t>Intermountain Healthcare, Veterans </a:t>
            </a:r>
            <a:r>
              <a:rPr lang="en-CA" dirty="0" smtClean="0"/>
              <a:t>Affairs, </a:t>
            </a:r>
            <a:r>
              <a:rPr lang="en-CA" dirty="0" smtClean="0"/>
              <a:t>Harris, </a:t>
            </a:r>
            <a:r>
              <a:rPr lang="en-CA" dirty="0" err="1" smtClean="0"/>
              <a:t>Telus</a:t>
            </a:r>
            <a:r>
              <a:rPr lang="en-CA" dirty="0" smtClean="0"/>
              <a:t>, Dignity Health, IBM, Epic, Cerner, Mayo, HP, Kaiser, +++ (not all are official members)</a:t>
            </a:r>
          </a:p>
          <a:p>
            <a:pPr lvl="1"/>
            <a:r>
              <a:rPr lang="en-CA" dirty="0" smtClean="0"/>
              <a:t>Leverage FHIR + security and additional layers to allow plug &amp; play EHR modules</a:t>
            </a:r>
          </a:p>
          <a:p>
            <a:pPr lvl="1"/>
            <a:r>
              <a:rPr lang="en-CA" dirty="0" smtClean="0"/>
              <a:t>Stems from SMART on FHIR work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CA" dirty="0" err="1" smtClean="0"/>
              <a:t>Oridashi</a:t>
            </a:r>
            <a:r>
              <a:rPr lang="en-CA" dirty="0" smtClean="0"/>
              <a:t> – Australian eHealth consultant/vendor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smtClean="0"/>
              <a:t>Use FHIR </a:t>
            </a:r>
            <a:r>
              <a:rPr lang="en-CA" dirty="0"/>
              <a:t>as </a:t>
            </a:r>
            <a:r>
              <a:rPr lang="en-CA" dirty="0" smtClean="0"/>
              <a:t>primary </a:t>
            </a:r>
            <a:r>
              <a:rPr lang="en-CA" dirty="0"/>
              <a:t>care EMR integration interface to </a:t>
            </a:r>
            <a:r>
              <a:rPr lang="en-CA" dirty="0" smtClean="0"/>
              <a:t>two </a:t>
            </a:r>
            <a:r>
              <a:rPr lang="en-CA" dirty="0"/>
              <a:t>leading primary care </a:t>
            </a:r>
            <a:r>
              <a:rPr lang="en-CA" dirty="0" smtClean="0"/>
              <a:t>CISs.</a:t>
            </a:r>
          </a:p>
          <a:p>
            <a:pPr lvl="1"/>
            <a:r>
              <a:rPr lang="en-CA" dirty="0" smtClean="0"/>
              <a:t>Enables decision </a:t>
            </a:r>
            <a:r>
              <a:rPr lang="en-CA" dirty="0"/>
              <a:t>support, referral and personal health record portals</a:t>
            </a:r>
            <a:r>
              <a:rPr lang="en-CA" dirty="0" smtClean="0"/>
              <a:t>.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Full production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175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r>
              <a:rPr lang="en-US" baseline="0" dirty="0" smtClean="0"/>
              <a:t>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Healthcentrix.co – U.S. cloud-based PHR start-up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/>
              <a:t> </a:t>
            </a:r>
            <a:r>
              <a:rPr lang="en-CA" dirty="0" smtClean="0"/>
              <a:t>Community portal, PHR, mobile health assistant, device aggregator</a:t>
            </a:r>
          </a:p>
          <a:p>
            <a:pPr lvl="2"/>
            <a:r>
              <a:rPr lang="en-CA" dirty="0" smtClean="0"/>
              <a:t>XDS </a:t>
            </a:r>
            <a:r>
              <a:rPr lang="en-CA" dirty="0"/>
              <a:t>persistence integrated with a CCDA bridge (HISP Direct and HIE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Patients</a:t>
            </a:r>
            <a:r>
              <a:rPr lang="en-CA" dirty="0"/>
              <a:t>, doctors and families share </a:t>
            </a:r>
            <a:r>
              <a:rPr lang="en-CA" dirty="0" smtClean="0"/>
              <a:t>PHI</a:t>
            </a:r>
            <a:r>
              <a:rPr lang="en-CA" dirty="0"/>
              <a:t>, </a:t>
            </a:r>
            <a:r>
              <a:rPr lang="en-CA" dirty="0" smtClean="0"/>
              <a:t>care plans &amp; patient-generated data</a:t>
            </a:r>
            <a:endParaRPr lang="en-US" dirty="0" smtClean="0"/>
          </a:p>
          <a:p>
            <a:r>
              <a:rPr lang="en-US" dirty="0" smtClean="0"/>
              <a:t>When: Pilot January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079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Choice-Hospital-Systems &amp; Health Samurai (USA)</a:t>
            </a:r>
          </a:p>
          <a:p>
            <a:r>
              <a:rPr lang="en-CA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What: 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CCHIT certified  cloud-based EHR  system </a:t>
            </a:r>
          </a:p>
          <a:p>
            <a:pPr lvl="1"/>
            <a:r>
              <a:rPr lang="en-CA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 FHIR server implementation</a:t>
            </a:r>
          </a:p>
          <a:p>
            <a:r>
              <a:rPr lang="en-CA" sz="3600" dirty="0" smtClean="0"/>
              <a:t>When</a:t>
            </a:r>
          </a:p>
          <a:p>
            <a:pPr lvl="1"/>
            <a:r>
              <a:rPr lang="en-US" dirty="0" smtClean="0"/>
              <a:t>Available now.  Enhancing to support LOINC, SNOMED and advanced search and </a:t>
            </a:r>
            <a:r>
              <a:rPr lang="en-US" dirty="0" err="1" smtClean="0"/>
              <a:t>plugins</a:t>
            </a:r>
            <a:r>
              <a:rPr lang="en-US" dirty="0" smtClean="0"/>
              <a:t> for CDA, v2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79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endParaRPr lang="en-CA" sz="3100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u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 &amp; Social Care Information Centre (England)</a:t>
            </a:r>
          </a:p>
          <a:p>
            <a:r>
              <a:rPr lang="en-US" sz="31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endParaRPr lang="en-CA" sz="31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messages over Web Services to query and retrieve CDA documents. </a:t>
            </a:r>
          </a:p>
          <a:p>
            <a:pPr lvl="1"/>
            <a:r>
              <a:rPr lang="en-CA" sz="26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focus is  End of Life preferences by Ambulance Service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US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Pilot by end of 2014</a:t>
            </a:r>
            <a:endParaRPr lang="en-CA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19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Intermountain Health</a:t>
            </a:r>
            <a:r>
              <a:rPr lang="en-US" baseline="0" dirty="0" smtClean="0"/>
              <a:t>care</a:t>
            </a:r>
            <a:r>
              <a:rPr lang="en-US" dirty="0" smtClean="0"/>
              <a:t> – provider org</a:t>
            </a:r>
            <a:r>
              <a:rPr lang="en-US" baseline="0" dirty="0" smtClean="0"/>
              <a:t> (USA)</a:t>
            </a:r>
          </a:p>
          <a:p>
            <a:pPr lvl="0"/>
            <a:r>
              <a:rPr lang="en-US" baseline="0" dirty="0" smtClean="0"/>
              <a:t>What</a:t>
            </a:r>
          </a:p>
          <a:p>
            <a:pPr lvl="1" rtl="0" eaLnBrk="1" fontAlgn="base" hangingPunct="1"/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Converting 3000+ detailed clinical models and their accompanying value sets to FHIR</a:t>
            </a:r>
            <a:endParaRPr lang="en-CA" sz="2600" dirty="0" smtClean="0">
              <a:effectLst/>
            </a:endParaRPr>
          </a:p>
          <a:p>
            <a:pPr lvl="1"/>
            <a:r>
              <a:rPr lang="en-US" sz="27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to use them with HSPCS</a:t>
            </a:r>
            <a:endParaRPr lang="en-US" baseline="0" dirty="0" smtClean="0"/>
          </a:p>
          <a:p>
            <a:pPr lvl="0"/>
            <a:r>
              <a:rPr lang="en-US" baseline="0" dirty="0" smtClean="0"/>
              <a:t>When</a:t>
            </a:r>
          </a:p>
          <a:p>
            <a:pPr lvl="1"/>
            <a:r>
              <a:rPr lang="en-US" baseline="0" dirty="0" smtClean="0"/>
              <a:t>Complete public review within </a:t>
            </a:r>
            <a:r>
              <a:rPr lang="en-US" dirty="0" smtClean="0"/>
              <a:t>next 6 months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525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Orion Health - vendor (New Zealand)</a:t>
            </a:r>
          </a:p>
          <a:p>
            <a:r>
              <a:rPr lang="en-US" dirty="0" smtClean="0"/>
              <a:t>What</a:t>
            </a:r>
          </a:p>
          <a:p>
            <a:pPr lvl="1"/>
            <a:r>
              <a:rPr lang="en-CA" dirty="0" err="1" smtClean="0"/>
              <a:t>iOS</a:t>
            </a:r>
            <a:r>
              <a:rPr lang="en-CA" dirty="0" smtClean="0"/>
              <a:t> Application to expose </a:t>
            </a:r>
            <a:r>
              <a:rPr lang="en-CA" dirty="0" err="1" smtClean="0"/>
              <a:t>healthKit</a:t>
            </a:r>
            <a:r>
              <a:rPr lang="en-CA" dirty="0" smtClean="0"/>
              <a:t> data over FHIR to cloud based repository for viewing by patient and authorized providers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Delivery Q1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59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pPr lvl="1"/>
            <a:r>
              <a:rPr lang="en-US" dirty="0" smtClean="0"/>
              <a:t>University Health Network (Canada)</a:t>
            </a:r>
          </a:p>
          <a:p>
            <a:pPr lvl="0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Replace existing custom SOAP interface to back-end systems (CDR, EMPI, HIS, etc.)</a:t>
            </a:r>
          </a:p>
          <a:p>
            <a:pPr lvl="0"/>
            <a:r>
              <a:rPr lang="en-US" dirty="0" smtClean="0"/>
              <a:t>When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dirty="0" smtClean="0">
                <a:solidFill>
                  <a:schemeClr val="tx1"/>
                </a:solidFill>
                <a:effectLst/>
                <a:latin typeface="+mn-lt"/>
              </a:rPr>
              <a:t>Production: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Registration/ADT, Clinical Document and Med order clinical portal portion production</a:t>
            </a:r>
          </a:p>
          <a:p>
            <a:pPr lvl="2" indent="-285750">
              <a:buClr>
                <a:schemeClr val="accent1"/>
              </a:buClr>
              <a:buSzPct val="65000"/>
              <a:buFont typeface="Wingdings" pitchFamily="2" charset="2"/>
              <a:buChar char="Ø"/>
              <a:defRPr/>
            </a:pPr>
            <a:r>
              <a:rPr lang="en-US" dirty="0" smtClean="0"/>
              <a:t>Electronic discharge &amp; medication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6020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Study 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</a:t>
            </a:r>
          </a:p>
          <a:p>
            <a:pPr lvl="1"/>
            <a:r>
              <a:rPr lang="en-CA" dirty="0" smtClean="0"/>
              <a:t>UNICEF, USAID, </a:t>
            </a:r>
            <a:r>
              <a:rPr lang="en-CA" dirty="0" err="1" smtClean="0"/>
              <a:t>IntraHealth</a:t>
            </a:r>
            <a:r>
              <a:rPr lang="en-CA" dirty="0" smtClean="0"/>
              <a:t>, </a:t>
            </a:r>
            <a:r>
              <a:rPr lang="en-CA" dirty="0" err="1" smtClean="0"/>
              <a:t>OpenMRS</a:t>
            </a:r>
            <a:r>
              <a:rPr lang="en-CA" dirty="0" smtClean="0"/>
              <a:t>, +++</a:t>
            </a:r>
          </a:p>
          <a:p>
            <a:r>
              <a:rPr lang="en-CA" dirty="0" smtClean="0"/>
              <a:t>What</a:t>
            </a:r>
          </a:p>
          <a:p>
            <a:pPr lvl="1"/>
            <a:r>
              <a:rPr lang="en-CA" dirty="0" smtClean="0"/>
              <a:t>Sharing Practitioner, Location &amp; Organization registry information over IHE’s CSD to SMS applications for front-line Ebola healthcare workers</a:t>
            </a:r>
          </a:p>
          <a:p>
            <a:r>
              <a:rPr lang="en-CA" dirty="0" smtClean="0"/>
              <a:t>When</a:t>
            </a:r>
          </a:p>
          <a:p>
            <a:pPr lvl="1"/>
            <a:r>
              <a:rPr lang="en-CA" dirty="0" smtClean="0"/>
              <a:t>Production in Liberia in August</a:t>
            </a:r>
          </a:p>
          <a:p>
            <a:pPr lvl="1"/>
            <a:r>
              <a:rPr lang="en-CA" dirty="0" smtClean="0"/>
              <a:t>Rollout &amp; expansion in 6-7 more countries in next 6-12 months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takeaways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international interest</a:t>
            </a:r>
          </a:p>
          <a:p>
            <a:r>
              <a:rPr lang="en-US" dirty="0" smtClean="0"/>
              <a:t>Wide range of engagement</a:t>
            </a:r>
          </a:p>
          <a:p>
            <a:pPr lvl="1"/>
            <a:r>
              <a:rPr lang="en-US" dirty="0" smtClean="0"/>
              <a:t>National initiatives</a:t>
            </a:r>
          </a:p>
          <a:p>
            <a:pPr lvl="1"/>
            <a:r>
              <a:rPr lang="en-US" dirty="0" smtClean="0"/>
              <a:t>Care</a:t>
            </a:r>
            <a:r>
              <a:rPr lang="en-US" baseline="0" dirty="0" smtClean="0"/>
              <a:t> provider organizations</a:t>
            </a:r>
          </a:p>
          <a:p>
            <a:pPr lvl="1"/>
            <a:r>
              <a:rPr lang="en-US" baseline="0" dirty="0" smtClean="0"/>
              <a:t>Small vendors/entrepreneurs</a:t>
            </a:r>
          </a:p>
          <a:p>
            <a:pPr lvl="0"/>
            <a:r>
              <a:rPr lang="en-US" dirty="0" smtClean="0"/>
              <a:t>Mixture of green-field and upgrading existing systems</a:t>
            </a:r>
          </a:p>
          <a:p>
            <a:pPr lvl="0"/>
            <a:r>
              <a:rPr lang="en-US" dirty="0" smtClean="0"/>
              <a:t>All with short times to production</a:t>
            </a:r>
          </a:p>
          <a:p>
            <a:pPr lvl="0"/>
            <a:r>
              <a:rPr lang="en-US" dirty="0" smtClean="0"/>
              <a:t>Baby steps to full commitment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074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Risks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mitigations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28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with FHIR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new</a:t>
            </a:r>
          </a:p>
          <a:p>
            <a:pPr lvl="1"/>
            <a:r>
              <a:rPr lang="en-US" dirty="0" smtClean="0"/>
              <a:t>Be ready to migrate</a:t>
            </a:r>
          </a:p>
          <a:p>
            <a:pPr lvl="1"/>
            <a:r>
              <a:rPr lang="en-US" dirty="0" smtClean="0"/>
              <a:t>Caution for mission critical applications</a:t>
            </a:r>
          </a:p>
          <a:p>
            <a:r>
              <a:rPr lang="en-US" dirty="0" smtClean="0"/>
              <a:t>FHIR is cool</a:t>
            </a:r>
          </a:p>
          <a:p>
            <a:pPr lvl="1"/>
            <a:r>
              <a:rPr lang="en-US" dirty="0" smtClean="0"/>
              <a:t>Be realistic about what’s achievable</a:t>
            </a:r>
          </a:p>
          <a:p>
            <a:pPr lvl="1"/>
            <a:r>
              <a:rPr lang="en-US" dirty="0" smtClean="0"/>
              <a:t>Work with others (HL7, IHE, etc.) to build profiles</a:t>
            </a:r>
          </a:p>
          <a:p>
            <a:r>
              <a:rPr lang="en-US" dirty="0" smtClean="0"/>
              <a:t>FHIR is coming</a:t>
            </a:r>
          </a:p>
          <a:p>
            <a:pPr lvl="1"/>
            <a:r>
              <a:rPr lang="en-US" dirty="0" smtClean="0"/>
              <a:t>At minimum, monitor</a:t>
            </a:r>
          </a:p>
          <a:p>
            <a:pPr lvl="1"/>
            <a:r>
              <a:rPr lang="en-US" dirty="0" smtClean="0"/>
              <a:t>Consider whether to pilot to build experience</a:t>
            </a:r>
          </a:p>
        </p:txBody>
      </p:sp>
    </p:spTree>
    <p:extLst>
      <p:ext uri="{BB962C8B-B14F-4D97-AF65-F5344CB8AC3E}">
        <p14:creationId xmlns:p14="http://schemas.microsoft.com/office/powerpoint/2010/main" xmlns="" val="40096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and your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Is this something your organization wants/needs to track?</a:t>
            </a:r>
          </a:p>
          <a:p>
            <a:r>
              <a:rPr lang="en-AU" sz="2400" dirty="0" smtClean="0"/>
              <a:t>Monitor</a:t>
            </a:r>
          </a:p>
          <a:p>
            <a:pPr lvl="1"/>
            <a:r>
              <a:rPr lang="en-AU" sz="1900" dirty="0" smtClean="0"/>
              <a:t>Have someone sign up to the FHIR list</a:t>
            </a:r>
            <a:br>
              <a:rPr lang="en-AU" sz="1900" dirty="0" smtClean="0"/>
            </a:br>
            <a:r>
              <a:rPr lang="en-AU" sz="1900" dirty="0" smtClean="0"/>
              <a:t>or Skype chats</a:t>
            </a:r>
          </a:p>
          <a:p>
            <a:pPr marL="457200" lvl="1" indent="0">
              <a:buNone/>
            </a:pPr>
            <a:r>
              <a:rPr lang="en-AU" sz="1900" dirty="0" smtClean="0"/>
              <a:t>	(instructions on the wiki)</a:t>
            </a:r>
          </a:p>
          <a:p>
            <a:pPr lvl="2"/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wiki.hl7.org?title=FHIR</a:t>
            </a:r>
            <a:endParaRPr lang="en-AU" sz="1700" dirty="0" smtClean="0"/>
          </a:p>
          <a:p>
            <a:r>
              <a:rPr lang="en-AU" sz="2400" dirty="0" smtClean="0"/>
              <a:t>Engage</a:t>
            </a:r>
          </a:p>
          <a:p>
            <a:pPr lvl="1"/>
            <a:r>
              <a:rPr lang="en-AU" sz="1900" dirty="0" smtClean="0"/>
              <a:t>Have someone read through the specs</a:t>
            </a:r>
          </a:p>
          <a:p>
            <a:pPr lvl="1"/>
            <a:r>
              <a:rPr lang="en-AU" sz="1900" dirty="0" smtClean="0"/>
              <a:t>Send someone to development tutorials</a:t>
            </a:r>
          </a:p>
          <a:p>
            <a:pPr lvl="1"/>
            <a:r>
              <a:rPr lang="en-AU" sz="1900" dirty="0" smtClean="0"/>
              <a:t>Have your organization participate in or observe a connectathon</a:t>
            </a:r>
          </a:p>
          <a:p>
            <a:pPr lvl="1"/>
            <a:r>
              <a:rPr lang="en-AU" sz="1900" dirty="0" smtClean="0"/>
              <a:t>Participate in the upcoming DSTU ballot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Education opportunities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a Working Group Meeting</a:t>
            </a:r>
          </a:p>
          <a:p>
            <a:pPr lvl="1"/>
            <a:r>
              <a:rPr lang="en-AU" sz="1900" dirty="0" smtClean="0"/>
              <a:t>Tutorials, </a:t>
            </a:r>
            <a:r>
              <a:rPr lang="en-AU" sz="1900" b="1" dirty="0" smtClean="0"/>
              <a:t>Connectathons</a:t>
            </a:r>
          </a:p>
          <a:p>
            <a:pPr lvl="1"/>
            <a:r>
              <a:rPr lang="en-AU" sz="1900" dirty="0" smtClean="0"/>
              <a:t>Jan 16-23 San Antonio</a:t>
            </a:r>
          </a:p>
          <a:p>
            <a:pPr lvl="1"/>
            <a:r>
              <a:rPr lang="en-AU" sz="1900" dirty="0" smtClean="0"/>
              <a:t>May 8-14 Paris</a:t>
            </a:r>
          </a:p>
          <a:p>
            <a:r>
              <a:rPr lang="en-AU" sz="2400" dirty="0" smtClean="0"/>
              <a:t>Attend an Implementation Workshop</a:t>
            </a:r>
          </a:p>
          <a:p>
            <a:pPr lvl="1"/>
            <a:r>
              <a:rPr lang="en-AU" sz="1900" dirty="0" smtClean="0"/>
              <a:t>Intensive tutorials, hands-on</a:t>
            </a:r>
          </a:p>
          <a:p>
            <a:pPr lvl="1"/>
            <a:r>
              <a:rPr lang="en-AU" sz="1900" dirty="0" smtClean="0"/>
              <a:t>This week</a:t>
            </a:r>
          </a:p>
          <a:p>
            <a:pPr lvl="1"/>
            <a:r>
              <a:rPr lang="en-AU" sz="1900" dirty="0" smtClean="0"/>
              <a:t>March 15-18 Pittsburgh?</a:t>
            </a:r>
          </a:p>
          <a:p>
            <a:r>
              <a:rPr lang="en-AU" sz="2400" dirty="0" smtClean="0"/>
              <a:t>FHIR Institute Webinars</a:t>
            </a:r>
          </a:p>
          <a:p>
            <a:pPr lvl="1"/>
            <a:r>
              <a:rPr lang="en-AU" sz="1900" dirty="0" smtClean="0"/>
              <a:t>Will run this series again in 2015</a:t>
            </a:r>
          </a:p>
          <a:p>
            <a:pPr lvl="1"/>
            <a:r>
              <a:rPr lang="en-AU" sz="1900" dirty="0" smtClean="0"/>
              <a:t>Let us know what else you’d like to see</a:t>
            </a:r>
          </a:p>
          <a:p>
            <a:pPr lvl="1"/>
            <a:endParaRPr lang="en-AU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message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dirty="0" smtClean="0"/>
              <a:t>is easier and cheaper</a:t>
            </a:r>
          </a:p>
          <a:p>
            <a:pPr lvl="1"/>
            <a:r>
              <a:rPr lang="en-US" dirty="0" smtClean="0"/>
              <a:t>is being implemented now</a:t>
            </a:r>
          </a:p>
          <a:p>
            <a:pPr lvl="1"/>
            <a:r>
              <a:rPr lang="en-US" dirty="0" smtClean="0"/>
              <a:t>is likely to significantly impact Health IT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Decide how you </a:t>
            </a:r>
            <a:r>
              <a:rPr lang="en-US" dirty="0" smtClean="0"/>
              <a:t>want it to </a:t>
            </a:r>
            <a:r>
              <a:rPr lang="en-US" smtClean="0"/>
              <a:t>impact </a:t>
            </a:r>
            <a:r>
              <a:rPr lang="en-US" b="1" smtClean="0"/>
              <a:t>your </a:t>
            </a:r>
            <a:r>
              <a:rPr lang="en-US" smtClean="0"/>
              <a:t>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8585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 smtClean="0">
                <a:hlinkClick r:id="rId2"/>
              </a:rPr>
              <a:t>http://hl7.org/fhir</a:t>
            </a:r>
            <a:r>
              <a:rPr lang="en-AU" sz="2800" dirty="0" smtClean="0"/>
              <a:t>	    	</a:t>
            </a:r>
            <a:r>
              <a:rPr lang="en-AU" sz="2800" dirty="0" smtClean="0">
                <a:hlinkClick r:id="rId3"/>
              </a:rPr>
              <a:t>lmckenzie@gevityinc.com</a:t>
            </a:r>
            <a:endParaRPr lang="en-A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4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and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Built around re-usable “chunks” of data</a:t>
            </a:r>
          </a:p>
          <a:p>
            <a:r>
              <a:rPr lang="en-US" dirty="0" smtClean="0"/>
              <a:t>Strong forward/backward compatibility rules</a:t>
            </a:r>
          </a:p>
          <a:p>
            <a:r>
              <a:rPr lang="en-US" dirty="0" smtClean="0"/>
              <a:t>Extensibility mechanism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Each chunk (resource) is independently addressable</a:t>
            </a:r>
          </a:p>
          <a:p>
            <a:r>
              <a:rPr lang="en-US" dirty="0" smtClean="0"/>
              <a:t>More than messages</a:t>
            </a:r>
          </a:p>
          <a:p>
            <a:r>
              <a:rPr lang="en-US" dirty="0" smtClean="0"/>
              <a:t>Human readable required</a:t>
            </a:r>
          </a:p>
          <a:p>
            <a:r>
              <a:rPr lang="en-US" dirty="0" smtClean="0"/>
              <a:t>Extensions don’t collide, are discoverable</a:t>
            </a:r>
          </a:p>
          <a:p>
            <a:r>
              <a:rPr lang="en-US" dirty="0" smtClean="0"/>
              <a:t>Modern tools/skills</a:t>
            </a:r>
          </a:p>
          <a:p>
            <a:r>
              <a:rPr lang="en-US" dirty="0" smtClean="0"/>
              <a:t>Instances easy to read</a:t>
            </a:r>
          </a:p>
          <a:p>
            <a:r>
              <a:rPr lang="en-US" dirty="0" smtClean="0"/>
              <a:t>Lighter spec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74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and FHIR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RIM, vocab &amp; ISO Data types foundations</a:t>
            </a:r>
          </a:p>
          <a:p>
            <a:r>
              <a:rPr lang="en-US" dirty="0" smtClean="0"/>
              <a:t>Support XML syntax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Simpler models &amp; syntax (reference model hidden)</a:t>
            </a:r>
          </a:p>
          <a:p>
            <a:r>
              <a:rPr lang="en-US" dirty="0"/>
              <a:t>Friendly names</a:t>
            </a:r>
          </a:p>
          <a:p>
            <a:r>
              <a:rPr lang="en-US" dirty="0" smtClean="0"/>
              <a:t>Extensibility with discovery</a:t>
            </a:r>
          </a:p>
          <a:p>
            <a:r>
              <a:rPr lang="en-US" dirty="0" smtClean="0"/>
              <a:t>Easy inter-version wire compatibility</a:t>
            </a:r>
          </a:p>
          <a:p>
            <a:r>
              <a:rPr lang="en-US" dirty="0" smtClean="0"/>
              <a:t>Messages, documents, etc. use same syntax</a:t>
            </a:r>
          </a:p>
          <a:p>
            <a:r>
              <a:rPr lang="en-US" dirty="0" smtClean="0"/>
              <a:t>JSON syntax too</a:t>
            </a:r>
          </a:p>
        </p:txBody>
      </p:sp>
    </p:spTree>
    <p:extLst>
      <p:ext uri="{BB962C8B-B14F-4D97-AF65-F5344CB8AC3E}">
        <p14:creationId xmlns:p14="http://schemas.microsoft.com/office/powerpoint/2010/main" xmlns="" val="13879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CDA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 profiling for specific use-cases</a:t>
            </a:r>
          </a:p>
          <a:p>
            <a:r>
              <a:rPr lang="en-US" dirty="0" smtClean="0"/>
              <a:t>Human readability is minimum for interoperability</a:t>
            </a:r>
          </a:p>
          <a:p>
            <a:r>
              <a:rPr lang="en-US" dirty="0" smtClean="0"/>
              <a:t>APIs, validation tooling, profile tooling</a:t>
            </a:r>
          </a:p>
          <a:p>
            <a:r>
              <a:rPr lang="en-US" dirty="0" smtClean="0"/>
              <a:t>(See v3 similarities on prior slide)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use out of the box – no templates required</a:t>
            </a:r>
          </a:p>
          <a:p>
            <a:r>
              <a:rPr lang="en-US" dirty="0" smtClean="0"/>
              <a:t>Not restricted to just documents</a:t>
            </a:r>
          </a:p>
          <a:p>
            <a:r>
              <a:rPr lang="en-US" dirty="0" smtClean="0"/>
              <a:t>Implementer tooling generated with spec</a:t>
            </a:r>
          </a:p>
          <a:p>
            <a:r>
              <a:rPr lang="en-US" dirty="0" smtClean="0"/>
              <a:t>(</a:t>
            </a:r>
            <a:r>
              <a:rPr lang="en-US" dirty="0"/>
              <a:t>See v3 </a:t>
            </a:r>
            <a:r>
              <a:rPr lang="en-US" dirty="0" smtClean="0"/>
              <a:t>differences on </a:t>
            </a:r>
            <a:r>
              <a:rPr lang="en-US" dirty="0"/>
              <a:t>prior slide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695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Services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Encourage context neutral, re-usable structures with defined behavior</a:t>
            </a:r>
          </a:p>
          <a:p>
            <a:r>
              <a:rPr lang="en-US" dirty="0" smtClean="0"/>
              <a:t>RESTful interface is a simple SOA interface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Consistent data structures across services</a:t>
            </a:r>
          </a:p>
          <a:p>
            <a:r>
              <a:rPr lang="en-US" dirty="0" smtClean="0"/>
              <a:t>Ease of transport across paradigms message &lt;-&gt; service &lt;-&gt; document &lt;-&gt; REST</a:t>
            </a:r>
          </a:p>
          <a:p>
            <a:r>
              <a:rPr lang="en-US" dirty="0" smtClean="0"/>
              <a:t>Standard framework for defining/discovering 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5360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use anything else?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brand new</a:t>
            </a:r>
          </a:p>
          <a:p>
            <a:pPr lvl="1"/>
            <a:r>
              <a:rPr lang="en-US" dirty="0" smtClean="0"/>
              <a:t>Minimal market share</a:t>
            </a:r>
          </a:p>
          <a:p>
            <a:pPr lvl="1"/>
            <a:r>
              <a:rPr lang="en-US" dirty="0" smtClean="0"/>
              <a:t>Not yet normative</a:t>
            </a:r>
          </a:p>
          <a:p>
            <a:pPr lvl="1"/>
            <a:r>
              <a:rPr lang="en-US" dirty="0" smtClean="0"/>
              <a:t>Limited track record</a:t>
            </a:r>
          </a:p>
          <a:p>
            <a:r>
              <a:rPr lang="en-US" dirty="0" smtClean="0"/>
              <a:t>Business case</a:t>
            </a:r>
          </a:p>
          <a:p>
            <a:pPr lvl="1"/>
            <a:r>
              <a:rPr lang="en-US" dirty="0" smtClean="0"/>
              <a:t>No-one dumps existing working systems just because something new is “better”</a:t>
            </a:r>
          </a:p>
          <a:p>
            <a:pPr lvl="1"/>
            <a:r>
              <a:rPr lang="en-US" dirty="0" smtClean="0"/>
              <a:t>Most Large projects committed to one standard won’t change direction quickly (or even at all)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131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as a replacement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probably not going to do so right away</a:t>
            </a:r>
          </a:p>
          <a:p>
            <a:pPr marL="571500" indent="-514350"/>
            <a:endParaRPr lang="en-US" sz="2900" dirty="0" smtClean="0"/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9255</TotalTime>
  <Words>1615</Words>
  <Application>Microsoft Office PowerPoint</Application>
  <PresentationFormat>On-screen Show (4:3)</PresentationFormat>
  <Paragraphs>363</Paragraphs>
  <Slides>38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Refined</vt:lpstr>
      <vt:lpstr>FHIR for Executives (2 of 2)</vt:lpstr>
      <vt:lpstr>Outline</vt:lpstr>
      <vt:lpstr>How does FHIR compare?</vt:lpstr>
      <vt:lpstr>V2 and FHIR</vt:lpstr>
      <vt:lpstr>V3 and FHIR</vt:lpstr>
      <vt:lpstr>FHIR and CDA</vt:lpstr>
      <vt:lpstr>FHIR and Services</vt:lpstr>
      <vt:lpstr>So why use anything else?</vt:lpstr>
      <vt:lpstr>FHIR as a replacement</vt:lpstr>
      <vt:lpstr>Status of FHIR</vt:lpstr>
      <vt:lpstr>FHIR Timeline (planned)</vt:lpstr>
      <vt:lpstr>DSTU 2</vt:lpstr>
      <vt:lpstr>What does DSTU mean?</vt:lpstr>
      <vt:lpstr>Normative FHIR</vt:lpstr>
      <vt:lpstr>Using FHIR</vt:lpstr>
      <vt:lpstr>Where can FHIR be used?</vt:lpstr>
      <vt:lpstr>Implementation during DSTU</vt:lpstr>
      <vt:lpstr>Who’s working with FHIR?</vt:lpstr>
      <vt:lpstr>FHIR &amp; other SDOs</vt:lpstr>
      <vt:lpstr>FHIR &amp; the ONC</vt:lpstr>
      <vt:lpstr>FHIR &amp; CDA</vt:lpstr>
      <vt:lpstr>HSPC</vt:lpstr>
      <vt:lpstr>Case study 1</vt:lpstr>
      <vt:lpstr>Case Study 2</vt:lpstr>
      <vt:lpstr>Case Study 3</vt:lpstr>
      <vt:lpstr>Case Study 4</vt:lpstr>
      <vt:lpstr>Case Study 5</vt:lpstr>
      <vt:lpstr>Case study 6</vt:lpstr>
      <vt:lpstr>Case Study 7</vt:lpstr>
      <vt:lpstr>Case Study 8</vt:lpstr>
      <vt:lpstr>Case study takeaways</vt:lpstr>
      <vt:lpstr>FHIR Risks</vt:lpstr>
      <vt:lpstr>Risks with FHIR</vt:lpstr>
      <vt:lpstr>Next Steps</vt:lpstr>
      <vt:lpstr>Next Steps</vt:lpstr>
      <vt:lpstr>Education opportunities</vt:lpstr>
      <vt:lpstr>Final message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291</cp:revision>
  <dcterms:created xsi:type="dcterms:W3CDTF">2012-12-03T20:41:34Z</dcterms:created>
  <dcterms:modified xsi:type="dcterms:W3CDTF">2014-12-02T18:25:49Z</dcterms:modified>
</cp:coreProperties>
</file>