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498" r:id="rId2"/>
    <p:sldId id="499" r:id="rId3"/>
    <p:sldId id="399" r:id="rId4"/>
    <p:sldId id="282" r:id="rId5"/>
    <p:sldId id="283" r:id="rId6"/>
    <p:sldId id="284" r:id="rId7"/>
    <p:sldId id="315" r:id="rId8"/>
    <p:sldId id="320" r:id="rId9"/>
    <p:sldId id="400" r:id="rId10"/>
    <p:sldId id="401" r:id="rId11"/>
    <p:sldId id="338" r:id="rId12"/>
    <p:sldId id="288" r:id="rId13"/>
    <p:sldId id="339" r:id="rId14"/>
    <p:sldId id="402" r:id="rId15"/>
    <p:sldId id="403" r:id="rId16"/>
    <p:sldId id="340" r:id="rId17"/>
    <p:sldId id="408" r:id="rId18"/>
    <p:sldId id="409" r:id="rId19"/>
    <p:sldId id="341" r:id="rId20"/>
    <p:sldId id="410" r:id="rId21"/>
    <p:sldId id="411" r:id="rId22"/>
    <p:sldId id="342" r:id="rId23"/>
    <p:sldId id="412" r:id="rId24"/>
    <p:sldId id="414" r:id="rId25"/>
    <p:sldId id="413" r:id="rId26"/>
    <p:sldId id="415" r:id="rId27"/>
    <p:sldId id="416" r:id="rId28"/>
    <p:sldId id="500" r:id="rId29"/>
    <p:sldId id="421" r:id="rId30"/>
    <p:sldId id="417" r:id="rId31"/>
    <p:sldId id="418" r:id="rId32"/>
    <p:sldId id="422" r:id="rId33"/>
    <p:sldId id="419" r:id="rId34"/>
    <p:sldId id="420" r:id="rId35"/>
    <p:sldId id="423" r:id="rId36"/>
    <p:sldId id="424" r:id="rId37"/>
    <p:sldId id="425" r:id="rId38"/>
    <p:sldId id="485" r:id="rId39"/>
    <p:sldId id="489" r:id="rId40"/>
    <p:sldId id="431" r:id="rId41"/>
    <p:sldId id="458" r:id="rId42"/>
    <p:sldId id="459" r:id="rId43"/>
    <p:sldId id="490" r:id="rId44"/>
    <p:sldId id="432" r:id="rId45"/>
    <p:sldId id="460" r:id="rId46"/>
    <p:sldId id="461" r:id="rId47"/>
    <p:sldId id="462" r:id="rId48"/>
    <p:sldId id="463" r:id="rId49"/>
    <p:sldId id="433" r:id="rId50"/>
    <p:sldId id="464" r:id="rId51"/>
    <p:sldId id="492" r:id="rId52"/>
    <p:sldId id="493" r:id="rId53"/>
    <p:sldId id="487" r:id="rId54"/>
    <p:sldId id="488" r:id="rId55"/>
    <p:sldId id="465" r:id="rId56"/>
    <p:sldId id="495" r:id="rId57"/>
    <p:sldId id="435" r:id="rId58"/>
    <p:sldId id="466" r:id="rId59"/>
    <p:sldId id="467" r:id="rId60"/>
    <p:sldId id="437" r:id="rId61"/>
    <p:sldId id="468" r:id="rId62"/>
    <p:sldId id="438" r:id="rId63"/>
    <p:sldId id="469" r:id="rId64"/>
    <p:sldId id="439" r:id="rId65"/>
    <p:sldId id="470" r:id="rId66"/>
    <p:sldId id="471" r:id="rId67"/>
    <p:sldId id="426" r:id="rId68"/>
    <p:sldId id="486" r:id="rId69"/>
    <p:sldId id="441" r:id="rId70"/>
    <p:sldId id="472" r:id="rId71"/>
    <p:sldId id="440" r:id="rId72"/>
    <p:sldId id="442" r:id="rId73"/>
    <p:sldId id="443" r:id="rId74"/>
    <p:sldId id="475" r:id="rId75"/>
    <p:sldId id="478" r:id="rId76"/>
    <p:sldId id="474" r:id="rId77"/>
    <p:sldId id="427" r:id="rId78"/>
    <p:sldId id="447" r:id="rId79"/>
    <p:sldId id="448" r:id="rId80"/>
    <p:sldId id="449" r:id="rId81"/>
    <p:sldId id="450" r:id="rId82"/>
    <p:sldId id="451" r:id="rId83"/>
    <p:sldId id="428" r:id="rId84"/>
    <p:sldId id="452" r:id="rId85"/>
    <p:sldId id="479" r:id="rId86"/>
    <p:sldId id="453" r:id="rId87"/>
    <p:sldId id="480" r:id="rId88"/>
    <p:sldId id="481" r:id="rId89"/>
    <p:sldId id="482" r:id="rId90"/>
    <p:sldId id="476" r:id="rId91"/>
    <p:sldId id="477" r:id="rId92"/>
    <p:sldId id="483" r:id="rId93"/>
    <p:sldId id="497" r:id="rId94"/>
    <p:sldId id="484" r:id="rId95"/>
    <p:sldId id="429" r:id="rId96"/>
    <p:sldId id="496" r:id="rId97"/>
    <p:sldId id="430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8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08/01/2015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anyone </a:t>
            </a:r>
            <a:r>
              <a:rPr lang="en-US" smtClean="0"/>
              <a:t>who wan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20963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7352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Some of these are dependent:</a:t>
            </a:r>
            <a:r>
              <a:rPr lang="en-CA" baseline="0" dirty="0" smtClean="0"/>
              <a:t> REST implies transport of HTTP; Messaging or REST implies Request/Response</a:t>
            </a:r>
          </a:p>
          <a:p>
            <a:r>
              <a:rPr lang="en-CA" baseline="0" dirty="0" smtClean="0"/>
              <a:t>Others are independent.  E.g. Services such as Operation can use HTTP or SOAP</a:t>
            </a:r>
          </a:p>
          <a:p>
            <a:r>
              <a:rPr lang="en-CA" baseline="0" dirty="0" smtClean="0"/>
              <a:t>Operation, Mailbox, etc. are HTTP</a:t>
            </a:r>
            <a:r>
              <a:rPr lang="en-CA" baseline="0" smtClean="0"/>
              <a:t>, but not REST.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637400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4260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33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1944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0002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67866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96642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858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close their laptops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70960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those elements that make FHIR different from previous standards?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67975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5032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669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2979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689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 smtClean="0"/>
              <a:t>2015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</a:t>
            </a:r>
            <a:r>
              <a:rPr lang="en-US" sz="800" b="1" dirty="0" smtClean="0"/>
              <a:t>2015 </a:t>
            </a:r>
            <a:r>
              <a:rPr lang="en-US" sz="800" b="1" dirty="0" smtClean="0"/>
              <a:t>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Jan</a:t>
            </a:r>
            <a:r>
              <a:rPr lang="en-US" noProof="0" dirty="0" smtClean="0"/>
              <a:t>. 19, </a:t>
            </a:r>
            <a:r>
              <a:rPr lang="en-US" noProof="0" dirty="0" smtClean="0"/>
              <a:t>2014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23486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=""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12599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an ATOM feed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87463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an ATOM feed</a:t>
            </a:r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67537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</a:t>
            </a:r>
            <a:r>
              <a:rPr lang="en-US" noProof="0" dirty="0" smtClean="0">
                <a:hlinkClick r:id="rId2"/>
              </a:rPr>
              <a:t>gforge.hl7.org/svn/fhir/trunk/presentations/2015-01 </a:t>
            </a:r>
            <a:r>
              <a:rPr lang="en-US" noProof="0" dirty="0" smtClean="0">
                <a:hlinkClick r:id="rId2"/>
              </a:rPr>
              <a:t>Tutorials/FHIR for 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Atom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30130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Layers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988840"/>
            <a:ext cx="4248472" cy="4104456"/>
          </a:xfrm>
        </p:spPr>
        <p:txBody>
          <a:bodyPr/>
          <a:lstStyle/>
          <a:p>
            <a:r>
              <a:rPr lang="en-CA" dirty="0" smtClean="0"/>
              <a:t>Orchestration</a:t>
            </a:r>
          </a:p>
          <a:p>
            <a:pPr lvl="1"/>
            <a:r>
              <a:rPr lang="en-CA" sz="2400" dirty="0" smtClean="0"/>
              <a:t>E.g. Request/Response</a:t>
            </a:r>
          </a:p>
          <a:p>
            <a:r>
              <a:rPr lang="en-CA" dirty="0" smtClean="0"/>
              <a:t>Transport</a:t>
            </a:r>
          </a:p>
          <a:p>
            <a:pPr lvl="1"/>
            <a:r>
              <a:rPr lang="en-CA" sz="2400" dirty="0" smtClean="0"/>
              <a:t>E.g. HTTP, MLLP</a:t>
            </a:r>
            <a:endParaRPr lang="en-CA" sz="2000" dirty="0" smtClean="0"/>
          </a:p>
          <a:p>
            <a:r>
              <a:rPr lang="en-CA" dirty="0" smtClean="0"/>
              <a:t>Paradigm</a:t>
            </a:r>
          </a:p>
          <a:p>
            <a:pPr lvl="1"/>
            <a:r>
              <a:rPr lang="en-CA" sz="2400" dirty="0" smtClean="0"/>
              <a:t>E.g. REST, Services</a:t>
            </a:r>
            <a:endParaRPr lang="en-CA" sz="2000" dirty="0" smtClean="0"/>
          </a:p>
          <a:p>
            <a:r>
              <a:rPr lang="en-CA" dirty="0" smtClean="0"/>
              <a:t>Syntax</a:t>
            </a:r>
          </a:p>
          <a:p>
            <a:pPr lvl="1"/>
            <a:r>
              <a:rPr lang="en-CA" sz="2400" dirty="0" smtClean="0"/>
              <a:t>E.g. XML, JSON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92424" y="2060848"/>
            <a:ext cx="4495600" cy="4136356"/>
            <a:chOff x="1248" y="240"/>
            <a:chExt cx="4176" cy="3600"/>
          </a:xfrm>
        </p:grpSpPr>
        <p:sp>
          <p:nvSpPr>
            <p:cNvPr id="1027" name="Pyr1"/>
            <p:cNvSpPr>
              <a:spLocks noEditPoints="1" noChangeArrowheads="1"/>
            </p:cNvSpPr>
            <p:nvPr/>
          </p:nvSpPr>
          <p:spPr bwMode="auto">
            <a:xfrm>
              <a:off x="2873" y="240"/>
              <a:ext cx="936" cy="79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  <a:gd name="T6" fmla="*/ 5400 w 21600"/>
                <a:gd name="T7" fmla="*/ 11800 h 21600"/>
                <a:gd name="T8" fmla="*/ 16200 w 21600"/>
                <a:gd name="T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8" name="Pyr2"/>
            <p:cNvSpPr>
              <a:spLocks noEditPoints="1" noChangeArrowheads="1"/>
            </p:cNvSpPr>
            <p:nvPr/>
          </p:nvSpPr>
          <p:spPr bwMode="auto">
            <a:xfrm>
              <a:off x="2331" y="1038"/>
              <a:ext cx="2015" cy="936"/>
            </a:xfrm>
            <a:custGeom>
              <a:avLst/>
              <a:gdLst>
                <a:gd name="T0" fmla="*/ 5787 w 21600"/>
                <a:gd name="T1" fmla="*/ 0 h 21600"/>
                <a:gd name="T2" fmla="*/ 15812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5787 w 21600"/>
                <a:gd name="T9" fmla="*/ 500 h 21600"/>
                <a:gd name="T10" fmla="*/ 158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9" name="Pyr3"/>
            <p:cNvSpPr>
              <a:spLocks noEditPoints="1" noChangeArrowheads="1"/>
            </p:cNvSpPr>
            <p:nvPr/>
          </p:nvSpPr>
          <p:spPr bwMode="auto">
            <a:xfrm>
              <a:off x="1795" y="1974"/>
              <a:ext cx="3087" cy="935"/>
            </a:xfrm>
            <a:custGeom>
              <a:avLst/>
              <a:gdLst>
                <a:gd name="T0" fmla="*/ 3768 w 21600"/>
                <a:gd name="T1" fmla="*/ 0 h 21600"/>
                <a:gd name="T2" fmla="*/ 17831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5287 w 21600"/>
                <a:gd name="T9" fmla="*/ 500 h 21600"/>
                <a:gd name="T10" fmla="*/ 163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0" name="Pyr4"/>
            <p:cNvSpPr>
              <a:spLocks noEditPoints="1" noChangeArrowheads="1"/>
            </p:cNvSpPr>
            <p:nvPr/>
          </p:nvSpPr>
          <p:spPr bwMode="auto">
            <a:xfrm>
              <a:off x="1248" y="2904"/>
              <a:ext cx="4176" cy="936"/>
            </a:xfrm>
            <a:custGeom>
              <a:avLst/>
              <a:gdLst>
                <a:gd name="T0" fmla="*/ 2793 w 21600"/>
                <a:gd name="T1" fmla="*/ 0 h 21600"/>
                <a:gd name="T2" fmla="*/ 18806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3287 w 21600"/>
                <a:gd name="T9" fmla="*/ 500 h 21600"/>
                <a:gd name="T10" fmla="*/ 173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Gordon Point Informatics (GPi)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7047914" y="2954215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09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are you?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What’s your background with HL7?</a:t>
            </a:r>
          </a:p>
          <a:p>
            <a:pPr lvl="1"/>
            <a:r>
              <a:rPr lang="en-US" noProof="0" dirty="0" smtClean="0"/>
              <a:t>v2? v3? CDA? Brand new?</a:t>
            </a:r>
          </a:p>
          <a:p>
            <a:r>
              <a:rPr lang="en-US" noProof="0" dirty="0" smtClean="0"/>
              <a:t>What’s your role?</a:t>
            </a:r>
          </a:p>
          <a:p>
            <a:pPr lvl="1"/>
            <a:r>
              <a:rPr lang="en-US" noProof="0" dirty="0" smtClean="0"/>
              <a:t>Developer? Manager? Architect? Other?</a:t>
            </a:r>
          </a:p>
          <a:p>
            <a:r>
              <a:rPr lang="en-US" noProof="0" dirty="0" smtClean="0"/>
              <a:t>What’s the single most important thing for you to get out of today’s course?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noProof="0" dirty="0" smtClean="0"/>
              <a:t>Can be used for:</a:t>
            </a:r>
          </a:p>
          <a:p>
            <a:pPr lvl="2"/>
            <a:r>
              <a:rPr lang="en-US" noProof="0" dirty="0" smtClean="0"/>
              <a:t>Classification (e.g. security/access control, profiles)</a:t>
            </a:r>
          </a:p>
          <a:p>
            <a:pPr lvl="2"/>
            <a:r>
              <a:rPr lang="en-US" noProof="0" dirty="0" smtClean="0"/>
              <a:t>Workflow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(cont’d)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&lt;E&gt;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&lt;h:div&gt;Not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&lt;h:b&gt;so&lt;/h:b&gt;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easy&lt;/h:div&gt;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&lt;/E&gt;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“E” : “&lt;div&gt;Not &lt;b&gt;so&lt;/b&gt; easy&lt;/div&gt;”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6741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5770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304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Review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Objective C,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</a:t>
            </a:r>
            <a:r>
              <a:rPr lang="en-US" noProof="0" smtClean="0"/>
              <a:t>part of </a:t>
            </a:r>
            <a:r>
              <a:rPr lang="en-US" noProof="0" dirty="0" smtClean="0"/>
              <a:t>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="" xmlns:p14="http://schemas.microsoft.com/office/powerpoint/2010/main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does FHIR stand for?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 – Fast (to design &amp; to implement)</a:t>
            </a:r>
          </a:p>
          <a:p>
            <a:pPr lvl="1"/>
            <a:r>
              <a:rPr lang="en-US" noProof="0" dirty="0" smtClean="0"/>
              <a:t>Relative – No technology can make integration as fast as we’d like</a:t>
            </a:r>
          </a:p>
          <a:p>
            <a:r>
              <a:rPr lang="en-US" noProof="0" dirty="0" smtClean="0"/>
              <a:t>H – Health</a:t>
            </a:r>
          </a:p>
          <a:p>
            <a:pPr lvl="1"/>
            <a:r>
              <a:rPr lang="en-US" noProof="0" dirty="0" smtClean="0"/>
              <a:t>That’s why we’re here</a:t>
            </a:r>
          </a:p>
          <a:p>
            <a:r>
              <a:rPr lang="en-US" noProof="0" dirty="0" smtClean="0"/>
              <a:t>I – Interoperable</a:t>
            </a:r>
          </a:p>
          <a:p>
            <a:pPr lvl="1"/>
            <a:r>
              <a:rPr lang="en-US" noProof="0" dirty="0" smtClean="0"/>
              <a:t>Ditto</a:t>
            </a:r>
          </a:p>
          <a:p>
            <a:r>
              <a:rPr lang="en-US" noProof="0" dirty="0" smtClean="0"/>
              <a:t>R – Resources</a:t>
            </a:r>
          </a:p>
          <a:p>
            <a:pPr lvl="1"/>
            <a:r>
              <a:rPr lang="en-US" noProof="0" dirty="0" smtClean="0"/>
              <a:t>Building blocks – more on these to follow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Manifesto</a:t>
            </a:r>
            <a:br>
              <a:rPr lang="en-US" noProof="0" dirty="0" smtClean="0"/>
            </a:br>
            <a:r>
              <a:rPr lang="en-US" noProof="0" dirty="0" smtClean="0"/>
              <a:t>(key differentiators)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Focus on </a:t>
            </a:r>
            <a:r>
              <a:rPr lang="en-US" b="1" noProof="0" dirty="0" smtClean="0"/>
              <a:t>Implementers</a:t>
            </a:r>
          </a:p>
          <a:p>
            <a:pPr lvl="0"/>
            <a:r>
              <a:rPr lang="en-US" noProof="0" dirty="0" smtClean="0"/>
              <a:t>Target support for </a:t>
            </a:r>
            <a:r>
              <a:rPr lang="en-US" b="1" noProof="0" dirty="0" smtClean="0"/>
              <a:t>common</a:t>
            </a:r>
            <a:r>
              <a:rPr lang="en-US" noProof="0" dirty="0" smtClean="0"/>
              <a:t> </a:t>
            </a:r>
            <a:r>
              <a:rPr lang="en-US" b="1" noProof="0" dirty="0" smtClean="0"/>
              <a:t>scenarios</a:t>
            </a:r>
          </a:p>
          <a:p>
            <a:r>
              <a:rPr lang="en-US" noProof="0" dirty="0" smtClean="0"/>
              <a:t>Leverage cross-industry </a:t>
            </a:r>
            <a:r>
              <a:rPr lang="en-US" b="1" noProof="0" dirty="0" smtClean="0"/>
              <a:t>web technologies</a:t>
            </a:r>
          </a:p>
          <a:p>
            <a:r>
              <a:rPr lang="en-US" noProof="0" dirty="0" smtClean="0"/>
              <a:t>Require </a:t>
            </a:r>
            <a:r>
              <a:rPr lang="en-US" b="1" noProof="0" dirty="0" smtClean="0"/>
              <a:t>human readability</a:t>
            </a:r>
            <a:r>
              <a:rPr lang="en-US" noProof="0" dirty="0" smtClean="0"/>
              <a:t> as base level of interoperability</a:t>
            </a:r>
          </a:p>
          <a:p>
            <a:r>
              <a:rPr lang="en-US" noProof="0" dirty="0" smtClean="0"/>
              <a:t>Make content </a:t>
            </a:r>
            <a:r>
              <a:rPr lang="en-US" b="1" noProof="0" dirty="0" smtClean="0"/>
              <a:t>freely available</a:t>
            </a:r>
          </a:p>
          <a:p>
            <a:r>
              <a:rPr lang="en-US" b="0" noProof="0" dirty="0" smtClean="0"/>
              <a:t>Support multiple </a:t>
            </a:r>
            <a:r>
              <a:rPr lang="en-US" b="1" noProof="0" dirty="0" smtClean="0"/>
              <a:t>paradigms </a:t>
            </a:r>
            <a:r>
              <a:rPr lang="en-US" b="0" noProof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US" sz="3100" noProof="0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What’s a resource?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“Resources” are:</a:t>
            </a:r>
          </a:p>
          <a:p>
            <a:pPr lvl="1"/>
            <a:r>
              <a:rPr lang="en-US" noProof="0" dirty="0" smtClean="0"/>
              <a:t>Small logically discrete units of exchange</a:t>
            </a:r>
          </a:p>
          <a:p>
            <a:pPr lvl="1"/>
            <a:r>
              <a:rPr lang="en-US" noProof="0" dirty="0" smtClean="0"/>
              <a:t>Defined </a:t>
            </a:r>
            <a:r>
              <a:rPr lang="en-US" noProof="0" dirty="0" err="1" smtClean="0"/>
              <a:t>behaviour</a:t>
            </a:r>
            <a:r>
              <a:rPr lang="en-US" noProof="0" dirty="0" smtClean="0"/>
              <a:t> and meaning</a:t>
            </a:r>
          </a:p>
          <a:p>
            <a:pPr lvl="1"/>
            <a:r>
              <a:rPr lang="en-US" noProof="0" dirty="0" smtClean="0"/>
              <a:t>Known identity / location</a:t>
            </a:r>
          </a:p>
          <a:p>
            <a:pPr lvl="1"/>
            <a:r>
              <a:rPr lang="en-US" noProof="0" dirty="0" smtClean="0"/>
              <a:t>Smallest unit of transaction</a:t>
            </a:r>
          </a:p>
          <a:p>
            <a:pPr lvl="1"/>
            <a:r>
              <a:rPr lang="en-US" noProof="0" dirty="0" smtClean="0"/>
              <a:t>“of interest” to healthcare</a:t>
            </a:r>
          </a:p>
          <a:p>
            <a:pPr lvl="1"/>
            <a:r>
              <a:rPr lang="en-US" noProof="0" dirty="0" smtClean="0"/>
              <a:t>Like v2 Segments/v3 CMETs</a:t>
            </a:r>
          </a:p>
          <a:p>
            <a:pPr lvl="1"/>
            <a:r>
              <a:rPr lang="en-US" noProof="0" dirty="0" smtClean="0"/>
              <a:t>3 parts: discrete, narrative &amp; extensions</a:t>
            </a:r>
          </a:p>
          <a:p>
            <a:pPr lvl="1"/>
            <a:r>
              <a:rPr lang="en-US" noProof="0" dirty="0" smtClean="0"/>
              <a:t>100-150 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1786260" cy="17862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402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</a:t>
            </a:r>
            <a:endParaRPr lang="en-US" baseline="0" dirty="0" smtClean="0"/>
          </a:p>
          <a:p>
            <a:pPr marL="742950" lvl="1" indent="-342900"/>
            <a:r>
              <a:rPr lang="en-US" dirty="0" smtClean="0"/>
              <a:t>Structured Data Capture</a:t>
            </a:r>
          </a:p>
          <a:p>
            <a:pPr marL="742950" lvl="1" indent="-342900"/>
            <a:r>
              <a:rPr lang="en-US" dirty="0" smtClean="0"/>
              <a:t>Virtual Medical Record</a:t>
            </a:r>
          </a:p>
          <a:p>
            <a:pPr marL="342900" indent="-342900"/>
            <a:r>
              <a:rPr lang="en-US" dirty="0" smtClean="0"/>
              <a:t>July/Aug. 2015: Next DSTU publication</a:t>
            </a:r>
          </a:p>
          <a:p>
            <a:pPr marL="742950" lvl="1" indent="-342900"/>
            <a:r>
              <a:rPr lang="en-US" dirty="0" smtClean="0"/>
              <a:t>Possible incremental in Sept. with ONC</a:t>
            </a:r>
          </a:p>
          <a:p>
            <a:pPr marL="342900" lvl="0" indent="-342900"/>
            <a:r>
              <a:rPr lang="en-US" dirty="0" smtClean="0"/>
              <a:t>Spring/Summer 2017: First Normative release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1683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      </a:t>
            </a:r>
            <a:r>
              <a:rPr lang="en-US" sz="2800" noProof="0" dirty="0" smtClean="0">
                <a:hlinkClick r:id="rId3"/>
              </a:rPr>
              <a:t>lloyd@lmckenzie.com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9856</TotalTime>
  <Words>4554</Words>
  <Application>Microsoft Office PowerPoint</Application>
  <PresentationFormat>On-screen Show (4:3)</PresentationFormat>
  <Paragraphs>838</Paragraphs>
  <Slides>97</Slides>
  <Notes>26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Refined</vt:lpstr>
      <vt:lpstr>FHIR for Architects</vt:lpstr>
      <vt:lpstr>This presentation</vt:lpstr>
      <vt:lpstr>Who am I?</vt:lpstr>
      <vt:lpstr>Who are you?</vt:lpstr>
      <vt:lpstr>Tutorial Objectives</vt:lpstr>
      <vt:lpstr>FHIR Review</vt:lpstr>
      <vt:lpstr>What does FHIR stand for?</vt:lpstr>
      <vt:lpstr>FHIR Manifesto (key differentiators)</vt:lpstr>
      <vt:lpstr>What’s a resource?</vt:lpstr>
      <vt:lpstr>Slide 10</vt:lpstr>
      <vt:lpstr>What Paradigm</vt:lpstr>
      <vt:lpstr>Paradigms</vt:lpstr>
      <vt:lpstr>REST</vt:lpstr>
      <vt:lpstr>When to use REST?</vt:lpstr>
      <vt:lpstr>When to avoid REST?</vt:lpstr>
      <vt:lpstr>Documents</vt:lpstr>
      <vt:lpstr>When to use Documents?</vt:lpstr>
      <vt:lpstr>When to avoid Documents?</vt:lpstr>
      <vt:lpstr>Messages</vt:lpstr>
      <vt:lpstr>When to use Messaging?</vt:lpstr>
      <vt:lpstr>When to avoid Messaging?</vt:lpstr>
      <vt:lpstr>Service Oriented Architecture (SOA)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Layers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 decisions (cont’d)</vt:lpstr>
      <vt:lpstr>Bundle decisions (cont’d)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International HL7 FHIR Developer Days November 24-26, 2014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305</cp:revision>
  <dcterms:created xsi:type="dcterms:W3CDTF">2012-12-03T20:41:34Z</dcterms:created>
  <dcterms:modified xsi:type="dcterms:W3CDTF">2015-01-09T04:09:57Z</dcterms:modified>
</cp:coreProperties>
</file>