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8"/>
  </p:notesMasterIdLst>
  <p:sldIdLst>
    <p:sldId id="256" r:id="rId2"/>
    <p:sldId id="324" r:id="rId3"/>
    <p:sldId id="443" r:id="rId4"/>
    <p:sldId id="444" r:id="rId5"/>
    <p:sldId id="457" r:id="rId6"/>
    <p:sldId id="284" r:id="rId7"/>
    <p:sldId id="285" r:id="rId8"/>
    <p:sldId id="315" r:id="rId9"/>
    <p:sldId id="286" r:id="rId10"/>
    <p:sldId id="313" r:id="rId11"/>
    <p:sldId id="316" r:id="rId12"/>
    <p:sldId id="462" r:id="rId13"/>
    <p:sldId id="319" r:id="rId14"/>
    <p:sldId id="320" r:id="rId15"/>
    <p:sldId id="321" r:id="rId16"/>
    <p:sldId id="322" r:id="rId17"/>
    <p:sldId id="323" r:id="rId18"/>
    <p:sldId id="456" r:id="rId19"/>
    <p:sldId id="326" r:id="rId20"/>
    <p:sldId id="461" r:id="rId21"/>
    <p:sldId id="445" r:id="rId22"/>
    <p:sldId id="407" r:id="rId23"/>
    <p:sldId id="467" r:id="rId24"/>
    <p:sldId id="468" r:id="rId25"/>
    <p:sldId id="448" r:id="rId26"/>
    <p:sldId id="458" r:id="rId27"/>
    <p:sldId id="463" r:id="rId28"/>
    <p:sldId id="469" r:id="rId29"/>
    <p:sldId id="470" r:id="rId30"/>
    <p:sldId id="289" r:id="rId31"/>
    <p:sldId id="301" r:id="rId32"/>
    <p:sldId id="298" r:id="rId33"/>
    <p:sldId id="453" r:id="rId34"/>
    <p:sldId id="303" r:id="rId35"/>
    <p:sldId id="387" r:id="rId36"/>
    <p:sldId id="460" r:id="rId37"/>
    <p:sldId id="418" r:id="rId38"/>
    <p:sldId id="419" r:id="rId39"/>
    <p:sldId id="431" r:id="rId40"/>
    <p:sldId id="432" r:id="rId41"/>
    <p:sldId id="486" r:id="rId42"/>
    <p:sldId id="429" r:id="rId43"/>
    <p:sldId id="430" r:id="rId44"/>
    <p:sldId id="454" r:id="rId45"/>
    <p:sldId id="348" r:id="rId46"/>
    <p:sldId id="347" r:id="rId47"/>
    <p:sldId id="465" r:id="rId48"/>
    <p:sldId id="466" r:id="rId49"/>
    <p:sldId id="402" r:id="rId50"/>
    <p:sldId id="349" r:id="rId51"/>
    <p:sldId id="426" r:id="rId52"/>
    <p:sldId id="427" r:id="rId53"/>
    <p:sldId id="473" r:id="rId54"/>
    <p:sldId id="290" r:id="rId55"/>
    <p:sldId id="299" r:id="rId56"/>
    <p:sldId id="420" r:id="rId57"/>
    <p:sldId id="487" r:id="rId58"/>
    <p:sldId id="488" r:id="rId59"/>
    <p:sldId id="489" r:id="rId60"/>
    <p:sldId id="490" r:id="rId61"/>
    <p:sldId id="491" r:id="rId62"/>
    <p:sldId id="421" r:id="rId63"/>
    <p:sldId id="504" r:id="rId64"/>
    <p:sldId id="502" r:id="rId65"/>
    <p:sldId id="503" r:id="rId66"/>
    <p:sldId id="493" r:id="rId67"/>
    <p:sldId id="494" r:id="rId68"/>
    <p:sldId id="495" r:id="rId69"/>
    <p:sldId id="496" r:id="rId70"/>
    <p:sldId id="497" r:id="rId71"/>
    <p:sldId id="498" r:id="rId72"/>
    <p:sldId id="499" r:id="rId73"/>
    <p:sldId id="422" r:id="rId74"/>
    <p:sldId id="413" r:id="rId75"/>
    <p:sldId id="414" r:id="rId76"/>
    <p:sldId id="415" r:id="rId77"/>
    <p:sldId id="416" r:id="rId78"/>
    <p:sldId id="417" r:id="rId79"/>
    <p:sldId id="501" r:id="rId80"/>
    <p:sldId id="395" r:id="rId81"/>
    <p:sldId id="350" r:id="rId82"/>
    <p:sldId id="351" r:id="rId83"/>
    <p:sldId id="433" r:id="rId84"/>
    <p:sldId id="434" r:id="rId85"/>
    <p:sldId id="435" r:id="rId86"/>
    <p:sldId id="391" r:id="rId87"/>
    <p:sldId id="336" r:id="rId88"/>
    <p:sldId id="437" r:id="rId89"/>
    <p:sldId id="438" r:id="rId90"/>
    <p:sldId id="439" r:id="rId91"/>
    <p:sldId id="440" r:id="rId92"/>
    <p:sldId id="441" r:id="rId93"/>
    <p:sldId id="442" r:id="rId94"/>
    <p:sldId id="366" r:id="rId95"/>
    <p:sldId id="367" r:id="rId96"/>
    <p:sldId id="369" r:id="rId97"/>
    <p:sldId id="477" r:id="rId98"/>
    <p:sldId id="479" r:id="rId99"/>
    <p:sldId id="478" r:id="rId100"/>
    <p:sldId id="480" r:id="rId101"/>
    <p:sldId id="482" r:id="rId102"/>
    <p:sldId id="483" r:id="rId103"/>
    <p:sldId id="484" r:id="rId104"/>
    <p:sldId id="505" r:id="rId105"/>
    <p:sldId id="506" r:id="rId106"/>
    <p:sldId id="485" r:id="rId10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5" autoAdjust="0"/>
    <p:restoredTop sz="86433" autoAdjust="0"/>
  </p:normalViewPr>
  <p:slideViewPr>
    <p:cSldViewPr>
      <p:cViewPr varScale="1">
        <p:scale>
          <a:sx n="96" d="100"/>
          <a:sy n="96" d="100"/>
        </p:scale>
        <p:origin x="-9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1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notesMaster" Target="notesMasters/notesMaster1.xml"/><Relationship Id="rId109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presProps" Target="pres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viewProps" Target="viewProps.xml"/><Relationship Id="rId112" Type="http://schemas.openxmlformats.org/officeDocument/2006/relationships/theme" Target="theme/theme1.xml"/><Relationship Id="rId11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 custLinFactNeighborX="-2141" custLinFactNeighborY="29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 custLinFactX="-9833" custLinFactY="16480" custLinFactNeighborX="-100000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 custLinFactX="11440" custLinFactY="-4792" custLinFactNeighborX="10000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 custLinFactNeighborX="3747" custLinFactNeighborY="42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E893CCFC-B2E8-3841-84C6-43F12BA6423E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885E1351-4F20-A94D-8979-BC674CAF2A8E}" type="presOf" srcId="{B5E039F1-BBD9-49CA-AED0-167893AD4C2D}" destId="{AA9D5778-9E54-41DB-BF3A-44486A11C64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939B11B7-C44F-FF4B-85C1-B6FD9FF8598E}" type="presOf" srcId="{D1EB14A3-E50B-4C6B-8B85-FC2F1AA58ED5}" destId="{ECAE1A64-3C26-4CD0-8055-16154FF0361B}" srcOrd="0" destOrd="0" presId="urn:microsoft.com/office/officeart/2005/8/layout/matrix3"/>
    <dgm:cxn modelId="{6291E3CE-FEF7-934D-9F08-99372A06BACC}" type="presOf" srcId="{1439D559-D189-4FF1-A4FB-F22A15A268D1}" destId="{B6C28692-8BAE-4E06-A3BE-9AAFCCA84D47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C8EACF8-9900-A840-9062-026AA0FF531C}" type="presOf" srcId="{3E4F9D75-D5D8-4314-ACBD-27833A7F9B37}" destId="{0F528374-3DE1-4486-B71C-82DC73192314}" srcOrd="0" destOrd="0" presId="urn:microsoft.com/office/officeart/2005/8/layout/matrix3"/>
    <dgm:cxn modelId="{0E5C94D9-308F-8443-9EF8-3AAA76A5C8B2}" type="presParOf" srcId="{0F528374-3DE1-4486-B71C-82DC73192314}" destId="{7476B03F-5A87-4E08-A32E-D8B9821AFAB6}" srcOrd="0" destOrd="0" presId="urn:microsoft.com/office/officeart/2005/8/layout/matrix3"/>
    <dgm:cxn modelId="{3FCF44E3-5318-4D45-86E8-0C22F275BAC8}" type="presParOf" srcId="{0F528374-3DE1-4486-B71C-82DC73192314}" destId="{ECAE1A64-3C26-4CD0-8055-16154FF0361B}" srcOrd="1" destOrd="0" presId="urn:microsoft.com/office/officeart/2005/8/layout/matrix3"/>
    <dgm:cxn modelId="{7BA5DC34-C16C-BA49-8ACA-1FAC0176AF69}" type="presParOf" srcId="{0F528374-3DE1-4486-B71C-82DC73192314}" destId="{AA9D5778-9E54-41DB-BF3A-44486A11C644}" srcOrd="2" destOrd="0" presId="urn:microsoft.com/office/officeart/2005/8/layout/matrix3"/>
    <dgm:cxn modelId="{92A239AB-6C4D-3040-967E-856B59B2A6A3}" type="presParOf" srcId="{0F528374-3DE1-4486-B71C-82DC73192314}" destId="{B6C28692-8BAE-4E06-A3BE-9AAFCCA84D47}" srcOrd="3" destOrd="0" presId="urn:microsoft.com/office/officeart/2005/8/layout/matrix3"/>
    <dgm:cxn modelId="{419B0AF8-E166-584A-8DCD-83F4E0121685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517E1D6D-9151-4B41-B621-7E8C9C699428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68EBDCAF-B9EA-DE4C-9245-47FFCED69D95}" type="presOf" srcId="{95D9FA2A-C5BC-4752-8E72-6799C0FBC1C6}" destId="{C9DED484-765B-4B50-9650-386C82457535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FB90970D-CB2A-7A4F-B9E5-767253343FD0}" type="presOf" srcId="{B5E039F1-BBD9-49CA-AED0-167893AD4C2D}" destId="{AA9D5778-9E54-41DB-BF3A-44486A11C644}" srcOrd="0" destOrd="0" presId="urn:microsoft.com/office/officeart/2005/8/layout/matrix3"/>
    <dgm:cxn modelId="{301F288C-6318-844C-9E5D-DCD66969319B}" type="presOf" srcId="{1439D559-D189-4FF1-A4FB-F22A15A268D1}" destId="{B6C28692-8BAE-4E06-A3BE-9AAFCCA84D47}" srcOrd="0" destOrd="0" presId="urn:microsoft.com/office/officeart/2005/8/layout/matrix3"/>
    <dgm:cxn modelId="{21B2A84E-D3F5-924F-B510-C2A1DF7AF6A7}" type="presOf" srcId="{D1EB14A3-E50B-4C6B-8B85-FC2F1AA58ED5}" destId="{ECAE1A64-3C26-4CD0-8055-16154FF0361B}" srcOrd="0" destOrd="0" presId="urn:microsoft.com/office/officeart/2005/8/layout/matrix3"/>
    <dgm:cxn modelId="{304AFA19-5170-114D-A270-1F08B2F93371}" type="presParOf" srcId="{0F528374-3DE1-4486-B71C-82DC73192314}" destId="{7476B03F-5A87-4E08-A32E-D8B9821AFAB6}" srcOrd="0" destOrd="0" presId="urn:microsoft.com/office/officeart/2005/8/layout/matrix3"/>
    <dgm:cxn modelId="{39B46A7A-6FBB-7540-BA2E-31C42EBAF57A}" type="presParOf" srcId="{0F528374-3DE1-4486-B71C-82DC73192314}" destId="{ECAE1A64-3C26-4CD0-8055-16154FF0361B}" srcOrd="1" destOrd="0" presId="urn:microsoft.com/office/officeart/2005/8/layout/matrix3"/>
    <dgm:cxn modelId="{FE64612C-8FCA-2641-A3AC-E68FD00018D4}" type="presParOf" srcId="{0F528374-3DE1-4486-B71C-82DC73192314}" destId="{AA9D5778-9E54-41DB-BF3A-44486A11C644}" srcOrd="2" destOrd="0" presId="urn:microsoft.com/office/officeart/2005/8/layout/matrix3"/>
    <dgm:cxn modelId="{9581585E-98E1-C742-AE0A-253F28AB3ED9}" type="presParOf" srcId="{0F528374-3DE1-4486-B71C-82DC73192314}" destId="{B6C28692-8BAE-4E06-A3BE-9AAFCCA84D47}" srcOrd="3" destOrd="0" presId="urn:microsoft.com/office/officeart/2005/8/layout/matrix3"/>
    <dgm:cxn modelId="{BA196175-7619-3C4B-8A81-D01CADCA399B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368146" y="432043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45517" y="509414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1368150" y="2232241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45521" y="2309612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3168359" y="432048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245730" y="509419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3168348" y="2160241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245719" y="2237612"/>
        <a:ext cx="1430218" cy="1430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15-01-19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194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9:45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6996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10:30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7893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r>
              <a:rPr lang="en-US" baseline="0" dirty="0" smtClean="0"/>
              <a:t> about SOA discovery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0017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on this later…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2742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6731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Published</a:t>
            </a:r>
            <a:r>
              <a:rPr lang="en-US" baseline="0" dirty="0" smtClean="0"/>
              <a:t> as HTML</a:t>
            </a:r>
          </a:p>
          <a:p>
            <a:r>
              <a:rPr lang="en-US" baseline="0" dirty="0" smtClean="0"/>
              <a:t>Published using validation process  that performs consistency checks – like a software build</a:t>
            </a:r>
          </a:p>
          <a:p>
            <a:r>
              <a:rPr lang="en-US" baseline="0" dirty="0" smtClean="0"/>
              <a:t>Really shouldn’t require much guidance to read, but a few things to call out</a:t>
            </a:r>
          </a:p>
          <a:p>
            <a:r>
              <a:rPr lang="en-US" baseline="0" dirty="0" smtClean="0"/>
              <a:t>Objective of spec is developer can skim and decide in &lt; day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0994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809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few systems will ever see more than 40-50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6578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AU" dirty="0" smtClean="0"/>
              <a:t>Defined Structured Data</a:t>
            </a:r>
          </a:p>
          <a:p>
            <a:pPr lvl="2"/>
            <a:r>
              <a:rPr lang="en-AU" dirty="0" smtClean="0"/>
              <a:t>The logical, common contents of the resource</a:t>
            </a:r>
          </a:p>
          <a:p>
            <a:pPr lvl="2"/>
            <a:r>
              <a:rPr lang="en-AU" dirty="0" smtClean="0"/>
              <a:t>Mapped to formal definitions/RIM &amp; other formats</a:t>
            </a:r>
          </a:p>
          <a:p>
            <a:pPr lvl="1"/>
            <a:r>
              <a:rPr lang="en-AU" dirty="0" smtClean="0"/>
              <a:t>Extensions</a:t>
            </a:r>
          </a:p>
          <a:p>
            <a:pPr lvl="2"/>
            <a:r>
              <a:rPr lang="en-AU" dirty="0" smtClean="0"/>
              <a:t>“Non-common” requirements, but everyone can use</a:t>
            </a:r>
          </a:p>
          <a:p>
            <a:pPr lvl="2"/>
            <a:r>
              <a:rPr lang="en-AU" dirty="0" smtClean="0"/>
              <a:t>Published and managed</a:t>
            </a:r>
          </a:p>
          <a:p>
            <a:pPr lvl="1"/>
            <a:r>
              <a:rPr lang="en-AU" dirty="0" smtClean="0"/>
              <a:t>Narrative</a:t>
            </a:r>
          </a:p>
          <a:p>
            <a:pPr lvl="2"/>
            <a:r>
              <a:rPr lang="en-AU" dirty="0" smtClean="0"/>
              <a:t>Human readable (fall back)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2914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for gender is wrong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327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9:25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9389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57712" cy="3417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29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0" dirty="0" smtClean="0"/>
              <a:t>Saves a lot of money downstream from the author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6185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57712" cy="3417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Resources SHOULD always contain narrative to support human-consumption as a fallback. However, in a strictly managed trading systems where all systems share a common data model and additional text is unnecessary or even a clinical safety risk, the narrative may be omitted. </a:t>
            </a:r>
            <a:endParaRPr lang="nl-NL" dirty="0" smtClean="0"/>
          </a:p>
          <a:p>
            <a:endParaRPr lang="en-US" dirty="0" smtClean="0"/>
          </a:p>
          <a:p>
            <a:r>
              <a:rPr lang="en-US" dirty="0" smtClean="0"/>
              <a:t>generated		The contents of the narrative are entirely generated from the structured data in the resource.</a:t>
            </a:r>
          </a:p>
          <a:p>
            <a:r>
              <a:rPr lang="en-US" dirty="0" smtClean="0"/>
              <a:t>extensions		The contents of the narrative are entirely generated from the structured data in the resource and some of the content is generated from extensions.</a:t>
            </a:r>
          </a:p>
          <a:p>
            <a:r>
              <a:rPr lang="en-US" dirty="0" smtClean="0"/>
              <a:t>additional		The contents of the narrative contain additional information not found in the structured data.</a:t>
            </a:r>
          </a:p>
          <a:p>
            <a:r>
              <a:rPr lang="en-US" dirty="0" smtClean="0"/>
              <a:t>empty		the contents of the narrative are some equivalent of "No human-readable text provided for this resource".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40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43378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[31/08/14 3:34:55 pm] Lloyd McKenzie: no.  They can't refuse the instance because it contains extensions (unless they're </a:t>
            </a:r>
            <a:r>
              <a:rPr lang="en-US" dirty="0" err="1" smtClean="0"/>
              <a:t>modifierExtensions</a:t>
            </a:r>
            <a:r>
              <a:rPr lang="en-US" dirty="0" smtClean="0"/>
              <a:t>), but they're free to strip/ignore them.</a:t>
            </a:r>
          </a:p>
          <a:p>
            <a:r>
              <a:rPr lang="en-US" dirty="0" smtClean="0"/>
              <a:t>[31/08/14 3:35:19 pm] Lloyd McKenzie: Requiring </a:t>
            </a:r>
            <a:r>
              <a:rPr lang="en-US" dirty="0" err="1" smtClean="0"/>
              <a:t>persistance</a:t>
            </a:r>
            <a:r>
              <a:rPr lang="en-US" dirty="0" smtClean="0"/>
              <a:t> would cause havoc with legacy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0986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57712" cy="3417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 defTabSz="914281">
              <a:buFont typeface="Arial" charset="0"/>
              <a:buChar char="•"/>
              <a:defRPr/>
            </a:pPr>
            <a:r>
              <a:rPr lang="nl-NL" dirty="0" err="1" smtClean="0"/>
              <a:t>Really</a:t>
            </a:r>
            <a:r>
              <a:rPr lang="nl-NL" dirty="0" smtClean="0"/>
              <a:t> </a:t>
            </a:r>
            <a:r>
              <a:rPr lang="nl-NL" i="1" dirty="0" err="1" smtClean="0"/>
              <a:t>any</a:t>
            </a:r>
            <a:r>
              <a:rPr lang="nl-NL" dirty="0" smtClean="0"/>
              <a:t> FHIR element (Resource, Datatype, </a:t>
            </a:r>
            <a:r>
              <a:rPr lang="nl-NL" dirty="0" err="1" smtClean="0"/>
              <a:t>Primitive</a:t>
            </a:r>
            <a:r>
              <a:rPr lang="nl-NL" dirty="0" smtClean="0"/>
              <a:t>)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extended</a:t>
            </a:r>
            <a:r>
              <a:rPr lang="nl-NL" dirty="0" smtClean="0"/>
              <a:t>. Just nest </a:t>
            </a:r>
            <a:r>
              <a:rPr lang="nl-NL" dirty="0" err="1" smtClean="0"/>
              <a:t>an</a:t>
            </a:r>
            <a:r>
              <a:rPr lang="nl-NL" dirty="0" smtClean="0"/>
              <a:t> &lt;extension&gt; element </a:t>
            </a:r>
            <a:r>
              <a:rPr lang="nl-NL" dirty="0" err="1" smtClean="0"/>
              <a:t>under</a:t>
            </a:r>
            <a:r>
              <a:rPr lang="nl-NL" dirty="0" smtClean="0"/>
              <a:t> the </a:t>
            </a:r>
            <a:r>
              <a:rPr lang="nl-NL" dirty="0" err="1" smtClean="0"/>
              <a:t>thing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want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extend</a:t>
            </a:r>
            <a:endParaRPr lang="nl-NL" dirty="0" smtClean="0"/>
          </a:p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 smtClean="0"/>
              <a:t>You should be able to go to the formal definition endpoint and get the definition of the extension.</a:t>
            </a:r>
          </a:p>
          <a:p>
            <a:pPr marL="171428" indent="-171428" defTabSz="914281">
              <a:buFont typeface="Arial" charset="0"/>
              <a:buChar char="•"/>
              <a:defRPr/>
            </a:pPr>
            <a:r>
              <a:rPr lang="en-US" smtClean="0"/>
              <a:t>Note: birth </a:t>
            </a:r>
            <a:r>
              <a:rPr lang="en-US" dirty="0" smtClean="0"/>
              <a:t>order is already provided for</a:t>
            </a:r>
            <a:r>
              <a:rPr lang="en-US" baseline="0" dirty="0" smtClean="0"/>
              <a:t> in FHIR through the </a:t>
            </a:r>
            <a:r>
              <a:rPr lang="en-US" baseline="0" dirty="0" err="1" smtClean="0"/>
              <a:t>multipleBirthInteger</a:t>
            </a:r>
            <a:endParaRPr lang="nl-NL" dirty="0" smtClean="0"/>
          </a:p>
          <a:p>
            <a:pPr marL="171428" indent="-171428" defTabSz="914281">
              <a:buFont typeface="Arial" charset="0"/>
              <a:buChar char="•"/>
              <a:defRPr/>
            </a:pP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592D5FE-85CA-40E6-8273-48A5F35DE016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347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43378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636360"/>
                </a:solidFill>
                <a:cs typeface="Courier New" pitchFamily="49" charset="0"/>
              </a:rPr>
              <a:t>Works at instance and type level – originally there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69261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57712" cy="3417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 that all resources in</a:t>
            </a:r>
            <a:r>
              <a:rPr lang="en-US" baseline="0" dirty="0" smtClean="0"/>
              <a:t> a single bundle</a:t>
            </a:r>
          </a:p>
          <a:p>
            <a:r>
              <a:rPr lang="en-US" baseline="0" dirty="0" smtClean="0"/>
              <a:t>Links maintain references</a:t>
            </a:r>
          </a:p>
          <a:p>
            <a:r>
              <a:rPr lang="en-US" baseline="0" dirty="0" smtClean="0"/>
              <a:t>Comment on new </a:t>
            </a:r>
            <a:r>
              <a:rPr lang="en-US" baseline="0" dirty="0" err="1" smtClean="0"/>
              <a:t>recources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cid</a:t>
            </a:r>
            <a:r>
              <a:rPr lang="en-US" baseline="0" dirty="0" smtClean="0"/>
              <a:t>: id’s)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537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REST was</a:t>
            </a:r>
            <a:r>
              <a:rPr lang="en-US" baseline="0" dirty="0" smtClean="0"/>
              <a:t> the biggest need and the most currently worked out…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6967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v2 is over 25 years 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6205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isn’t necessarily physical</a:t>
            </a:r>
          </a:p>
          <a:p>
            <a:r>
              <a:rPr lang="en-US" dirty="0" smtClean="0"/>
              <a:t>Execute </a:t>
            </a:r>
            <a:r>
              <a:rPr lang="en-US" baseline="0" dirty="0" smtClean="0"/>
              <a:t>–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 transaction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12350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48153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CRUD</a:t>
            </a:r>
            <a:r>
              <a:rPr lang="en-US" baseline="0" dirty="0" smtClean="0"/>
              <a:t> stuff</a:t>
            </a:r>
          </a:p>
          <a:p>
            <a:r>
              <a:rPr lang="en-US" dirty="0" smtClean="0"/>
              <a:t>S</a:t>
            </a:r>
            <a:r>
              <a:rPr lang="en-CA" dirty="0" err="1" smtClean="0"/>
              <a:t>earch</a:t>
            </a:r>
            <a:r>
              <a:rPr lang="en-CA" baseline="0" dirty="0" smtClean="0"/>
              <a:t> for patient on name</a:t>
            </a:r>
          </a:p>
          <a:p>
            <a:r>
              <a:rPr lang="en-CA" baseline="0" dirty="0" smtClean="0"/>
              <a:t>Specify </a:t>
            </a:r>
            <a:r>
              <a:rPr lang="en-CA" baseline="0" dirty="0" err="1" smtClean="0"/>
              <a:t>json</a:t>
            </a:r>
            <a:r>
              <a:rPr lang="en-CA" baseline="0" dirty="0" smtClean="0"/>
              <a:t> or xml</a:t>
            </a:r>
          </a:p>
          <a:p>
            <a:r>
              <a:rPr lang="en-CA" baseline="0" dirty="0" smtClean="0"/>
              <a:t>Get a patient</a:t>
            </a:r>
          </a:p>
          <a:p>
            <a:r>
              <a:rPr lang="en-CA" baseline="0" dirty="0" smtClean="0"/>
              <a:t>Update a patient</a:t>
            </a:r>
          </a:p>
          <a:p>
            <a:r>
              <a:rPr lang="en-CA" baseline="0" dirty="0" err="1" smtClean="0"/>
              <a:t>Grahames</a:t>
            </a:r>
            <a:r>
              <a:rPr lang="en-CA" baseline="0" dirty="0" smtClean="0"/>
              <a:t> &amp; </a:t>
            </a:r>
            <a:r>
              <a:rPr lang="en-CA" baseline="0" dirty="0" err="1" smtClean="0"/>
              <a:t>Ewouts</a:t>
            </a:r>
            <a:r>
              <a:rPr lang="en-CA" baseline="0" dirty="0" smtClean="0"/>
              <a:t> server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06963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43378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Extensions and profiles</a:t>
            </a:r>
            <a:r>
              <a:rPr lang="en-US" baseline="0" dirty="0" smtClean="0"/>
              <a:t> are a big part of spec – Wednesday Q2 for specific session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32868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err="1" smtClean="0"/>
              <a:t>Denormalization</a:t>
            </a:r>
            <a:r>
              <a:rPr lang="en-AU" dirty="0" smtClean="0"/>
              <a:t> for performance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Comment</a:t>
            </a:r>
            <a:r>
              <a:rPr lang="en-AU" baseline="0" dirty="0" smtClean="0"/>
              <a:t> that profiles will be really important</a:t>
            </a:r>
            <a:endParaRPr lang="en-A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95014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Doesn’t have to support XML – is can be </a:t>
            </a:r>
            <a:r>
              <a:rPr lang="en-US" dirty="0" err="1" smtClean="0"/>
              <a:t>json</a:t>
            </a:r>
            <a:r>
              <a:rPr lang="en-US" baseline="0" dirty="0" smtClean="0"/>
              <a:t>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39004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12:15</a:t>
            </a:r>
          </a:p>
          <a:p>
            <a:r>
              <a:rPr lang="en-US" dirty="0" smtClean="0"/>
              <a:t>Text linkages not as important when not human-attested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18908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102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9153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103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actually have a formal manifesto, but these are the principles we adhere to.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much integration do you need? Nx2 – twice what you have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105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0045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Who’s read the v3 spec? – modeler</a:t>
            </a:r>
            <a:r>
              <a:rPr lang="en-US" baseline="0" dirty="0" smtClean="0"/>
              <a:t> &amp; balloter focused</a:t>
            </a:r>
            <a:endParaRPr lang="en-US" dirty="0" smtClean="0"/>
          </a:p>
          <a:p>
            <a:r>
              <a:rPr lang="en-US" dirty="0" smtClean="0"/>
              <a:t>Spec is driven by people who write code</a:t>
            </a:r>
          </a:p>
          <a:p>
            <a:r>
              <a:rPr lang="en-US" dirty="0" smtClean="0"/>
              <a:t>Numerous</a:t>
            </a:r>
            <a:r>
              <a:rPr lang="en-US" baseline="0" dirty="0" smtClean="0"/>
              <a:t> pieces have been changed because of experience with what worked when trying to implement</a:t>
            </a:r>
          </a:p>
          <a:p>
            <a:r>
              <a:rPr lang="en-US" baseline="0" dirty="0" smtClean="0"/>
              <a:t>Even have a test workbench for </a:t>
            </a:r>
            <a:r>
              <a:rPr lang="en-US" baseline="0" dirty="0" err="1" smtClean="0"/>
              <a:t>RESTful</a:t>
            </a:r>
            <a:r>
              <a:rPr lang="en-US" baseline="0" dirty="0" smtClean="0"/>
              <a:t> servers</a:t>
            </a:r>
          </a:p>
          <a:p>
            <a:r>
              <a:rPr lang="en-US" baseline="0" dirty="0" smtClean="0"/>
              <a:t>External libraries already available</a:t>
            </a:r>
          </a:p>
          <a:p>
            <a:r>
              <a:rPr lang="en-US" baseline="0" dirty="0" smtClean="0"/>
              <a:t>Whole spec is built like software project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9740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by constraint failed – years to develop, what</a:t>
            </a:r>
            <a:r>
              <a:rPr lang="en-US" baseline="0" dirty="0" smtClean="0"/>
              <a:t> was produced required yet more design to be implementable and after that might not be interoperable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to determine the 80%?  Look to existing specs – v2, v3, CDA templates, OpenEHR, jurisdictional projects, what implementations we’ve seen</a:t>
            </a:r>
          </a:p>
          <a:p>
            <a:r>
              <a:rPr lang="en-US" baseline="0" dirty="0" smtClean="0"/>
              <a:t>If not sure, err on the side of “not in for now”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not 80% of instances, 80% of implementations</a:t>
            </a:r>
          </a:p>
          <a:p>
            <a:endParaRPr lang="en-US" dirty="0" smtClean="0"/>
          </a:p>
          <a:p>
            <a:r>
              <a:rPr lang="en-US" dirty="0" smtClean="0"/>
              <a:t>Challenges with “raising the</a:t>
            </a:r>
            <a:r>
              <a:rPr lang="en-US" baseline="0" dirty="0" smtClean="0"/>
              <a:t> bar”</a:t>
            </a:r>
          </a:p>
          <a:p>
            <a:r>
              <a:rPr lang="en-US" baseline="0" dirty="0" smtClean="0"/>
              <a:t>What happens when there aren’t many/any implementations?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3521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try very hard to *not* invent</a:t>
            </a:r>
            <a:r>
              <a:rPr lang="en-US" baseline="0" dirty="0" smtClean="0"/>
              <a:t> stuff that exists elsewhere unless it’s really broken or totally unaligned with the FHIR principles.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2313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Even when you think your target will understand all the encoded data, reality is data often gets shared beyond the originally intended context</a:t>
            </a:r>
          </a:p>
          <a:p>
            <a:endParaRPr lang="en-US" baseline="0" dirty="0" smtClean="0"/>
          </a:p>
          <a:p>
            <a:r>
              <a:rPr lang="en-US" dirty="0" smtClean="0"/>
              <a:t>Allow</a:t>
            </a:r>
            <a:r>
              <a:rPr lang="en-US" baseline="0" dirty="0" smtClean="0"/>
              <a:t> for exceptions for things like automated device readings,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9533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 a bigger</a:t>
            </a:r>
            <a:r>
              <a:rPr lang="en-US" baseline="0" dirty="0" smtClean="0"/>
              <a:t> deal before HL7 decided to open up all 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full legal text towards bottom of FHIR home page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706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2015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19672" y="6501342"/>
            <a:ext cx="6192688" cy="192021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12360" y="6501342"/>
            <a:ext cx="1306488" cy="192021"/>
          </a:xfrm>
          <a:prstGeom prst="rect">
            <a:avLst/>
          </a:prstGeom>
        </p:spPr>
        <p:txBody>
          <a:bodyPr/>
          <a:lstStyle/>
          <a:p>
            <a:fld id="{8698377B-874B-4DB7-8057-E4552B93344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005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2015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_email_list_subscription_instructions" TargetMode="External"/><Relationship Id="rId4" Type="http://schemas.openxmlformats.org/officeDocument/2006/relationships/image" Target="../media/image1.jpeg"/><Relationship Id="rId5" Type="http://schemas.openxmlformats.org/officeDocument/2006/relationships/image" Target="../media/image35.jpeg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hl7.org/fhir" TargetMode="Externa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" TargetMode="External"/><Relationship Id="rId4" Type="http://schemas.openxmlformats.org/officeDocument/2006/relationships/image" Target="../media/image1.jpe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hl7.org/fhi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37signals/highrise-api" TargetMode="External"/><Relationship Id="rId3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w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gforge.hl7.org/svn/fhir/trunk/presentations/2014-05%20Tutorials/Introduction%20to%20FHIR.pptx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microsoft.com/office/2007/relationships/hdphoto" Target="../media/hdphoto1.wdp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microsoft.com/office/2007/relationships/hdphoto" Target="../media/hdphoto2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server.org/fhir/Patient/1" TargetMode="External"/><Relationship Id="rId4" Type="http://schemas.openxmlformats.org/officeDocument/2006/relationships/hyperlink" Target="http://server.org/fhir/Patient/1/_history" TargetMode="External"/><Relationship Id="rId5" Type="http://schemas.openxmlformats.org/officeDocument/2006/relationships/hyperlink" Target="http://server.org/fhir/Patient/1/_history/_1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acme.org/devices/turnOffAlarm" TargetMode="External"/><Relationship Id="rId3" Type="http://schemas.openxmlformats.org/officeDocument/2006/relationships/hyperlink" Target="http://acme.org/devices/%5Bdeviceid%5D/%5Balarmid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1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iki.hl7.org/index.php?title=Publicly_Available_FHIR_Servers_for_test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iki.hl7.org/index.php?title=Open_Source_FHIR_implementations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wmf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FHIR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Jean </a:t>
            </a:r>
            <a:r>
              <a:rPr lang="en-AU" dirty="0" err="1" smtClean="0"/>
              <a:t>Duteau</a:t>
            </a:r>
            <a:endParaRPr lang="en-AU" dirty="0" smtClean="0"/>
          </a:p>
          <a:p>
            <a:r>
              <a:rPr lang="en-AU" dirty="0" smtClean="0"/>
              <a:t>Jan 19, 2015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Genesis of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So what did HL7 have to offer in this space?</a:t>
            </a:r>
          </a:p>
          <a:p>
            <a:r>
              <a:rPr lang="en-US" dirty="0" smtClean="0"/>
              <a:t>A: Not much</a:t>
            </a:r>
          </a:p>
          <a:p>
            <a:pPr lvl="1"/>
            <a:r>
              <a:rPr lang="en-US" dirty="0" smtClean="0"/>
              <a:t>V2 Old, and limited by it’s own rules</a:t>
            </a:r>
          </a:p>
          <a:p>
            <a:pPr lvl="1"/>
            <a:r>
              <a:rPr lang="en-US" dirty="0" smtClean="0"/>
              <a:t>V3 too slow and too hard</a:t>
            </a:r>
          </a:p>
          <a:p>
            <a:pPr lvl="1"/>
            <a:r>
              <a:rPr lang="en-US" dirty="0" smtClean="0"/>
              <a:t>CDA has success, but both limited and too hard</a:t>
            </a:r>
          </a:p>
          <a:p>
            <a:pPr lvl="1"/>
            <a:r>
              <a:rPr lang="en-US" dirty="0"/>
              <a:t>Different contexts of interoperability </a:t>
            </a:r>
            <a:r>
              <a:rPr lang="en-US" dirty="0">
                <a:sym typeface="Wingdings" panose="05000000000000000000" pitchFamily="2" charset="2"/>
              </a:rPr>
              <a:t> different representations that aren’t compatible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Nothing suitable for light-weight integration, </a:t>
            </a: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or </a:t>
            </a:r>
            <a:r>
              <a:rPr lang="en-US" dirty="0">
                <a:sym typeface="Wingdings" panose="05000000000000000000" pitchFamily="2" charset="2"/>
              </a:rPr>
              <a:t>for Health 2.0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4723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Steps for </a:t>
            </a:r>
            <a:r>
              <a:rPr lang="en-AU" b="1" dirty="0" smtClean="0"/>
              <a:t>you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000" dirty="0" smtClean="0"/>
              <a:t>Attend the other FHIR tutorials</a:t>
            </a:r>
          </a:p>
          <a:p>
            <a:pPr lvl="1"/>
            <a:r>
              <a:rPr lang="en-AU" sz="1800" dirty="0" smtClean="0"/>
              <a:t>Architects, Developers, Profiles</a:t>
            </a:r>
          </a:p>
          <a:p>
            <a:r>
              <a:rPr lang="en-AU" sz="2000" dirty="0" smtClean="0"/>
              <a:t>Read the spec: </a:t>
            </a:r>
            <a:r>
              <a:rPr lang="en-AU" sz="2000" dirty="0" smtClean="0">
                <a:hlinkClick r:id="rId2"/>
              </a:rPr>
              <a:t>http://hl7.org/fhir</a:t>
            </a:r>
            <a:endParaRPr lang="en-AU" sz="2000" dirty="0" smtClean="0"/>
          </a:p>
          <a:p>
            <a:r>
              <a:rPr lang="en-AU" sz="2000" dirty="0" smtClean="0"/>
              <a:t>Comment on the wiki </a:t>
            </a:r>
            <a:r>
              <a:rPr lang="en-AU" sz="1600" dirty="0" smtClean="0"/>
              <a:t>(link from FHIR spec)</a:t>
            </a:r>
          </a:p>
          <a:p>
            <a:r>
              <a:rPr lang="en-AU" sz="2000" dirty="0" smtClean="0"/>
              <a:t>Follow #FHIR on Twitter</a:t>
            </a:r>
          </a:p>
          <a:p>
            <a:r>
              <a:rPr lang="en-AU" sz="2000" dirty="0" smtClean="0"/>
              <a:t>Shape the specification:</a:t>
            </a:r>
          </a:p>
          <a:p>
            <a:pPr lvl="1"/>
            <a:r>
              <a:rPr lang="en-AU" sz="1800" dirty="0" smtClean="0"/>
              <a:t>Join the FHIR track at this WGM</a:t>
            </a:r>
          </a:p>
          <a:p>
            <a:pPr lvl="1"/>
            <a:r>
              <a:rPr lang="en-AU" sz="1800" dirty="0" smtClean="0"/>
              <a:t>Join the FHIR email list </a:t>
            </a:r>
            <a:br>
              <a:rPr lang="en-AU" sz="1800" dirty="0" smtClean="0"/>
            </a:br>
            <a:r>
              <a:rPr lang="en-AU" sz="1800" dirty="0" smtClean="0">
                <a:hlinkClick r:id="rId3"/>
              </a:rPr>
              <a:t>http://wiki.hl7.org/index.php?title=FHIR_email_list_subscription_instructions</a:t>
            </a:r>
            <a:endParaRPr lang="en-AU" sz="1800" dirty="0" smtClean="0"/>
          </a:p>
          <a:p>
            <a:pPr lvl="1"/>
            <a:r>
              <a:rPr lang="en-AU" sz="1800" dirty="0" smtClean="0"/>
              <a:t>Try implementing it</a:t>
            </a:r>
          </a:p>
          <a:p>
            <a:pPr lvl="1"/>
            <a:r>
              <a:rPr lang="en-AU" sz="1800" dirty="0" smtClean="0"/>
              <a:t>Make Ballot comments</a:t>
            </a:r>
          </a:p>
          <a:p>
            <a:pPr lvl="1"/>
            <a:r>
              <a:rPr lang="en-AU" sz="1800" dirty="0" smtClean="0"/>
              <a:t>Come to a Connectathon!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100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2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6500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FHIR provide?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(building blocks)</a:t>
            </a:r>
          </a:p>
          <a:p>
            <a:r>
              <a:rPr lang="en-US" dirty="0" smtClean="0"/>
              <a:t>Extensions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Versioning, Bundles, Profiles, Conformance</a:t>
            </a:r>
          </a:p>
          <a:p>
            <a:r>
              <a:rPr lang="en-US" dirty="0" smtClean="0"/>
              <a:t>Syntax (XML, JSON)</a:t>
            </a:r>
          </a:p>
          <a:p>
            <a:r>
              <a:rPr lang="en-US" dirty="0" smtClean="0"/>
              <a:t>Human readability</a:t>
            </a:r>
          </a:p>
          <a:p>
            <a:r>
              <a:rPr lang="en-US" dirty="0" smtClean="0"/>
              <a:t>Support for multiple Paradigms</a:t>
            </a:r>
          </a:p>
          <a:p>
            <a:pPr lvl="1"/>
            <a:r>
              <a:rPr lang="en-US" dirty="0" smtClean="0"/>
              <a:t>REST, Messaging, Documents,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546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Leverage cross-industry </a:t>
            </a:r>
            <a:r>
              <a:rPr lang="en-US" b="1" dirty="0" smtClean="0"/>
              <a:t>web technologies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 smtClean="0"/>
              <a:t>Make content </a:t>
            </a:r>
            <a:r>
              <a:rPr lang="en-US" b="1" dirty="0" smtClean="0"/>
              <a:t>freely available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1918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FHIR &amp; Cost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These factors will drive down the cost of integration and interoperability </a:t>
            </a:r>
          </a:p>
          <a:p>
            <a:pPr lvl="1"/>
            <a:r>
              <a:rPr lang="en-AU" sz="2600" dirty="0" smtClean="0"/>
              <a:t>Easier to Develop</a:t>
            </a:r>
          </a:p>
          <a:p>
            <a:pPr lvl="1"/>
            <a:r>
              <a:rPr lang="en-AU" sz="2600" dirty="0" smtClean="0"/>
              <a:t>Easier to Troubleshoot</a:t>
            </a:r>
          </a:p>
          <a:p>
            <a:pPr lvl="1"/>
            <a:r>
              <a:rPr lang="en-AU" sz="2600" dirty="0" smtClean="0"/>
              <a:t>Easier to Leverage in production</a:t>
            </a:r>
          </a:p>
          <a:p>
            <a:pPr lvl="1"/>
            <a:r>
              <a:rPr lang="en-AU" sz="2600" dirty="0" smtClean="0"/>
              <a:t>More people to do the work (less expensive consultants)</a:t>
            </a:r>
          </a:p>
          <a:p>
            <a:r>
              <a:rPr lang="en-AU" sz="2800" dirty="0" smtClean="0"/>
              <a:t>Competing approaches will have to match the cost, or disappear – effect is already being felt</a:t>
            </a:r>
          </a:p>
        </p:txBody>
      </p:sp>
    </p:spTree>
    <p:extLst>
      <p:ext uri="{BB962C8B-B14F-4D97-AF65-F5344CB8AC3E}">
        <p14:creationId xmlns:p14="http://schemas.microsoft.com/office/powerpoint/2010/main" val="70190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impact of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7772400" cy="4478149"/>
          </a:xfrm>
        </p:spPr>
        <p:txBody>
          <a:bodyPr/>
          <a:lstStyle/>
          <a:p>
            <a:r>
              <a:rPr lang="en-AU" dirty="0" smtClean="0"/>
              <a:t>Impact of FHIR on the market:</a:t>
            </a:r>
          </a:p>
          <a:p>
            <a:pPr lvl="1"/>
            <a:r>
              <a:rPr lang="en-AU" dirty="0" smtClean="0"/>
              <a:t>Drive interoperability prices down</a:t>
            </a:r>
          </a:p>
          <a:p>
            <a:pPr lvl="1"/>
            <a:r>
              <a:rPr lang="en-AU" dirty="0" smtClean="0"/>
              <a:t>Higher Expectations</a:t>
            </a:r>
          </a:p>
          <a:p>
            <a:pPr lvl="1"/>
            <a:r>
              <a:rPr lang="en-AU" dirty="0" smtClean="0"/>
              <a:t>Sense of a community</a:t>
            </a:r>
          </a:p>
          <a:p>
            <a:r>
              <a:rPr lang="en-AU" dirty="0" smtClean="0"/>
              <a:t>Overall Market focus</a:t>
            </a:r>
          </a:p>
          <a:p>
            <a:pPr lvl="1"/>
            <a:r>
              <a:rPr lang="en-AU" dirty="0" smtClean="0"/>
              <a:t>PHR on the web</a:t>
            </a:r>
          </a:p>
          <a:p>
            <a:pPr lvl="1"/>
            <a:r>
              <a:rPr lang="en-AU" dirty="0" smtClean="0"/>
              <a:t>Healthcare repositories (MHD+)</a:t>
            </a:r>
          </a:p>
          <a:p>
            <a:pPr lvl="1"/>
            <a:r>
              <a:rPr lang="en-AU" dirty="0" smtClean="0"/>
              <a:t>Device Data management</a:t>
            </a:r>
          </a:p>
          <a:p>
            <a:pPr lvl="1"/>
            <a:r>
              <a:rPr lang="en-AU" dirty="0"/>
              <a:t>Retooling existing connections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105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7983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3112368"/>
          </a:xfrm>
        </p:spPr>
        <p:txBody>
          <a:bodyPr/>
          <a:lstStyle/>
          <a:p>
            <a:r>
              <a:rPr lang="en-AU" sz="2800" dirty="0" smtClean="0">
                <a:hlinkClick r:id="rId2"/>
              </a:rPr>
              <a:t>http://hl7.org/fhir</a:t>
            </a:r>
            <a:r>
              <a:rPr lang="en-AU" sz="2800" dirty="0" smtClean="0"/>
              <a:t>	      </a:t>
            </a:r>
          </a:p>
          <a:p>
            <a:r>
              <a:rPr lang="en-AU" sz="2800" dirty="0" smtClean="0">
                <a:hlinkClick r:id="rId3"/>
              </a:rPr>
              <a:t>http</a:t>
            </a:r>
            <a:r>
              <a:rPr lang="en-AU" sz="2800" dirty="0">
                <a:hlinkClick r:id="rId3"/>
              </a:rPr>
              <a:t>://wiki.hl7.org/index.php?title=</a:t>
            </a:r>
            <a:r>
              <a:rPr lang="en-AU" sz="2800" dirty="0" smtClean="0">
                <a:hlinkClick r:id="rId3"/>
              </a:rPr>
              <a:t>FHIR</a:t>
            </a:r>
            <a:r>
              <a:rPr lang="en-AU" sz="2800" dirty="0" smtClean="0"/>
              <a:t> </a:t>
            </a:r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106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86104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60932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1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Genesis of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HL7 undertook a “Fresh look”</a:t>
            </a:r>
          </a:p>
          <a:p>
            <a:pPr lvl="1"/>
            <a:r>
              <a:rPr lang="en-AU" dirty="0" smtClean="0"/>
              <a:t>What would healthcare exchange look like if we started from scratch using modern approaches?</a:t>
            </a:r>
          </a:p>
          <a:p>
            <a:r>
              <a:rPr lang="en-AU" dirty="0" smtClean="0"/>
              <a:t>Web search for success markers led to RESTful based APIs</a:t>
            </a:r>
          </a:p>
          <a:p>
            <a:pPr lvl="1"/>
            <a:r>
              <a:rPr lang="en-AU" dirty="0" smtClean="0"/>
              <a:t>Exemplar: Highrise (</a:t>
            </a:r>
            <a:r>
              <a:rPr lang="en-AU" dirty="0" smtClean="0">
                <a:hlinkClick r:id="rId2"/>
              </a:rPr>
              <a:t>https://github.com/37signals/highrise-api</a:t>
            </a:r>
            <a:r>
              <a:rPr lang="en-AU" dirty="0" smtClean="0"/>
              <a:t>)</a:t>
            </a:r>
          </a:p>
          <a:p>
            <a:r>
              <a:rPr lang="en-AU" dirty="0" smtClean="0"/>
              <a:t>Drafted a healthcare exchange API based on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86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Timeline: Where does FHIR fit?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7584" y="4797152"/>
            <a:ext cx="7272808" cy="0"/>
          </a:xfrm>
          <a:prstGeom prst="line">
            <a:avLst/>
          </a:prstGeom>
          <a:ln w="34925"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1560" y="5013176"/>
            <a:ext cx="755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36360"/>
                </a:solidFill>
              </a:rPr>
              <a:t>1</a:t>
            </a:r>
            <a:r>
              <a:rPr lang="en-US" sz="2000" dirty="0" smtClean="0">
                <a:solidFill>
                  <a:srgbClr val="636360"/>
                </a:solidFill>
              </a:rPr>
              <a:t>980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936" y="5013176"/>
            <a:ext cx="755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2000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2589" y="5013176"/>
            <a:ext cx="755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1990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72949" y="4973106"/>
            <a:ext cx="755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2010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24328" y="4973106"/>
            <a:ext cx="755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2020</a:t>
            </a:r>
            <a:endParaRPr lang="en-US" dirty="0">
              <a:solidFill>
                <a:srgbClr val="63636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835696" y="3356992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35696" y="3356992"/>
            <a:ext cx="5760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00192" y="3356992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00192" y="3356992"/>
            <a:ext cx="5760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04048" y="3356992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04048" y="3356992"/>
            <a:ext cx="5760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164288" y="3356992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164288" y="3356992"/>
            <a:ext cx="5760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35696" y="2060848"/>
            <a:ext cx="59688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V2</a:t>
            </a:r>
          </a:p>
          <a:p>
            <a:r>
              <a:rPr lang="en-US" sz="1400" dirty="0" smtClean="0">
                <a:solidFill>
                  <a:srgbClr val="636360"/>
                </a:solidFill>
              </a:rPr>
              <a:t>1987</a:t>
            </a:r>
            <a:endParaRPr lang="en-US" sz="1600" dirty="0">
              <a:solidFill>
                <a:srgbClr val="6363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00192" y="2042845"/>
            <a:ext cx="8402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Fresh</a:t>
            </a:r>
          </a:p>
          <a:p>
            <a:r>
              <a:rPr lang="en-US" sz="2000" dirty="0" smtClean="0">
                <a:solidFill>
                  <a:srgbClr val="636360"/>
                </a:solidFill>
              </a:rPr>
              <a:t>Look</a:t>
            </a:r>
          </a:p>
          <a:p>
            <a:r>
              <a:rPr lang="en-US" sz="1400" dirty="0" smtClean="0">
                <a:solidFill>
                  <a:srgbClr val="636360"/>
                </a:solidFill>
              </a:rPr>
              <a:t>2011</a:t>
            </a:r>
            <a:endParaRPr lang="en-US" sz="1600" dirty="0">
              <a:solidFill>
                <a:srgbClr val="6363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2042845"/>
            <a:ext cx="748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V3</a:t>
            </a:r>
          </a:p>
          <a:p>
            <a:r>
              <a:rPr lang="en-US" sz="2000" dirty="0" smtClean="0">
                <a:solidFill>
                  <a:srgbClr val="636360"/>
                </a:solidFill>
              </a:rPr>
              <a:t>CDA</a:t>
            </a:r>
          </a:p>
          <a:p>
            <a:r>
              <a:rPr lang="en-US" sz="1400" dirty="0" smtClean="0">
                <a:solidFill>
                  <a:srgbClr val="636360"/>
                </a:solidFill>
              </a:rPr>
              <a:t>2005</a:t>
            </a:r>
            <a:endParaRPr lang="en-US" sz="1600" dirty="0">
              <a:solidFill>
                <a:srgbClr val="6363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20272" y="2042845"/>
            <a:ext cx="882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FHIR</a:t>
            </a:r>
          </a:p>
          <a:p>
            <a:r>
              <a:rPr lang="en-US" sz="2000" dirty="0" smtClean="0">
                <a:solidFill>
                  <a:srgbClr val="636360"/>
                </a:solidFill>
              </a:rPr>
              <a:t>DSTU</a:t>
            </a:r>
          </a:p>
          <a:p>
            <a:r>
              <a:rPr lang="en-US" sz="1400" dirty="0" smtClean="0">
                <a:solidFill>
                  <a:srgbClr val="636360"/>
                </a:solidFill>
              </a:rPr>
              <a:t>2014</a:t>
            </a:r>
            <a:endParaRPr lang="en-US" sz="1400" dirty="0">
              <a:solidFill>
                <a:srgbClr val="63636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491880" y="3356992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91880" y="3356992"/>
            <a:ext cx="5760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19872" y="2060848"/>
            <a:ext cx="111127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Start V3</a:t>
            </a:r>
          </a:p>
          <a:p>
            <a:r>
              <a:rPr lang="en-US" sz="1400" dirty="0" smtClean="0">
                <a:solidFill>
                  <a:srgbClr val="636360"/>
                </a:solidFill>
              </a:rPr>
              <a:t>1995</a:t>
            </a:r>
            <a:endParaRPr lang="en-US" sz="1600" dirty="0">
              <a:solidFill>
                <a:srgbClr val="63636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91880" y="3861048"/>
            <a:ext cx="1512168" cy="576064"/>
          </a:xfrm>
          <a:prstGeom prst="rect">
            <a:avLst/>
          </a:prstGeom>
          <a:solidFill>
            <a:srgbClr val="E7E75D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36360"/>
                </a:solidFill>
              </a:rPr>
              <a:t>10 years</a:t>
            </a:r>
            <a:endParaRPr lang="en-US" sz="1800" dirty="0">
              <a:solidFill>
                <a:srgbClr val="63636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00192" y="3861048"/>
            <a:ext cx="864096" cy="576064"/>
          </a:xfrm>
          <a:prstGeom prst="rect">
            <a:avLst/>
          </a:prstGeom>
          <a:solidFill>
            <a:srgbClr val="E7E75D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36360"/>
                </a:solidFill>
              </a:rPr>
              <a:t>3</a:t>
            </a:r>
          </a:p>
          <a:p>
            <a:pPr algn="ctr"/>
            <a:r>
              <a:rPr lang="en-US" sz="1800" dirty="0" smtClean="0">
                <a:solidFill>
                  <a:srgbClr val="636360"/>
                </a:solidFill>
              </a:rPr>
              <a:t>years</a:t>
            </a:r>
            <a:endParaRPr lang="en-US" sz="1800" dirty="0">
              <a:solidFill>
                <a:srgbClr val="6363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084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Principles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763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Leverage cross-industry </a:t>
            </a:r>
            <a:r>
              <a:rPr lang="en-US" b="1" dirty="0" smtClean="0"/>
              <a:t>web technologies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 smtClean="0"/>
              <a:t>Make content </a:t>
            </a:r>
            <a:r>
              <a:rPr lang="en-US" b="1" dirty="0" smtClean="0"/>
              <a:t>freely available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3149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Implementer</a:t>
            </a:r>
            <a:r>
              <a:rPr lang="en-US" baseline="0" dirty="0" smtClean="0"/>
              <a:t> Focus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Specification is written for one target</a:t>
            </a:r>
            <a:r>
              <a:rPr lang="en-US" sz="2400" baseline="0" dirty="0" smtClean="0"/>
              <a:t> audience: implementers</a:t>
            </a:r>
          </a:p>
          <a:p>
            <a:pPr lvl="1"/>
            <a:r>
              <a:rPr lang="en-US" sz="2400" dirty="0" smtClean="0"/>
              <a:t>Rationale, modeling</a:t>
            </a:r>
            <a:r>
              <a:rPr lang="en-US" sz="2400" baseline="0" dirty="0" smtClean="0"/>
              <a:t> approaches, etc. kept elsewhere</a:t>
            </a:r>
          </a:p>
          <a:p>
            <a:pPr lvl="0"/>
            <a:r>
              <a:rPr lang="en-US" sz="2400" dirty="0" smtClean="0"/>
              <a:t>Multiple reference implementations from day 1</a:t>
            </a:r>
          </a:p>
          <a:p>
            <a:pPr lvl="0"/>
            <a:r>
              <a:rPr lang="en-US" sz="2400" dirty="0" smtClean="0"/>
              <a:t>Publicly available test servers</a:t>
            </a:r>
          </a:p>
          <a:p>
            <a:pPr lvl="0"/>
            <a:r>
              <a:rPr lang="en-US" sz="2400" dirty="0" smtClean="0"/>
              <a:t>Starter APIs published with spec</a:t>
            </a:r>
          </a:p>
          <a:p>
            <a:pPr lvl="1"/>
            <a:r>
              <a:rPr lang="en-US" sz="2400" dirty="0" smtClean="0"/>
              <a:t>C#, Java, Pascal, </a:t>
            </a:r>
            <a:r>
              <a:rPr lang="en-US" sz="2400" dirty="0" err="1" smtClean="0"/>
              <a:t>ObjectiveC</a:t>
            </a:r>
            <a:r>
              <a:rPr lang="en-US" sz="2400" dirty="0" smtClean="0"/>
              <a:t>, </a:t>
            </a:r>
            <a:r>
              <a:rPr lang="en-US" sz="2400" dirty="0" err="1" smtClean="0"/>
              <a:t>Javascript</a:t>
            </a:r>
            <a:endParaRPr lang="en-US" sz="2400" dirty="0" smtClean="0"/>
          </a:p>
          <a:p>
            <a:pPr lvl="2"/>
            <a:r>
              <a:rPr lang="en-US" sz="2200" dirty="0" smtClean="0"/>
              <a:t>more to come</a:t>
            </a:r>
          </a:p>
          <a:p>
            <a:pPr lvl="0"/>
            <a:r>
              <a:rPr lang="en-US" sz="2400" dirty="0" smtClean="0"/>
              <a:t>Connectathons</a:t>
            </a:r>
            <a:r>
              <a:rPr lang="en-US" sz="2400" baseline="0" dirty="0" smtClean="0"/>
              <a:t> to verify specification approaches</a:t>
            </a:r>
          </a:p>
          <a:p>
            <a:pPr lvl="0"/>
            <a:r>
              <a:rPr lang="en-US" sz="2400" baseline="0" dirty="0" smtClean="0"/>
              <a:t>Instances you can read and understand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</a:t>
            </a:r>
          </a:p>
          <a:p>
            <a:pPr lvl="0"/>
            <a:r>
              <a:rPr lang="en-US" sz="2400" dirty="0" smtClean="0">
                <a:sym typeface="Wingdings" pitchFamily="2" charset="2"/>
              </a:rPr>
              <a:t>Lots of examples (and they’re valid too)</a:t>
            </a:r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020272" y="3133383"/>
            <a:ext cx="187220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HL7.Fhir.Instance.Model;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HL7.Fhir.Instance.Parsers;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HL7.Fhir.Instance.Support;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sz="700" noProof="1" smtClean="0">
              <a:solidFill>
                <a:srgbClr val="2B91A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xr =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.Create(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StreamRead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IFhirReader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XmlFhirReader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noProof="1" smtClean="0">
                <a:latin typeface="Consolas"/>
              </a:rPr>
              <a:t>//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 JsonTextReader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jr = </a:t>
            </a:r>
            <a:r>
              <a:rPr lang="en-US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JsonTe</a:t>
            </a:r>
            <a:endParaRPr lang="en-US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noProof="1" smtClean="0">
                <a:latin typeface="Consolas"/>
              </a:rPr>
              <a:t>//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StreamRead</a:t>
            </a:r>
            <a:endParaRPr lang="en-US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latin typeface="Consolas"/>
              </a:rPr>
              <a:t>//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 IFhirReader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JsonFhirRe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errors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rep = (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Resour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Assert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.IsTrue(errors.Count() == 0</a:t>
            </a:r>
            <a:endParaRPr lang="nl-NL" sz="700" noProof="1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26755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r>
              <a:rPr lang="en-US" baseline="0" dirty="0" smtClean="0"/>
              <a:t> “Common” Scenarios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scenarios </a:t>
            </a:r>
            <a:r>
              <a:rPr lang="en-US" dirty="0" smtClean="0"/>
              <a:t>implementers </a:t>
            </a:r>
            <a:r>
              <a:rPr lang="en-US" dirty="0"/>
              <a:t>ask for</a:t>
            </a:r>
          </a:p>
          <a:p>
            <a:r>
              <a:rPr lang="en-US" dirty="0"/>
              <a:t>Inclusion of content in core specification is based on core content rule</a:t>
            </a:r>
          </a:p>
          <a:p>
            <a:pPr lvl="1"/>
            <a:r>
              <a:rPr lang="en-US" dirty="0"/>
              <a:t>“We only include data elements if we are confident that most normal implementations using that resource will make use of the element</a:t>
            </a:r>
            <a:r>
              <a:rPr lang="en-US" dirty="0" smtClean="0"/>
              <a:t>” (80%)</a:t>
            </a:r>
            <a:endParaRPr lang="en-US" dirty="0"/>
          </a:p>
          <a:p>
            <a:pPr lvl="1"/>
            <a:r>
              <a:rPr lang="en-US" dirty="0"/>
              <a:t>Other content </a:t>
            </a:r>
            <a:r>
              <a:rPr lang="en-US" dirty="0" smtClean="0"/>
              <a:t>in extensions (more </a:t>
            </a:r>
            <a:r>
              <a:rPr lang="en-US" dirty="0"/>
              <a:t>on this later)</a:t>
            </a:r>
          </a:p>
          <a:p>
            <a:pPr lvl="1"/>
            <a:r>
              <a:rPr lang="en-US" dirty="0"/>
              <a:t>Easy to say, governance challenge to achieve</a:t>
            </a:r>
          </a:p>
          <a:p>
            <a:r>
              <a:rPr lang="en-US" dirty="0"/>
              <a:t>Resources are simple and easy to understand and use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8993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Instances shared using XML or JSON</a:t>
            </a:r>
          </a:p>
          <a:p>
            <a:r>
              <a:rPr lang="en-US" sz="2800" dirty="0" smtClean="0"/>
              <a:t>Collections represented using ATOM</a:t>
            </a:r>
          </a:p>
          <a:p>
            <a:pPr lvl="1"/>
            <a:r>
              <a:rPr lang="en-US" sz="2400" dirty="0" smtClean="0"/>
              <a:t>Same technology</a:t>
            </a:r>
            <a:r>
              <a:rPr lang="en-US" sz="2400" baseline="0" dirty="0" smtClean="0"/>
              <a:t> that gives you your daily news summary</a:t>
            </a:r>
          </a:p>
          <a:p>
            <a:pPr lvl="1"/>
            <a:r>
              <a:rPr lang="en-US" sz="2400" baseline="0" dirty="0" smtClean="0"/>
              <a:t>Out-of-the-box publish/subscribe</a:t>
            </a:r>
          </a:p>
          <a:p>
            <a:pPr lvl="1"/>
            <a:r>
              <a:rPr lang="en-US" sz="2400" dirty="0" smtClean="0"/>
              <a:t>JSON representation as well</a:t>
            </a:r>
            <a:endParaRPr lang="en-US" sz="2400" baseline="0" dirty="0" smtClean="0"/>
          </a:p>
          <a:p>
            <a:pPr lvl="0"/>
            <a:r>
              <a:rPr lang="en-US" sz="2800" dirty="0" smtClean="0"/>
              <a:t>Web calls work the same way they do for Google, Facebook</a:t>
            </a:r>
            <a:r>
              <a:rPr lang="en-US" sz="2800" baseline="0" dirty="0" smtClean="0"/>
              <a:t> &amp; Twitter</a:t>
            </a:r>
          </a:p>
          <a:p>
            <a:pPr lvl="0"/>
            <a:r>
              <a:rPr lang="en-US" sz="2800" dirty="0" smtClean="0"/>
              <a:t>Rely on HTTPS, OAuth, etc. for security functions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8292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Readable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CDA has both narrative and data</a:t>
            </a:r>
          </a:p>
          <a:p>
            <a:r>
              <a:rPr lang="en-US" dirty="0" smtClean="0"/>
              <a:t>The data / narrative dynamic exists throughout the process </a:t>
            </a:r>
          </a:p>
          <a:p>
            <a:pPr lvl="0"/>
            <a:r>
              <a:rPr lang="en-US" dirty="0" smtClean="0"/>
              <a:t>In FHIR, </a:t>
            </a:r>
            <a:r>
              <a:rPr lang="en-US" b="1" dirty="0" smtClean="0"/>
              <a:t>every</a:t>
            </a:r>
            <a:r>
              <a:rPr lang="en-US" b="0" baseline="0" dirty="0" smtClean="0"/>
              <a:t> resource should </a:t>
            </a:r>
            <a:br>
              <a:rPr lang="en-US" b="0" baseline="0" dirty="0" smtClean="0"/>
            </a:br>
            <a:r>
              <a:rPr lang="en-US" b="0" baseline="0" dirty="0" smtClean="0"/>
              <a:t>have a human-readable expression</a:t>
            </a:r>
          </a:p>
          <a:p>
            <a:pPr lvl="1"/>
            <a:r>
              <a:rPr lang="en-US" dirty="0" smtClean="0"/>
              <a:t>Can be direct rendering or human entered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470" y="3501008"/>
            <a:ext cx="1187533" cy="1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739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Freely available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Unencumbered – free for use, no membership required</a:t>
            </a:r>
          </a:p>
          <a:p>
            <a:r>
              <a:rPr lang="en-US" dirty="0" smtClean="0">
                <a:hlinkClick r:id="rId3"/>
              </a:rPr>
              <a:t>http://hl7.org/fhir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65627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office\AppData\Local\Microsoft\Windows\Temporary Internet Files\Content.IE5\2B0EXTZ8\MC90010475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753741"/>
            <a:ext cx="1747838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986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gforge.hl7.org/svn/fhir/trunk/presentations/2015-01 Tutorials/Introduction </a:t>
            </a:r>
            <a:r>
              <a:rPr lang="en-CA" dirty="0">
                <a:hlinkClick r:id="rId2"/>
              </a:rPr>
              <a:t>to </a:t>
            </a:r>
            <a:r>
              <a:rPr lang="en-CA" dirty="0" smtClean="0">
                <a:hlinkClick r:id="rId2"/>
              </a:rPr>
              <a:t>FHIR.pptx</a:t>
            </a:r>
            <a:endParaRPr lang="en-CA" dirty="0" smtClean="0"/>
          </a:p>
          <a:p>
            <a:pPr lvl="2"/>
            <a:r>
              <a:rPr lang="en-US" dirty="0" smtClean="0"/>
              <a:t>Use “anonymous” and email address to logon</a:t>
            </a:r>
            <a:endParaRPr lang="en-CA" dirty="0" smtClean="0"/>
          </a:p>
          <a:p>
            <a:pPr lvl="0"/>
            <a:r>
              <a:rPr lang="en-US" dirty="0" smtClean="0"/>
              <a:t>Is licensed for use under the Creative Commons, specifically:</a:t>
            </a:r>
          </a:p>
          <a:p>
            <a:pPr lvl="1"/>
            <a:r>
              <a:rPr lang="en-CA" u="sng" dirty="0">
                <a:hlinkClick r:id="rId3"/>
              </a:rPr>
              <a:t>Creative Commons Attribution 3.0 </a:t>
            </a:r>
            <a:r>
              <a:rPr lang="en-CA" u="sng" dirty="0" err="1">
                <a:hlinkClick r:id="rId3"/>
              </a:rPr>
              <a:t>Unported</a:t>
            </a:r>
            <a:r>
              <a:rPr lang="en-CA" u="sng" dirty="0">
                <a:hlinkClick r:id="rId3"/>
              </a:rPr>
              <a:t> </a:t>
            </a:r>
            <a:r>
              <a:rPr lang="en-CA" u="sng" dirty="0" smtClean="0">
                <a:hlinkClick r:id="rId3"/>
              </a:rPr>
              <a:t>License</a:t>
            </a:r>
            <a:endParaRPr lang="en-CA" u="sng" dirty="0" smtClean="0"/>
          </a:p>
          <a:p>
            <a:pPr lvl="1"/>
            <a:r>
              <a:rPr lang="en-US" dirty="0" smtClean="0"/>
              <a:t>(Do with it as you wish, so long as you give credit)</a:t>
            </a:r>
            <a:endParaRPr lang="en-CA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301208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 and Architectures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4752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53483974"/>
              </p:ext>
            </p:extLst>
          </p:nvPr>
        </p:nvGraphicFramePr>
        <p:xfrm>
          <a:off x="1331640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5795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772816"/>
            <a:ext cx="7772400" cy="4468916"/>
          </a:xfrm>
        </p:spPr>
        <p:txBody>
          <a:bodyPr/>
          <a:lstStyle/>
          <a:p>
            <a:r>
              <a:rPr lang="en-AU" dirty="0" smtClean="0"/>
              <a:t>“</a:t>
            </a:r>
            <a:r>
              <a:rPr lang="en-AU" b="0" dirty="0"/>
              <a:t>Representational state transfer” – an architecture for how to connect systems</a:t>
            </a:r>
          </a:p>
          <a:p>
            <a:r>
              <a:rPr lang="en-AU" b="0" dirty="0" smtClean="0"/>
              <a:t>CRUD</a:t>
            </a:r>
          </a:p>
          <a:p>
            <a:r>
              <a:rPr lang="en-AU" b="0" dirty="0" smtClean="0"/>
              <a:t>Outcomes</a:t>
            </a:r>
          </a:p>
          <a:p>
            <a:pPr lvl="1"/>
            <a:r>
              <a:rPr lang="en-AU" b="0" dirty="0" smtClean="0"/>
              <a:t>Simple stable interfaces</a:t>
            </a:r>
          </a:p>
          <a:p>
            <a:pPr lvl="1"/>
            <a:r>
              <a:rPr lang="en-AU" b="0" dirty="0" smtClean="0"/>
              <a:t>High Performance / Scalability</a:t>
            </a:r>
          </a:p>
          <a:p>
            <a:pPr lvl="1"/>
            <a:r>
              <a:rPr lang="en-AU" b="0" dirty="0" smtClean="0"/>
              <a:t>Visible Process (e.g. can debug)</a:t>
            </a:r>
          </a:p>
          <a:p>
            <a:pPr lvl="1"/>
            <a:r>
              <a:rPr lang="en-AU" b="0" dirty="0" smtClean="0"/>
              <a:t>Portability</a:t>
            </a:r>
          </a:p>
          <a:p>
            <a:pPr lvl="1"/>
            <a:r>
              <a:rPr lang="en-AU" b="0" dirty="0" smtClean="0"/>
              <a:t>Reliability (resistance to failure)</a:t>
            </a:r>
          </a:p>
          <a:p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3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D9570176-4252-E04E-ABE3-F5AE690C57AF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37891" name="Group 4"/>
          <p:cNvGrpSpPr>
            <a:grpSpLocks/>
          </p:cNvGrpSpPr>
          <p:nvPr/>
        </p:nvGrpSpPr>
        <p:grpSpPr bwMode="auto">
          <a:xfrm>
            <a:off x="397570" y="1979952"/>
            <a:ext cx="3887787" cy="2952750"/>
            <a:chOff x="0" y="0"/>
            <a:chExt cx="2449" cy="1859"/>
          </a:xfrm>
        </p:grpSpPr>
        <p:sp>
          <p:nvSpPr>
            <p:cNvPr id="36866" name="AutoShape 2"/>
            <p:cNvSpPr>
              <a:spLocks/>
            </p:cNvSpPr>
            <p:nvPr/>
          </p:nvSpPr>
          <p:spPr bwMode="auto">
            <a:xfrm>
              <a:off x="0" y="0"/>
              <a:ext cx="2449" cy="1859"/>
            </a:xfrm>
            <a:prstGeom prst="roundRect">
              <a:avLst>
                <a:gd name="adj" fmla="val 16667"/>
              </a:avLst>
            </a:prstGeom>
            <a:solidFill>
              <a:srgbClr val="E9CBC3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05" name="Rectangle 3"/>
            <p:cNvSpPr>
              <a:spLocks/>
            </p:cNvSpPr>
            <p:nvPr/>
          </p:nvSpPr>
          <p:spPr bwMode="auto">
            <a:xfrm>
              <a:off x="92" y="90"/>
              <a:ext cx="22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ＭＳ Ｐゴシック" charset="0"/>
                  <a:sym typeface="Calibri" charset="0"/>
                </a:rPr>
                <a:t>Atom</a:t>
              </a:r>
            </a:p>
          </p:txBody>
        </p:sp>
      </p:grpSp>
      <p:grpSp>
        <p:nvGrpSpPr>
          <p:cNvPr id="37894" name="Group 9"/>
          <p:cNvGrpSpPr>
            <a:grpSpLocks/>
          </p:cNvGrpSpPr>
          <p:nvPr/>
        </p:nvGrpSpPr>
        <p:grpSpPr bwMode="auto">
          <a:xfrm>
            <a:off x="1405632" y="3427752"/>
            <a:ext cx="2592388" cy="649288"/>
            <a:chOff x="0" y="0"/>
            <a:chExt cx="1632" cy="408"/>
          </a:xfrm>
        </p:grpSpPr>
        <p:sp>
          <p:nvSpPr>
            <p:cNvPr id="36871" name="AutoShape 7"/>
            <p:cNvSpPr>
              <a:spLocks/>
            </p:cNvSpPr>
            <p:nvPr/>
          </p:nvSpPr>
          <p:spPr bwMode="auto">
            <a:xfrm>
              <a:off x="0" y="0"/>
              <a:ext cx="1632" cy="408"/>
            </a:xfrm>
            <a:prstGeom prst="roundRect">
              <a:avLst>
                <a:gd name="adj" fmla="val 16667"/>
              </a:avLst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03" name="Rectangle 8"/>
            <p:cNvSpPr>
              <a:spLocks/>
            </p:cNvSpPr>
            <p:nvPr/>
          </p:nvSpPr>
          <p:spPr bwMode="auto">
            <a:xfrm>
              <a:off x="20" y="92"/>
              <a:ext cx="15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Calibri" charset="0"/>
                  <a:ea typeface="ＭＳ Ｐゴシック" charset="0"/>
                  <a:sym typeface="Calibri" charset="0"/>
                </a:rPr>
                <a:t>Resource 1</a:t>
              </a:r>
            </a:p>
          </p:txBody>
        </p:sp>
      </p:grpSp>
      <p:grpSp>
        <p:nvGrpSpPr>
          <p:cNvPr id="37895" name="Group 12"/>
          <p:cNvGrpSpPr>
            <a:grpSpLocks/>
          </p:cNvGrpSpPr>
          <p:nvPr/>
        </p:nvGrpSpPr>
        <p:grpSpPr bwMode="auto">
          <a:xfrm>
            <a:off x="1405632" y="4207215"/>
            <a:ext cx="2592388" cy="649287"/>
            <a:chOff x="0" y="0"/>
            <a:chExt cx="1632" cy="408"/>
          </a:xfrm>
        </p:grpSpPr>
        <p:sp>
          <p:nvSpPr>
            <p:cNvPr id="36874" name="AutoShape 10"/>
            <p:cNvSpPr>
              <a:spLocks/>
            </p:cNvSpPr>
            <p:nvPr/>
          </p:nvSpPr>
          <p:spPr bwMode="auto">
            <a:xfrm>
              <a:off x="0" y="0"/>
              <a:ext cx="1632" cy="408"/>
            </a:xfrm>
            <a:prstGeom prst="roundRect">
              <a:avLst>
                <a:gd name="adj" fmla="val 16667"/>
              </a:avLst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01" name="Rectangle 11"/>
            <p:cNvSpPr>
              <a:spLocks/>
            </p:cNvSpPr>
            <p:nvPr/>
          </p:nvSpPr>
          <p:spPr bwMode="auto">
            <a:xfrm>
              <a:off x="20" y="92"/>
              <a:ext cx="15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ＭＳ Ｐゴシック" charset="0"/>
                  <a:sym typeface="Calibri" charset="0"/>
                </a:rPr>
                <a:t>Resource 2</a:t>
              </a:r>
            </a:p>
          </p:txBody>
        </p:sp>
      </p:grpSp>
      <p:sp>
        <p:nvSpPr>
          <p:cNvPr id="36877" name="Rectangle 13"/>
          <p:cNvSpPr>
            <a:spLocks/>
          </p:cNvSpPr>
          <p:nvPr/>
        </p:nvSpPr>
        <p:spPr bwMode="auto">
          <a:xfrm>
            <a:off x="707132" y="2454615"/>
            <a:ext cx="3251200" cy="774700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8100" tIns="38100" rIns="38100" bIns="38100" anchor="ctr"/>
          <a:lstStyle/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Composition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6879" name="AutoShape 15"/>
          <p:cNvSpPr>
            <a:spLocks/>
          </p:cNvSpPr>
          <p:nvPr/>
        </p:nvSpPr>
        <p:spPr bwMode="auto">
          <a:xfrm rot="16200000" flipH="1">
            <a:off x="980182" y="3438865"/>
            <a:ext cx="635000" cy="2159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80" name="AutoShape 16"/>
          <p:cNvSpPr>
            <a:spLocks/>
          </p:cNvSpPr>
          <p:nvPr/>
        </p:nvSpPr>
        <p:spPr bwMode="auto">
          <a:xfrm rot="16200000" flipH="1">
            <a:off x="514251" y="3614283"/>
            <a:ext cx="1277937" cy="508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572000" y="1988840"/>
            <a:ext cx="3888432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Similar to CDA</a:t>
            </a:r>
          </a:p>
          <a:p>
            <a:r>
              <a:rPr lang="en-US" sz="2400" dirty="0" smtClean="0"/>
              <a:t>Collection of resources bound together</a:t>
            </a:r>
          </a:p>
          <a:p>
            <a:pPr lvl="1"/>
            <a:r>
              <a:rPr lang="en-US" sz="2000" dirty="0" smtClean="0"/>
              <a:t>Root is a “Composition” resource</a:t>
            </a:r>
          </a:p>
          <a:p>
            <a:pPr lvl="1"/>
            <a:r>
              <a:rPr lang="en-US" sz="2000" dirty="0" smtClean="0"/>
              <a:t>Just like CDA header</a:t>
            </a:r>
          </a:p>
          <a:p>
            <a:r>
              <a:rPr lang="en-US" sz="2400" dirty="0" smtClean="0"/>
              <a:t>Sent as an ATOM feed</a:t>
            </a:r>
          </a:p>
          <a:p>
            <a:r>
              <a:rPr lang="en-US" sz="2400" dirty="0" smtClean="0"/>
              <a:t>One context</a:t>
            </a:r>
          </a:p>
          <a:p>
            <a:r>
              <a:rPr lang="en-US" sz="2400" dirty="0" smtClean="0"/>
              <a:t>Can be signed, authenticated, etc.</a:t>
            </a:r>
          </a:p>
        </p:txBody>
      </p:sp>
    </p:spTree>
    <p:extLst>
      <p:ext uri="{BB962C8B-B14F-4D97-AF65-F5344CB8AC3E}">
        <p14:creationId xmlns:p14="http://schemas.microsoft.com/office/powerpoint/2010/main" val="221267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21058C90-8180-FB4C-A4EE-A645CD610022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95536" y="1988418"/>
            <a:ext cx="3887787" cy="2952750"/>
            <a:chOff x="395536" y="1916410"/>
            <a:chExt cx="3887787" cy="2952750"/>
          </a:xfrm>
        </p:grpSpPr>
        <p:grpSp>
          <p:nvGrpSpPr>
            <p:cNvPr id="2" name="Group 1"/>
            <p:cNvGrpSpPr/>
            <p:nvPr/>
          </p:nvGrpSpPr>
          <p:grpSpPr>
            <a:xfrm>
              <a:off x="395536" y="1916410"/>
              <a:ext cx="3887787" cy="2952750"/>
              <a:chOff x="395536" y="1700808"/>
              <a:chExt cx="3887787" cy="2952750"/>
            </a:xfrm>
          </p:grpSpPr>
          <p:grpSp>
            <p:nvGrpSpPr>
              <p:cNvPr id="39939" name="Group 4"/>
              <p:cNvGrpSpPr>
                <a:grpSpLocks/>
              </p:cNvGrpSpPr>
              <p:nvPr/>
            </p:nvGrpSpPr>
            <p:grpSpPr bwMode="auto">
              <a:xfrm>
                <a:off x="395536" y="1700808"/>
                <a:ext cx="3887787" cy="2952750"/>
                <a:chOff x="0" y="0"/>
                <a:chExt cx="2449" cy="1859"/>
              </a:xfrm>
            </p:grpSpPr>
            <p:sp>
              <p:nvSpPr>
                <p:cNvPr id="38914" name="AutoShape 2"/>
                <p:cNvSpPr>
                  <a:spLocks/>
                </p:cNvSpPr>
                <p:nvPr/>
              </p:nvSpPr>
              <p:spPr bwMode="auto">
                <a:xfrm>
                  <a:off x="0" y="0"/>
                  <a:ext cx="2449" cy="185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9CBC3"/>
                </a:solidFill>
                <a:ln w="9525" cap="flat">
                  <a:solidFill>
                    <a:srgbClr val="338FA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8100" dist="23000" dir="5400000" algn="ctr" rotWithShape="0">
                    <a:schemeClr val="bg2">
                      <a:alpha val="34999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953" name="Rectangle 3"/>
                <p:cNvSpPr>
                  <a:spLocks/>
                </p:cNvSpPr>
                <p:nvPr/>
              </p:nvSpPr>
              <p:spPr bwMode="auto">
                <a:xfrm>
                  <a:off x="92" y="90"/>
                  <a:ext cx="2264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sym typeface="Calibri" charset="0"/>
                    </a:rPr>
                    <a:t>Atom</a:t>
                  </a:r>
                </a:p>
              </p:txBody>
            </p:sp>
          </p:grpSp>
          <p:grpSp>
            <p:nvGrpSpPr>
              <p:cNvPr id="39942" name="Group 9"/>
              <p:cNvGrpSpPr>
                <a:grpSpLocks/>
              </p:cNvGrpSpPr>
              <p:nvPr/>
            </p:nvGrpSpPr>
            <p:grpSpPr bwMode="auto">
              <a:xfrm>
                <a:off x="1403598" y="3192463"/>
                <a:ext cx="2592388" cy="649288"/>
                <a:chOff x="0" y="0"/>
                <a:chExt cx="1632" cy="408"/>
              </a:xfrm>
            </p:grpSpPr>
            <p:sp>
              <p:nvSpPr>
                <p:cNvPr id="38919" name="AutoShape 7"/>
                <p:cNvSpPr>
                  <a:spLocks/>
                </p:cNvSpPr>
                <p:nvPr/>
              </p:nvSpPr>
              <p:spPr bwMode="auto">
                <a:xfrm>
                  <a:off x="0" y="0"/>
                  <a:ext cx="1632" cy="4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EF0CD"/>
                </a:solidFill>
                <a:ln w="9525" cap="flat">
                  <a:solidFill>
                    <a:srgbClr val="338FA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8100" dist="23000" dir="5400000" algn="ctr" rotWithShape="0">
                    <a:schemeClr val="bg2">
                      <a:alpha val="34999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951" name="Rectangle 8"/>
                <p:cNvSpPr>
                  <a:spLocks/>
                </p:cNvSpPr>
                <p:nvPr/>
              </p:nvSpPr>
              <p:spPr bwMode="auto">
                <a:xfrm>
                  <a:off x="20" y="92"/>
                  <a:ext cx="15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 anchor="ctr"/>
                <a:lstStyle/>
                <a:p>
                  <a:r>
                    <a:rPr lang="en-US" sz="1800" dirty="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sym typeface="Calibri" charset="0"/>
                    </a:rPr>
                    <a:t>Resource 1</a:t>
                  </a:r>
                </a:p>
              </p:txBody>
            </p:sp>
          </p:grpSp>
          <p:grpSp>
            <p:nvGrpSpPr>
              <p:cNvPr id="39943" name="Group 12"/>
              <p:cNvGrpSpPr>
                <a:grpSpLocks/>
              </p:cNvGrpSpPr>
              <p:nvPr/>
            </p:nvGrpSpPr>
            <p:grpSpPr bwMode="auto">
              <a:xfrm>
                <a:off x="1403598" y="3971926"/>
                <a:ext cx="2592388" cy="649287"/>
                <a:chOff x="0" y="0"/>
                <a:chExt cx="1632" cy="408"/>
              </a:xfrm>
            </p:grpSpPr>
            <p:sp>
              <p:nvSpPr>
                <p:cNvPr id="38922" name="AutoShape 10"/>
                <p:cNvSpPr>
                  <a:spLocks/>
                </p:cNvSpPr>
                <p:nvPr/>
              </p:nvSpPr>
              <p:spPr bwMode="auto">
                <a:xfrm>
                  <a:off x="0" y="0"/>
                  <a:ext cx="1632" cy="4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EF0CD"/>
                </a:solidFill>
                <a:ln w="9525" cap="flat">
                  <a:solidFill>
                    <a:srgbClr val="338FA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8100" dist="23000" dir="5400000" algn="ctr" rotWithShape="0">
                    <a:schemeClr val="bg2">
                      <a:alpha val="34999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949" name="Rectangle 11"/>
                <p:cNvSpPr>
                  <a:spLocks/>
                </p:cNvSpPr>
                <p:nvPr/>
              </p:nvSpPr>
              <p:spPr bwMode="auto">
                <a:xfrm>
                  <a:off x="20" y="92"/>
                  <a:ext cx="15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 anchor="ctr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sym typeface="Calibri" charset="0"/>
                    </a:rPr>
                    <a:t>Resource 2</a:t>
                  </a:r>
                </a:p>
              </p:txBody>
            </p:sp>
          </p:grpSp>
          <p:sp>
            <p:nvSpPr>
              <p:cNvPr id="38925" name="Rectangle 13"/>
              <p:cNvSpPr>
                <a:spLocks/>
              </p:cNvSpPr>
              <p:nvPr/>
            </p:nvSpPr>
            <p:spPr bwMode="auto">
              <a:xfrm>
                <a:off x="705098" y="2181226"/>
                <a:ext cx="3251200" cy="774700"/>
              </a:xfrm>
              <a:prstGeom prst="rect">
                <a:avLst/>
              </a:prstGeom>
              <a:solidFill>
                <a:srgbClr val="FEF0CD"/>
              </a:solidFill>
              <a:ln w="9525" cap="flat">
                <a:solidFill>
                  <a:srgbClr val="338FA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23000" dir="5400000" algn="ctr" rotWithShape="0">
                  <a:schemeClr val="bg2">
                    <a:alpha val="34999"/>
                  </a:schemeClr>
                </a:outerShdw>
              </a:effectLst>
            </p:spPr>
            <p:txBody>
              <a:bodyPr lIns="38100" tIns="38100" rIns="38100" bIns="38100" anchor="ctr"/>
              <a:lstStyle/>
              <a:p>
                <a:pPr>
                  <a:defRPr/>
                </a:pPr>
                <a:r>
                  <a:rPr lang="en-US" sz="1800" dirty="0" err="1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libri" charset="0"/>
                    <a:ea typeface="ＭＳ Ｐゴシック" charset="0"/>
                    <a:cs typeface="Calibri" charset="0"/>
                    <a:sym typeface="Calibri" charset="0"/>
                  </a:rPr>
                  <a:t>MessageHeader</a:t>
                </a:r>
                <a:endParaRPr lang="en-US" sz="4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  <a:sym typeface="Calibri" charset="0"/>
                </a:endParaRPr>
              </a:p>
            </p:txBody>
          </p:sp>
        </p:grpSp>
        <p:sp>
          <p:nvSpPr>
            <p:cNvPr id="38927" name="AutoShape 15"/>
            <p:cNvSpPr>
              <a:spLocks/>
            </p:cNvSpPr>
            <p:nvPr/>
          </p:nvSpPr>
          <p:spPr bwMode="auto">
            <a:xfrm rot="16200000" flipH="1">
              <a:off x="978148" y="3385366"/>
              <a:ext cx="635000" cy="2159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928" name="AutoShape 16"/>
            <p:cNvSpPr>
              <a:spLocks/>
            </p:cNvSpPr>
            <p:nvPr/>
          </p:nvSpPr>
          <p:spPr bwMode="auto">
            <a:xfrm rot="16200000" flipH="1">
              <a:off x="493961" y="3579041"/>
              <a:ext cx="1314450" cy="508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427984" y="1844824"/>
            <a:ext cx="4335016" cy="4464496"/>
          </a:xfrm>
        </p:spPr>
        <p:txBody>
          <a:bodyPr/>
          <a:lstStyle/>
          <a:p>
            <a:r>
              <a:rPr lang="en-US" sz="2400" dirty="0" smtClean="0"/>
              <a:t>Similar to v2 and v3 messaging</a:t>
            </a:r>
          </a:p>
          <a:p>
            <a:r>
              <a:rPr lang="en-US" sz="2400" dirty="0" smtClean="0"/>
              <a:t>Also a collection of resources as an ATOM feed</a:t>
            </a:r>
          </a:p>
          <a:p>
            <a:r>
              <a:rPr lang="en-US" sz="2400" dirty="0" smtClean="0"/>
              <a:t>Allows request/response behavior with bundles for both request and response</a:t>
            </a:r>
          </a:p>
          <a:p>
            <a:r>
              <a:rPr lang="en-US" sz="2400" dirty="0" smtClean="0"/>
              <a:t>Event-driven</a:t>
            </a:r>
          </a:p>
          <a:p>
            <a:pPr lvl="1"/>
            <a:r>
              <a:rPr lang="en-US" sz="2000" dirty="0" smtClean="0"/>
              <a:t>E.g. Send lab order, get back result</a:t>
            </a:r>
          </a:p>
          <a:p>
            <a:r>
              <a:rPr lang="en-US" sz="2400" dirty="0" smtClean="0"/>
              <a:t>Can be asynchronous</a:t>
            </a:r>
          </a:p>
        </p:txBody>
      </p:sp>
    </p:spTree>
    <p:extLst>
      <p:ext uri="{BB962C8B-B14F-4D97-AF65-F5344CB8AC3E}">
        <p14:creationId xmlns:p14="http://schemas.microsoft.com/office/powerpoint/2010/main" val="233853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r>
              <a:rPr lang="en-US" baseline="0" dirty="0" smtClean="0"/>
              <a:t> Oriented Architecture (SOA)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whatever you like </a:t>
            </a:r>
          </a:p>
          <a:p>
            <a:pPr lvl="1"/>
            <a:r>
              <a:rPr lang="en-US" dirty="0" smtClean="0"/>
              <a:t>(based on SOA principles)</a:t>
            </a:r>
          </a:p>
          <a:p>
            <a:pPr lvl="1"/>
            <a:r>
              <a:rPr lang="en-US" dirty="0" smtClean="0"/>
              <a:t>Ultra complex workflows</a:t>
            </a:r>
          </a:p>
          <a:p>
            <a:pPr lvl="1"/>
            <a:r>
              <a:rPr lang="en-US" dirty="0" smtClean="0"/>
              <a:t>Ultra simple workflows</a:t>
            </a:r>
          </a:p>
          <a:p>
            <a:pPr lvl="1"/>
            <a:r>
              <a:rPr lang="en-US" dirty="0" smtClean="0"/>
              <a:t>Individual resources or collections (in Atom or other formats)</a:t>
            </a:r>
          </a:p>
          <a:p>
            <a:pPr lvl="1"/>
            <a:r>
              <a:rPr lang="en-US" dirty="0" smtClean="0"/>
              <a:t>Use HTTP/S or use something else</a:t>
            </a:r>
          </a:p>
          <a:p>
            <a:pPr lvl="1"/>
            <a:r>
              <a:rPr lang="en-US" dirty="0" smtClean="0"/>
              <a:t>Only constraint is that you’re passing around FHIR resources in some shape or manner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54537869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316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82008" y="2277303"/>
            <a:ext cx="1738064" cy="2975900"/>
            <a:chOff x="3482008" y="1707977"/>
            <a:chExt cx="1738064" cy="2231925"/>
          </a:xfrm>
        </p:grpSpPr>
        <p:sp>
          <p:nvSpPr>
            <p:cNvPr id="15" name="Can 14"/>
            <p:cNvSpPr/>
            <p:nvPr/>
          </p:nvSpPr>
          <p:spPr>
            <a:xfrm>
              <a:off x="3482008" y="1707977"/>
              <a:ext cx="1738064" cy="2231925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FHIR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Repository</a:t>
              </a:r>
              <a:endParaRPr lang="nl-NL" dirty="0">
                <a:solidFill>
                  <a:srgbClr val="FFFFFF"/>
                </a:solidFill>
              </a:endParaRPr>
            </a:p>
          </p:txBody>
        </p:sp>
        <p:pic>
          <p:nvPicPr>
            <p:cNvPr id="28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480034" y="2927763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071070" y="2787774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96058" y="3190621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211960" y="3260115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424794" y="609600"/>
            <a:ext cx="73448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636360"/>
                </a:solidFill>
              </a:rPr>
              <a:t>Regardless of </a:t>
            </a:r>
            <a:r>
              <a:rPr lang="en-US" sz="2600" b="1" dirty="0" smtClean="0">
                <a:solidFill>
                  <a:srgbClr val="636360"/>
                </a:solidFill>
              </a:rPr>
              <a:t>paradigm</a:t>
            </a:r>
            <a:endParaRPr lang="en-US" sz="2600" dirty="0">
              <a:solidFill>
                <a:srgbClr val="636360"/>
              </a:solidFill>
            </a:endParaRPr>
          </a:p>
          <a:p>
            <a:r>
              <a:rPr lang="en-US" sz="2600" dirty="0">
                <a:solidFill>
                  <a:srgbClr val="636360"/>
                </a:solidFill>
              </a:rPr>
              <a:t>	</a:t>
            </a:r>
            <a:r>
              <a:rPr lang="en-US" sz="2600" dirty="0" smtClean="0">
                <a:solidFill>
                  <a:srgbClr val="636360"/>
                </a:solidFill>
              </a:rPr>
              <a:t>the </a:t>
            </a:r>
            <a:r>
              <a:rPr lang="en-US" sz="2600" dirty="0">
                <a:solidFill>
                  <a:srgbClr val="636360"/>
                </a:solidFill>
              </a:rPr>
              <a:t>content </a:t>
            </a:r>
            <a:r>
              <a:rPr lang="en-US" sz="2600" b="1" dirty="0">
                <a:solidFill>
                  <a:srgbClr val="636360"/>
                </a:solidFill>
              </a:rPr>
              <a:t>is the same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496" y="1892829"/>
            <a:ext cx="5543543" cy="2868133"/>
            <a:chOff x="35496" y="1419622"/>
            <a:chExt cx="5543543" cy="2151100"/>
          </a:xfrm>
        </p:grpSpPr>
        <p:grpSp>
          <p:nvGrpSpPr>
            <p:cNvPr id="12" name="Group 11"/>
            <p:cNvGrpSpPr/>
            <p:nvPr/>
          </p:nvGrpSpPr>
          <p:grpSpPr>
            <a:xfrm>
              <a:off x="35496" y="1867784"/>
              <a:ext cx="2134347" cy="1702938"/>
              <a:chOff x="251520" y="989679"/>
              <a:chExt cx="2134347" cy="1702938"/>
            </a:xfrm>
          </p:grpSpPr>
          <p:pic>
            <p:nvPicPr>
              <p:cNvPr id="13" name="Picture 2" descr="http://icons.iconarchive.com/icons/icons-land/vista-hardware-devices/256/Home-Server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989679"/>
                <a:ext cx="1790328" cy="13427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473565" y="2346368"/>
                <a:ext cx="191230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636360"/>
                    </a:solidFill>
                  </a:rPr>
                  <a:t>Lab System</a:t>
                </a:r>
                <a:endParaRPr lang="nl-NL" b="1" dirty="0">
                  <a:solidFill>
                    <a:srgbClr val="63636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467544" y="1419622"/>
              <a:ext cx="5111495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36360"/>
                  </a:solidFill>
                </a:rPr>
                <a:t>Receive a lab result in a </a:t>
              </a:r>
              <a:r>
                <a:rPr lang="en-US" dirty="0" smtClean="0">
                  <a:solidFill>
                    <a:srgbClr val="636360"/>
                  </a:solidFill>
                </a:rPr>
                <a:t>message…</a:t>
              </a:r>
              <a:endParaRPr lang="nl-NL" dirty="0">
                <a:solidFill>
                  <a:srgbClr val="636360"/>
                </a:solidFill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331640" y="1867332"/>
              <a:ext cx="2456950" cy="1390218"/>
            </a:xfrm>
            <a:prstGeom prst="rightArrow">
              <a:avLst>
                <a:gd name="adj1" fmla="val 67500"/>
                <a:gd name="adj2" fmla="val 4835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FHIR </a:t>
              </a:r>
              <a:r>
                <a:rPr lang="en-US" dirty="0" smtClean="0">
                  <a:solidFill>
                    <a:srgbClr val="FFFFFF"/>
                  </a:solidFill>
                </a:rPr>
                <a:t>Message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3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468096" y="2671601"/>
              <a:ext cx="393763" cy="37864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417272" y="2594745"/>
              <a:ext cx="570552" cy="35504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3173729" y="2648526"/>
            <a:ext cx="6724918" cy="3553824"/>
            <a:chOff x="3173728" y="1986394"/>
            <a:chExt cx="6724918" cy="2665369"/>
          </a:xfrm>
        </p:grpSpPr>
        <p:pic>
          <p:nvPicPr>
            <p:cNvPr id="8" name="Picture 7" descr="http://icons.iconarchive.com/icons/icons-land/vista-hardware-devices/256/Home-Server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471" y="2291280"/>
              <a:ext cx="1790328" cy="1342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ight Arrow 33"/>
            <p:cNvSpPr/>
            <p:nvPr/>
          </p:nvSpPr>
          <p:spPr>
            <a:xfrm>
              <a:off x="5220071" y="1986394"/>
              <a:ext cx="2549538" cy="1615534"/>
            </a:xfrm>
            <a:prstGeom prst="rightArrow">
              <a:avLst>
                <a:gd name="adj1" fmla="val 67500"/>
                <a:gd name="adj2" fmla="val 4835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FHIR </a:t>
              </a:r>
              <a:r>
                <a:rPr lang="en-US" dirty="0" smtClean="0">
                  <a:solidFill>
                    <a:srgbClr val="FFFFFF"/>
                  </a:solidFill>
                </a:rPr>
                <a:t>Document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3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11529" y="2851322"/>
              <a:ext cx="375712" cy="36128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159302" y="2864034"/>
              <a:ext cx="571743" cy="35578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173728" y="4305514"/>
              <a:ext cx="6724918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636360"/>
                  </a:solidFill>
                </a:rPr>
                <a:t>…Package </a:t>
              </a:r>
              <a:r>
                <a:rPr lang="en-US" dirty="0">
                  <a:solidFill>
                    <a:srgbClr val="636360"/>
                  </a:solidFill>
                </a:rPr>
                <a:t>it in a discharge summary document</a:t>
              </a:r>
              <a:endParaRPr lang="nl-NL" dirty="0">
                <a:solidFill>
                  <a:srgbClr val="63636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500303"/>
              <a:ext cx="1638640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636360"/>
                  </a:solidFill>
                </a:rPr>
                <a:t>National</a:t>
              </a:r>
            </a:p>
            <a:p>
              <a:r>
                <a:rPr lang="en-US" b="1" dirty="0" smtClean="0">
                  <a:solidFill>
                    <a:srgbClr val="636360"/>
                  </a:solidFill>
                </a:rPr>
                <a:t>Exchange</a:t>
              </a:r>
              <a:endParaRPr lang="nl-NL" b="1" dirty="0">
                <a:solidFill>
                  <a:srgbClr val="636360"/>
                </a:solidFill>
              </a:endParaRPr>
            </a:p>
          </p:txBody>
        </p:sp>
      </p:grp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70" b="96209" l="1624" r="990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97" y="5144053"/>
            <a:ext cx="1936254" cy="126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Down Arrow 20"/>
          <p:cNvSpPr/>
          <p:nvPr/>
        </p:nvSpPr>
        <p:spPr>
          <a:xfrm rot="14554775">
            <a:off x="2503347" y="4676535"/>
            <a:ext cx="1041867" cy="107689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REST</a:t>
            </a:r>
            <a:endParaRPr lang="nl-N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59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Architectures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makes no assumptions about the architectural design of systems</a:t>
            </a:r>
          </a:p>
          <a:p>
            <a:pPr lvl="0"/>
            <a:r>
              <a:rPr lang="en-US" noProof="0" dirty="0" smtClean="0"/>
              <a:t>You can use it for</a:t>
            </a:r>
          </a:p>
          <a:p>
            <a:pPr lvl="1"/>
            <a:r>
              <a:rPr lang="en-US" noProof="0" dirty="0" smtClean="0"/>
              <a:t>Light or heavy</a:t>
            </a:r>
            <a:r>
              <a:rPr lang="en-US" baseline="0" noProof="0" dirty="0" smtClean="0"/>
              <a:t> c</a:t>
            </a:r>
            <a:r>
              <a:rPr lang="en-US" noProof="0" dirty="0" smtClean="0"/>
              <a:t>lients</a:t>
            </a:r>
          </a:p>
          <a:p>
            <a:pPr lvl="1"/>
            <a:r>
              <a:rPr lang="en-US" noProof="0" dirty="0" smtClean="0"/>
              <a:t>Central server or peer-to-peer</a:t>
            </a:r>
            <a:r>
              <a:rPr lang="en-US" baseline="0" noProof="0" dirty="0" smtClean="0"/>
              <a:t> sharing</a:t>
            </a:r>
          </a:p>
          <a:p>
            <a:pPr lvl="1"/>
            <a:r>
              <a:rPr lang="en-US" baseline="0" noProof="0" dirty="0" smtClean="0"/>
              <a:t>Push or pull</a:t>
            </a:r>
          </a:p>
          <a:p>
            <a:pPr lvl="1"/>
            <a:r>
              <a:rPr lang="en-US" noProof="0" dirty="0" smtClean="0"/>
              <a:t>Query</a:t>
            </a:r>
            <a:r>
              <a:rPr lang="en-US" baseline="0" noProof="0" dirty="0" smtClean="0"/>
              <a:t> or publish/subscribe</a:t>
            </a:r>
          </a:p>
          <a:p>
            <a:pPr lvl="1"/>
            <a:r>
              <a:rPr lang="en-US" baseline="0" noProof="0" dirty="0" smtClean="0"/>
              <a:t>Loosely coupled or tightly coupled environments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baseline="0" noProof="0" dirty="0" smtClean="0">
                <a:solidFill>
                  <a:schemeClr val="tx1"/>
                </a:solidFill>
                <a:effectLst/>
                <a:latin typeface="+mn-lt"/>
              </a:rPr>
              <a:t>With history tracking (versions) or without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924944"/>
            <a:ext cx="87312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649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FHIR Spec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9104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(FHIR home)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3" y="279501"/>
            <a:ext cx="8590477" cy="620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7264577" y="491431"/>
            <a:ext cx="1224136" cy="201265"/>
          </a:xfrm>
          <a:prstGeom prst="rect">
            <a:avLst/>
          </a:prstGeom>
          <a:solidFill>
            <a:srgbClr val="00B05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12957" y="3967356"/>
            <a:ext cx="1599203" cy="1026966"/>
          </a:xfrm>
          <a:prstGeom prst="rect">
            <a:avLst/>
          </a:prstGeom>
          <a:solidFill>
            <a:srgbClr val="00B05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8093" y="207342"/>
            <a:ext cx="3320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hl7.org/</a:t>
            </a:r>
            <a:r>
              <a:rPr lang="en-US" sz="4400" b="1" dirty="0" err="1" smtClean="0">
                <a:solidFill>
                  <a:srgbClr val="FF0000"/>
                </a:solidFill>
              </a:rPr>
              <a:t>fhir</a:t>
            </a:r>
            <a:endParaRPr lang="en-CA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254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Name:</a:t>
            </a:r>
            <a:r>
              <a:rPr lang="en-US" dirty="0" smtClean="0"/>
              <a:t> Jean Duteau</a:t>
            </a:r>
          </a:p>
          <a:p>
            <a:r>
              <a:rPr lang="en-US" b="1" dirty="0" smtClean="0"/>
              <a:t>Company:</a:t>
            </a:r>
            <a:r>
              <a:rPr lang="en-US" dirty="0" smtClean="0"/>
              <a:t> Duteau Design </a:t>
            </a:r>
            <a:r>
              <a:rPr lang="en-US" dirty="0" err="1" smtClean="0"/>
              <a:t>Inc</a:t>
            </a:r>
            <a:endParaRPr lang="en-US" dirty="0" smtClean="0"/>
          </a:p>
          <a:p>
            <a:r>
              <a:rPr lang="en-US" b="1" dirty="0" smtClean="0"/>
              <a:t>Background:</a:t>
            </a:r>
          </a:p>
          <a:p>
            <a:pPr lvl="1"/>
            <a:r>
              <a:rPr lang="en-US" dirty="0" smtClean="0"/>
              <a:t>Implemented HL7 v2.x and v3 systems in many different jurisdictions since 2000</a:t>
            </a:r>
          </a:p>
          <a:p>
            <a:pPr lvl="2"/>
            <a:r>
              <a:rPr lang="en-US" sz="2000" dirty="0">
                <a:latin typeface="Arial" charset="0"/>
              </a:rPr>
              <a:t>Co-Chair Modeling &amp; Methodology, Patient Care</a:t>
            </a:r>
          </a:p>
          <a:p>
            <a:pPr lvl="2"/>
            <a:r>
              <a:rPr lang="en-US" sz="2000" dirty="0">
                <a:latin typeface="Arial" charset="0"/>
              </a:rPr>
              <a:t>Modeling Facilitator – Pharmacy, Patient Care</a:t>
            </a:r>
          </a:p>
          <a:p>
            <a:pPr lvl="2"/>
            <a:r>
              <a:rPr lang="en-US" sz="2000" dirty="0">
                <a:latin typeface="Arial" charset="0"/>
              </a:rPr>
              <a:t>Publishing Facilitator – Patient Care, Public Health &amp; Emergency </a:t>
            </a:r>
            <a:r>
              <a:rPr lang="en-US" sz="2000" dirty="0" smtClean="0">
                <a:latin typeface="Arial" charset="0"/>
              </a:rPr>
              <a:t>Response, BRIDG</a:t>
            </a:r>
            <a:endParaRPr lang="en-US" sz="2000" dirty="0">
              <a:latin typeface="Arial" charset="0"/>
            </a:endParaRP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3817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Resources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6855296" cy="4480520"/>
          </a:xfrm>
        </p:spPr>
        <p:txBody>
          <a:bodyPr/>
          <a:lstStyle/>
          <a:p>
            <a:r>
              <a:rPr lang="en-AU" dirty="0" smtClean="0"/>
              <a:t>“Resources” are:</a:t>
            </a:r>
          </a:p>
          <a:p>
            <a:pPr lvl="1"/>
            <a:r>
              <a:rPr lang="en-AU" dirty="0" smtClean="0"/>
              <a:t>Small logically discrete units of exchange</a:t>
            </a:r>
          </a:p>
          <a:p>
            <a:pPr lvl="1"/>
            <a:r>
              <a:rPr lang="en-AU" dirty="0" smtClean="0"/>
              <a:t>Defined behaviour and meaning</a:t>
            </a:r>
          </a:p>
          <a:p>
            <a:pPr lvl="1"/>
            <a:r>
              <a:rPr lang="en-AU" dirty="0" smtClean="0"/>
              <a:t>Known identity / location</a:t>
            </a:r>
          </a:p>
          <a:p>
            <a:pPr lvl="1"/>
            <a:r>
              <a:rPr lang="en-AU" dirty="0" smtClean="0"/>
              <a:t>Smallest unit of transaction “of interest” to healthcare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V2: Sort of like Segments</a:t>
            </a:r>
          </a:p>
          <a:p>
            <a:pPr lvl="1"/>
            <a:r>
              <a:rPr lang="en-AU" dirty="0" smtClean="0"/>
              <a:t>V3: Sort of like CMETs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5046"/>
            <a:ext cx="2034746" cy="1252151"/>
          </a:xfrm>
          <a:prstGeom prst="rect">
            <a:avLst/>
          </a:prstGeom>
        </p:spPr>
      </p:pic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140" y="1772816"/>
            <a:ext cx="2362324" cy="23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999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Resource?</a:t>
            </a:r>
            <a:endParaRPr lang="en-C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</a:p>
          <a:p>
            <a:pPr lvl="1"/>
            <a:r>
              <a:rPr lang="en-US" dirty="0" smtClean="0"/>
              <a:t>Patient, Practitioner, Organization, Location, Coverage, Invoice</a:t>
            </a:r>
          </a:p>
          <a:p>
            <a:r>
              <a:rPr lang="en-US" dirty="0" smtClean="0"/>
              <a:t>Clinical Concepts</a:t>
            </a:r>
          </a:p>
          <a:p>
            <a:pPr lvl="1"/>
            <a:r>
              <a:rPr lang="en-US" dirty="0" smtClean="0"/>
              <a:t>Allergy, Condition, Family History, Care Plan</a:t>
            </a:r>
          </a:p>
          <a:p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Document, Message, Profile, Conformance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Non-examples</a:t>
            </a:r>
            <a:endParaRPr lang="en-CA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Too small</a:t>
            </a:r>
          </a:p>
          <a:p>
            <a:r>
              <a:rPr lang="en-US" dirty="0" smtClean="0"/>
              <a:t>Electronic Health Record </a:t>
            </a:r>
          </a:p>
          <a:p>
            <a:pPr lvl="1"/>
            <a:r>
              <a:rPr lang="en-US" dirty="0" smtClean="0"/>
              <a:t>Too big</a:t>
            </a:r>
          </a:p>
          <a:p>
            <a:r>
              <a:rPr lang="en-US" dirty="0" smtClean="0"/>
              <a:t>Blood Pressure</a:t>
            </a:r>
          </a:p>
          <a:p>
            <a:pPr lvl="1"/>
            <a:r>
              <a:rPr lang="en-US" dirty="0" smtClean="0"/>
              <a:t>Too specific</a:t>
            </a:r>
          </a:p>
          <a:p>
            <a:r>
              <a:rPr lang="en-US" dirty="0" smtClean="0"/>
              <a:t>Intervention</a:t>
            </a:r>
          </a:p>
          <a:p>
            <a:pPr lvl="1"/>
            <a:r>
              <a:rPr lang="en-US" dirty="0" smtClean="0"/>
              <a:t>Too broad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4247456" y="5833183"/>
            <a:ext cx="3348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100-150 total</a:t>
            </a:r>
            <a:endParaRPr lang="en-CA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5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DSTU Resource List</a:t>
            </a:r>
            <a:endParaRPr lang="en-US" dirty="0"/>
          </a:p>
        </p:txBody>
      </p:sp>
      <p:pic>
        <p:nvPicPr>
          <p:cNvPr id="8" name="Picture 7" descr="Screen Shot 2014-04-16 at 11.39.18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196752"/>
            <a:ext cx="7832067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8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 anatomy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4695056" cy="592088"/>
          </a:xfrm>
        </p:spPr>
        <p:txBody>
          <a:bodyPr/>
          <a:lstStyle/>
          <a:p>
            <a:r>
              <a:rPr lang="en-AU" dirty="0" smtClean="0"/>
              <a:t>Resources have 3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419872" y="4005064"/>
            <a:ext cx="1800200" cy="1872208"/>
          </a:xfrm>
          <a:prstGeom prst="rect">
            <a:avLst/>
          </a:prstGeom>
          <a:solidFill>
            <a:srgbClr val="B6DF8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Defined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Structured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Data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19872" y="2564904"/>
            <a:ext cx="1800200" cy="720080"/>
          </a:xfrm>
          <a:prstGeom prst="rect">
            <a:avLst/>
          </a:prstGeom>
          <a:solidFill>
            <a:srgbClr val="97D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Extensions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19872" y="3284984"/>
            <a:ext cx="1800200" cy="7200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Narrative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/>
          <p:cNvPicPr>
            <a:picLocks noGrp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28712" y="332656"/>
            <a:ext cx="5416057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57488" y="1124744"/>
            <a:ext cx="5416056" cy="122413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FBE2B389-5997-41EC-A1F5-068E11418883}" type="slidenum">
              <a:rPr lang="en-US"/>
              <a:pPr/>
              <a:t>35</a:t>
            </a:fld>
            <a:endParaRPr lang="en-US"/>
          </a:p>
        </p:txBody>
      </p:sp>
      <p:sp>
        <p:nvSpPr>
          <p:cNvPr id="7" name="Text Box 3"/>
          <p:cNvSpPr txBox="1"/>
          <p:nvPr/>
        </p:nvSpPr>
        <p:spPr>
          <a:xfrm>
            <a:off x="6413609" y="1268761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Human Readable </a:t>
            </a:r>
            <a:r>
              <a:rPr lang="en-AU" sz="1600" dirty="0" smtClean="0">
                <a:effectLst/>
                <a:ea typeface="Calibri"/>
                <a:cs typeface="Times New Roman"/>
              </a:rPr>
              <a:t>Summary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68144" y="1628800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/>
          <p:nvPr/>
        </p:nvSpPr>
        <p:spPr>
          <a:xfrm>
            <a:off x="6413609" y="3140968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600" dirty="0">
                <a:effectLst/>
                <a:ea typeface="Calibri"/>
                <a:cs typeface="Times New Roman"/>
              </a:rPr>
            </a:br>
            <a:r>
              <a:rPr lang="en-AU" sz="16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MRN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Name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Gender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Date of Birth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Provider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70049" y="3995306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67544" y="2348880"/>
            <a:ext cx="5439431" cy="396044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28713" y="476672"/>
            <a:ext cx="5416056" cy="648072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4" name="Text Box 10"/>
          <p:cNvSpPr txBox="1"/>
          <p:nvPr/>
        </p:nvSpPr>
        <p:spPr>
          <a:xfrm>
            <a:off x="6413609" y="467519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Extension </a:t>
            </a:r>
            <a:r>
              <a:rPr lang="en-AU" sz="1600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with reference to its definition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870049" y="796132"/>
            <a:ext cx="541020" cy="4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09961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clrChange>
              <a:clrFrom>
                <a:srgbClr val="FFE074"/>
              </a:clrFrom>
              <a:clrTo>
                <a:srgbClr val="FFE07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83"/>
          <a:stretch/>
        </p:blipFill>
        <p:spPr>
          <a:xfrm>
            <a:off x="912839" y="1741714"/>
            <a:ext cx="7139901" cy="4789715"/>
          </a:xfrm>
        </p:spPr>
      </p:pic>
      <p:sp>
        <p:nvSpPr>
          <p:cNvPr id="31" name="Rounded Rectangle 30"/>
          <p:cNvSpPr/>
          <p:nvPr/>
        </p:nvSpPr>
        <p:spPr bwMode="auto">
          <a:xfrm>
            <a:off x="342900" y="1715400"/>
            <a:ext cx="7696200" cy="4837800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819400" y="2743200"/>
            <a:ext cx="3494048" cy="2667000"/>
            <a:chOff x="1981200" y="2438400"/>
            <a:chExt cx="3494048" cy="26670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981200" y="2438400"/>
              <a:ext cx="3494048" cy="2667000"/>
            </a:xfrm>
            <a:prstGeom prst="roundRect">
              <a:avLst>
                <a:gd name="adj" fmla="val 6712"/>
              </a:avLst>
            </a:prstGeom>
            <a:ln w="25400">
              <a:headEnd type="none" w="med" len="med"/>
              <a:tailEnd type="none" w="med" len="med"/>
            </a:ln>
            <a:effectLst>
              <a:outerShdw blurRad="762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Resource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644590" y="2545266"/>
              <a:ext cx="1681975" cy="701597"/>
            </a:xfrm>
            <a:prstGeom prst="roundRect">
              <a:avLst/>
            </a:prstGeom>
            <a:solidFill>
              <a:srgbClr val="CCFFCC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Narrative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123833" y="3395546"/>
              <a:ext cx="1681975" cy="148682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Elements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252961" y="3954268"/>
              <a:ext cx="1404165" cy="70159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Extensions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949824" y="3844280"/>
              <a:ext cx="1440365" cy="70159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Extensions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Resource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03038" y="2196567"/>
            <a:ext cx="22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Metadata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319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7272808" cy="1152128"/>
          </a:xfrm>
        </p:spPr>
        <p:txBody>
          <a:bodyPr/>
          <a:lstStyle/>
          <a:p>
            <a:r>
              <a:rPr lang="en-AU" dirty="0" smtClean="0"/>
              <a:t>Resource Documentation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7772400" cy="4773614"/>
          </a:xfrm>
        </p:spPr>
        <p:txBody>
          <a:bodyPr/>
          <a:lstStyle/>
          <a:p>
            <a:pPr marL="0" indent="0">
              <a:buNone/>
            </a:pPr>
            <a:r>
              <a:rPr lang="en-AU" sz="2800" dirty="0" smtClean="0"/>
              <a:t>For each Resource:</a:t>
            </a:r>
          </a:p>
          <a:p>
            <a:r>
              <a:rPr lang="en-AU" sz="2800" dirty="0" smtClean="0"/>
              <a:t>Scope and Usage Notes</a:t>
            </a:r>
          </a:p>
          <a:p>
            <a:r>
              <a:rPr lang="en-AU" sz="2800" dirty="0" smtClean="0"/>
              <a:t>Resource Content (UML and XML)</a:t>
            </a:r>
          </a:p>
          <a:p>
            <a:r>
              <a:rPr lang="en-AU" sz="2800" dirty="0" smtClean="0"/>
              <a:t>Terminology Bindings</a:t>
            </a:r>
          </a:p>
          <a:p>
            <a:r>
              <a:rPr lang="en-AU" sz="2800" dirty="0" smtClean="0"/>
              <a:t>Constraints</a:t>
            </a:r>
          </a:p>
          <a:p>
            <a:r>
              <a:rPr lang="en-AU" sz="2800" dirty="0" smtClean="0"/>
              <a:t>Implementation Issues</a:t>
            </a:r>
          </a:p>
          <a:p>
            <a:r>
              <a:rPr lang="en-AU" sz="2800" dirty="0" smtClean="0"/>
              <a:t>Search Parameters</a:t>
            </a:r>
          </a:p>
          <a:p>
            <a:r>
              <a:rPr lang="en-AU" sz="2800" dirty="0" smtClean="0"/>
              <a:t>Examples, Profiles, Formal Definitions</a:t>
            </a:r>
          </a:p>
          <a:p>
            <a:r>
              <a:rPr lang="en-AU" sz="2800" dirty="0" smtClean="0"/>
              <a:t>Mappings to RIM, CDA, v2, </a:t>
            </a:r>
            <a:r>
              <a:rPr lang="en-AU" sz="2800" dirty="0" err="1" smtClean="0"/>
              <a:t>etc</a:t>
            </a:r>
            <a:endParaRPr lang="en-AU" sz="2800" dirty="0" smtClean="0"/>
          </a:p>
          <a:p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39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Resource Definitions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7772400" cy="4235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1863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93" y="251221"/>
            <a:ext cx="8607855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604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your background with HL7?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2? </a:t>
            </a:r>
            <a:r>
              <a:rPr lang="en-US" dirty="0"/>
              <a:t>v</a:t>
            </a:r>
            <a:r>
              <a:rPr lang="en-US" dirty="0" smtClean="0"/>
              <a:t>3? CDA? Brand new?</a:t>
            </a:r>
          </a:p>
          <a:p>
            <a:r>
              <a:rPr lang="en-US" dirty="0" smtClean="0"/>
              <a:t>What’s your role?</a:t>
            </a:r>
          </a:p>
          <a:p>
            <a:pPr lvl="1"/>
            <a:r>
              <a:rPr lang="en-US" dirty="0" smtClean="0"/>
              <a:t>Developer? Manager? Clinician? Other?</a:t>
            </a:r>
          </a:p>
          <a:p>
            <a:r>
              <a:rPr lang="en-US" dirty="0" smtClean="0"/>
              <a:t>What’s the single most important thing for you to get out of today’s course?</a:t>
            </a:r>
          </a:p>
          <a:p>
            <a:pPr lvl="1"/>
            <a:r>
              <a:rPr lang="en-US" dirty="0" smtClean="0"/>
              <a:t>Please be brief!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0027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&amp; Notes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53319"/>
            <a:ext cx="7256463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732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all about combining resources . . .</a:t>
            </a: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4611512" y="3042140"/>
            <a:ext cx="1616672" cy="1901825"/>
            <a:chOff x="4211960" y="3176791"/>
            <a:chExt cx="1616672" cy="1901825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05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211960" y="3563652"/>
              <a:ext cx="14006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Diagnostic</a:t>
              </a:r>
            </a:p>
            <a:p>
              <a:pPr algn="ctr"/>
              <a:endParaRPr lang="en-US" sz="2000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Report</a:t>
              </a:r>
              <a:endParaRPr lang="en-CA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27337" y="3071758"/>
            <a:ext cx="1901825" cy="1577975"/>
            <a:chOff x="2267744" y="3284984"/>
            <a:chExt cx="1901825" cy="1577975"/>
          </a:xfrm>
        </p:grpSpPr>
        <p:pic>
          <p:nvPicPr>
            <p:cNvPr id="14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14600" y="3750941"/>
              <a:ext cx="10081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Patient</a:t>
              </a:r>
            </a:p>
            <a:p>
              <a:pPr algn="ctr"/>
              <a:endParaRPr lang="en-US" sz="1200" dirty="0" smtClean="0">
                <a:solidFill>
                  <a:srgbClr val="636360"/>
                </a:solidFill>
              </a:endParaRPr>
            </a:p>
            <a:p>
              <a:pPr algn="ctr"/>
              <a:endParaRPr lang="en-US" sz="12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23481" y="4581129"/>
            <a:ext cx="1901825" cy="1577975"/>
            <a:chOff x="3923928" y="5013176"/>
            <a:chExt cx="1901825" cy="1577975"/>
          </a:xfrm>
        </p:grpSpPr>
        <p:pic>
          <p:nvPicPr>
            <p:cNvPr id="1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5013176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169568" y="5517232"/>
              <a:ext cx="151504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Practitioner</a:t>
              </a:r>
            </a:p>
            <a:p>
              <a:endParaRPr lang="en-US" sz="1200" dirty="0" smtClean="0">
                <a:solidFill>
                  <a:srgbClr val="636360"/>
                </a:solidFill>
              </a:endParaRPr>
            </a:p>
            <a:p>
              <a:endParaRPr lang="en-US" sz="12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93864" y="1796819"/>
            <a:ext cx="1901825" cy="1577975"/>
            <a:chOff x="3895115" y="1724725"/>
            <a:chExt cx="1901825" cy="1577975"/>
          </a:xfrm>
        </p:grpSpPr>
        <p:pic>
          <p:nvPicPr>
            <p:cNvPr id="1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130393" y="2348794"/>
              <a:ext cx="1626567" cy="769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Observation</a:t>
              </a:r>
            </a:p>
            <a:p>
              <a:pPr algn="ctr"/>
              <a:endParaRPr lang="en-US" sz="1200" dirty="0" smtClean="0">
                <a:solidFill>
                  <a:srgbClr val="636360"/>
                </a:solidFill>
              </a:endParaRPr>
            </a:p>
            <a:p>
              <a:pPr algn="ctr"/>
              <a:endParaRPr lang="en-US" sz="12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475657" y="2813445"/>
            <a:ext cx="1944217" cy="2535765"/>
            <a:chOff x="752082" y="3284984"/>
            <a:chExt cx="1638667" cy="1901825"/>
          </a:xfrm>
        </p:grpSpPr>
        <p:pic>
          <p:nvPicPr>
            <p:cNvPr id="3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752082" y="3962675"/>
              <a:ext cx="1276797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Organization</a:t>
              </a:r>
            </a:p>
            <a:p>
              <a:pPr algn="ctr"/>
              <a:endParaRPr lang="en-US" sz="1100" dirty="0" smtClean="0">
                <a:solidFill>
                  <a:srgbClr val="636360"/>
                </a:solidFill>
              </a:endParaRPr>
            </a:p>
            <a:p>
              <a:pPr algn="ctr"/>
              <a:endParaRPr lang="en-US" sz="1100" dirty="0">
                <a:solidFill>
                  <a:srgbClr val="63636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9512" y="1796819"/>
            <a:ext cx="9287873" cy="4552572"/>
            <a:chOff x="179512" y="1347614"/>
            <a:chExt cx="9287873" cy="3414430"/>
          </a:xfrm>
        </p:grpSpPr>
        <p:sp>
          <p:nvSpPr>
            <p:cNvPr id="10" name="TextBox 9"/>
            <p:cNvSpPr txBox="1"/>
            <p:nvPr/>
          </p:nvSpPr>
          <p:spPr>
            <a:xfrm rot="2080367">
              <a:off x="1258327" y="1890146"/>
              <a:ext cx="4077083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moh.govt.nz</a:t>
              </a:r>
              <a:r>
                <a:rPr lang="en-US" sz="2000" dirty="0" smtClean="0">
                  <a:solidFill>
                    <a:srgbClr val="636360"/>
                  </a:solidFill>
                </a:rPr>
                <a:t>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nhi</a:t>
              </a:r>
              <a:r>
                <a:rPr lang="en-US" sz="2000" dirty="0" smtClean="0">
                  <a:solidFill>
                    <a:srgbClr val="636360"/>
                  </a:solidFill>
                </a:rPr>
                <a:t>/Patient/223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11960" y="4461961"/>
              <a:ext cx="4433125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</a:t>
              </a:r>
              <a:r>
                <a:rPr lang="en-US" sz="2000" dirty="0">
                  <a:solidFill>
                    <a:srgbClr val="636360"/>
                  </a:solidFill>
                </a:rPr>
                <a:t>/</a:t>
              </a:r>
              <a:r>
                <a:rPr lang="en-US" sz="2000" dirty="0" err="1">
                  <a:solidFill>
                    <a:srgbClr val="636360"/>
                  </a:solidFill>
                </a:rPr>
                <a:t>moh.govt.nz</a:t>
              </a:r>
              <a:r>
                <a:rPr lang="en-US" sz="2000" dirty="0">
                  <a:solidFill>
                    <a:srgbClr val="636360"/>
                  </a:solidFill>
                </a:rPr>
                <a:t>/</a:t>
              </a:r>
              <a:r>
                <a:rPr lang="en-US" sz="2000" dirty="0" err="1">
                  <a:solidFill>
                    <a:srgbClr val="636360"/>
                  </a:solidFill>
                </a:rPr>
                <a:t>hpi</a:t>
              </a:r>
              <a:r>
                <a:rPr lang="en-US" sz="2000" dirty="0" smtClean="0">
                  <a:solidFill>
                    <a:srgbClr val="636360"/>
                  </a:solidFill>
                </a:rPr>
                <a:t>/Practitioner/87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19483" y="2867972"/>
              <a:ext cx="4447902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http://lab.hospitalA.org/DiagRep/4445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72000" y="1347614"/>
              <a:ext cx="4827989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http://lab.hospitalA.org/Observation/3ff27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9512" y="3999859"/>
              <a:ext cx="4376268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http://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moh.govt.nz</a:t>
              </a:r>
              <a:r>
                <a:rPr lang="en-US" sz="2000" dirty="0" smtClean="0">
                  <a:solidFill>
                    <a:srgbClr val="636360"/>
                  </a:solidFill>
                </a:rPr>
                <a:t>/</a:t>
              </a:r>
              <a:r>
                <a:rPr lang="en-US" sz="2000" dirty="0" err="1" smtClean="0">
                  <a:solidFill>
                    <a:srgbClr val="636360"/>
                  </a:solidFill>
                </a:rPr>
                <a:t>hpi</a:t>
              </a:r>
              <a:r>
                <a:rPr lang="en-US" sz="2000" dirty="0" smtClean="0">
                  <a:solidFill>
                    <a:srgbClr val="636360"/>
                  </a:solidFill>
                </a:rPr>
                <a:t>/Organization/1</a:t>
              </a:r>
              <a:endParaRPr lang="nl-NL" sz="2000" dirty="0">
                <a:solidFill>
                  <a:srgbClr val="6363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40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sz="2600" dirty="0" smtClean="0"/>
              <a:t>Resources are independent – don’t need </a:t>
            </a:r>
            <a:r>
              <a:rPr lang="en-AU" sz="2600" dirty="0" smtClean="0"/>
              <a:t>other </a:t>
            </a:r>
            <a:r>
              <a:rPr lang="en-AU" sz="2600" dirty="0" smtClean="0"/>
              <a:t>resources to correctly interpret a resource</a:t>
            </a:r>
          </a:p>
          <a:p>
            <a:r>
              <a:rPr lang="en-AU" sz="2600" dirty="0" smtClean="0"/>
              <a:t>But resources reference each other extensively to form a web of information</a:t>
            </a:r>
          </a:p>
          <a:p>
            <a:r>
              <a:rPr lang="en-AU" sz="2600" dirty="0" smtClean="0"/>
              <a:t>Need to resolve references to fully understand the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7BA541E5-6822-8543-9807-26155EA309B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11560" y="4509120"/>
            <a:ext cx="820891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73050" indent="-2730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 sz="26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ＭＳ Ｐゴシック" charset="-128"/>
              </a:defRPr>
            </a:lvl1pPr>
            <a:lvl2pPr marL="547688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2"/>
              <a:buChar char=""/>
              <a:defRPr sz="24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2pPr>
            <a:lvl3pPr marL="822325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BADAB"/>
              </a:buClr>
              <a:buSzPct val="85000"/>
              <a:buFont typeface="Wingdings 2" charset="2"/>
              <a:buChar char="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3pPr>
            <a:lvl4pPr marL="1096963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2"/>
              <a:buChar char="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4pPr>
            <a:lvl5pPr marL="1371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600" b="0" dirty="0" smtClean="0">
                <a:latin typeface="Courier New" panose="02070309020205020404" pitchFamily="49" charset="0"/>
              </a:rPr>
              <a:t>&lt;Procedure </a:t>
            </a:r>
            <a:r>
              <a:rPr lang="en-AU" sz="1600" b="0" dirty="0" err="1" smtClean="0">
                <a:latin typeface="Courier New" panose="02070309020205020404" pitchFamily="49" charset="0"/>
              </a:rPr>
              <a:t>xmlns</a:t>
            </a:r>
            <a:r>
              <a:rPr lang="en-AU" sz="1600" b="0" dirty="0" smtClean="0">
                <a:latin typeface="Courier New" panose="02070309020205020404" pitchFamily="49" charset="0"/>
              </a:rPr>
              <a:t>="http://hl7.org/</a:t>
            </a:r>
            <a:r>
              <a:rPr lang="en-AU" sz="1600" b="0" dirty="0" err="1" smtClean="0">
                <a:latin typeface="Courier New" panose="02070309020205020404" pitchFamily="49" charset="0"/>
              </a:rPr>
              <a:t>fhir</a:t>
            </a:r>
            <a:r>
              <a:rPr lang="en-AU" sz="1600" b="0" dirty="0" smtClean="0">
                <a:latin typeface="Courier New" panose="02070309020205020404" pitchFamily="49" charset="0"/>
              </a:rPr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600" b="0" dirty="0">
                <a:latin typeface="Courier New" panose="02070309020205020404" pitchFamily="49" charset="0"/>
              </a:rPr>
              <a:t> </a:t>
            </a:r>
            <a:r>
              <a:rPr lang="en-AU" sz="1600" b="0" dirty="0" smtClean="0">
                <a:latin typeface="Courier New" panose="02070309020205020404" pitchFamily="49" charset="0"/>
              </a:rPr>
              <a:t> &lt;subject&gt;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600" b="0" dirty="0">
                <a:latin typeface="Courier New" panose="02070309020205020404" pitchFamily="49" charset="0"/>
              </a:rPr>
              <a:t> </a:t>
            </a:r>
            <a:r>
              <a:rPr lang="en-AU" sz="1600" b="0" dirty="0" smtClean="0">
                <a:latin typeface="Courier New" panose="02070309020205020404" pitchFamily="49" charset="0"/>
              </a:rPr>
              <a:t>   &lt;reference value="Patient/23"/&gt;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600" b="0" dirty="0">
                <a:latin typeface="Courier New" panose="02070309020205020404" pitchFamily="49" charset="0"/>
              </a:rPr>
              <a:t> </a:t>
            </a:r>
            <a:r>
              <a:rPr lang="en-AU" sz="1600" b="0" dirty="0" smtClean="0">
                <a:latin typeface="Courier New" panose="02070309020205020404" pitchFamily="49" charset="0"/>
              </a:rPr>
              <a:t> &lt;/subject&gt;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600" b="0" dirty="0">
                <a:latin typeface="Courier New" panose="02070309020205020404" pitchFamily="49" charset="0"/>
              </a:rPr>
              <a:t> </a:t>
            </a:r>
            <a:r>
              <a:rPr lang="en-AU" sz="1600" b="0" dirty="0" smtClean="0">
                <a:latin typeface="Courier New" panose="02070309020205020404" pitchFamily="49" charset="0"/>
              </a:rPr>
              <a:t>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600" b="0" dirty="0" smtClean="0">
                <a:latin typeface="Courier New" panose="02070309020205020404" pitchFamily="49" charset="0"/>
              </a:rPr>
              <a:t>&lt;report&gt;</a:t>
            </a:r>
            <a:endParaRPr lang="en-AU" sz="1600" b="0" dirty="0"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600" b="0" dirty="0">
                <a:latin typeface="Courier New" panose="02070309020205020404" pitchFamily="49" charset="0"/>
              </a:rPr>
              <a:t>    &lt;reference value</a:t>
            </a:r>
            <a:r>
              <a:rPr lang="en-AU" sz="1600" b="0" dirty="0" smtClean="0">
                <a:latin typeface="Courier New" panose="02070309020205020404" pitchFamily="49" charset="0"/>
              </a:rPr>
              <a:t>=”http://</a:t>
            </a:r>
            <a:r>
              <a:rPr lang="en-AU" sz="1600" b="0" dirty="0" err="1" smtClean="0">
                <a:latin typeface="Courier New" panose="02070309020205020404" pitchFamily="49" charset="0"/>
              </a:rPr>
              <a:t>myServer</a:t>
            </a:r>
            <a:r>
              <a:rPr lang="en-AU" sz="1600" b="0" dirty="0" smtClean="0">
                <a:latin typeface="Courier New" panose="02070309020205020404" pitchFamily="49" charset="0"/>
              </a:rPr>
              <a:t>/</a:t>
            </a:r>
            <a:r>
              <a:rPr lang="en-AU" sz="1600" b="0" dirty="0" err="1" smtClean="0">
                <a:latin typeface="Courier New" panose="02070309020205020404" pitchFamily="49" charset="0"/>
              </a:rPr>
              <a:t>DiagnosticReport</a:t>
            </a:r>
            <a:r>
              <a:rPr lang="en-AU" sz="1600" b="0" dirty="0" smtClean="0">
                <a:latin typeface="Courier New" panose="02070309020205020404" pitchFamily="49" charset="0"/>
              </a:rPr>
              <a:t>/45"</a:t>
            </a:r>
            <a:r>
              <a:rPr lang="en-AU" sz="1600" b="0" dirty="0">
                <a:latin typeface="Courier New" panose="02070309020205020404" pitchFamily="49" charset="0"/>
              </a:rPr>
              <a:t>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600" b="0" dirty="0" smtClean="0">
                <a:latin typeface="Courier New" panose="02070309020205020404" pitchFamily="49" charset="0"/>
              </a:rPr>
              <a:t>&lt;/report&gt;</a:t>
            </a:r>
            <a:endParaRPr lang="en-AU" sz="1600" b="0" dirty="0"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endParaRPr lang="en-AU" sz="1600" b="0" dirty="0" smtClean="0"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600" b="0" dirty="0">
                <a:latin typeface="Courier New" panose="02070309020205020404" pitchFamily="49" charset="0"/>
              </a:rPr>
              <a:t> </a:t>
            </a:r>
            <a:r>
              <a:rPr lang="en-AU" sz="1600" b="0" dirty="0" smtClean="0">
                <a:latin typeface="Courier New" panose="02070309020205020404" pitchFamily="49" charset="0"/>
              </a:rPr>
              <a:t> …</a:t>
            </a:r>
            <a:endParaRPr lang="en-AU" sz="1600" b="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71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Rules for 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sz="2600" dirty="0" smtClean="0"/>
              <a:t>References can be relative or absolute</a:t>
            </a:r>
          </a:p>
          <a:p>
            <a:r>
              <a:rPr lang="en-AU" sz="2600" dirty="0" smtClean="0"/>
              <a:t>References don’t have to be to the same server</a:t>
            </a:r>
          </a:p>
          <a:p>
            <a:r>
              <a:rPr lang="en-AU" sz="2600" dirty="0" smtClean="0"/>
              <a:t>Server does not have to enforce integrity</a:t>
            </a:r>
          </a:p>
          <a:p>
            <a:pPr lvl="1"/>
            <a:r>
              <a:rPr lang="en-AU" sz="2100" dirty="0" smtClean="0"/>
              <a:t>Clients need to cater for broken links</a:t>
            </a:r>
          </a:p>
          <a:p>
            <a:r>
              <a:rPr lang="en-AU" sz="2600" dirty="0" smtClean="0"/>
              <a:t>Targets can be ‘contained’ in the resource:</a:t>
            </a:r>
          </a:p>
          <a:p>
            <a:endParaRPr lang="en-AU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7BA541E5-6822-8543-9807-26155EA309B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55576" y="4149080"/>
            <a:ext cx="762169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73050" indent="-2730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 sz="26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ＭＳ Ｐゴシック" charset="-128"/>
              </a:defRPr>
            </a:lvl1pPr>
            <a:lvl2pPr marL="547688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2"/>
              <a:buChar char=""/>
              <a:defRPr sz="24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2pPr>
            <a:lvl3pPr marL="822325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BADAB"/>
              </a:buClr>
              <a:buSzPct val="85000"/>
              <a:buFont typeface="Wingdings 2" charset="2"/>
              <a:buChar char="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3pPr>
            <a:lvl4pPr marL="1096963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2"/>
              <a:buChar char="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4pPr>
            <a:lvl5pPr marL="1371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&lt;Procedure </a:t>
            </a:r>
            <a:r>
              <a:rPr lang="en-AU" sz="1800" b="0" dirty="0" err="1" smtClean="0">
                <a:latin typeface="Courier New" panose="02070309020205020404" pitchFamily="49" charset="0"/>
              </a:rPr>
              <a:t>xmlns</a:t>
            </a:r>
            <a:r>
              <a:rPr lang="en-AU" sz="1800" b="0" dirty="0" smtClean="0">
                <a:latin typeface="Courier New" panose="02070309020205020404" pitchFamily="49" charset="0"/>
              </a:rPr>
              <a:t>="http://hl7.org/</a:t>
            </a:r>
            <a:r>
              <a:rPr lang="en-AU" sz="1800" b="0" dirty="0" err="1" smtClean="0">
                <a:latin typeface="Courier New" panose="02070309020205020404" pitchFamily="49" charset="0"/>
              </a:rPr>
              <a:t>fhir</a:t>
            </a:r>
            <a:r>
              <a:rPr lang="en-AU" sz="1800" b="0" dirty="0" smtClean="0">
                <a:latin typeface="Courier New" panose="02070309020205020404" pitchFamily="49" charset="0"/>
              </a:rPr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&lt;contained&gt;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  &lt;Patient id="pat"&gt;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  &lt;/Patient&gt;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&lt;/contained&gt;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&lt;subject&gt;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  &lt;reference value="#pat"/&gt;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&lt;/subject&gt;</a:t>
            </a:r>
          </a:p>
        </p:txBody>
      </p:sp>
    </p:spTree>
    <p:extLst>
      <p:ext uri="{BB962C8B-B14F-4D97-AF65-F5344CB8AC3E}">
        <p14:creationId xmlns:p14="http://schemas.microsoft.com/office/powerpoint/2010/main" val="2453385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between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 dirty="0"/>
          </a:p>
        </p:txBody>
      </p:sp>
      <p:pic>
        <p:nvPicPr>
          <p:cNvPr id="6" name="Picture 5" descr="allergy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04864"/>
            <a:ext cx="8636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1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800" dirty="0" smtClean="0"/>
          </a:p>
          <a:p>
            <a:r>
              <a:rPr lang="en-US" sz="2800" dirty="0" smtClean="0"/>
              <a:t>Based on w3c schema and ISO data</a:t>
            </a:r>
            <a:r>
              <a:rPr lang="en-US" sz="2800" baseline="0" dirty="0" smtClean="0"/>
              <a:t> types</a:t>
            </a:r>
          </a:p>
          <a:p>
            <a:r>
              <a:rPr lang="en-US" sz="2800" baseline="0" dirty="0" smtClean="0"/>
              <a:t>Stick to the “80% rule” – only expose what most will use</a:t>
            </a:r>
          </a:p>
          <a:p>
            <a:pPr lvl="1"/>
            <a:r>
              <a:rPr lang="en-US" sz="2300" dirty="0" smtClean="0"/>
              <a:t>Simplified</a:t>
            </a:r>
            <a:endParaRPr lang="en-US" sz="2300" baseline="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552728" cy="286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74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types (cont’d)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07" y="1700808"/>
            <a:ext cx="855204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50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ISO</a:t>
            </a:r>
          </a:p>
          <a:p>
            <a:pPr lvl="1"/>
            <a:r>
              <a:rPr lang="en-US" dirty="0" smtClean="0"/>
              <a:t>Code, code system, code system name, code system version, value set id, value set version, coding rationale, updateMode, flavorId, nullFlavor, controlAct root &amp; extension, validTime low and high</a:t>
            </a:r>
          </a:p>
          <a:p>
            <a:pPr lvl="1"/>
            <a:r>
              <a:rPr lang="en-US" dirty="0" smtClean="0"/>
              <a:t>displayName with language and translations</a:t>
            </a:r>
          </a:p>
          <a:p>
            <a:pPr lvl="1"/>
            <a:r>
              <a:rPr lang="en-US" dirty="0" smtClean="0"/>
              <a:t>originalText with mediaType, language, compression, integrityCheck, thumbnail, description, translations, reference (can be text, video, whatever)</a:t>
            </a:r>
          </a:p>
          <a:p>
            <a:pPr lvl="1"/>
            <a:r>
              <a:rPr lang="en-US" dirty="0" smtClean="0"/>
              <a:t>Translations (most of same info as code)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398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FHIR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, </a:t>
            </a:r>
            <a:r>
              <a:rPr lang="en-US" b="1" dirty="0" smtClean="0"/>
              <a:t>code system</a:t>
            </a:r>
            <a:r>
              <a:rPr lang="en-US" dirty="0" smtClean="0"/>
              <a:t>, </a:t>
            </a:r>
            <a:r>
              <a:rPr lang="en-US" strike="sngStrike" dirty="0" smtClean="0">
                <a:solidFill>
                  <a:srgbClr val="FF0000"/>
                </a:solidFill>
              </a:rPr>
              <a:t>code system name, code system version, value set id, value set version coding rationale, updateMode, flavorId, nullFlavor, controlAct root &amp; extension, validTime low and high</a:t>
            </a:r>
          </a:p>
          <a:p>
            <a:pPr lvl="1"/>
            <a:r>
              <a:rPr lang="en-US" b="1" dirty="0" smtClean="0"/>
              <a:t>displayName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language and translations</a:t>
            </a:r>
          </a:p>
          <a:p>
            <a:pPr lvl="1"/>
            <a:r>
              <a:rPr lang="en-US" b="1" dirty="0" smtClean="0"/>
              <a:t>originalText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mediaType, language, compression, integrityCheck, thumbnail, description, translations, reference</a:t>
            </a:r>
            <a:r>
              <a:rPr lang="en-US" dirty="0" smtClean="0"/>
              <a:t> (can be </a:t>
            </a:r>
            <a:r>
              <a:rPr lang="en-US" b="1" dirty="0" smtClean="0"/>
              <a:t>text</a:t>
            </a:r>
            <a:r>
              <a:rPr lang="en-US" strike="sngStrike" dirty="0" smtClean="0">
                <a:solidFill>
                  <a:srgbClr val="FF0000"/>
                </a:solidFill>
              </a:rPr>
              <a:t>, video, whatever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Translations</a:t>
            </a:r>
            <a:r>
              <a:rPr lang="en-US" dirty="0" smtClean="0"/>
              <a:t> (most of same info as code)</a:t>
            </a:r>
          </a:p>
          <a:p>
            <a:pPr lvl="1"/>
            <a:r>
              <a:rPr lang="en-US" b="1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4049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CodeableConcept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835660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77072"/>
            <a:ext cx="836545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844824"/>
            <a:ext cx="203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CodeableConcept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91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24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should:</a:t>
            </a:r>
          </a:p>
          <a:p>
            <a:pPr lvl="1"/>
            <a:r>
              <a:rPr lang="en-US" dirty="0" smtClean="0"/>
              <a:t>Know where FHIR fits in the broader healthcare landscape, including other HL7 specifications</a:t>
            </a:r>
          </a:p>
          <a:p>
            <a:pPr lvl="1"/>
            <a:r>
              <a:rPr lang="en-US" dirty="0" smtClean="0"/>
              <a:t>Be able to explain what FHIR is to others in your organization, and what impact it might have</a:t>
            </a:r>
          </a:p>
          <a:p>
            <a:pPr lvl="1"/>
            <a:r>
              <a:rPr lang="en-US" dirty="0" smtClean="0"/>
              <a:t>Be equipped to help your organization determine if, when, where and how you might use FHIR</a:t>
            </a:r>
          </a:p>
          <a:p>
            <a:pPr lvl="1"/>
            <a:r>
              <a:rPr lang="en-US" dirty="0" smtClean="0"/>
              <a:t>Know how to approach the FHIR specification to find out what more you need to know</a:t>
            </a:r>
          </a:p>
          <a:p>
            <a:pPr lvl="1"/>
            <a:r>
              <a:rPr lang="en-US" dirty="0" smtClean="0"/>
              <a:t>Be able to engage with the community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38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r>
              <a:rPr lang="en-US" baseline="0" dirty="0" smtClean="0"/>
              <a:t> for coded data of varying complexity</a:t>
            </a:r>
          </a:p>
          <a:p>
            <a:r>
              <a:rPr lang="en-US" baseline="0" dirty="0" smtClean="0"/>
              <a:t>Some codes defined as part of resource, others referenced from external vocabularies</a:t>
            </a:r>
          </a:p>
          <a:p>
            <a:pPr lvl="1"/>
            <a:r>
              <a:rPr lang="en-US" baseline="0" dirty="0" smtClean="0"/>
              <a:t>LOINC, SNOMED, UCUM, etc.</a:t>
            </a:r>
          </a:p>
          <a:p>
            <a:pPr lvl="0"/>
            <a:r>
              <a:rPr lang="en-US" dirty="0" smtClean="0"/>
              <a:t>Recognition some</a:t>
            </a:r>
            <a:r>
              <a:rPr lang="en-US" baseline="0" dirty="0" smtClean="0"/>
              <a:t> will differ by implementation space</a:t>
            </a:r>
          </a:p>
          <a:p>
            <a:pPr lvl="0"/>
            <a:r>
              <a:rPr lang="en-US" baseline="0" dirty="0" smtClean="0"/>
              <a:t>Can use Value Set resource to define more complex or specific</a:t>
            </a:r>
            <a:r>
              <a:rPr lang="en-US" dirty="0" smtClean="0"/>
              <a:t> </a:t>
            </a:r>
            <a:r>
              <a:rPr lang="en-US" baseline="0" dirty="0" smtClean="0"/>
              <a:t>code lists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196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Narrative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772816"/>
            <a:ext cx="8075240" cy="5558445"/>
          </a:xfrm>
        </p:spPr>
        <p:txBody>
          <a:bodyPr/>
          <a:lstStyle/>
          <a:p>
            <a:r>
              <a:rPr lang="en-AU" sz="2400" dirty="0" smtClean="0"/>
              <a:t>All resources can carry an html representation of their content</a:t>
            </a:r>
          </a:p>
          <a:p>
            <a:r>
              <a:rPr lang="en-AU" sz="2400" dirty="0" smtClean="0"/>
              <a:t>It’s a clinical safety issue</a:t>
            </a:r>
          </a:p>
          <a:p>
            <a:pPr lvl="1"/>
            <a:r>
              <a:rPr lang="en-AU" sz="2000" dirty="0" smtClean="0"/>
              <a:t>The receiver has a fall back option if the system is not sure it fully understands the content</a:t>
            </a:r>
          </a:p>
          <a:p>
            <a:r>
              <a:rPr lang="en-AU" sz="2400" dirty="0" smtClean="0"/>
              <a:t>It is not mandatory, but SHOULD be present</a:t>
            </a:r>
          </a:p>
          <a:p>
            <a:r>
              <a:rPr lang="en-AU" sz="2400" dirty="0" smtClean="0"/>
              <a:t>In a closed eco-system, with extremely tight control and strong conformance testing, it may not be necessary</a:t>
            </a:r>
          </a:p>
          <a:p>
            <a:pPr lvl="1"/>
            <a:r>
              <a:rPr lang="en-AU" sz="2000" dirty="0" smtClean="0"/>
              <a:t>But things often change over time</a:t>
            </a:r>
          </a:p>
          <a:p>
            <a:pPr lvl="1"/>
            <a:r>
              <a:rPr lang="en-AU" sz="2000" dirty="0" smtClean="0"/>
              <a:t>So using narrative is highly recommended</a:t>
            </a:r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8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Narrative XHTML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772816"/>
            <a:ext cx="7772400" cy="4515082"/>
          </a:xfrm>
        </p:spPr>
        <p:txBody>
          <a:bodyPr/>
          <a:lstStyle/>
          <a:p>
            <a:r>
              <a:rPr lang="en-AU" dirty="0" smtClean="0"/>
              <a:t>Narrative is XHTML. Formatting allowed:</a:t>
            </a:r>
          </a:p>
          <a:p>
            <a:pPr lvl="1"/>
            <a:r>
              <a:rPr lang="en-AU" dirty="0" smtClean="0"/>
              <a:t>Tables, lists, </a:t>
            </a:r>
            <a:r>
              <a:rPr lang="en-AU" dirty="0" err="1" smtClean="0"/>
              <a:t>divs</a:t>
            </a:r>
            <a:r>
              <a:rPr lang="en-AU" dirty="0" smtClean="0"/>
              <a:t>, spans</a:t>
            </a:r>
          </a:p>
          <a:p>
            <a:pPr lvl="1"/>
            <a:r>
              <a:rPr lang="en-AU" dirty="0" smtClean="0"/>
              <a:t>Bold, Italics, styles </a:t>
            </a:r>
            <a:r>
              <a:rPr lang="en-AU" dirty="0" err="1" smtClean="0"/>
              <a:t>etc</a:t>
            </a:r>
            <a:endParaRPr lang="en-AU" dirty="0" smtClean="0"/>
          </a:p>
          <a:p>
            <a:pPr lvl="1"/>
            <a:r>
              <a:rPr lang="en-AU" dirty="0" smtClean="0"/>
              <a:t>E.g. all static content</a:t>
            </a:r>
          </a:p>
          <a:p>
            <a:r>
              <a:rPr lang="en-AU" dirty="0" smtClean="0"/>
              <a:t>Features not allowed:</a:t>
            </a:r>
          </a:p>
          <a:p>
            <a:pPr lvl="1"/>
            <a:r>
              <a:rPr lang="en-AU" dirty="0" smtClean="0"/>
              <a:t>Objects, scripts, forms – </a:t>
            </a:r>
            <a:r>
              <a:rPr lang="en-AU" dirty="0" smtClean="0"/>
              <a:t>no</a:t>
            </a:r>
            <a:r>
              <a:rPr lang="en-AU" dirty="0" smtClean="0"/>
              <a:t> </a:t>
            </a:r>
            <a:r>
              <a:rPr lang="en-AU" dirty="0" smtClean="0"/>
              <a:t>active content</a:t>
            </a:r>
          </a:p>
          <a:p>
            <a:pPr lvl="1"/>
            <a:r>
              <a:rPr lang="en-AU" dirty="0" smtClean="0"/>
              <a:t>Links, </a:t>
            </a:r>
            <a:r>
              <a:rPr lang="en-AU" dirty="0" err="1" smtClean="0"/>
              <a:t>Stylesheets</a:t>
            </a:r>
            <a:r>
              <a:rPr lang="en-AU" dirty="0" smtClean="0"/>
              <a:t>, </a:t>
            </a:r>
            <a:r>
              <a:rPr lang="en-AU" dirty="0" err="1" smtClean="0"/>
              <a:t>iframes</a:t>
            </a:r>
            <a:r>
              <a:rPr lang="en-AU" dirty="0" smtClean="0"/>
              <a:t> – web context</a:t>
            </a:r>
          </a:p>
          <a:p>
            <a:pPr lvl="1"/>
            <a:r>
              <a:rPr lang="en-AU" dirty="0" smtClean="0"/>
              <a:t>Local storage, </a:t>
            </a:r>
            <a:r>
              <a:rPr lang="en-AU" dirty="0" err="1" smtClean="0"/>
              <a:t>Microdata</a:t>
            </a:r>
            <a:r>
              <a:rPr lang="en-AU" dirty="0" smtClean="0"/>
              <a:t> (no active content)</a:t>
            </a:r>
          </a:p>
          <a:p>
            <a:r>
              <a:rPr lang="en-AU" dirty="0" smtClean="0"/>
              <a:t>Concerns are security and clinical safety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1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 example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419225"/>
            <a:ext cx="8866187" cy="498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7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Extensions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769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Extensions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Extensions are often problematic in existing HL7 specs</a:t>
            </a:r>
          </a:p>
          <a:p>
            <a:pPr lvl="1"/>
            <a:r>
              <a:rPr lang="en-US" dirty="0" smtClean="0"/>
              <a:t>Z-segments in v2</a:t>
            </a:r>
          </a:p>
          <a:p>
            <a:pPr lvl="2"/>
            <a:r>
              <a:rPr lang="en-US" dirty="0" smtClean="0"/>
              <a:t>What does this mean?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ZSB|20080117|Q^57|4.30^uL</a:t>
            </a:r>
          </a:p>
          <a:p>
            <a:pPr lvl="1"/>
            <a:r>
              <a:rPr lang="en-US" dirty="0" smtClean="0"/>
              <a:t>Foreign namespaces in CDA/V3</a:t>
            </a:r>
          </a:p>
          <a:p>
            <a:pPr lvl="2"/>
            <a:r>
              <a:rPr lang="en-US" dirty="0" smtClean="0"/>
              <a:t>Break schemas</a:t>
            </a:r>
            <a:endParaRPr lang="en-US" dirty="0"/>
          </a:p>
          <a:p>
            <a:r>
              <a:rPr lang="en-US" dirty="0" smtClean="0"/>
              <a:t>Simple choice – design for absolutely everything or allow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 dirty="0"/>
          </a:p>
        </p:txBody>
      </p:sp>
      <p:pic>
        <p:nvPicPr>
          <p:cNvPr id="6146" name="Picture 2" descr="C:\Users\office\AppData\Local\Microsoft\Windows\Temporary Internet Files\Content.IE5\272C75AG\MC9000483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446574"/>
            <a:ext cx="981075" cy="182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936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Extensions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772816"/>
            <a:ext cx="7772400" cy="4752528"/>
          </a:xfrm>
        </p:spPr>
        <p:txBody>
          <a:bodyPr/>
          <a:lstStyle/>
          <a:p>
            <a:r>
              <a:rPr lang="en-AU" sz="2400" dirty="0" smtClean="0"/>
              <a:t>FHIR has a standard framework for extensions</a:t>
            </a:r>
          </a:p>
          <a:p>
            <a:pPr lvl="1"/>
            <a:r>
              <a:rPr lang="en-AU" sz="2000" dirty="0" smtClean="0"/>
              <a:t>Built into wire format</a:t>
            </a:r>
          </a:p>
          <a:p>
            <a:r>
              <a:rPr lang="en-AU" sz="2400" dirty="0" smtClean="0"/>
              <a:t>Every FHIR element can be extended</a:t>
            </a:r>
          </a:p>
          <a:p>
            <a:pPr lvl="1"/>
            <a:r>
              <a:rPr lang="en-AU" sz="2000" dirty="0" smtClean="0"/>
              <a:t>Including </a:t>
            </a:r>
            <a:r>
              <a:rPr lang="en-AU" sz="2000" dirty="0" err="1" smtClean="0"/>
              <a:t>datatypes</a:t>
            </a:r>
            <a:endParaRPr lang="en-AU" sz="2000" dirty="0" smtClean="0"/>
          </a:p>
          <a:p>
            <a:r>
              <a:rPr lang="en-AU" sz="2400" dirty="0" smtClean="0"/>
              <a:t>Every extension has:</a:t>
            </a:r>
          </a:p>
          <a:p>
            <a:pPr lvl="1"/>
            <a:r>
              <a:rPr lang="en-AU" sz="2000" dirty="0" smtClean="0"/>
              <a:t>Reference to a computable definition</a:t>
            </a:r>
          </a:p>
          <a:p>
            <a:pPr lvl="1"/>
            <a:r>
              <a:rPr lang="en-AU" sz="2000" dirty="0" smtClean="0"/>
              <a:t>Value – from a set of known types</a:t>
            </a:r>
          </a:p>
          <a:p>
            <a:r>
              <a:rPr lang="en-AU" sz="2400" dirty="0" smtClean="0"/>
              <a:t>Every system can read, write, store and exchange all legal extensions</a:t>
            </a:r>
          </a:p>
          <a:p>
            <a:r>
              <a:rPr lang="en-AU" sz="2400" dirty="0" smtClean="0"/>
              <a:t>All extensions are valid by schema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31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Extensions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noProof="0" dirty="0" smtClean="0"/>
              <a:t>In FHIR, extensions are “normal”</a:t>
            </a:r>
          </a:p>
          <a:p>
            <a:pPr lvl="1"/>
            <a:r>
              <a:rPr lang="en-US" sz="2000" noProof="0" dirty="0" smtClean="0"/>
              <a:t>Consequence of the 80% rule – keep the simple stuff simple</a:t>
            </a:r>
          </a:p>
          <a:p>
            <a:pPr lvl="1"/>
            <a:r>
              <a:rPr lang="en-US" sz="2000" noProof="0" dirty="0" smtClean="0"/>
              <a:t>Extensions can exist anywhere</a:t>
            </a:r>
          </a:p>
          <a:p>
            <a:pPr lvl="2"/>
            <a:r>
              <a:rPr lang="en-US" sz="1800" noProof="0" dirty="0" smtClean="0"/>
              <a:t>Yes, even inside </a:t>
            </a:r>
            <a:r>
              <a:rPr lang="en-US" sz="1800" noProof="0" dirty="0" err="1" smtClean="0"/>
              <a:t>boolean</a:t>
            </a:r>
            <a:r>
              <a:rPr lang="en-US" sz="1800" noProof="0" dirty="0" smtClean="0"/>
              <a:t> or date</a:t>
            </a:r>
          </a:p>
          <a:p>
            <a:pPr lvl="1"/>
            <a:r>
              <a:rPr lang="en-US" sz="2000" noProof="0" dirty="0" smtClean="0"/>
              <a:t>Conformant systems can’t</a:t>
            </a:r>
            <a:r>
              <a:rPr lang="en-US" sz="2000" baseline="0" noProof="0" dirty="0" smtClean="0"/>
              <a:t> reject instances just because</a:t>
            </a:r>
            <a:r>
              <a:rPr lang="en-US" sz="2000" noProof="0" dirty="0" smtClean="0"/>
              <a:t> they contain unrecognized extensions</a:t>
            </a:r>
          </a:p>
          <a:p>
            <a:pPr lvl="1"/>
            <a:r>
              <a:rPr lang="en-US" sz="2000" dirty="0" smtClean="0"/>
              <a:t>They could:</a:t>
            </a:r>
          </a:p>
          <a:p>
            <a:pPr lvl="2"/>
            <a:r>
              <a:rPr lang="en-US" sz="1800" noProof="0" dirty="0" smtClean="0"/>
              <a:t>Display them</a:t>
            </a:r>
          </a:p>
          <a:p>
            <a:pPr lvl="3"/>
            <a:r>
              <a:rPr lang="en-US" sz="1600" dirty="0" smtClean="0"/>
              <a:t>Should be in resource narrative</a:t>
            </a:r>
            <a:endParaRPr lang="en-US" sz="1600" noProof="0" dirty="0" smtClean="0"/>
          </a:p>
          <a:p>
            <a:pPr lvl="2"/>
            <a:r>
              <a:rPr lang="en-US" sz="1800" dirty="0" smtClean="0"/>
              <a:t>Store as a ‘Blob’</a:t>
            </a:r>
          </a:p>
          <a:p>
            <a:pPr lvl="2"/>
            <a:r>
              <a:rPr lang="en-US" sz="1800" noProof="0" dirty="0" smtClean="0"/>
              <a:t>Make a conscious decision to ignore (unless </a:t>
            </a:r>
            <a:r>
              <a:rPr lang="en-US" sz="1800" noProof="0" dirty="0" err="1" smtClean="0"/>
              <a:t>ModifierExtension</a:t>
            </a:r>
            <a:r>
              <a:rPr lang="en-US" sz="1800" noProof="0" dirty="0" smtClean="0"/>
              <a:t>)</a:t>
            </a:r>
          </a:p>
          <a:p>
            <a:pPr lvl="3"/>
            <a:r>
              <a:rPr lang="en-US" sz="1600" dirty="0"/>
              <a:t>(Could lookup profile)</a:t>
            </a:r>
          </a:p>
          <a:p>
            <a:pPr lvl="2"/>
            <a:endParaRPr lang="en-US" sz="1800" noProof="0" dirty="0" smtClean="0"/>
          </a:p>
          <a:p>
            <a:pPr marL="914400" lvl="2" indent="0">
              <a:buNone/>
            </a:pPr>
            <a:r>
              <a:rPr lang="en-US" sz="1800" noProof="0" dirty="0"/>
              <a:t>	</a:t>
            </a:r>
            <a:endParaRPr lang="en-US" sz="1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964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Extension </a:t>
            </a:r>
            <a:r>
              <a:rPr lang="en-NZ" dirty="0" smtClean="0"/>
              <a:t>definition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827584" y="2132856"/>
            <a:ext cx="3096344" cy="1615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 descr="Screen Shot 2014-03-19 at 11.49.30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72771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3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Extension in a resource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3" y="1988840"/>
            <a:ext cx="8105979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26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7661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Extending</a:t>
            </a:r>
            <a:r>
              <a:rPr lang="nl-NL" dirty="0" smtClean="0"/>
              <a:t> a multiple </a:t>
            </a:r>
            <a:r>
              <a:rPr lang="nl-NL" dirty="0" err="1" smtClean="0"/>
              <a:t>birth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751" y="2362200"/>
            <a:ext cx="8377336" cy="254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83088" y="2322711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err="1" smtClean="0"/>
              <a:t>Key</a:t>
            </a:r>
            <a:r>
              <a:rPr lang="nl-NL" dirty="0" smtClean="0"/>
              <a:t> = </a:t>
            </a:r>
            <a:r>
              <a:rPr lang="nl-NL" dirty="0" err="1" smtClean="0"/>
              <a:t>location</a:t>
            </a:r>
            <a:r>
              <a:rPr lang="nl-NL" dirty="0" smtClean="0"/>
              <a:t> of </a:t>
            </a:r>
            <a:r>
              <a:rPr lang="nl-NL" dirty="0" err="1" smtClean="0"/>
              <a:t>formal</a:t>
            </a:r>
            <a:r>
              <a:rPr lang="nl-NL" dirty="0" smtClean="0"/>
              <a:t> </a:t>
            </a:r>
            <a:r>
              <a:rPr lang="nl-NL" dirty="0" err="1" smtClean="0"/>
              <a:t>definition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3811869" y="4184039"/>
            <a:ext cx="4111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/>
              <a:t>Value</a:t>
            </a:r>
            <a:r>
              <a:rPr lang="nl-NL" dirty="0" smtClean="0"/>
              <a:t> = 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nl-NL" dirty="0" err="1" smtClean="0"/>
              <a:t>according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definition</a:t>
            </a:r>
            <a:endParaRPr lang="nl-NL" dirty="0"/>
          </a:p>
        </p:txBody>
      </p:sp>
      <p:sp>
        <p:nvSpPr>
          <p:cNvPr id="14" name="Rounded Rectangle 13"/>
          <p:cNvSpPr/>
          <p:nvPr/>
        </p:nvSpPr>
        <p:spPr>
          <a:xfrm>
            <a:off x="762000" y="3201858"/>
            <a:ext cx="7825073" cy="88853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5227712" y="2837996"/>
            <a:ext cx="639688" cy="48431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3276600" y="3824000"/>
            <a:ext cx="1008112" cy="360039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38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Modifier Extensions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Also a core part of FHIR</a:t>
            </a:r>
          </a:p>
          <a:p>
            <a:pPr lvl="1"/>
            <a:r>
              <a:rPr lang="en-US" noProof="0" dirty="0" smtClean="0"/>
              <a:t>Needed because some extensions can’t be safely ignored</a:t>
            </a:r>
          </a:p>
          <a:p>
            <a:pPr lvl="1"/>
            <a:r>
              <a:rPr lang="en-US" noProof="0" dirty="0" smtClean="0"/>
              <a:t>Can’t compute on an element containing</a:t>
            </a:r>
            <a:r>
              <a:rPr lang="en-US" baseline="0" noProof="0" dirty="0" smtClean="0"/>
              <a:t> an unrecognized modifier extension.  However, can:</a:t>
            </a:r>
          </a:p>
          <a:p>
            <a:pPr lvl="2"/>
            <a:r>
              <a:rPr lang="en-US" noProof="0" dirty="0" smtClean="0"/>
              <a:t>Reject instance</a:t>
            </a:r>
          </a:p>
          <a:p>
            <a:pPr lvl="2"/>
            <a:r>
              <a:rPr lang="en-US" noProof="0" dirty="0" smtClean="0"/>
              <a:t>Just display narrative</a:t>
            </a:r>
          </a:p>
          <a:p>
            <a:pPr lvl="2"/>
            <a:r>
              <a:rPr lang="en-US" noProof="0" dirty="0" smtClean="0"/>
              <a:t>Retrieve definition &amp; seek human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368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Governing Extensions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700808"/>
            <a:ext cx="7772400" cy="4764381"/>
          </a:xfrm>
        </p:spPr>
        <p:txBody>
          <a:bodyPr/>
          <a:lstStyle/>
          <a:p>
            <a:r>
              <a:rPr lang="en-AU" dirty="0" smtClean="0"/>
              <a:t>Extensions are not a silver bullet</a:t>
            </a:r>
          </a:p>
          <a:p>
            <a:r>
              <a:rPr lang="en-AU" dirty="0" smtClean="0"/>
              <a:t>FHIR has a sliding scale governance for extensions</a:t>
            </a:r>
          </a:p>
          <a:p>
            <a:pPr lvl="1"/>
            <a:r>
              <a:rPr lang="en-AU" dirty="0" smtClean="0"/>
              <a:t>HL7 published extensions</a:t>
            </a:r>
          </a:p>
          <a:p>
            <a:pPr lvl="1"/>
            <a:r>
              <a:rPr lang="en-AU" dirty="0" smtClean="0"/>
              <a:t>National Standards (e.g. Standard Finnish Extensions)</a:t>
            </a:r>
          </a:p>
          <a:p>
            <a:pPr lvl="1"/>
            <a:r>
              <a:rPr lang="en-AU" dirty="0" smtClean="0"/>
              <a:t>Domain standards (e.g.  Best Practice Cardiology)</a:t>
            </a:r>
          </a:p>
          <a:p>
            <a:pPr lvl="1"/>
            <a:r>
              <a:rPr lang="en-AU" dirty="0" smtClean="0"/>
              <a:t>Local Projects</a:t>
            </a:r>
          </a:p>
          <a:p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0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misc.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55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Contain metadata about resources</a:t>
            </a:r>
          </a:p>
          <a:p>
            <a:pPr lvl="1"/>
            <a:r>
              <a:rPr lang="en-US" sz="2000" dirty="0" smtClean="0"/>
              <a:t>Beyond ID, version &amp; date</a:t>
            </a:r>
          </a:p>
          <a:p>
            <a:r>
              <a:rPr lang="en-US" sz="2400" dirty="0" smtClean="0"/>
              <a:t>Used for different purposes:</a:t>
            </a:r>
          </a:p>
          <a:p>
            <a:pPr lvl="1"/>
            <a:r>
              <a:rPr lang="en-US" sz="2000" dirty="0" smtClean="0"/>
              <a:t>Compliance to Profile </a:t>
            </a:r>
          </a:p>
          <a:p>
            <a:pPr lvl="1"/>
            <a:r>
              <a:rPr lang="en-US" sz="2000" dirty="0" smtClean="0"/>
              <a:t>Security – e.g. sensitivity of resource</a:t>
            </a:r>
          </a:p>
          <a:p>
            <a:pPr lvl="1"/>
            <a:r>
              <a:rPr lang="en-US" sz="2000" dirty="0" smtClean="0"/>
              <a:t>Indicate Document/Message</a:t>
            </a:r>
          </a:p>
          <a:p>
            <a:pPr lvl="1"/>
            <a:r>
              <a:rPr lang="en-US" sz="2000" dirty="0" smtClean="0"/>
              <a:t>User defined</a:t>
            </a:r>
          </a:p>
          <a:p>
            <a:r>
              <a:rPr lang="en-US" sz="2400" dirty="0" smtClean="0"/>
              <a:t>Transported in different ways:</a:t>
            </a:r>
          </a:p>
          <a:p>
            <a:pPr lvl="1"/>
            <a:r>
              <a:rPr lang="en-US" sz="2000" dirty="0" smtClean="0"/>
              <a:t>REST – as an HTTP header</a:t>
            </a:r>
          </a:p>
          <a:p>
            <a:pPr lvl="1"/>
            <a:r>
              <a:rPr lang="en-US" sz="2000" dirty="0" smtClean="0"/>
              <a:t>In a bundle (document, message, transaction) - in the </a:t>
            </a:r>
            <a:r>
              <a:rPr lang="en-US" sz="2000" dirty="0" err="1" smtClean="0"/>
              <a:t>feed.category</a:t>
            </a:r>
            <a:r>
              <a:rPr lang="en-US" sz="2000" dirty="0" smtClean="0"/>
              <a:t> element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886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636360"/>
                </a:solidFill>
                <a:cs typeface="Courier New" pitchFamily="49" charset="0"/>
              </a:rPr>
              <a:t>Most recent version</a:t>
            </a:r>
          </a:p>
          <a:p>
            <a:pPr lvl="1"/>
            <a:r>
              <a:rPr lang="en-US" dirty="0" smtClean="0">
                <a:solidFill>
                  <a:srgbClr val="636360"/>
                </a:solidFill>
                <a:cs typeface="Courier New" pitchFamily="49" charset="0"/>
                <a:hlinkClick r:id="rId3"/>
              </a:rPr>
              <a:t>http</a:t>
            </a:r>
            <a:r>
              <a:rPr lang="en-US" dirty="0">
                <a:solidFill>
                  <a:srgbClr val="636360"/>
                </a:solidFill>
                <a:cs typeface="Courier New" pitchFamily="49" charset="0"/>
                <a:hlinkClick r:id="rId3"/>
              </a:rPr>
              <a:t>://server.org/fhir/Patient/</a:t>
            </a:r>
            <a:r>
              <a:rPr lang="en-US" dirty="0" smtClean="0">
                <a:solidFill>
                  <a:srgbClr val="636360"/>
                </a:solidFill>
                <a:cs typeface="Courier New" pitchFamily="49" charset="0"/>
                <a:hlinkClick r:id="rId3"/>
              </a:rPr>
              <a:t>1</a:t>
            </a:r>
            <a:endParaRPr lang="en-US" dirty="0" smtClean="0">
              <a:solidFill>
                <a:srgbClr val="636360"/>
              </a:solidFill>
              <a:cs typeface="Courier New" pitchFamily="49" charset="0"/>
            </a:endParaRPr>
          </a:p>
          <a:p>
            <a:pPr lvl="1"/>
            <a:r>
              <a:rPr lang="en-US" dirty="0" smtClean="0">
                <a:solidFill>
                  <a:srgbClr val="636360"/>
                </a:solidFill>
                <a:cs typeface="Courier New" pitchFamily="49" charset="0"/>
              </a:rPr>
              <a:t>Returns single resource</a:t>
            </a:r>
          </a:p>
          <a:p>
            <a:r>
              <a:rPr lang="en-US" dirty="0" smtClean="0">
                <a:solidFill>
                  <a:srgbClr val="636360"/>
                </a:solidFill>
                <a:cs typeface="Courier New" pitchFamily="49" charset="0"/>
              </a:rPr>
              <a:t>All versions</a:t>
            </a:r>
          </a:p>
          <a:p>
            <a:pPr lvl="1"/>
            <a:r>
              <a:rPr lang="en-US" dirty="0">
                <a:solidFill>
                  <a:srgbClr val="636360"/>
                </a:solidFill>
                <a:cs typeface="Courier New" pitchFamily="49" charset="0"/>
                <a:hlinkClick r:id="rId4"/>
              </a:rPr>
              <a:t>http://server.org/fhir/Patient/</a:t>
            </a:r>
            <a:r>
              <a:rPr lang="en-US" dirty="0" smtClean="0">
                <a:solidFill>
                  <a:srgbClr val="636360"/>
                </a:solidFill>
                <a:cs typeface="Courier New" pitchFamily="49" charset="0"/>
                <a:hlinkClick r:id="rId4"/>
              </a:rPr>
              <a:t>1/_history</a:t>
            </a:r>
            <a:endParaRPr lang="en-US" dirty="0" smtClean="0">
              <a:solidFill>
                <a:srgbClr val="636360"/>
              </a:solidFill>
              <a:cs typeface="Courier New" pitchFamily="49" charset="0"/>
            </a:endParaRPr>
          </a:p>
          <a:p>
            <a:pPr lvl="1"/>
            <a:r>
              <a:rPr lang="en-US" dirty="0" smtClean="0">
                <a:solidFill>
                  <a:srgbClr val="636360"/>
                </a:solidFill>
                <a:cs typeface="Courier New" pitchFamily="49" charset="0"/>
              </a:rPr>
              <a:t>Returns bundle of versions</a:t>
            </a:r>
          </a:p>
          <a:p>
            <a:r>
              <a:rPr lang="en-US" dirty="0" smtClean="0">
                <a:solidFill>
                  <a:srgbClr val="636360"/>
                </a:solidFill>
                <a:cs typeface="Courier New" pitchFamily="49" charset="0"/>
              </a:rPr>
              <a:t>Specific version</a:t>
            </a:r>
          </a:p>
          <a:p>
            <a:pPr lvl="1"/>
            <a:r>
              <a:rPr lang="en-US" dirty="0">
                <a:solidFill>
                  <a:srgbClr val="636360"/>
                </a:solidFill>
                <a:cs typeface="Courier New" pitchFamily="49" charset="0"/>
                <a:hlinkClick r:id="rId5"/>
              </a:rPr>
              <a:t>http://server.org/fhir/Patient/</a:t>
            </a:r>
            <a:r>
              <a:rPr lang="en-US" dirty="0" smtClean="0">
                <a:solidFill>
                  <a:srgbClr val="636360"/>
                </a:solidFill>
                <a:cs typeface="Courier New" pitchFamily="49" charset="0"/>
                <a:hlinkClick r:id="rId5"/>
              </a:rPr>
              <a:t>1/_history/_1</a:t>
            </a:r>
            <a:endParaRPr lang="en-US" dirty="0" smtClean="0">
              <a:solidFill>
                <a:srgbClr val="636360"/>
              </a:solidFill>
              <a:cs typeface="Courier New" pitchFamily="49" charset="0"/>
            </a:endParaRPr>
          </a:p>
          <a:p>
            <a:pPr lvl="1"/>
            <a:r>
              <a:rPr lang="en-US" dirty="0" smtClean="0">
                <a:solidFill>
                  <a:srgbClr val="636360"/>
                </a:solidFill>
                <a:cs typeface="Courier New" pitchFamily="49" charset="0"/>
              </a:rPr>
              <a:t>Returns single resource</a:t>
            </a:r>
          </a:p>
          <a:p>
            <a:endParaRPr lang="en-US" dirty="0">
              <a:solidFill>
                <a:srgbClr val="636360"/>
              </a:solidFill>
              <a:cs typeface="Courier New" pitchFamily="49" charset="0"/>
            </a:endParaRPr>
          </a:p>
          <a:p>
            <a:r>
              <a:rPr lang="en-US" dirty="0" smtClean="0">
                <a:solidFill>
                  <a:srgbClr val="636360"/>
                </a:solidFill>
                <a:cs typeface="Courier New" pitchFamily="49" charset="0"/>
              </a:rPr>
              <a:t>Version support is optional</a:t>
            </a:r>
          </a:p>
        </p:txBody>
      </p:sp>
    </p:spTree>
    <p:extLst>
      <p:ext uri="{BB962C8B-B14F-4D97-AF65-F5344CB8AC3E}">
        <p14:creationId xmlns:p14="http://schemas.microsoft.com/office/powerpoint/2010/main" val="205890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more than one resource needed</a:t>
            </a:r>
          </a:p>
          <a:p>
            <a:pPr lvl="1"/>
            <a:r>
              <a:rPr lang="en-US" dirty="0" smtClean="0"/>
              <a:t>Query result</a:t>
            </a:r>
          </a:p>
          <a:p>
            <a:pPr lvl="1"/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Message</a:t>
            </a:r>
          </a:p>
          <a:p>
            <a:r>
              <a:rPr lang="en-US" dirty="0" smtClean="0"/>
              <a:t>Atom ‘feed’</a:t>
            </a:r>
          </a:p>
          <a:p>
            <a:pPr lvl="1"/>
            <a:r>
              <a:rPr lang="en-US" dirty="0" smtClean="0"/>
              <a:t>With JSON representation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727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1628800"/>
            <a:ext cx="7112000" cy="50405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as a serialized Object Graph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259632" y="1988840"/>
            <a:ext cx="4752528" cy="4608512"/>
          </a:xfrm>
          <a:prstGeom prst="roundRect">
            <a:avLst/>
          </a:prstGeom>
          <a:solidFill>
            <a:srgbClr val="FFFBDC">
              <a:alpha val="25000"/>
            </a:srgb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7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About REST and Resources</a:t>
            </a:r>
            <a:endParaRPr lang="en-AU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74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REST in practice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147248" cy="4505849"/>
          </a:xfrm>
        </p:spPr>
        <p:txBody>
          <a:bodyPr/>
          <a:lstStyle/>
          <a:p>
            <a:r>
              <a:rPr lang="en-AU" dirty="0" smtClean="0"/>
              <a:t>“Resources” with an explicit and stable URI</a:t>
            </a:r>
          </a:p>
          <a:p>
            <a:pPr lvl="1"/>
            <a:r>
              <a:rPr lang="en-AU" dirty="0" smtClean="0"/>
              <a:t>The name for what gets exchanged in REST</a:t>
            </a:r>
          </a:p>
          <a:p>
            <a:pPr lvl="1"/>
            <a:r>
              <a:rPr lang="en-AU" dirty="0"/>
              <a:t>Defined behaviour and meaning</a:t>
            </a:r>
          </a:p>
          <a:p>
            <a:pPr lvl="1"/>
            <a:r>
              <a:rPr lang="en-AU" dirty="0"/>
              <a:t>Known identity / </a:t>
            </a:r>
            <a:r>
              <a:rPr lang="en-AU" dirty="0" smtClean="0"/>
              <a:t>location</a:t>
            </a:r>
          </a:p>
          <a:p>
            <a:pPr lvl="1"/>
            <a:r>
              <a:rPr lang="en-AU" dirty="0" smtClean="0"/>
              <a:t>Quite an abstract idea</a:t>
            </a:r>
          </a:p>
          <a:p>
            <a:r>
              <a:rPr lang="en-AU" dirty="0" smtClean="0"/>
              <a:t>Formats: XML / JSON / RDF</a:t>
            </a:r>
          </a:p>
          <a:p>
            <a:r>
              <a:rPr lang="en-AU" dirty="0" smtClean="0"/>
              <a:t>Exchange using HTTP</a:t>
            </a:r>
          </a:p>
          <a:p>
            <a:r>
              <a:rPr lang="en-AU" dirty="0" smtClean="0"/>
              <a:t>Security: SSL / OAuth</a:t>
            </a:r>
          </a:p>
          <a:p>
            <a:r>
              <a:rPr lang="en-AU" dirty="0" smtClean="0"/>
              <a:t>“REST” followed loosely, hence “</a:t>
            </a:r>
            <a:r>
              <a:rPr lang="en-AU" dirty="0" err="1" smtClean="0"/>
              <a:t>RESTful</a:t>
            </a:r>
            <a:r>
              <a:rPr lang="en-AU" dirty="0" smtClean="0"/>
              <a:t>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6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An instigator of bad puns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the hottest thing since . . .</a:t>
            </a:r>
          </a:p>
          <a:p>
            <a:r>
              <a:rPr lang="en-US" dirty="0" smtClean="0"/>
              <a:t>This spec is spreading like wild. . .</a:t>
            </a:r>
          </a:p>
          <a:p>
            <a:r>
              <a:rPr lang="en-US" dirty="0" smtClean="0"/>
              <a:t>Committee X is really on FHIR</a:t>
            </a:r>
          </a:p>
          <a:p>
            <a:r>
              <a:rPr lang="en-US" dirty="0" smtClean="0"/>
              <a:t>Feel free to come up with your own</a:t>
            </a:r>
          </a:p>
          <a:p>
            <a:pPr lvl="1"/>
            <a:r>
              <a:rPr lang="en-US" dirty="0" smtClean="0"/>
              <a:t>(but please, not here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1026" name="Picture 2" descr="C:\Users\office\AppData\Local\Microsoft\Windows\Temporary Internet Files\Content.IE5\NXP59YGH\MP90040001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7704856" cy="172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59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REST Operations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075240" cy="4653582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CRUD:</a:t>
            </a:r>
          </a:p>
          <a:p>
            <a:r>
              <a:rPr lang="en-AU" dirty="0" smtClean="0"/>
              <a:t>Create – create a new instance of data</a:t>
            </a:r>
          </a:p>
          <a:p>
            <a:r>
              <a:rPr lang="en-AU" dirty="0" smtClean="0"/>
              <a:t>Read – get the content (state) of an instance of data</a:t>
            </a:r>
          </a:p>
          <a:p>
            <a:r>
              <a:rPr lang="en-AU" dirty="0" smtClean="0"/>
              <a:t>Update – change the content of an instance of data</a:t>
            </a:r>
          </a:p>
          <a:p>
            <a:r>
              <a:rPr lang="en-AU" dirty="0" smtClean="0"/>
              <a:t>Delete – remove the instance of data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26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RPC vs REST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772816"/>
            <a:ext cx="7772400" cy="4515082"/>
          </a:xfrm>
        </p:spPr>
        <p:txBody>
          <a:bodyPr/>
          <a:lstStyle/>
          <a:p>
            <a:r>
              <a:rPr lang="en-AU" dirty="0" smtClean="0"/>
              <a:t>RPC (Remote Procedure Call):</a:t>
            </a:r>
          </a:p>
          <a:p>
            <a:pPr lvl="1"/>
            <a:r>
              <a:rPr lang="en-AU" dirty="0" smtClean="0"/>
              <a:t>Ask a server to perform some operation</a:t>
            </a:r>
          </a:p>
          <a:p>
            <a:pPr lvl="1"/>
            <a:r>
              <a:rPr lang="en-AU" dirty="0" smtClean="0"/>
              <a:t>Hand it a set of parameters</a:t>
            </a:r>
          </a:p>
          <a:p>
            <a:pPr lvl="1"/>
            <a:r>
              <a:rPr lang="en-AU" dirty="0" smtClean="0"/>
              <a:t>Server performs some operations</a:t>
            </a:r>
          </a:p>
          <a:p>
            <a:pPr lvl="1"/>
            <a:r>
              <a:rPr lang="en-AU" dirty="0" smtClean="0"/>
              <a:t>Returns a set of parameters</a:t>
            </a:r>
            <a:endParaRPr lang="en-AU" dirty="0"/>
          </a:p>
          <a:p>
            <a:r>
              <a:rPr lang="en-AU" dirty="0" smtClean="0"/>
              <a:t>REST:</a:t>
            </a:r>
          </a:p>
          <a:p>
            <a:pPr lvl="1"/>
            <a:r>
              <a:rPr lang="en-AU" dirty="0" smtClean="0"/>
              <a:t>Define a URI that represents the state of something</a:t>
            </a:r>
          </a:p>
          <a:p>
            <a:pPr lvl="1"/>
            <a:r>
              <a:rPr lang="en-AU" dirty="0" smtClean="0"/>
              <a:t>Tell the server what the state should be </a:t>
            </a:r>
          </a:p>
          <a:p>
            <a:pPr lvl="1"/>
            <a:r>
              <a:rPr lang="en-AU" dirty="0" smtClean="0"/>
              <a:t>Server makes the state change happen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32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RPC vs REST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772816"/>
            <a:ext cx="7787208" cy="4515082"/>
          </a:xfrm>
        </p:spPr>
        <p:txBody>
          <a:bodyPr/>
          <a:lstStyle/>
          <a:p>
            <a:r>
              <a:rPr lang="en-AU" sz="2800" dirty="0" smtClean="0"/>
              <a:t>Example: </a:t>
            </a:r>
          </a:p>
          <a:p>
            <a:pPr lvl="1"/>
            <a:r>
              <a:rPr lang="en-AU" sz="2400" dirty="0" smtClean="0"/>
              <a:t>A device that monitors a patient %0</a:t>
            </a:r>
            <a:r>
              <a:rPr lang="en-AU" sz="2400" baseline="-25000" dirty="0" smtClean="0"/>
              <a:t>2</a:t>
            </a:r>
            <a:r>
              <a:rPr lang="en-AU" sz="2400" dirty="0" smtClean="0"/>
              <a:t> </a:t>
            </a:r>
            <a:r>
              <a:rPr lang="en-AU" sz="2400" dirty="0"/>
              <a:t>S</a:t>
            </a:r>
            <a:r>
              <a:rPr lang="en-AU" sz="2400" dirty="0" smtClean="0"/>
              <a:t>at</a:t>
            </a:r>
          </a:p>
          <a:p>
            <a:pPr lvl="1"/>
            <a:r>
              <a:rPr lang="en-AU" sz="2400" dirty="0" smtClean="0"/>
              <a:t>Raises an alarm on EHR if it’s too low</a:t>
            </a:r>
          </a:p>
          <a:p>
            <a:pPr lvl="1"/>
            <a:r>
              <a:rPr lang="en-AU" sz="2400" dirty="0" smtClean="0"/>
              <a:t>EHR can turn the alarm off</a:t>
            </a:r>
          </a:p>
          <a:p>
            <a:r>
              <a:rPr lang="en-AU" sz="2800" dirty="0" smtClean="0"/>
              <a:t>RPC:</a:t>
            </a:r>
          </a:p>
          <a:p>
            <a:pPr lvl="1"/>
            <a:r>
              <a:rPr lang="en-AU" sz="2400" dirty="0" smtClean="0"/>
              <a:t>POST </a:t>
            </a:r>
            <a:r>
              <a:rPr lang="en-AU" sz="2400" dirty="0" smtClean="0">
                <a:hlinkClick r:id="rId2"/>
              </a:rPr>
              <a:t>http://acme.org/devices/turnOffAlarm</a:t>
            </a:r>
            <a:endParaRPr lang="en-AU" sz="2400" dirty="0" smtClean="0"/>
          </a:p>
          <a:p>
            <a:pPr lvl="1"/>
            <a:r>
              <a:rPr lang="en-AU" sz="2400" dirty="0" smtClean="0"/>
              <a:t>Parameters: device id, alarm id</a:t>
            </a:r>
          </a:p>
          <a:p>
            <a:r>
              <a:rPr lang="en-AU" sz="2800" dirty="0" smtClean="0"/>
              <a:t>REST:</a:t>
            </a:r>
          </a:p>
          <a:p>
            <a:pPr lvl="1"/>
            <a:r>
              <a:rPr lang="en-AU" sz="2400" dirty="0" smtClean="0"/>
              <a:t>POST </a:t>
            </a:r>
            <a:r>
              <a:rPr lang="en-AU" sz="2400" dirty="0" smtClean="0">
                <a:hlinkClick r:id="rId3"/>
              </a:rPr>
              <a:t>http://acme.org/devices/[deviceid]/[alarmid</a:t>
            </a:r>
            <a:r>
              <a:rPr lang="en-AU" sz="2400" dirty="0" smtClean="0"/>
              <a:t>]</a:t>
            </a:r>
          </a:p>
          <a:p>
            <a:pPr lvl="1"/>
            <a:r>
              <a:rPr lang="en-AU" sz="2400" dirty="0" smtClean="0"/>
              <a:t>Content: data to say “Alarm is off” </a:t>
            </a:r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71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678284"/>
          </a:xfrm>
        </p:spPr>
        <p:txBody>
          <a:bodyPr/>
          <a:lstStyle/>
          <a:p>
            <a:r>
              <a:rPr lang="en-AU" dirty="0" smtClean="0"/>
              <a:t>FHIR Operations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91680" y="4941168"/>
            <a:ext cx="2376264" cy="401836"/>
          </a:xfrm>
        </p:spPr>
        <p:txBody>
          <a:bodyPr/>
          <a:lstStyle/>
          <a:p>
            <a:r>
              <a:rPr lang="en-AU" dirty="0" smtClean="0"/>
              <a:t>(Based on REST)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73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858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Business Operations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7772400" cy="4441216"/>
          </a:xfrm>
        </p:spPr>
        <p:txBody>
          <a:bodyPr/>
          <a:lstStyle/>
          <a:p>
            <a:r>
              <a:rPr lang="en-AU" sz="2800" dirty="0" smtClean="0"/>
              <a:t>Register a patient:</a:t>
            </a:r>
          </a:p>
          <a:p>
            <a:pPr lvl="1"/>
            <a:r>
              <a:rPr lang="en-AU" sz="2400" dirty="0" smtClean="0"/>
              <a:t>Create a Patient Resource</a:t>
            </a:r>
          </a:p>
          <a:p>
            <a:r>
              <a:rPr lang="en-AU" sz="2800" dirty="0" smtClean="0"/>
              <a:t>Admit a patient:</a:t>
            </a:r>
          </a:p>
          <a:p>
            <a:pPr lvl="1"/>
            <a:r>
              <a:rPr lang="en-AU" sz="2400" dirty="0" smtClean="0"/>
              <a:t>Create an Encounter Resource</a:t>
            </a:r>
          </a:p>
          <a:p>
            <a:r>
              <a:rPr lang="en-AU" sz="2800" dirty="0" smtClean="0"/>
              <a:t>Move a patient from one bed to another</a:t>
            </a:r>
          </a:p>
          <a:p>
            <a:pPr lvl="1"/>
            <a:r>
              <a:rPr lang="en-AU" sz="2400" dirty="0" smtClean="0"/>
              <a:t>Find and update the encounter resource</a:t>
            </a:r>
          </a:p>
          <a:p>
            <a:r>
              <a:rPr lang="en-AU" sz="2800" dirty="0" smtClean="0"/>
              <a:t>Prepare a list of medications to administer</a:t>
            </a:r>
          </a:p>
          <a:p>
            <a:pPr lvl="1"/>
            <a:r>
              <a:rPr lang="en-AU" sz="2400" dirty="0" smtClean="0"/>
              <a:t>Search through the medication prescriptions for a patient (and then apply logic)</a:t>
            </a:r>
          </a:p>
          <a:p>
            <a:pPr lvl="1"/>
            <a:r>
              <a:rPr lang="en-AU" sz="2400" dirty="0" smtClean="0"/>
              <a:t>Or, use a List resource</a:t>
            </a:r>
          </a:p>
          <a:p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03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Resource URLs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73947325"/>
              </p:ext>
            </p:extLst>
          </p:nvPr>
        </p:nvGraphicFramePr>
        <p:xfrm>
          <a:off x="611560" y="1772816"/>
          <a:ext cx="7992888" cy="4245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64"/>
                <a:gridCol w="2742657"/>
                <a:gridCol w="3134467"/>
              </a:tblGrid>
              <a:tr h="635528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Template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Example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434835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Server URL</a:t>
                      </a:r>
                    </a:p>
                    <a:p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529836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URL for type</a:t>
                      </a:r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manager</a:t>
                      </a:r>
                    </a:p>
                    <a:p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103811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URL for a resource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http://fhir.com/Patient/23</a:t>
                      </a:r>
                    </a:p>
                  </a:txBody>
                  <a:tcPr/>
                </a:tc>
              </a:tr>
              <a:tr h="1103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[base]/[type]/[id]/_history/[vid]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URL for a</a:t>
                      </a:r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past version of a resource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http://fhir.com/Patient/23/_histroy/2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01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Operations / Instance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63962675"/>
              </p:ext>
            </p:extLst>
          </p:nvPr>
        </p:nvGraphicFramePr>
        <p:xfrm>
          <a:off x="539552" y="1772816"/>
          <a:ext cx="8136904" cy="4499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73"/>
                <a:gridCol w="4684884"/>
                <a:gridCol w="1112810"/>
                <a:gridCol w="1188537"/>
              </a:tblGrid>
              <a:tr h="635528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Request Content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Response Content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434835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read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Read the current state of the resource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801845">
                <a:tc>
                  <a:txBody>
                    <a:bodyPr/>
                    <a:lstStyle/>
                    <a:p>
                      <a:r>
                        <a:rPr kumimoji="0" lang="en-AU" sz="2000" b="1" kern="1200" dirty="0" err="1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vread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Read the state of a specific version of the resource </a:t>
                      </a:r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(e.g. what</a:t>
                      </a:r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it was in the past)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103811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update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Update an existing resource by its id (or create it if it is new). Use the</a:t>
                      </a:r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resource representation supplied 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754463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delete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Remove the resource</a:t>
                      </a:r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so it is no longer present  (note: it still has a history)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769323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history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 a list of all the past versions</a:t>
                      </a:r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of the resource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 feed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6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Operations / Type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36178557"/>
              </p:ext>
            </p:extLst>
          </p:nvPr>
        </p:nvGraphicFramePr>
        <p:xfrm>
          <a:off x="683568" y="1772816"/>
          <a:ext cx="7543801" cy="4341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4343400"/>
                <a:gridCol w="1031697"/>
                <a:gridCol w="1101904"/>
              </a:tblGrid>
              <a:tr h="635528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Request Content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Response Content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434835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create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Create a new resource with a server assigned id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89568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search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Search through all resources of the type based on some filter criteria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err="1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Params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 Feed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history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 a list of all the past versions</a:t>
                      </a:r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of this resource type</a:t>
                      </a:r>
                      <a:endParaRPr kumimoji="0" lang="en-AU" sz="2000" b="1" kern="1200" dirty="0" smtClean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</a:t>
                      </a:r>
                      <a:r>
                        <a:rPr kumimoji="0" lang="en-AU" sz="16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Feed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103811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validate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Check that the content would be acceptable as an update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r>
                        <a:rPr kumimoji="0" lang="en-AU" sz="16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(</a:t>
                      </a:r>
                      <a:r>
                        <a:rPr kumimoji="0" lang="en-AU" sz="1600" b="1" kern="1200" baseline="0" dirty="0" err="1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OperationOutcome</a:t>
                      </a:r>
                      <a:r>
                        <a:rPr kumimoji="0" lang="en-AU" sz="16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)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48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Operations / System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54243994"/>
              </p:ext>
            </p:extLst>
          </p:nvPr>
        </p:nvGraphicFramePr>
        <p:xfrm>
          <a:off x="467544" y="1700809"/>
          <a:ext cx="8064895" cy="4492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127730"/>
                <a:gridCol w="1102962"/>
                <a:gridCol w="1178019"/>
              </a:tblGrid>
              <a:tr h="610437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Request Content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Response Content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673363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conformance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 a conformance statement for the system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060232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transaction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Update, create or delete a set of resources as a single transaction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 Feed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 Feed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060232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history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Retrieve the update history for all resources (full pub/sub)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</a:t>
                      </a:r>
                      <a:r>
                        <a:rPr kumimoji="0" lang="en-AU" sz="16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Feed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060232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search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Search through all resources of all</a:t>
                      </a:r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types based on some filter criteria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err="1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Params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 Feeds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9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with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900" b="0" dirty="0" smtClean="0"/>
              <a:t>Access public server</a:t>
            </a:r>
            <a:endParaRPr lang="en-CA" sz="29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330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acronym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 – Fast (to design &amp; to implement)</a:t>
            </a:r>
          </a:p>
          <a:p>
            <a:pPr lvl="1"/>
            <a:r>
              <a:rPr lang="en-US" dirty="0" smtClean="0"/>
              <a:t>Relative – No technology can make integration as fast as we’d like</a:t>
            </a:r>
          </a:p>
          <a:p>
            <a:r>
              <a:rPr lang="en-US" dirty="0" smtClean="0"/>
              <a:t>H – Health</a:t>
            </a:r>
          </a:p>
          <a:p>
            <a:pPr lvl="1"/>
            <a:r>
              <a:rPr lang="en-US" dirty="0" smtClean="0"/>
              <a:t>That’s why we’re here</a:t>
            </a:r>
          </a:p>
          <a:p>
            <a:r>
              <a:rPr lang="en-US" dirty="0" smtClean="0"/>
              <a:t>I – Interoperable</a:t>
            </a:r>
          </a:p>
          <a:p>
            <a:pPr lvl="1"/>
            <a:r>
              <a:rPr lang="en-US" dirty="0" smtClean="0"/>
              <a:t>Ditto</a:t>
            </a:r>
          </a:p>
          <a:p>
            <a:r>
              <a:rPr lang="en-US" dirty="0" smtClean="0"/>
              <a:t>R – Resources</a:t>
            </a:r>
          </a:p>
          <a:p>
            <a:pPr lvl="1"/>
            <a:r>
              <a:rPr lang="en-US" dirty="0" smtClean="0"/>
              <a:t>Building blocks – more on these to follow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5612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 &amp; conformance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80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566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constraints and extensions on one or more resources for a Use Case</a:t>
            </a:r>
          </a:p>
          <a:p>
            <a:r>
              <a:rPr lang="en-US" dirty="0" smtClean="0"/>
              <a:t>May also define new extensions search terms, new messaging events, etc.</a:t>
            </a:r>
          </a:p>
          <a:p>
            <a:r>
              <a:rPr lang="en-US" dirty="0" smtClean="0"/>
              <a:t>Subsumes:</a:t>
            </a:r>
            <a:r>
              <a:rPr lang="en-US" baseline="0" dirty="0" smtClean="0"/>
              <a:t> </a:t>
            </a:r>
            <a:r>
              <a:rPr lang="en-US" dirty="0" smtClean="0"/>
              <a:t>template, implementation profile,</a:t>
            </a:r>
            <a:r>
              <a:rPr lang="en-US" baseline="0" dirty="0" smtClean="0"/>
              <a:t> DCM (Detailed Clinical Model)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Looks an awful lot like the definition of the resources themselves</a:t>
            </a:r>
          </a:p>
          <a:p>
            <a:pPr lvl="1"/>
            <a:r>
              <a:rPr lang="en-US" dirty="0" smtClean="0"/>
              <a:t>You can download profile XML for all resources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363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82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23528" y="332656"/>
            <a:ext cx="6551613" cy="1179513"/>
          </a:xfrm>
        </p:spPr>
        <p:txBody>
          <a:bodyPr/>
          <a:lstStyle/>
          <a:p>
            <a:r>
              <a:rPr lang="en-US" dirty="0" smtClean="0"/>
              <a:t>Profile (cont’d)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549243" cy="3882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1674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Profiles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You can just go ahead and use a resource</a:t>
            </a:r>
          </a:p>
          <a:p>
            <a:pPr lvl="1"/>
            <a:r>
              <a:rPr lang="en-AU" dirty="0" smtClean="0"/>
              <a:t>No need for a profile</a:t>
            </a:r>
          </a:p>
          <a:p>
            <a:r>
              <a:rPr lang="en-AU" dirty="0" smtClean="0"/>
              <a:t>But you should write a profile</a:t>
            </a:r>
          </a:p>
          <a:p>
            <a:pPr lvl="1"/>
            <a:r>
              <a:rPr lang="en-AU" dirty="0" smtClean="0"/>
              <a:t>Document your usage in detail for partners</a:t>
            </a:r>
          </a:p>
          <a:p>
            <a:r>
              <a:rPr lang="en-AU" dirty="0" smtClean="0"/>
              <a:t>You can mark a resource or bundle  with a profile</a:t>
            </a:r>
          </a:p>
          <a:p>
            <a:pPr lvl="1"/>
            <a:r>
              <a:rPr lang="en-AU" dirty="0" smtClean="0"/>
              <a:t>It’s just a claim – can test conformance with that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83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0989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There’s a resource for documenting conformance to FHIR</a:t>
            </a:r>
          </a:p>
          <a:p>
            <a:r>
              <a:rPr lang="en-US" sz="2800" dirty="0" smtClean="0"/>
              <a:t>Can be used for:</a:t>
            </a:r>
          </a:p>
          <a:p>
            <a:pPr lvl="1"/>
            <a:r>
              <a:rPr lang="en-US" sz="2400" dirty="0" smtClean="0"/>
              <a:t>Stating how a specific system instance behaves</a:t>
            </a:r>
          </a:p>
          <a:p>
            <a:pPr lvl="1"/>
            <a:r>
              <a:rPr lang="en-US" sz="2400" dirty="0" smtClean="0"/>
              <a:t>Defining how a software system is capable of behaving (including configuration options)</a:t>
            </a:r>
          </a:p>
          <a:p>
            <a:pPr lvl="1"/>
            <a:r>
              <a:rPr lang="en-US" sz="2400" dirty="0" smtClean="0"/>
              <a:t>Identifying a desired set of behavior (e.g. RFP)</a:t>
            </a:r>
          </a:p>
          <a:p>
            <a:r>
              <a:rPr lang="en-US" sz="2800" dirty="0" smtClean="0"/>
              <a:t>To declare themselves “FHIR Conformant”, a system </a:t>
            </a:r>
            <a:r>
              <a:rPr lang="en-US" sz="2800" b="1" dirty="0" smtClean="0"/>
              <a:t>must</a:t>
            </a:r>
            <a:r>
              <a:rPr lang="en-US" sz="2800" dirty="0" smtClean="0"/>
              <a:t> publish a Conformance instance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2218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85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 (cont’d)</a:t>
            </a:r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9"/>
            <a:ext cx="8064896" cy="6376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699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FHIR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3711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can FHIR be used?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Classic in-institution interoperability</a:t>
            </a:r>
          </a:p>
          <a:p>
            <a:r>
              <a:rPr lang="en-AU" dirty="0" smtClean="0"/>
              <a:t>Back-end e-business systems (e.g. financial)</a:t>
            </a:r>
          </a:p>
          <a:p>
            <a:r>
              <a:rPr lang="en-AU" dirty="0" smtClean="0"/>
              <a:t>Regional Health Information Organizations (RHIO)</a:t>
            </a:r>
          </a:p>
          <a:p>
            <a:r>
              <a:rPr lang="en-AU" dirty="0" smtClean="0"/>
              <a:t>National EHR systems</a:t>
            </a:r>
          </a:p>
          <a:p>
            <a:r>
              <a:rPr lang="en-AU" dirty="0" smtClean="0"/>
              <a:t>Social Web (Health)</a:t>
            </a:r>
          </a:p>
          <a:p>
            <a:r>
              <a:rPr lang="en-AU" dirty="0" smtClean="0"/>
              <a:t>Mobile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87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788022" y="4651002"/>
            <a:ext cx="3744418" cy="1077218"/>
            <a:chOff x="4788022" y="4651002"/>
            <a:chExt cx="3744418" cy="1077218"/>
          </a:xfrm>
        </p:grpSpPr>
        <p:sp>
          <p:nvSpPr>
            <p:cNvPr id="9" name="Right Arrow 8"/>
            <p:cNvSpPr/>
            <p:nvPr/>
          </p:nvSpPr>
          <p:spPr bwMode="auto">
            <a:xfrm rot="10800000">
              <a:off x="4788024" y="4653136"/>
              <a:ext cx="2016224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ight Arrow 9"/>
            <p:cNvSpPr/>
            <p:nvPr/>
          </p:nvSpPr>
          <p:spPr bwMode="auto">
            <a:xfrm rot="10800000">
              <a:off x="4788022" y="5237585"/>
              <a:ext cx="2016225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0272" y="4651002"/>
              <a:ext cx="15121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1"/>
                  </a:solidFill>
                </a:rPr>
                <a:t>Near</a:t>
              </a:r>
            </a:p>
            <a:p>
              <a:r>
                <a:rPr lang="en-US" sz="3200" dirty="0" smtClean="0">
                  <a:solidFill>
                    <a:schemeClr val="accent1"/>
                  </a:solidFill>
                </a:rPr>
                <a:t>Term</a:t>
              </a:r>
              <a:endParaRPr lang="en-CA" sz="3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4586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Architecture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sz="2400" dirty="0" smtClean="0"/>
              <a:t>Standalone FHIR Server</a:t>
            </a:r>
          </a:p>
          <a:p>
            <a:r>
              <a:rPr lang="en-AU" sz="2400" dirty="0" smtClean="0"/>
              <a:t>A FHIR Server in front of an existing application (e.g. SQL)</a:t>
            </a:r>
          </a:p>
          <a:p>
            <a:pPr lvl="1"/>
            <a:r>
              <a:rPr lang="en-AU" sz="2000" dirty="0" smtClean="0"/>
              <a:t>FHIR as front end to an XDS server (“MHD”)</a:t>
            </a:r>
          </a:p>
          <a:p>
            <a:r>
              <a:rPr lang="en-AU" sz="2400" dirty="0" smtClean="0"/>
              <a:t>An interface engine that ‘speaks’ FHIR</a:t>
            </a:r>
          </a:p>
          <a:p>
            <a:r>
              <a:rPr lang="en-AU" sz="2400" dirty="0" smtClean="0"/>
              <a:t>A tablet/mobile phone application</a:t>
            </a:r>
          </a:p>
          <a:p>
            <a:r>
              <a:rPr lang="en-AU" sz="2400" dirty="0" smtClean="0"/>
              <a:t>Web portal uses FHIR to access other systems</a:t>
            </a:r>
          </a:p>
          <a:p>
            <a:r>
              <a:rPr lang="en-AU" sz="2400" dirty="0" smtClean="0"/>
              <a:t>A healthcare application that access information from multiple systems as well as it’s own server</a:t>
            </a:r>
          </a:p>
          <a:p>
            <a:r>
              <a:rPr lang="en-AU" sz="2400" dirty="0" smtClean="0"/>
              <a:t>Smart-On-FHIR – an EHR plug-in framework</a:t>
            </a:r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7BA541E5-6822-8543-9807-26155EA309BB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95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Implementation Assistance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smtClean="0"/>
              <a:t>Reference Implementations – object models, parsers, serializers, clients, validators, utilities</a:t>
            </a:r>
          </a:p>
          <a:p>
            <a:r>
              <a:rPr lang="en-AU" smtClean="0"/>
              <a:t>Schema, Schematron, Validation Pack</a:t>
            </a:r>
          </a:p>
          <a:p>
            <a:r>
              <a:rPr lang="en-AU" smtClean="0"/>
              <a:t>1000’s of examples </a:t>
            </a:r>
          </a:p>
          <a:p>
            <a:r>
              <a:rPr lang="en-AU" smtClean="0"/>
              <a:t>Live Servers to test against </a:t>
            </a:r>
          </a:p>
          <a:p>
            <a:pPr lvl="1"/>
            <a:r>
              <a:rPr lang="en-AU" smtClean="0">
                <a:hlinkClick r:id="rId2"/>
              </a:rPr>
              <a:t>http://wiki.hl7.org/index.php?title=Publicly_Available_FHIR_Servers_for_testing</a:t>
            </a:r>
            <a:endParaRPr lang="en-AU" smtClean="0"/>
          </a:p>
          <a:p>
            <a:r>
              <a:rPr lang="en-AU" smtClean="0"/>
              <a:t>Connectathons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7BA541E5-6822-8543-9807-26155EA309BB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55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Genesis of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been a need to share healthcare information electronically for a long time</a:t>
            </a:r>
          </a:p>
          <a:p>
            <a:r>
              <a:rPr lang="en-US" dirty="0" smtClean="0"/>
              <a:t>Increasing pressure to broaden scope of sharing</a:t>
            </a:r>
          </a:p>
          <a:p>
            <a:pPr lvl="1"/>
            <a:r>
              <a:rPr lang="en-US" dirty="0" smtClean="0"/>
              <a:t>Across organizations, disciplines, even borders</a:t>
            </a:r>
          </a:p>
          <a:p>
            <a:pPr lvl="1"/>
            <a:r>
              <a:rPr lang="en-US" dirty="0" smtClean="0"/>
              <a:t>Mobile, Device  &amp; Cloud-based applications</a:t>
            </a:r>
          </a:p>
          <a:p>
            <a:r>
              <a:rPr lang="en-US" dirty="0" smtClean="0"/>
              <a:t>Faster – integration in days or weeks, not months or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7288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Servers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Use the servers to explore how it works</a:t>
            </a:r>
          </a:p>
          <a:p>
            <a:r>
              <a:rPr lang="en-AU" dirty="0" smtClean="0"/>
              <a:t>Write clients that use the test data</a:t>
            </a:r>
          </a:p>
          <a:p>
            <a:r>
              <a:rPr lang="en-AU" dirty="0" smtClean="0"/>
              <a:t>Test that you got your own system right</a:t>
            </a:r>
          </a:p>
          <a:p>
            <a:r>
              <a:rPr lang="en-AU" dirty="0" smtClean="0"/>
              <a:t>Most developers:</a:t>
            </a:r>
          </a:p>
          <a:p>
            <a:pPr lvl="1"/>
            <a:r>
              <a:rPr lang="en-AU" dirty="0"/>
              <a:t>U</a:t>
            </a:r>
            <a:r>
              <a:rPr lang="en-AU" dirty="0" smtClean="0"/>
              <a:t>se the servers to learn</a:t>
            </a:r>
          </a:p>
          <a:p>
            <a:pPr lvl="1"/>
            <a:r>
              <a:rPr lang="en-AU" dirty="0"/>
              <a:t>C</a:t>
            </a:r>
            <a:r>
              <a:rPr lang="en-AU" dirty="0" smtClean="0"/>
              <a:t>onsult the documentation occasionally</a:t>
            </a:r>
          </a:p>
          <a:p>
            <a:pPr lvl="1"/>
            <a:r>
              <a:rPr lang="en-AU" dirty="0" smtClean="0"/>
              <a:t>We do recommend to read the specification</a:t>
            </a:r>
          </a:p>
          <a:p>
            <a:pPr lvl="2"/>
            <a:r>
              <a:rPr lang="en-AU" dirty="0" smtClean="0"/>
              <a:t>(RTFS)</a:t>
            </a:r>
          </a:p>
          <a:p>
            <a:pPr lvl="1"/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7BA541E5-6822-8543-9807-26155EA309BB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67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Other Free software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smtClean="0"/>
              <a:t>See </a:t>
            </a:r>
            <a:r>
              <a:rPr lang="en-AU" smtClean="0">
                <a:hlinkClick r:id="rId2"/>
              </a:rPr>
              <a:t>http://wiki.hl7.org/index.php?title=Open_Source_FHIR_implementations</a:t>
            </a:r>
            <a:endParaRPr lang="en-AU" smtClean="0"/>
          </a:p>
          <a:p>
            <a:r>
              <a:rPr lang="en-AU" smtClean="0"/>
              <a:t>Coming shortly:</a:t>
            </a:r>
          </a:p>
          <a:p>
            <a:pPr lvl="1"/>
            <a:r>
              <a:rPr lang="en-AU" smtClean="0"/>
              <a:t>“Sprinkler” – a conformance test tool for servers</a:t>
            </a:r>
          </a:p>
          <a:p>
            <a:pPr lvl="1"/>
            <a:r>
              <a:rPr lang="en-AU" smtClean="0"/>
              <a:t>“Forge” – an editor for conformance statements</a:t>
            </a:r>
          </a:p>
          <a:p>
            <a:pPr lvl="1"/>
            <a:r>
              <a:rPr lang="en-AU" smtClean="0"/>
              <a:t>A Value set Editor</a:t>
            </a:r>
          </a:p>
          <a:p>
            <a:pPr lvl="1"/>
            <a:r>
              <a:rPr lang="en-AU" smtClean="0"/>
              <a:t>Several implementation guide publishers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7BA541E5-6822-8543-9807-26155EA309BB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22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Connectathons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sz="2800" dirty="0" smtClean="0"/>
              <a:t>Open invitation to any interested party to come and write software that exchanges FHIR resources</a:t>
            </a:r>
          </a:p>
          <a:p>
            <a:r>
              <a:rPr lang="en-AU" sz="2800" dirty="0" smtClean="0"/>
              <a:t>Always hold one before HL7 meetings (last week) + Others by invitation</a:t>
            </a:r>
          </a:p>
          <a:p>
            <a:r>
              <a:rPr lang="en-AU" sz="2800" dirty="0" smtClean="0"/>
              <a:t>Mix of skills</a:t>
            </a:r>
          </a:p>
          <a:p>
            <a:pPr lvl="1"/>
            <a:r>
              <a:rPr lang="en-AU" sz="2400" dirty="0" smtClean="0"/>
              <a:t>Newbies (“where is the spec?”)</a:t>
            </a:r>
          </a:p>
          <a:p>
            <a:pPr lvl="1"/>
            <a:r>
              <a:rPr lang="en-AU" sz="2400" dirty="0" smtClean="0"/>
              <a:t>Old hands who’ve been to every connectathon</a:t>
            </a:r>
          </a:p>
          <a:p>
            <a:pPr lvl="1"/>
            <a:r>
              <a:rPr lang="en-AU" sz="2400" dirty="0" smtClean="0"/>
              <a:t>Experiment with new features</a:t>
            </a:r>
          </a:p>
          <a:p>
            <a:r>
              <a:rPr lang="en-AU" sz="2800" dirty="0" smtClean="0"/>
              <a:t>We have a virtual connectathon all the time…</a:t>
            </a:r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7BA541E5-6822-8543-9807-26155EA309BB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21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Implementation Assistance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sz="2800" dirty="0" smtClean="0"/>
              <a:t>Stack Overflow – ask implementation questions</a:t>
            </a:r>
          </a:p>
          <a:p>
            <a:pPr lvl="1"/>
            <a:r>
              <a:rPr lang="en-AU" sz="2400" dirty="0" smtClean="0"/>
              <a:t>Link from front page</a:t>
            </a:r>
          </a:p>
          <a:p>
            <a:pPr lvl="1"/>
            <a:r>
              <a:rPr lang="en-AU" sz="2400" dirty="0" smtClean="0"/>
              <a:t>Search for answers first</a:t>
            </a:r>
          </a:p>
          <a:p>
            <a:pPr lvl="1"/>
            <a:r>
              <a:rPr lang="en-AU" sz="2400" dirty="0" smtClean="0"/>
              <a:t>Don’t ask for changes to the spec (get deleted!)</a:t>
            </a:r>
          </a:p>
          <a:p>
            <a:r>
              <a:rPr lang="en-AU" sz="2800" dirty="0" smtClean="0"/>
              <a:t>gForge Tracker – ask for changes to the spec </a:t>
            </a:r>
          </a:p>
          <a:p>
            <a:pPr lvl="1"/>
            <a:r>
              <a:rPr lang="en-AU" sz="2400" dirty="0" smtClean="0"/>
              <a:t>Link from bottom of every page</a:t>
            </a:r>
          </a:p>
          <a:p>
            <a:pPr lvl="1"/>
            <a:r>
              <a:rPr lang="en-AU" sz="2400" dirty="0" smtClean="0"/>
              <a:t>But have discussion somewhere first</a:t>
            </a:r>
          </a:p>
          <a:p>
            <a:r>
              <a:rPr lang="en-AU" sz="2800" dirty="0" err="1" smtClean="0"/>
              <a:t>Disqus</a:t>
            </a:r>
            <a:r>
              <a:rPr lang="en-AU" sz="2800" dirty="0" smtClean="0"/>
              <a:t> – on every page of the specification</a:t>
            </a:r>
          </a:p>
          <a:p>
            <a:r>
              <a:rPr lang="en-AU" sz="2800" dirty="0" smtClean="0"/>
              <a:t>Skype – implementers channel – 105 participants</a:t>
            </a:r>
          </a:p>
          <a:p>
            <a:r>
              <a:rPr lang="en-AU" sz="2800" dirty="0" smtClean="0"/>
              <a:t>FHIR Email list, Connectathons, Tutorials</a:t>
            </a:r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7BA541E5-6822-8543-9807-26155EA309BB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68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Migration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 expectation that people will migrate existing interfaces any time soon.</a:t>
            </a:r>
          </a:p>
          <a:p>
            <a:r>
              <a:rPr lang="en-US" smtClean="0"/>
              <a:t>Initial adopters will be green-field, new technology</a:t>
            </a:r>
          </a:p>
          <a:p>
            <a:r>
              <a:rPr lang="en-US" smtClean="0"/>
              <a:t>FHIR may see use behind the scenes in v2 systems before it sees use over the wire</a:t>
            </a:r>
          </a:p>
          <a:p>
            <a:r>
              <a:rPr lang="en-US" smtClean="0"/>
              <a:t>Forthcoming policy initiatives may necessitate revisiting existing interfaces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7900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have an integration engine that supports translation between v2 and FHIR</a:t>
            </a:r>
          </a:p>
          <a:p>
            <a:r>
              <a:rPr lang="en-US" dirty="0" smtClean="0"/>
              <a:t>Resources map to segments reasonably well</a:t>
            </a:r>
          </a:p>
          <a:p>
            <a:r>
              <a:rPr lang="en-US" dirty="0" smtClean="0"/>
              <a:t>As always, the challenge with v2 mapping is the variability of v2 interfaces</a:t>
            </a:r>
          </a:p>
          <a:p>
            <a:pPr lvl="1"/>
            <a:r>
              <a:rPr lang="en-US" dirty="0" smtClean="0"/>
              <a:t>“Common” mappings can be created, but they won’t be one size fits all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2145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CDA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more complex by human-readable nature</a:t>
            </a:r>
          </a:p>
          <a:p>
            <a:pPr lvl="1"/>
            <a:r>
              <a:rPr lang="en-US" dirty="0" smtClean="0"/>
              <a:t>Need to ensure text &lt;-&gt; entry linkages are retained</a:t>
            </a:r>
          </a:p>
          <a:p>
            <a:pPr lvl="0"/>
            <a:r>
              <a:rPr lang="en-US" dirty="0" smtClean="0"/>
              <a:t>Will best be handled</a:t>
            </a:r>
            <a:r>
              <a:rPr lang="en-US" baseline="0" dirty="0" smtClean="0"/>
              <a:t> on a template by template basis</a:t>
            </a:r>
          </a:p>
          <a:p>
            <a:pPr lvl="1"/>
            <a:r>
              <a:rPr lang="en-US" dirty="0" smtClean="0"/>
              <a:t>Likely start with important ones like C-CDA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5084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97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0745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z="2800" dirty="0" smtClean="0"/>
              <a:t>Performing rigorous QA on initial set of resources</a:t>
            </a:r>
          </a:p>
          <a:p>
            <a:pPr lvl="1"/>
            <a:r>
              <a:rPr lang="en-AU" sz="2400" dirty="0" smtClean="0"/>
              <a:t>F</a:t>
            </a:r>
            <a:r>
              <a:rPr lang="en-AU" sz="2400" baseline="0" dirty="0" smtClean="0"/>
              <a:t>ull support for C-CDA in next DSTU</a:t>
            </a:r>
          </a:p>
          <a:p>
            <a:pPr lvl="0"/>
            <a:r>
              <a:rPr lang="en-AU" sz="2800" dirty="0" smtClean="0"/>
              <a:t>Additional resources will continue to be introduced in future DSTU cycles as implementers identify needs</a:t>
            </a:r>
          </a:p>
          <a:p>
            <a:pPr lvl="0"/>
            <a:r>
              <a:rPr lang="en-AU" sz="2800" dirty="0" smtClean="0"/>
              <a:t>Continue to seek testing &amp; real world implementation experience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98</a:t>
            </a:fld>
            <a:endParaRPr lang="en-CA" dirty="0"/>
          </a:p>
        </p:txBody>
      </p:sp>
      <p:pic>
        <p:nvPicPr>
          <p:cNvPr id="17410" name="Picture 2" descr="C:\Users\office\AppData\Local\Microsoft\Windows\Temporary Internet Files\Content.IE5\5WDXES51\MC900078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861048"/>
            <a:ext cx="1241909" cy="177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737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Balloting plans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First Draft Standard for Trial Use ballot (DSTU) complete</a:t>
            </a:r>
          </a:p>
          <a:p>
            <a:pPr lvl="1"/>
            <a:r>
              <a:rPr lang="en-AU" sz="2000" dirty="0" smtClean="0"/>
              <a:t>DSTU publication in Jan 2014</a:t>
            </a:r>
          </a:p>
          <a:p>
            <a:pPr lvl="1"/>
            <a:r>
              <a:rPr lang="en-AU" sz="2000" dirty="0" smtClean="0"/>
              <a:t>Will provide a semi-stable</a:t>
            </a:r>
            <a:r>
              <a:rPr lang="en-AU" sz="2000" baseline="0" dirty="0" smtClean="0"/>
              <a:t> platform for implementers while still allowing non-backward-compatible change for Normative version if implementation experience dictates</a:t>
            </a:r>
          </a:p>
          <a:p>
            <a:pPr lvl="1"/>
            <a:r>
              <a:rPr lang="en-AU" sz="2000" dirty="0" smtClean="0"/>
              <a:t>Additional DSTU versions roughly annually to make fixes, introduce new resources</a:t>
            </a:r>
            <a:endParaRPr lang="en-AU" sz="2000" baseline="0" dirty="0" smtClean="0"/>
          </a:p>
          <a:p>
            <a:pPr lvl="0"/>
            <a:r>
              <a:rPr lang="en-AU" sz="2400" dirty="0" smtClean="0"/>
              <a:t>Normative is around 2.5 years out</a:t>
            </a:r>
          </a:p>
          <a:p>
            <a:pPr lvl="1"/>
            <a:r>
              <a:rPr lang="en-AU" sz="2000" dirty="0" smtClean="0"/>
              <a:t>We want *lots* of implementation experience</a:t>
            </a:r>
            <a:r>
              <a:rPr lang="en-AU" sz="2000" baseline="0" dirty="0" smtClean="0"/>
              <a:t> before committing to backward compatibility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99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6387" name="Picture 3" descr="C:\Users\office\AppData\Local\Microsoft\Windows\Temporary Internet Files\Content.IE5\2B0EXTZ8\MC90028092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74" y="5157192"/>
            <a:ext cx="1293590" cy="13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206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12386</TotalTime>
  <Words>5019</Words>
  <Application>Microsoft Macintosh PowerPoint</Application>
  <PresentationFormat>On-screen Show (4:3)</PresentationFormat>
  <Paragraphs>960</Paragraphs>
  <Slides>106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07" baseType="lpstr">
      <vt:lpstr>Refined</vt:lpstr>
      <vt:lpstr>Introduction to FHIR</vt:lpstr>
      <vt:lpstr>This presentation</vt:lpstr>
      <vt:lpstr>Who am I?</vt:lpstr>
      <vt:lpstr>Who are you?</vt:lpstr>
      <vt:lpstr>Tutorial Objectives</vt:lpstr>
      <vt:lpstr>What is FHIR?</vt:lpstr>
      <vt:lpstr>Answer: An instigator of bad puns</vt:lpstr>
      <vt:lpstr>The acronym</vt:lpstr>
      <vt:lpstr>Genesis of FHIR</vt:lpstr>
      <vt:lpstr>Genesis of FHIR</vt:lpstr>
      <vt:lpstr>Genesis of FHIR</vt:lpstr>
      <vt:lpstr>Timeline: Where does FHIR fit?</vt:lpstr>
      <vt:lpstr>FHIR Principles</vt:lpstr>
      <vt:lpstr>FHIR Manifesto</vt:lpstr>
      <vt:lpstr>Implementer Focus</vt:lpstr>
      <vt:lpstr>Support “Common” Scenarios</vt:lpstr>
      <vt:lpstr>Web technologies</vt:lpstr>
      <vt:lpstr>Human Readable</vt:lpstr>
      <vt:lpstr>Freely available</vt:lpstr>
      <vt:lpstr>Paradigms and Architectures</vt:lpstr>
      <vt:lpstr>Paradigms</vt:lpstr>
      <vt:lpstr>REST</vt:lpstr>
      <vt:lpstr>Document</vt:lpstr>
      <vt:lpstr>Message</vt:lpstr>
      <vt:lpstr>Service Oriented Architecture (SOA)</vt:lpstr>
      <vt:lpstr>PowerPoint Presentation</vt:lpstr>
      <vt:lpstr>Architectures</vt:lpstr>
      <vt:lpstr>Reading the FHIR Spec</vt:lpstr>
      <vt:lpstr>(FHIR home)</vt:lpstr>
      <vt:lpstr>FHIR Resources</vt:lpstr>
      <vt:lpstr>Resources</vt:lpstr>
      <vt:lpstr>What’s a Resource?</vt:lpstr>
      <vt:lpstr>DSTU Resource List</vt:lpstr>
      <vt:lpstr>Resource anatomy</vt:lpstr>
      <vt:lpstr>PowerPoint Presentation</vt:lpstr>
      <vt:lpstr>Structure of a Resource</vt:lpstr>
      <vt:lpstr>Resource Documentation</vt:lpstr>
      <vt:lpstr>Example Resource Definitions</vt:lpstr>
      <vt:lpstr>PowerPoint Presentation</vt:lpstr>
      <vt:lpstr>Constraints &amp; Notes</vt:lpstr>
      <vt:lpstr>It’s all about combining resources . . .</vt:lpstr>
      <vt:lpstr>References</vt:lpstr>
      <vt:lpstr>Rules for references</vt:lpstr>
      <vt:lpstr>References between resources</vt:lpstr>
      <vt:lpstr>Data types</vt:lpstr>
      <vt:lpstr>Data types (cont’d)</vt:lpstr>
      <vt:lpstr>Example – CD datatype</vt:lpstr>
      <vt:lpstr>Example – CD datatype</vt:lpstr>
      <vt:lpstr>CodeableConcept</vt:lpstr>
      <vt:lpstr>Vocabulary</vt:lpstr>
      <vt:lpstr>Narrative</vt:lpstr>
      <vt:lpstr>Narrative XHTML</vt:lpstr>
      <vt:lpstr>Narrative example</vt:lpstr>
      <vt:lpstr>FHIR Extensions</vt:lpstr>
      <vt:lpstr>The Case for Extensions</vt:lpstr>
      <vt:lpstr>Extensions</vt:lpstr>
      <vt:lpstr>Extensions</vt:lpstr>
      <vt:lpstr>Extension definition</vt:lpstr>
      <vt:lpstr>An Extension in a resource</vt:lpstr>
      <vt:lpstr>Extending a multiple birth</vt:lpstr>
      <vt:lpstr>Modifier Extensions</vt:lpstr>
      <vt:lpstr>Governing Extensions</vt:lpstr>
      <vt:lpstr>resource misc.</vt:lpstr>
      <vt:lpstr>Tags</vt:lpstr>
      <vt:lpstr>Versioning</vt:lpstr>
      <vt:lpstr>Bundles</vt:lpstr>
      <vt:lpstr>Bundle as a serialized Object Graph</vt:lpstr>
      <vt:lpstr>About REST and Resources</vt:lpstr>
      <vt:lpstr>REST in practice</vt:lpstr>
      <vt:lpstr>REST Operations</vt:lpstr>
      <vt:lpstr>RPC vs REST</vt:lpstr>
      <vt:lpstr>RPC vs REST example</vt:lpstr>
      <vt:lpstr>FHIR Operations</vt:lpstr>
      <vt:lpstr>Business Operations</vt:lpstr>
      <vt:lpstr>FHIR Resource URLs</vt:lpstr>
      <vt:lpstr>Operations / Instance</vt:lpstr>
      <vt:lpstr>Operations / Type</vt:lpstr>
      <vt:lpstr>Operations / System</vt:lpstr>
      <vt:lpstr>Playing with FHIR</vt:lpstr>
      <vt:lpstr>Profiles &amp; conformance</vt:lpstr>
      <vt:lpstr>Profiles</vt:lpstr>
      <vt:lpstr>Profile (cont’d)</vt:lpstr>
      <vt:lpstr>Using Profiles</vt:lpstr>
      <vt:lpstr>Conformance</vt:lpstr>
      <vt:lpstr>Conformance (cont’d)</vt:lpstr>
      <vt:lpstr>Implementing FHIR</vt:lpstr>
      <vt:lpstr>Where can FHIR be used?</vt:lpstr>
      <vt:lpstr>Architecture</vt:lpstr>
      <vt:lpstr>Implementation Assistance</vt:lpstr>
      <vt:lpstr>Servers</vt:lpstr>
      <vt:lpstr>Other Free software</vt:lpstr>
      <vt:lpstr>Connectathons</vt:lpstr>
      <vt:lpstr>Implementation Assistance</vt:lpstr>
      <vt:lpstr>Migration</vt:lpstr>
      <vt:lpstr>Migration – v2</vt:lpstr>
      <vt:lpstr>Migration – CDA</vt:lpstr>
      <vt:lpstr>What’s next?</vt:lpstr>
      <vt:lpstr>Development plans</vt:lpstr>
      <vt:lpstr>Balloting plans</vt:lpstr>
      <vt:lpstr>Next Steps for you</vt:lpstr>
      <vt:lpstr>Review</vt:lpstr>
      <vt:lpstr>What does FHIR provide?</vt:lpstr>
      <vt:lpstr>FHIR Manifesto</vt:lpstr>
      <vt:lpstr>FHIR &amp; Cost of Integration</vt:lpstr>
      <vt:lpstr>Future impact of FHIR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Jean-Henri Duteau</cp:lastModifiedBy>
  <cp:revision>324</cp:revision>
  <dcterms:created xsi:type="dcterms:W3CDTF">2012-12-03T20:41:34Z</dcterms:created>
  <dcterms:modified xsi:type="dcterms:W3CDTF">2015-01-19T14:41:59Z</dcterms:modified>
</cp:coreProperties>
</file>