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rawing8.xml" ContentType="application/vnd.ms-office.drawingml.diagramDrawing+xml"/>
  <Override PartName="/ppt/notesSlides/notesSlide20.xml" ContentType="application/vnd.openxmlformats-officedocument.presentationml.notesSlide+xml"/>
  <Override PartName="/ppt/slides/slide89.xml" ContentType="application/vnd.openxmlformats-officedocument.presentationml.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diagrams/data11.xml" ContentType="application/vnd.openxmlformats-officedocument.drawingml.diagramData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notesSlides/notesSlide15.xml" ContentType="application/vnd.openxmlformats-officedocument.presentationml.notes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5"/>
  </p:notesMasterIdLst>
  <p:handoutMasterIdLst>
    <p:handoutMasterId r:id="rId96"/>
  </p:handoutMasterIdLst>
  <p:sldIdLst>
    <p:sldId id="256" r:id="rId2"/>
    <p:sldId id="324" r:id="rId3"/>
    <p:sldId id="497" r:id="rId4"/>
    <p:sldId id="283" r:id="rId5"/>
    <p:sldId id="501" r:id="rId6"/>
    <p:sldId id="338" r:id="rId7"/>
    <p:sldId id="288" r:id="rId8"/>
    <p:sldId id="339" r:id="rId9"/>
    <p:sldId id="402" r:id="rId10"/>
    <p:sldId id="403" r:id="rId11"/>
    <p:sldId id="340" r:id="rId12"/>
    <p:sldId id="408" r:id="rId13"/>
    <p:sldId id="409" r:id="rId14"/>
    <p:sldId id="341" r:id="rId15"/>
    <p:sldId id="410" r:id="rId16"/>
    <p:sldId id="411" r:id="rId17"/>
    <p:sldId id="342" r:id="rId18"/>
    <p:sldId id="412" r:id="rId19"/>
    <p:sldId id="414" r:id="rId20"/>
    <p:sldId id="413" r:id="rId21"/>
    <p:sldId id="415" r:id="rId22"/>
    <p:sldId id="416" r:id="rId23"/>
    <p:sldId id="421" r:id="rId24"/>
    <p:sldId id="417" r:id="rId25"/>
    <p:sldId id="418" r:id="rId26"/>
    <p:sldId id="422" r:id="rId27"/>
    <p:sldId id="419" r:id="rId28"/>
    <p:sldId id="420" r:id="rId29"/>
    <p:sldId id="423" r:id="rId30"/>
    <p:sldId id="424" r:id="rId31"/>
    <p:sldId id="502" r:id="rId32"/>
    <p:sldId id="503" r:id="rId33"/>
    <p:sldId id="504" r:id="rId34"/>
    <p:sldId id="505" r:id="rId35"/>
    <p:sldId id="506" r:id="rId36"/>
    <p:sldId id="507" r:id="rId37"/>
    <p:sldId id="508" r:id="rId38"/>
    <p:sldId id="509" r:id="rId39"/>
    <p:sldId id="510" r:id="rId40"/>
    <p:sldId id="511" r:id="rId41"/>
    <p:sldId id="512" r:id="rId42"/>
    <p:sldId id="513" r:id="rId43"/>
    <p:sldId id="514" r:id="rId44"/>
    <p:sldId id="515" r:id="rId45"/>
    <p:sldId id="516" r:id="rId46"/>
    <p:sldId id="517" r:id="rId47"/>
    <p:sldId id="519" r:id="rId48"/>
    <p:sldId id="518" r:id="rId49"/>
    <p:sldId id="520" r:id="rId50"/>
    <p:sldId id="521" r:id="rId51"/>
    <p:sldId id="522" r:id="rId52"/>
    <p:sldId id="523" r:id="rId53"/>
    <p:sldId id="524" r:id="rId54"/>
    <p:sldId id="525" r:id="rId55"/>
    <p:sldId id="526" r:id="rId56"/>
    <p:sldId id="527" r:id="rId57"/>
    <p:sldId id="528" r:id="rId58"/>
    <p:sldId id="564" r:id="rId59"/>
    <p:sldId id="529" r:id="rId60"/>
    <p:sldId id="530" r:id="rId61"/>
    <p:sldId id="531" r:id="rId62"/>
    <p:sldId id="532" r:id="rId63"/>
    <p:sldId id="533" r:id="rId64"/>
    <p:sldId id="534" r:id="rId65"/>
    <p:sldId id="535" r:id="rId66"/>
    <p:sldId id="536" r:id="rId67"/>
    <p:sldId id="537" r:id="rId68"/>
    <p:sldId id="538" r:id="rId69"/>
    <p:sldId id="539" r:id="rId70"/>
    <p:sldId id="540" r:id="rId71"/>
    <p:sldId id="541" r:id="rId72"/>
    <p:sldId id="542" r:id="rId73"/>
    <p:sldId id="543" r:id="rId74"/>
    <p:sldId id="544" r:id="rId75"/>
    <p:sldId id="545" r:id="rId76"/>
    <p:sldId id="546" r:id="rId77"/>
    <p:sldId id="547" r:id="rId78"/>
    <p:sldId id="548" r:id="rId79"/>
    <p:sldId id="549" r:id="rId80"/>
    <p:sldId id="550" r:id="rId81"/>
    <p:sldId id="551" r:id="rId82"/>
    <p:sldId id="552" r:id="rId83"/>
    <p:sldId id="553" r:id="rId84"/>
    <p:sldId id="554" r:id="rId85"/>
    <p:sldId id="555" r:id="rId86"/>
    <p:sldId id="556" r:id="rId87"/>
    <p:sldId id="557" r:id="rId88"/>
    <p:sldId id="558" r:id="rId89"/>
    <p:sldId id="559" r:id="rId90"/>
    <p:sldId id="560" r:id="rId91"/>
    <p:sldId id="565" r:id="rId92"/>
    <p:sldId id="562" r:id="rId93"/>
    <p:sldId id="563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7DCFF"/>
    <a:srgbClr val="B6DF89"/>
    <a:srgbClr val="0595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60946" autoAdjust="0"/>
  </p:normalViewPr>
  <p:slideViewPr>
    <p:cSldViewPr>
      <p:cViewPr varScale="1">
        <p:scale>
          <a:sx n="44" d="100"/>
          <a:sy n="44" d="100"/>
        </p:scale>
        <p:origin x="-26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4990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BD1F41E-2AD9-4FD8-969F-1FD7FC2D9F24}" type="presOf" srcId="{B5E039F1-BBD9-49CA-AED0-167893AD4C2D}" destId="{AA9D5778-9E54-41DB-BF3A-44486A11C644}" srcOrd="0" destOrd="0" presId="urn:microsoft.com/office/officeart/2005/8/layout/matrix3"/>
    <dgm:cxn modelId="{71C1A2B6-A533-4C1C-B93D-8F6FE994E003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5AE577E-FA34-4ECD-B929-A0D6DC39DE69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0D0D0C44-FE61-4CF3-8471-98BD276CF194}" type="presOf" srcId="{95D9FA2A-C5BC-4752-8E72-6799C0FBC1C6}" destId="{C9DED484-765B-4B50-9650-386C82457535}" srcOrd="0" destOrd="0" presId="urn:microsoft.com/office/officeart/2005/8/layout/matrix3"/>
    <dgm:cxn modelId="{7E753A98-45C0-4B79-9FD9-069A11EC1247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5F2A64C4-5A33-43ED-8CC2-A166A1566193}" type="presParOf" srcId="{0F528374-3DE1-4486-B71C-82DC73192314}" destId="{7476B03F-5A87-4E08-A32E-D8B9821AFAB6}" srcOrd="0" destOrd="0" presId="urn:microsoft.com/office/officeart/2005/8/layout/matrix3"/>
    <dgm:cxn modelId="{EA96B758-1670-4147-A727-0DC9E0CA2DD3}" type="presParOf" srcId="{0F528374-3DE1-4486-B71C-82DC73192314}" destId="{ECAE1A64-3C26-4CD0-8055-16154FF0361B}" srcOrd="1" destOrd="0" presId="urn:microsoft.com/office/officeart/2005/8/layout/matrix3"/>
    <dgm:cxn modelId="{2ECF4DFE-1445-4BA5-A37F-D3AE83B9CE40}" type="presParOf" srcId="{0F528374-3DE1-4486-B71C-82DC73192314}" destId="{AA9D5778-9E54-41DB-BF3A-44486A11C644}" srcOrd="2" destOrd="0" presId="urn:microsoft.com/office/officeart/2005/8/layout/matrix3"/>
    <dgm:cxn modelId="{1D6ADE71-3CDA-4BAD-9B5D-2FF2EFE4C8EB}" type="presParOf" srcId="{0F528374-3DE1-4486-B71C-82DC73192314}" destId="{B6C28692-8BAE-4E06-A3BE-9AAFCCA84D47}" srcOrd="3" destOrd="0" presId="urn:microsoft.com/office/officeart/2005/8/layout/matrix3"/>
    <dgm:cxn modelId="{6B948C34-AE78-41EB-8090-885C7EF98F9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F0B4F40-747C-4BCB-86FA-2B2F684435CF}" type="presOf" srcId="{95D9FA2A-C5BC-4752-8E72-6799C0FBC1C6}" destId="{C9DED484-765B-4B50-9650-386C82457535}" srcOrd="0" destOrd="0" presId="urn:microsoft.com/office/officeart/2005/8/layout/matrix3"/>
    <dgm:cxn modelId="{1A7F3FB3-A54C-45EE-861E-8B33F0F4B3BF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D2A99E7-FF60-4443-9C2A-7D14DB0D30DB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1037A672-DE61-4A5C-9CAD-D2D8E311E3B6}" type="presOf" srcId="{1439D559-D189-4FF1-A4FB-F22A15A268D1}" destId="{B6C28692-8BAE-4E06-A3BE-9AAFCCA84D47}" srcOrd="0" destOrd="0" presId="urn:microsoft.com/office/officeart/2005/8/layout/matrix3"/>
    <dgm:cxn modelId="{301E922A-7FF8-47E8-8C3B-80851FBF089D}" type="presOf" srcId="{D1EB14A3-E50B-4C6B-8B85-FC2F1AA58ED5}" destId="{ECAE1A64-3C26-4CD0-8055-16154FF0361B}" srcOrd="0" destOrd="0" presId="urn:microsoft.com/office/officeart/2005/8/layout/matrix3"/>
    <dgm:cxn modelId="{F18B56EF-8C63-4894-B5D6-351F786A5D79}" type="presParOf" srcId="{0F528374-3DE1-4486-B71C-82DC73192314}" destId="{7476B03F-5A87-4E08-A32E-D8B9821AFAB6}" srcOrd="0" destOrd="0" presId="urn:microsoft.com/office/officeart/2005/8/layout/matrix3"/>
    <dgm:cxn modelId="{162233CD-9A36-4D8D-9304-DE7C86BEE217}" type="presParOf" srcId="{0F528374-3DE1-4486-B71C-82DC73192314}" destId="{ECAE1A64-3C26-4CD0-8055-16154FF0361B}" srcOrd="1" destOrd="0" presId="urn:microsoft.com/office/officeart/2005/8/layout/matrix3"/>
    <dgm:cxn modelId="{D57E088D-4183-4D4D-8702-6A004E3C9545}" type="presParOf" srcId="{0F528374-3DE1-4486-B71C-82DC73192314}" destId="{AA9D5778-9E54-41DB-BF3A-44486A11C644}" srcOrd="2" destOrd="0" presId="urn:microsoft.com/office/officeart/2005/8/layout/matrix3"/>
    <dgm:cxn modelId="{A06E343D-F519-4DA4-B701-DDCE6D25BADB}" type="presParOf" srcId="{0F528374-3DE1-4486-B71C-82DC73192314}" destId="{B6C28692-8BAE-4E06-A3BE-9AAFCCA84D47}" srcOrd="3" destOrd="0" presId="urn:microsoft.com/office/officeart/2005/8/layout/matrix3"/>
    <dgm:cxn modelId="{5E6BC5A9-D104-4803-BE6E-B243DE0EA08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FF1307E-87E3-45E5-A263-73BD7F498936}" type="presOf" srcId="{1439D559-D189-4FF1-A4FB-F22A15A268D1}" destId="{B6C28692-8BAE-4E06-A3BE-9AAFCCA84D47}" srcOrd="0" destOrd="0" presId="urn:microsoft.com/office/officeart/2005/8/layout/matrix3"/>
    <dgm:cxn modelId="{AC2998AA-CFA9-449E-814E-CD998F8AEB16}" type="presOf" srcId="{B5E039F1-BBD9-49CA-AED0-167893AD4C2D}" destId="{AA9D5778-9E54-41DB-BF3A-44486A11C644}" srcOrd="0" destOrd="0" presId="urn:microsoft.com/office/officeart/2005/8/layout/matrix3"/>
    <dgm:cxn modelId="{D212DB5D-A65E-4064-9021-8514336DB254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38467D31-8C42-493B-8431-DF64102AAC33}" type="presOf" srcId="{3E4F9D75-D5D8-4314-ACBD-27833A7F9B37}" destId="{0F528374-3DE1-4486-B71C-82DC73192314}" srcOrd="0" destOrd="0" presId="urn:microsoft.com/office/officeart/2005/8/layout/matrix3"/>
    <dgm:cxn modelId="{CD1C1497-8778-4710-AA36-BC598DEEA667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40ED55F-332D-46C9-816F-56A6912D0B9B}" type="presParOf" srcId="{0F528374-3DE1-4486-B71C-82DC73192314}" destId="{7476B03F-5A87-4E08-A32E-D8B9821AFAB6}" srcOrd="0" destOrd="0" presId="urn:microsoft.com/office/officeart/2005/8/layout/matrix3"/>
    <dgm:cxn modelId="{E24FBB64-D968-4E46-BFD9-2407829E5736}" type="presParOf" srcId="{0F528374-3DE1-4486-B71C-82DC73192314}" destId="{ECAE1A64-3C26-4CD0-8055-16154FF0361B}" srcOrd="1" destOrd="0" presId="urn:microsoft.com/office/officeart/2005/8/layout/matrix3"/>
    <dgm:cxn modelId="{06550CC0-42C2-4BC7-9C2D-FBDBA5142B8A}" type="presParOf" srcId="{0F528374-3DE1-4486-B71C-82DC73192314}" destId="{AA9D5778-9E54-41DB-BF3A-44486A11C644}" srcOrd="2" destOrd="0" presId="urn:microsoft.com/office/officeart/2005/8/layout/matrix3"/>
    <dgm:cxn modelId="{B93C6D40-9E01-4628-AB6C-568FB763538A}" type="presParOf" srcId="{0F528374-3DE1-4486-B71C-82DC73192314}" destId="{B6C28692-8BAE-4E06-A3BE-9AAFCCA84D47}" srcOrd="3" destOrd="0" presId="urn:microsoft.com/office/officeart/2005/8/layout/matrix3"/>
    <dgm:cxn modelId="{D0A6EB58-25CE-4CD0-B3C6-E9821C083B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1806245-986A-43DA-8AF3-D60DB26B67CB}" type="presOf" srcId="{95D9FA2A-C5BC-4752-8E72-6799C0FBC1C6}" destId="{C9DED484-765B-4B50-9650-386C82457535}" srcOrd="0" destOrd="0" presId="urn:microsoft.com/office/officeart/2005/8/layout/matrix3"/>
    <dgm:cxn modelId="{85122087-D62A-40A4-936E-A0C6D47D1A62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C3B48178-E20C-4F81-8B23-F7D5297FDBEF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31E26179-641A-46A5-9832-149148926787}" type="presOf" srcId="{B5E039F1-BBD9-49CA-AED0-167893AD4C2D}" destId="{AA9D5778-9E54-41DB-BF3A-44486A11C644}" srcOrd="0" destOrd="0" presId="urn:microsoft.com/office/officeart/2005/8/layout/matrix3"/>
    <dgm:cxn modelId="{48532294-5668-4741-9A74-46F6326C5E53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67069197-A45C-4E5F-B798-F2F96E1AB07D}" type="presParOf" srcId="{0F528374-3DE1-4486-B71C-82DC73192314}" destId="{7476B03F-5A87-4E08-A32E-D8B9821AFAB6}" srcOrd="0" destOrd="0" presId="urn:microsoft.com/office/officeart/2005/8/layout/matrix3"/>
    <dgm:cxn modelId="{DE7EC1CF-BE89-4F22-9E80-D832FCE87DB0}" type="presParOf" srcId="{0F528374-3DE1-4486-B71C-82DC73192314}" destId="{ECAE1A64-3C26-4CD0-8055-16154FF0361B}" srcOrd="1" destOrd="0" presId="urn:microsoft.com/office/officeart/2005/8/layout/matrix3"/>
    <dgm:cxn modelId="{6901F0E8-CCC2-41C7-BD22-FF8DDC968FFF}" type="presParOf" srcId="{0F528374-3DE1-4486-B71C-82DC73192314}" destId="{AA9D5778-9E54-41DB-BF3A-44486A11C644}" srcOrd="2" destOrd="0" presId="urn:microsoft.com/office/officeart/2005/8/layout/matrix3"/>
    <dgm:cxn modelId="{8AE93BF0-8414-4DCD-9AAE-9213651A9A6B}" type="presParOf" srcId="{0F528374-3DE1-4486-B71C-82DC73192314}" destId="{B6C28692-8BAE-4E06-A3BE-9AAFCCA84D47}" srcOrd="3" destOrd="0" presId="urn:microsoft.com/office/officeart/2005/8/layout/matrix3"/>
    <dgm:cxn modelId="{C06A2B79-2512-4E77-941C-131EE974E341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F368A6EF-7B7A-467D-A345-5B49F173FCDF}" type="presOf" srcId="{D1EB14A3-E50B-4C6B-8B85-FC2F1AA58ED5}" destId="{ECAE1A64-3C26-4CD0-8055-16154FF0361B}" srcOrd="0" destOrd="0" presId="urn:microsoft.com/office/officeart/2005/8/layout/matrix3"/>
    <dgm:cxn modelId="{1A3590E9-62BE-4E47-A181-2B196F721EA7}" type="presOf" srcId="{95D9FA2A-C5BC-4752-8E72-6799C0FBC1C6}" destId="{C9DED484-765B-4B50-9650-386C82457535}" srcOrd="0" destOrd="0" presId="urn:microsoft.com/office/officeart/2005/8/layout/matrix3"/>
    <dgm:cxn modelId="{1EE8CF04-4A2E-407D-B775-0BDC6CFA9BF5}" type="presOf" srcId="{1439D559-D189-4FF1-A4FB-F22A15A268D1}" destId="{B6C28692-8BAE-4E06-A3BE-9AAFCCA84D47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B182188-68F5-4CBA-A04A-A20D95DE2DBF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6303CF7F-2269-4F6E-93F4-35C5AF1DDD07}" type="presOf" srcId="{3E4F9D75-D5D8-4314-ACBD-27833A7F9B37}" destId="{0F528374-3DE1-4486-B71C-82DC73192314}" srcOrd="0" destOrd="0" presId="urn:microsoft.com/office/officeart/2005/8/layout/matrix3"/>
    <dgm:cxn modelId="{F3BF0B8D-37D0-4142-B734-650151ABE775}" type="presParOf" srcId="{0F528374-3DE1-4486-B71C-82DC73192314}" destId="{7476B03F-5A87-4E08-A32E-D8B9821AFAB6}" srcOrd="0" destOrd="0" presId="urn:microsoft.com/office/officeart/2005/8/layout/matrix3"/>
    <dgm:cxn modelId="{6DA1AB73-B3C7-447E-A730-5BC83C3C12D7}" type="presParOf" srcId="{0F528374-3DE1-4486-B71C-82DC73192314}" destId="{ECAE1A64-3C26-4CD0-8055-16154FF0361B}" srcOrd="1" destOrd="0" presId="urn:microsoft.com/office/officeart/2005/8/layout/matrix3"/>
    <dgm:cxn modelId="{8539697A-62D3-4322-8158-99657CE22291}" type="presParOf" srcId="{0F528374-3DE1-4486-B71C-82DC73192314}" destId="{AA9D5778-9E54-41DB-BF3A-44486A11C644}" srcOrd="2" destOrd="0" presId="urn:microsoft.com/office/officeart/2005/8/layout/matrix3"/>
    <dgm:cxn modelId="{1B415D15-941D-4983-A34C-B4B43BFFB09A}" type="presParOf" srcId="{0F528374-3DE1-4486-B71C-82DC73192314}" destId="{B6C28692-8BAE-4E06-A3BE-9AAFCCA84D47}" srcOrd="3" destOrd="0" presId="urn:microsoft.com/office/officeart/2005/8/layout/matrix3"/>
    <dgm:cxn modelId="{BF1E7B42-2BA0-4626-8CFA-8002CBA656D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E099B5C7-413E-4D35-B771-C17005D2E464}" type="presOf" srcId="{95D9FA2A-C5BC-4752-8E72-6799C0FBC1C6}" destId="{C9DED484-765B-4B50-9650-386C82457535}" srcOrd="0" destOrd="0" presId="urn:microsoft.com/office/officeart/2005/8/layout/matrix3"/>
    <dgm:cxn modelId="{B10AE230-2086-4B31-881C-4B20F3881FE1}" type="presOf" srcId="{B5E039F1-BBD9-49CA-AED0-167893AD4C2D}" destId="{AA9D5778-9E54-41DB-BF3A-44486A11C644}" srcOrd="0" destOrd="0" presId="urn:microsoft.com/office/officeart/2005/8/layout/matrix3"/>
    <dgm:cxn modelId="{596DD2E0-7E17-4A65-8B31-C4B55D877717}" type="presOf" srcId="{3E4F9D75-D5D8-4314-ACBD-27833A7F9B37}" destId="{0F528374-3DE1-4486-B71C-82DC7319231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9C30B01-6696-479A-9863-CFFECF760846}" type="presOf" srcId="{1439D559-D189-4FF1-A4FB-F22A15A268D1}" destId="{B6C28692-8BAE-4E06-A3BE-9AAFCCA84D47}" srcOrd="0" destOrd="0" presId="urn:microsoft.com/office/officeart/2005/8/layout/matrix3"/>
    <dgm:cxn modelId="{930077AD-64C8-4DA2-8862-206B2C4051E9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BD890C45-9254-4F04-B20D-FD8437107F82}" type="presParOf" srcId="{0F528374-3DE1-4486-B71C-82DC73192314}" destId="{7476B03F-5A87-4E08-A32E-D8B9821AFAB6}" srcOrd="0" destOrd="0" presId="urn:microsoft.com/office/officeart/2005/8/layout/matrix3"/>
    <dgm:cxn modelId="{EFBE8EEF-7080-4DBC-BE6C-0DECE8BA0DEC}" type="presParOf" srcId="{0F528374-3DE1-4486-B71C-82DC73192314}" destId="{ECAE1A64-3C26-4CD0-8055-16154FF0361B}" srcOrd="1" destOrd="0" presId="urn:microsoft.com/office/officeart/2005/8/layout/matrix3"/>
    <dgm:cxn modelId="{ED2506F9-A495-4EA6-B500-689779E040A9}" type="presParOf" srcId="{0F528374-3DE1-4486-B71C-82DC73192314}" destId="{AA9D5778-9E54-41DB-BF3A-44486A11C644}" srcOrd="2" destOrd="0" presId="urn:microsoft.com/office/officeart/2005/8/layout/matrix3"/>
    <dgm:cxn modelId="{39156CFF-8A7B-4470-83A3-B33E37C36EA8}" type="presParOf" srcId="{0F528374-3DE1-4486-B71C-82DC73192314}" destId="{B6C28692-8BAE-4E06-A3BE-9AAFCCA84D47}" srcOrd="3" destOrd="0" presId="urn:microsoft.com/office/officeart/2005/8/layout/matrix3"/>
    <dgm:cxn modelId="{7E2491CD-2266-46A8-9ECE-1E11F926CD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1AE7FCD-EB47-45B3-9366-387FAF3BBCCC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2EEE27E8-E381-4378-B8D0-25957C47783C}" type="presOf" srcId="{1439D559-D189-4FF1-A4FB-F22A15A268D1}" destId="{B6C28692-8BAE-4E06-A3BE-9AAFCCA84D47}" srcOrd="0" destOrd="0" presId="urn:microsoft.com/office/officeart/2005/8/layout/matrix3"/>
    <dgm:cxn modelId="{D0AEF30B-A390-4400-B8AA-2722C8A354BC}" type="presOf" srcId="{B5E039F1-BBD9-49CA-AED0-167893AD4C2D}" destId="{AA9D5778-9E54-41DB-BF3A-44486A11C644}" srcOrd="0" destOrd="0" presId="urn:microsoft.com/office/officeart/2005/8/layout/matrix3"/>
    <dgm:cxn modelId="{97702249-2366-461C-8286-407772B41C12}" type="presOf" srcId="{D1EB14A3-E50B-4C6B-8B85-FC2F1AA58ED5}" destId="{ECAE1A64-3C26-4CD0-8055-16154FF0361B}" srcOrd="0" destOrd="0" presId="urn:microsoft.com/office/officeart/2005/8/layout/matrix3"/>
    <dgm:cxn modelId="{2752FA35-85B1-4496-91AE-DB66617DB28B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41D29E5-6DD6-418D-9ED4-D43DF8913796}" type="presParOf" srcId="{0F528374-3DE1-4486-B71C-82DC73192314}" destId="{7476B03F-5A87-4E08-A32E-D8B9821AFAB6}" srcOrd="0" destOrd="0" presId="urn:microsoft.com/office/officeart/2005/8/layout/matrix3"/>
    <dgm:cxn modelId="{A7B04D3E-434C-4E4F-8C40-5D2B57180A36}" type="presParOf" srcId="{0F528374-3DE1-4486-B71C-82DC73192314}" destId="{ECAE1A64-3C26-4CD0-8055-16154FF0361B}" srcOrd="1" destOrd="0" presId="urn:microsoft.com/office/officeart/2005/8/layout/matrix3"/>
    <dgm:cxn modelId="{001EE678-D6DB-470D-B924-E9DE9FF9AF1F}" type="presParOf" srcId="{0F528374-3DE1-4486-B71C-82DC73192314}" destId="{AA9D5778-9E54-41DB-BF3A-44486A11C644}" srcOrd="2" destOrd="0" presId="urn:microsoft.com/office/officeart/2005/8/layout/matrix3"/>
    <dgm:cxn modelId="{5361B622-2065-4629-8C52-2E24E980112A}" type="presParOf" srcId="{0F528374-3DE1-4486-B71C-82DC73192314}" destId="{B6C28692-8BAE-4E06-A3BE-9AAFCCA84D47}" srcOrd="3" destOrd="0" presId="urn:microsoft.com/office/officeart/2005/8/layout/matrix3"/>
    <dgm:cxn modelId="{A0B0B5E6-E039-4609-A3CD-4C5AC8800E4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52395F4-5F2C-4064-BA5F-20A192404EBD}" type="presOf" srcId="{95D9FA2A-C5BC-4752-8E72-6799C0FBC1C6}" destId="{C9DED484-765B-4B50-9650-386C82457535}" srcOrd="0" destOrd="0" presId="urn:microsoft.com/office/officeart/2005/8/layout/matrix3"/>
    <dgm:cxn modelId="{A0F11315-7976-42BD-98D1-728D35B3B465}" type="presOf" srcId="{B5E039F1-BBD9-49CA-AED0-167893AD4C2D}" destId="{AA9D5778-9E54-41DB-BF3A-44486A11C644}" srcOrd="0" destOrd="0" presId="urn:microsoft.com/office/officeart/2005/8/layout/matrix3"/>
    <dgm:cxn modelId="{9734CC20-FBEA-46C5-BFA5-77269ED66EBC}" type="presOf" srcId="{1439D559-D189-4FF1-A4FB-F22A15A268D1}" destId="{B6C28692-8BAE-4E06-A3BE-9AAFCCA84D47}" srcOrd="0" destOrd="0" presId="urn:microsoft.com/office/officeart/2005/8/layout/matrix3"/>
    <dgm:cxn modelId="{25ECBB50-5F18-42C4-A984-0D0C5A2EA9A0}" type="presOf" srcId="{D1EB14A3-E50B-4C6B-8B85-FC2F1AA58ED5}" destId="{ECAE1A64-3C26-4CD0-8055-16154FF0361B}" srcOrd="0" destOrd="0" presId="urn:microsoft.com/office/officeart/2005/8/layout/matrix3"/>
    <dgm:cxn modelId="{D86005FB-B91F-4DE9-9BE1-E1D919089BC1}" type="presOf" srcId="{3E4F9D75-D5D8-4314-ACBD-27833A7F9B37}" destId="{0F528374-3DE1-4486-B71C-82DC7319231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AA367FC-F9C2-473B-A629-4107506EE580}" type="presParOf" srcId="{0F528374-3DE1-4486-B71C-82DC73192314}" destId="{7476B03F-5A87-4E08-A32E-D8B9821AFAB6}" srcOrd="0" destOrd="0" presId="urn:microsoft.com/office/officeart/2005/8/layout/matrix3"/>
    <dgm:cxn modelId="{3E59E560-800D-4A7C-9885-AA3039FB29FF}" type="presParOf" srcId="{0F528374-3DE1-4486-B71C-82DC73192314}" destId="{ECAE1A64-3C26-4CD0-8055-16154FF0361B}" srcOrd="1" destOrd="0" presId="urn:microsoft.com/office/officeart/2005/8/layout/matrix3"/>
    <dgm:cxn modelId="{57CBFE11-0FE1-407C-BB46-383547F5223C}" type="presParOf" srcId="{0F528374-3DE1-4486-B71C-82DC73192314}" destId="{AA9D5778-9E54-41DB-BF3A-44486A11C644}" srcOrd="2" destOrd="0" presId="urn:microsoft.com/office/officeart/2005/8/layout/matrix3"/>
    <dgm:cxn modelId="{D7E57F66-B75D-4A31-B5A2-0B1A93E18CE2}" type="presParOf" srcId="{0F528374-3DE1-4486-B71C-82DC73192314}" destId="{B6C28692-8BAE-4E06-A3BE-9AAFCCA84D47}" srcOrd="3" destOrd="0" presId="urn:microsoft.com/office/officeart/2005/8/layout/matrix3"/>
    <dgm:cxn modelId="{96B5AC9F-817A-4AB7-B78C-AE81E0605EE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10/03/2015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10/03/2015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multiple paradigms when creating instances – don’t want to have to </a:t>
            </a:r>
            <a:r>
              <a:rPr lang="en-US" baseline="0" dirty="0" err="1" smtClean="0"/>
              <a:t>recraft</a:t>
            </a:r>
            <a:r>
              <a:rPr lang="en-US" baseline="0" dirty="0" smtClean="0"/>
              <a:t> the narrative because you want to use a resource now in a document instead of a message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677132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4115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can be your shared persistence layer – nice</a:t>
            </a:r>
            <a:r>
              <a:rPr lang="en-US" baseline="0" dirty="0" smtClean="0"/>
              <a:t> granularity for storage, extensions for handling “extra” stuff easily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common model for your mapping layer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logical model used for decision support, both to expose your data to the decision support engine as well as to define rules (work in progress with </a:t>
            </a:r>
            <a:r>
              <a:rPr lang="en-US" baseline="0" dirty="0" err="1" smtClean="0"/>
              <a:t>vMR</a:t>
            </a:r>
            <a:r>
              <a:rPr lang="en-US" baseline="0" dirty="0" smtClean="0"/>
              <a:t>-CDS and CQI)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4115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First scenario is</a:t>
            </a:r>
            <a:r>
              <a:rPr lang="nl-NL" baseline="0" dirty="0" smtClean="0"/>
              <a:t> most common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databases: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have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map the FHIR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(as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) </a:t>
            </a:r>
            <a:r>
              <a:rPr lang="nl-NL" baseline="0" dirty="0" err="1" smtClean="0"/>
              <a:t>onto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) databases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. Lot’s of mappings to support our nesting, cardinalities, data types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Second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parsers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NoSql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driver’s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serialization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possibilities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store the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-as-is in </a:t>
            </a:r>
            <a:r>
              <a:rPr lang="nl-NL" baseline="0" dirty="0" err="1" smtClean="0"/>
              <a:t>NoSql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Third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DBMS, but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, stores the data as-is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blob</a:t>
            </a:r>
            <a:r>
              <a:rPr lang="nl-NL" baseline="0" dirty="0" smtClean="0"/>
              <a:t> storage in a DBMS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637400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79809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“generated” and system renders all core elements deemed “essential” human/business understanding, then no need to display narrative</a:t>
            </a:r>
          </a:p>
          <a:p>
            <a:r>
              <a:rPr lang="en-US" dirty="0" smtClean="0"/>
              <a:t>If “extensions”, then can only suppress if all received extensions are understood and system renders all received core elements &amp; extensions needed for human/business understanding</a:t>
            </a:r>
          </a:p>
          <a:p>
            <a:r>
              <a:rPr lang="en-US" dirty="0" smtClean="0"/>
              <a:t>If “additional”, must always make narrative available to view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42602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3333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</a:t>
            </a:r>
            <a:r>
              <a:rPr lang="en-US" i="0" baseline="0" dirty="0" err="1" smtClean="0"/>
              <a:t>Json</a:t>
            </a:r>
            <a:endParaRPr lang="en-US" i="0" baseline="0" dirty="0" smtClean="0"/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0002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5156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79809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 Patient might update their own demographics.  Organization might issue an</a:t>
            </a:r>
            <a:r>
              <a:rPr lang="en-US" baseline="0" dirty="0" smtClean="0"/>
              <a:t> identifier to itself,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67866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79809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798097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think you’re in the last category, would love to chat with you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596642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 had</a:t>
            </a:r>
            <a:r>
              <a:rPr lang="en-US" baseline="0" dirty="0" smtClean="0"/>
              <a:t> a guaranteed answer, I’d be too busy to teach this course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88583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&lt; 3 hours so focus is more on “identifying considerations” than deeply exploring</a:t>
            </a:r>
            <a:r>
              <a:rPr lang="en-US" baseline="0" dirty="0" smtClean="0"/>
              <a:t> options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31944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766996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Temperature</a:t>
            </a:r>
            <a:r>
              <a:rPr lang="en-CA" baseline="0" dirty="0" smtClean="0"/>
              <a:t> check – how many people feel they’ve got a good handle on the paradigms and when they’d use them vs. not.  (This isn’t really FHIR-specific)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</a:t>
            </a:fld>
            <a:endParaRPr lang="en-CA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82979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talking about REST in general, but rather FHIR’s implementation of REST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86893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more specifics from Grahame.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373520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r>
              <a:rPr lang="en-US" baseline="0" dirty="0" smtClean="0"/>
              <a:t> about SOA discovery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8001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© 2015 HL7 ® Int’l.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HL7, Health Level Seven, FHIR &amp; flame logo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CC3300"/>
                </a:solidFill>
              </a:rPr>
              <a:t>®</a:t>
            </a:r>
            <a:endParaRPr lang="en-CA" sz="1200" dirty="0">
              <a:solidFill>
                <a:srgbClr val="CC33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forge.hl7.org/svn/fhir/trunk/presentations/2013-01%20Tutorials/Introduction%20to%20FHIR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levelseven.desk.com/" TargetMode="External"/><Relationship Id="rId2" Type="http://schemas.openxmlformats.org/officeDocument/2006/relationships/hyperlink" Target="http://hl7.org/fhir/comparison.html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.jpe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for Architects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Lloyd McKenzie</a:t>
            </a:r>
          </a:p>
          <a:p>
            <a:r>
              <a:rPr lang="en-US" dirty="0" smtClean="0"/>
              <a:t>March 16</a:t>
            </a:r>
            <a:r>
              <a:rPr lang="en-US" noProof="0" dirty="0" smtClean="0"/>
              <a:t>, 2015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REST?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Complex or server-driven orchestration</a:t>
            </a:r>
          </a:p>
          <a:p>
            <a:pPr lvl="1"/>
            <a:r>
              <a:rPr lang="en-US" noProof="0" dirty="0" smtClean="0"/>
              <a:t>Order of operations matters (e.g. complex decision support)</a:t>
            </a:r>
          </a:p>
          <a:p>
            <a:r>
              <a:rPr lang="en-US" noProof="0" dirty="0" smtClean="0"/>
              <a:t>Unit of work != resource</a:t>
            </a:r>
          </a:p>
          <a:p>
            <a:pPr lvl="1"/>
            <a:r>
              <a:rPr lang="en-US" noProof="0" dirty="0" smtClean="0"/>
              <a:t>“Transaction” may be an option</a:t>
            </a:r>
          </a:p>
          <a:p>
            <a:r>
              <a:rPr lang="en-US" noProof="0" dirty="0" smtClean="0"/>
              <a:t>No natural “server” or no fixed network location</a:t>
            </a:r>
          </a:p>
          <a:p>
            <a:r>
              <a:rPr lang="en-US" noProof="0" dirty="0" smtClean="0"/>
              <a:t>Lack of trust in the client for audit,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="" xmlns:p14="http://schemas.microsoft.com/office/powerpoint/2010/main" val="363126604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327341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Documents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CDA</a:t>
            </a:r>
          </a:p>
          <a:p>
            <a:r>
              <a:rPr lang="en-US" noProof="0" dirty="0" smtClean="0"/>
              <a:t>Collection</a:t>
            </a:r>
            <a:r>
              <a:rPr lang="en-US" baseline="0" noProof="0" dirty="0" smtClean="0"/>
              <a:t> of resources bound together</a:t>
            </a:r>
          </a:p>
          <a:p>
            <a:pPr lvl="1"/>
            <a:r>
              <a:rPr lang="en-US" baseline="0" noProof="0" dirty="0" smtClean="0"/>
              <a:t>Root is a “Composition” resource</a:t>
            </a:r>
          </a:p>
          <a:p>
            <a:pPr lvl="1"/>
            <a:r>
              <a:rPr lang="en-US" baseline="0" noProof="0" dirty="0" smtClean="0"/>
              <a:t>Just like CDA header</a:t>
            </a:r>
          </a:p>
          <a:p>
            <a:r>
              <a:rPr lang="en-US" baseline="0" noProof="0" dirty="0" smtClean="0"/>
              <a:t>Sent as an ATOM feed</a:t>
            </a:r>
          </a:p>
          <a:p>
            <a:r>
              <a:rPr lang="en-US" baseline="0" noProof="0" dirty="0" smtClean="0"/>
              <a:t>One context</a:t>
            </a:r>
          </a:p>
          <a:p>
            <a:r>
              <a:rPr lang="en-US" baseline="0" noProof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087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Focus is on persistence</a:t>
            </a:r>
          </a:p>
          <a:p>
            <a:pPr lvl="0"/>
            <a:r>
              <a:rPr lang="en-US" noProof="0" dirty="0" smtClean="0"/>
              <a:t>No workflow involved</a:t>
            </a:r>
          </a:p>
          <a:p>
            <a:pPr lvl="1"/>
            <a:r>
              <a:rPr lang="en-US" noProof="0" dirty="0" smtClean="0"/>
              <a:t>other than post/retrieve document</a:t>
            </a:r>
          </a:p>
          <a:p>
            <a:pPr lvl="0"/>
            <a:r>
              <a:rPr lang="en-US" noProof="0" dirty="0" smtClean="0"/>
              <a:t>Need tight rules over authenticated content</a:t>
            </a:r>
          </a:p>
          <a:p>
            <a:pPr lvl="0"/>
            <a:r>
              <a:rPr lang="en-US" noProof="0" dirty="0" smtClean="0"/>
              <a:t>Want</a:t>
            </a:r>
            <a:r>
              <a:rPr lang="en-US" baseline="0" noProof="0" dirty="0" smtClean="0"/>
              <a:t> to communicate multiple resources with control over how data is presented</a:t>
            </a:r>
          </a:p>
          <a:p>
            <a:pPr lvl="0"/>
            <a:r>
              <a:rPr lang="en-US" baseline="0" noProof="0" dirty="0" smtClean="0"/>
              <a:t>Data spans</a:t>
            </a:r>
            <a:r>
              <a:rPr lang="en-US" noProof="0" dirty="0" smtClean="0"/>
              <a:t> </a:t>
            </a:r>
            <a:r>
              <a:rPr lang="en-US" noProof="0" smtClean="0"/>
              <a:t>multiple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559602504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7656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Need for workflow</a:t>
            </a:r>
          </a:p>
          <a:p>
            <a:pPr lvl="1"/>
            <a:r>
              <a:rPr lang="en-US" noProof="0" dirty="0" smtClean="0"/>
              <a:t>Request/response, decision support</a:t>
            </a:r>
          </a:p>
          <a:p>
            <a:pPr lvl="0"/>
            <a:r>
              <a:rPr lang="en-US" noProof="0" dirty="0" smtClean="0"/>
              <a:t>Data is dynamic</a:t>
            </a:r>
          </a:p>
          <a:p>
            <a:pPr lvl="1"/>
            <a:r>
              <a:rPr lang="en-US" noProof="0" dirty="0" smtClean="0"/>
              <a:t>I.e. want view of data now, not</a:t>
            </a:r>
            <a:r>
              <a:rPr lang="en-US" baseline="0" noProof="0" dirty="0" smtClean="0"/>
              <a:t> at time of authorship</a:t>
            </a:r>
          </a:p>
          <a:p>
            <a:pPr lvl="1"/>
            <a:r>
              <a:rPr lang="en-US" noProof="0" dirty="0" smtClean="0"/>
              <a:t>Multiple contributors over time</a:t>
            </a:r>
            <a:endParaRPr lang="en-US" baseline="0" noProof="0" dirty="0" smtClean="0"/>
          </a:p>
          <a:p>
            <a:pPr lvl="0"/>
            <a:r>
              <a:rPr lang="en-US" noProof="0" dirty="0" smtClean="0"/>
              <a:t>Resources need to be</a:t>
            </a:r>
            <a:r>
              <a:rPr lang="en-US" baseline="0" noProof="0" dirty="0" smtClean="0"/>
              <a:t> accessed/manipulated independently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870368583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93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Messages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v2 and v3 messaging</a:t>
            </a:r>
          </a:p>
          <a:p>
            <a:r>
              <a:rPr lang="en-US" noProof="0" dirty="0" smtClean="0"/>
              <a:t>Also a collection of resources as an ATOM feed</a:t>
            </a:r>
          </a:p>
          <a:p>
            <a:r>
              <a:rPr lang="en-US" noProof="0" dirty="0" smtClean="0"/>
              <a:t>Allows request/response behavior with bundles for both request and response</a:t>
            </a:r>
          </a:p>
          <a:p>
            <a:r>
              <a:rPr lang="en-US" noProof="0" dirty="0" smtClean="0"/>
              <a:t>Event-driven</a:t>
            </a:r>
          </a:p>
          <a:p>
            <a:pPr lvl="1"/>
            <a:r>
              <a:rPr lang="en-US" noProof="0" dirty="0" smtClean="0"/>
              <a:t>E.g. Send lab order, get back result</a:t>
            </a:r>
          </a:p>
          <a:p>
            <a:r>
              <a:rPr lang="en-US" noProof="0" dirty="0" smtClean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2675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Messaging?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Request/response workflow</a:t>
            </a:r>
          </a:p>
          <a:p>
            <a:r>
              <a:rPr lang="en-US" noProof="0" dirty="0" smtClean="0"/>
              <a:t>Need to drive behaviors more complex than CRUD on a single resource</a:t>
            </a:r>
          </a:p>
          <a:p>
            <a:pPr lvl="1"/>
            <a:r>
              <a:rPr lang="en-US" noProof="0" dirty="0" smtClean="0"/>
              <a:t>E.g. merge, complex queries</a:t>
            </a:r>
          </a:p>
          <a:p>
            <a:r>
              <a:rPr lang="en-US" noProof="0" dirty="0" smtClean="0"/>
              <a:t>Need for asynchronous communications</a:t>
            </a:r>
          </a:p>
          <a:p>
            <a:r>
              <a:rPr lang="en-US" noProof="0" dirty="0" smtClean="0"/>
              <a:t>Need to communicate information about many resources but want to minimize exchanges</a:t>
            </a:r>
          </a:p>
          <a:p>
            <a:r>
              <a:rPr lang="en-US" noProof="0" dirty="0" smtClean="0"/>
              <a:t>No “identity” for many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199435193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6212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Messaging?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Precise control required on how data gets persisted/displayed to humans</a:t>
            </a:r>
          </a:p>
          <a:p>
            <a:r>
              <a:rPr lang="en-US" noProof="0" dirty="0" smtClean="0"/>
              <a:t>Need for lightweight communications</a:t>
            </a:r>
          </a:p>
          <a:p>
            <a:r>
              <a:rPr lang="en-US" noProof="0" dirty="0" smtClean="0"/>
              <a:t>Want to avoid pre-negotiations on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404972538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5623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Service</a:t>
            </a:r>
            <a:r>
              <a:rPr lang="en-US" baseline="0" noProof="0" dirty="0" smtClean="0"/>
              <a:t> Oriented Architecture (SOA)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Do whatever you like </a:t>
            </a:r>
          </a:p>
          <a:p>
            <a:pPr lvl="1"/>
            <a:r>
              <a:rPr lang="en-US" noProof="0" dirty="0" smtClean="0"/>
              <a:t>(based on SOA principles)</a:t>
            </a:r>
          </a:p>
          <a:p>
            <a:pPr lvl="1"/>
            <a:r>
              <a:rPr lang="en-US" noProof="0" dirty="0" smtClean="0"/>
              <a:t>Ultra complex workflows</a:t>
            </a:r>
          </a:p>
          <a:p>
            <a:pPr lvl="1"/>
            <a:r>
              <a:rPr lang="en-US" noProof="0" dirty="0" smtClean="0"/>
              <a:t>Ultra simple workflows</a:t>
            </a:r>
          </a:p>
          <a:p>
            <a:pPr lvl="1"/>
            <a:r>
              <a:rPr lang="en-US" noProof="0" dirty="0" smtClean="0"/>
              <a:t>Individual resources or collections (in Atom or other formats)</a:t>
            </a:r>
          </a:p>
          <a:p>
            <a:pPr lvl="1"/>
            <a:r>
              <a:rPr lang="en-US" noProof="0" dirty="0" smtClean="0"/>
              <a:t>Use HTTP or use something else</a:t>
            </a:r>
          </a:p>
          <a:p>
            <a:pPr lvl="1"/>
            <a:r>
              <a:rPr lang="en-US" noProof="0" dirty="0" smtClean="0"/>
              <a:t>Only constraint is that you’re passing around FHIR resources in some shape or manner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1301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All previous paradigms are a type of services interface</a:t>
            </a:r>
          </a:p>
          <a:p>
            <a:r>
              <a:rPr lang="en-US" noProof="0" dirty="0" smtClean="0"/>
              <a:t>Use a custom service when capabilities of other paradigms don’t fit requirement</a:t>
            </a:r>
          </a:p>
          <a:p>
            <a:pPr lvl="1"/>
            <a:r>
              <a:rPr lang="en-US" noProof="0" dirty="0" smtClean="0"/>
              <a:t>Operations other than CRUD on a resource (e.g. decision support)</a:t>
            </a:r>
          </a:p>
          <a:p>
            <a:pPr lvl="1"/>
            <a:r>
              <a:rPr lang="en-US" noProof="0" dirty="0" smtClean="0"/>
              <a:t>Workflow more complex than simple request/response</a:t>
            </a:r>
          </a:p>
          <a:p>
            <a:pPr lvl="1"/>
            <a:r>
              <a:rPr lang="en-US" noProof="0" dirty="0" smtClean="0"/>
              <a:t>Need to mix document persistence with </a:t>
            </a:r>
            <a:br>
              <a:rPr lang="en-US" noProof="0" dirty="0" smtClean="0"/>
            </a:br>
            <a:r>
              <a:rPr lang="en-US" noProof="0" dirty="0" smtClean="0"/>
              <a:t>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799753764"/>
              </p:ext>
            </p:extLst>
          </p:nvPr>
        </p:nvGraphicFramePr>
        <p:xfrm>
          <a:off x="7020272" y="443711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7341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not to use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When something else will do the job as well</a:t>
            </a:r>
          </a:p>
          <a:p>
            <a:pPr lvl="1"/>
            <a:r>
              <a:rPr lang="en-US" noProof="0" dirty="0" smtClean="0"/>
              <a:t>I.e. Don’t define a custom service for something that already naturally is handled by REST, messaging, etc.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462689337"/>
              </p:ext>
            </p:extLst>
          </p:nvPr>
        </p:nvGraphicFramePr>
        <p:xfrm>
          <a:off x="7020272" y="386104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0743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3"/>
              </a:rPr>
              <a:t>http://gforge.hl7.org/svn/fhir/trunk/presentations/2015-03 FHIR Institute/FHIR for Architects.pptx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4"/>
              </a:rPr>
              <a:t>Creative Commons Attribution 3.0 </a:t>
            </a:r>
            <a:r>
              <a:rPr lang="en-US" u="sng" noProof="0" dirty="0" err="1" smtClean="0">
                <a:hlinkClick r:id="rId4"/>
              </a:rPr>
              <a:t>Unported</a:t>
            </a:r>
            <a:r>
              <a:rPr lang="en-US" u="sng" noProof="0" dirty="0" smtClean="0">
                <a:hlinkClick r:id="rId4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 guidance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absolutes</a:t>
            </a:r>
          </a:p>
          <a:p>
            <a:pPr lvl="1"/>
            <a:r>
              <a:rPr lang="en-US" noProof="0" dirty="0" smtClean="0"/>
              <a:t>Consider a “when to avoid” as a note of caution</a:t>
            </a:r>
          </a:p>
          <a:p>
            <a:pPr lvl="1"/>
            <a:r>
              <a:rPr lang="en-US" noProof="0" dirty="0" smtClean="0"/>
              <a:t>Capabilities/architecture of legacy will often drive approach, particularly initially</a:t>
            </a:r>
          </a:p>
          <a:p>
            <a:pPr lvl="2"/>
            <a:r>
              <a:rPr lang="en-US" noProof="0" dirty="0" smtClean="0"/>
              <a:t>E.g. If v2 back end, messaging</a:t>
            </a:r>
          </a:p>
          <a:p>
            <a:pPr lvl="1"/>
            <a:r>
              <a:rPr lang="en-US" noProof="0" dirty="0"/>
              <a:t>Architectures will be driven by legacy requirements, architectural preferences, enterprise architecture commitments, etc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147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Combining 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requirement for a system to only support one paradigm</a:t>
            </a:r>
          </a:p>
          <a:p>
            <a:pPr lvl="1"/>
            <a:r>
              <a:rPr lang="en-US" noProof="0" dirty="0" smtClean="0"/>
              <a:t>E.g. hospital may be primarily messaging, but use documents for discharge summaries and reports and expose registries and appointments via REST with a few custom services for decision support or specialized workflow</a:t>
            </a:r>
          </a:p>
          <a:p>
            <a:pPr lvl="0"/>
            <a:r>
              <a:rPr lang="en-US" noProof="0" dirty="0" smtClean="0"/>
              <a:t>Data (generally) shared easily across paradigm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308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Caveats with combining 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If updates come in via document, message or service, RESTful version id still needs to increment</a:t>
            </a:r>
          </a:p>
          <a:p>
            <a:r>
              <a:rPr lang="en-US" noProof="0" dirty="0" smtClean="0"/>
              <a:t>Documents</a:t>
            </a:r>
            <a:r>
              <a:rPr lang="en-US" baseline="0" noProof="0" dirty="0" smtClean="0"/>
              <a:t> should typically be persisted whole, not reconstituted from parts</a:t>
            </a:r>
          </a:p>
          <a:p>
            <a:pPr lvl="1"/>
            <a:r>
              <a:rPr lang="en-US" noProof="0" dirty="0" smtClean="0"/>
              <a:t>Ensures signature validity</a:t>
            </a:r>
          </a:p>
          <a:p>
            <a:pPr lvl="0"/>
            <a:r>
              <a:rPr lang="en-US" noProof="0" dirty="0" smtClean="0"/>
              <a:t>Legacy messaging systems may not provide the metadata to easily expose or manipulate discrete resources via REST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607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Architecture Approaches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23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Some possible uses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18" name="Straight Connector 17"/>
          <p:cNvCxnSpPr>
            <a:stCxn id="19" idx="0"/>
            <a:endCxn id="20" idx="2"/>
          </p:cNvCxnSpPr>
          <p:nvPr/>
        </p:nvCxnSpPr>
        <p:spPr bwMode="auto">
          <a:xfrm flipH="1" flipV="1">
            <a:off x="1771293" y="4278842"/>
            <a:ext cx="3919" cy="5826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307160" y="486153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59864" y="2006891"/>
            <a:ext cx="669976" cy="1676320"/>
            <a:chOff x="4020988" y="2150421"/>
            <a:chExt cx="669976" cy="1379158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355976" y="2711809"/>
              <a:ext cx="0" cy="8177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4020988" y="2150421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39"/>
            <a:ext cx="669976" cy="1079172"/>
            <a:chOff x="3876972" y="2147531"/>
            <a:chExt cx="669976" cy="809379"/>
          </a:xfrm>
        </p:grpSpPr>
        <p:cxnSp>
          <p:nvCxnSpPr>
            <p:cNvPr id="26" name="Straight Connector 25"/>
            <p:cNvCxnSpPr>
              <a:endCxn id="27" idx="4"/>
            </p:cNvCxnSpPr>
            <p:nvPr/>
          </p:nvCxnSpPr>
          <p:spPr bwMode="auto">
            <a:xfrm flipV="1">
              <a:off x="4211960" y="2658238"/>
              <a:ext cx="0" cy="2986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1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19872" y="1844824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>
            <a:stCxn id="37" idx="0"/>
            <a:endCxn id="40" idx="4"/>
          </p:cNvCxnSpPr>
          <p:nvPr/>
        </p:nvCxnSpPr>
        <p:spPr bwMode="auto">
          <a:xfrm flipV="1">
            <a:off x="7421571" y="3728926"/>
            <a:ext cx="0" cy="5771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6953519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="" xmlns:p14="http://schemas.microsoft.com/office/powerpoint/2010/main" val="34033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Repository model</a:t>
            </a:r>
            <a:endParaRPr lang="en-US" noProof="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619672" y="3933056"/>
            <a:ext cx="5760640" cy="1296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Vendor</a:t>
            </a:r>
            <a:r>
              <a:rPr kumimoji="0" lang="nl-NL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Neutral </a:t>
            </a:r>
            <a:r>
              <a:rPr kumimoji="0" lang="nl-NL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Repository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flipV="1">
            <a:off x="4355976" y="2503518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1259632" y="3645025"/>
            <a:ext cx="6400378" cy="1800200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26720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97322" y="1967855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23084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619228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PACS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87380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SystemX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859588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Gateway</a:t>
            </a:r>
          </a:p>
        </p:txBody>
      </p:sp>
      <p:sp>
        <p:nvSpPr>
          <p:cNvPr id="23" name="Can 22"/>
          <p:cNvSpPr/>
          <p:nvPr/>
        </p:nvSpPr>
        <p:spPr bwMode="auto">
          <a:xfrm>
            <a:off x="827584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2153346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Can 24"/>
          <p:cNvSpPr/>
          <p:nvPr/>
        </p:nvSpPr>
        <p:spPr bwMode="auto">
          <a:xfrm>
            <a:off x="3491880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041778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V="1">
            <a:off x="5787802" y="2520491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flipV="1">
            <a:off x="7236296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 bwMode="auto">
          <a:xfrm>
            <a:off x="565212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7164288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 flipV="1">
            <a:off x="3059832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 flipV="1">
            <a:off x="1763688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 bwMode="auto">
          <a:xfrm>
            <a:off x="2987824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1619672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="" xmlns:p14="http://schemas.microsoft.com/office/powerpoint/2010/main" val="25274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091136" y="4504378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Beyond exchange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2199020"/>
            <a:chOff x="3876972" y="2147532"/>
            <a:chExt cx="669976" cy="1809200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211960" y="2708920"/>
              <a:ext cx="0" cy="124781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27916" y="2778978"/>
            <a:ext cx="669976" cy="1423421"/>
            <a:chOff x="3793444" y="2136673"/>
            <a:chExt cx="669976" cy="1067566"/>
          </a:xfrm>
        </p:grpSpPr>
        <p:cxnSp>
          <p:nvCxnSpPr>
            <p:cNvPr id="26" name="Straight Connector 25"/>
            <p:cNvCxnSpPr>
              <a:stCxn id="24" idx="0"/>
              <a:endCxn id="27" idx="4"/>
            </p:cNvCxnSpPr>
            <p:nvPr/>
          </p:nvCxnSpPr>
          <p:spPr bwMode="auto">
            <a:xfrm flipH="1" flipV="1">
              <a:off x="4128432" y="2647380"/>
              <a:ext cx="12308" cy="55685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793444" y="2136673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6012160" y="3284984"/>
            <a:ext cx="2674639" cy="1779187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943708" y="2027978"/>
            <a:ext cx="1116124" cy="2174419"/>
            <a:chOff x="3612852" y="1559406"/>
            <a:chExt cx="1116124" cy="1630815"/>
          </a:xfrm>
        </p:grpSpPr>
        <p:cxnSp>
          <p:nvCxnSpPr>
            <p:cNvPr id="36" name="Straight Connector 35"/>
            <p:cNvCxnSpPr>
              <a:endCxn id="41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42" name="Straight Connector 41"/>
          <p:cNvCxnSpPr/>
          <p:nvPr/>
        </p:nvCxnSpPr>
        <p:spPr bwMode="auto">
          <a:xfrm flipH="1" flipV="1">
            <a:off x="4671624" y="4019707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 bwMode="auto">
          <a:xfrm>
            <a:off x="4287812" y="4854688"/>
            <a:ext cx="789525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X12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779912" y="3617525"/>
            <a:ext cx="1728192" cy="9863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779912" y="1937693"/>
            <a:ext cx="669976" cy="1679832"/>
            <a:chOff x="4112337" y="2147532"/>
            <a:chExt cx="669976" cy="1382048"/>
          </a:xfrm>
        </p:grpSpPr>
        <p:cxnSp>
          <p:nvCxnSpPr>
            <p:cNvPr id="46" name="Straight Connector 45"/>
            <p:cNvCxnSpPr>
              <a:endCxn id="47" idx="4"/>
            </p:cNvCxnSpPr>
            <p:nvPr/>
          </p:nvCxnSpPr>
          <p:spPr bwMode="auto">
            <a:xfrm flipV="1">
              <a:off x="4447325" y="2708920"/>
              <a:ext cx="0" cy="82066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4112337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563888" y="3383104"/>
            <a:ext cx="2124236" cy="1396002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575148" y="2538355"/>
            <a:ext cx="669976" cy="1079168"/>
            <a:chOff x="3876972" y="2147532"/>
            <a:chExt cx="669976" cy="809376"/>
          </a:xfrm>
        </p:grpSpPr>
        <p:cxnSp>
          <p:nvCxnSpPr>
            <p:cNvPr id="50" name="Straight Connector 49"/>
            <p:cNvCxnSpPr>
              <a:endCxn id="51" idx="4"/>
            </p:cNvCxnSpPr>
            <p:nvPr/>
          </p:nvCxnSpPr>
          <p:spPr bwMode="auto">
            <a:xfrm flipV="1">
              <a:off x="4211960" y="2635270"/>
              <a:ext cx="0" cy="32163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 bwMode="auto">
            <a:xfrm>
              <a:off x="3876972" y="2147532"/>
              <a:ext cx="669976" cy="48773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72" name="Oval 71"/>
          <p:cNvSpPr/>
          <p:nvPr/>
        </p:nvSpPr>
        <p:spPr bwMode="auto">
          <a:xfrm>
            <a:off x="4175956" y="4019707"/>
            <a:ext cx="936104" cy="4360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25292" y="4516134"/>
            <a:ext cx="133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Repository</a:t>
            </a:r>
            <a:endParaRPr lang="en-CA" sz="1600" dirty="0"/>
          </a:p>
        </p:txBody>
      </p:sp>
      <p:sp>
        <p:nvSpPr>
          <p:cNvPr id="74" name="Flowchart: Magnetic Disk 73"/>
          <p:cNvSpPr/>
          <p:nvPr/>
        </p:nvSpPr>
        <p:spPr bwMode="auto">
          <a:xfrm>
            <a:off x="6823388" y="4594141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146304" y="3383105"/>
            <a:ext cx="1361160" cy="1490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Decision Support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6358832" y="412550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1294852" y="4889251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7096186" y="2429466"/>
            <a:ext cx="1116124" cy="2174419"/>
            <a:chOff x="3612852" y="1559406"/>
            <a:chExt cx="1116124" cy="1630815"/>
          </a:xfrm>
        </p:grpSpPr>
        <p:cxnSp>
          <p:nvCxnSpPr>
            <p:cNvPr id="81" name="Straight Connector 80"/>
            <p:cNvCxnSpPr>
              <a:endCxn id="82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83" name="Straight Connector 82"/>
          <p:cNvCxnSpPr>
            <a:stCxn id="76" idx="0"/>
            <a:endCxn id="82" idx="3"/>
          </p:cNvCxnSpPr>
          <p:nvPr/>
        </p:nvCxnSpPr>
        <p:spPr bwMode="auto">
          <a:xfrm flipV="1">
            <a:off x="6826884" y="3010686"/>
            <a:ext cx="432755" cy="3724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552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Overview of a server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828800"/>
            <a:ext cx="7848600" cy="4343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71800" y="1828800"/>
            <a:ext cx="2895600" cy="838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HTTP</a:t>
            </a: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/ REST interface</a:t>
            </a:r>
          </a:p>
        </p:txBody>
      </p:sp>
      <p:sp>
        <p:nvSpPr>
          <p:cNvPr id="7" name="Cloud 6"/>
          <p:cNvSpPr/>
          <p:nvPr/>
        </p:nvSpPr>
        <p:spPr bwMode="auto">
          <a:xfrm>
            <a:off x="5486400" y="18288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Encoding</a:t>
            </a:r>
            <a:r>
              <a:rPr lang="nl-NL" dirty="0" smtClean="0"/>
              <a:t>/</a:t>
            </a:r>
            <a:r>
              <a:rPr lang="nl-NL" dirty="0" err="1" smtClean="0"/>
              <a:t>decoding</a:t>
            </a:r>
            <a:r>
              <a:rPr lang="nl-NL" dirty="0" smtClean="0"/>
              <a:t>, </a:t>
            </a:r>
            <a:r>
              <a:rPr lang="nl-NL" dirty="0" err="1" smtClean="0"/>
              <a:t>param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r>
              <a:rPr lang="nl-NL" dirty="0" smtClean="0"/>
              <a:t>, syntax </a:t>
            </a:r>
            <a:r>
              <a:rPr lang="nl-NL" dirty="0" err="1" smtClean="0"/>
              <a:t>validation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76600" y="32004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Fhir</a:t>
            </a:r>
            <a:r>
              <a:rPr lang="nl-NL" b="1" dirty="0" smtClean="0">
                <a:solidFill>
                  <a:schemeClr val="bg1"/>
                </a:solidFill>
              </a:rPr>
              <a:t> Service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Up-Down Arrow 8"/>
          <p:cNvSpPr/>
          <p:nvPr/>
        </p:nvSpPr>
        <p:spPr bwMode="auto">
          <a:xfrm>
            <a:off x="4191000" y="2514600"/>
            <a:ext cx="533400" cy="914400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Indexer</a:t>
            </a:r>
            <a:r>
              <a:rPr lang="nl-NL" b="1" dirty="0" smtClean="0">
                <a:solidFill>
                  <a:schemeClr val="bg1"/>
                </a:solidFill>
              </a:rPr>
              <a:t> / Search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40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Storage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Left-Up Arrow 11"/>
          <p:cNvSpPr/>
          <p:nvPr/>
        </p:nvSpPr>
        <p:spPr bwMode="auto">
          <a:xfrm rot="10800000">
            <a:off x="2133601" y="35814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Left-Up Arrow 12"/>
          <p:cNvSpPr/>
          <p:nvPr/>
        </p:nvSpPr>
        <p:spPr bwMode="auto">
          <a:xfrm rot="16200000">
            <a:off x="5372100" y="36195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Cloud 13"/>
          <p:cNvSpPr/>
          <p:nvPr/>
        </p:nvSpPr>
        <p:spPr bwMode="auto">
          <a:xfrm>
            <a:off x="838200" y="24765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Implement</a:t>
            </a:r>
            <a:r>
              <a:rPr lang="nl-NL" dirty="0" smtClean="0"/>
              <a:t> service operations as </a:t>
            </a:r>
            <a:r>
              <a:rPr lang="nl-NL" dirty="0" err="1" smtClean="0"/>
              <a:t>described</a:t>
            </a:r>
            <a:r>
              <a:rPr lang="nl-NL" dirty="0" smtClean="0"/>
              <a:t> in </a:t>
            </a:r>
            <a:r>
              <a:rPr lang="nl-NL" dirty="0" err="1" smtClean="0"/>
              <a:t>spec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531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2590800" y="17526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781800" y="18288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From wire to store</a:t>
            </a:r>
            <a:endParaRPr lang="en-US" noProof="0" dirty="0"/>
          </a:p>
        </p:txBody>
      </p:sp>
      <p:sp>
        <p:nvSpPr>
          <p:cNvPr id="4" name="Can 3"/>
          <p:cNvSpPr/>
          <p:nvPr/>
        </p:nvSpPr>
        <p:spPr>
          <a:xfrm>
            <a:off x="345976" y="5562600"/>
            <a:ext cx="1787624" cy="78666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2319" y="3886200"/>
            <a:ext cx="1752600" cy="115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dk1"/>
                </a:solidFill>
              </a:rPr>
              <a:t>Fhir</a:t>
            </a:r>
            <a:r>
              <a:rPr lang="nl-NL" dirty="0" smtClean="0">
                <a:solidFill>
                  <a:schemeClr val="dk1"/>
                </a:solidFill>
              </a:rPr>
              <a:t> Service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71128" y="1828800"/>
            <a:ext cx="1960250" cy="487893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REST interface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590800" y="1880338"/>
            <a:ext cx="1676400" cy="4520462"/>
            <a:chOff x="2926422" y="1828800"/>
            <a:chExt cx="1676400" cy="4520462"/>
          </a:xfrm>
        </p:grpSpPr>
        <p:sp>
          <p:nvSpPr>
            <p:cNvPr id="12" name="TextBox 11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78" y="51816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O-R Map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/>
          </a:p>
        </p:txBody>
      </p:sp>
      <p:grpSp>
        <p:nvGrpSpPr>
          <p:cNvPr id="34" name="Group 33"/>
          <p:cNvGrpSpPr/>
          <p:nvPr/>
        </p:nvGrpSpPr>
        <p:grpSpPr>
          <a:xfrm>
            <a:off x="4800600" y="1852844"/>
            <a:ext cx="1676400" cy="4624156"/>
            <a:chOff x="4526622" y="1828800"/>
            <a:chExt cx="1676400" cy="4624156"/>
          </a:xfrm>
        </p:grpSpPr>
        <p:grpSp>
          <p:nvGrpSpPr>
            <p:cNvPr id="71" name="Group 70"/>
            <p:cNvGrpSpPr/>
            <p:nvPr/>
          </p:nvGrpSpPr>
          <p:grpSpPr>
            <a:xfrm>
              <a:off x="4526622" y="1828800"/>
              <a:ext cx="1676400" cy="4057435"/>
              <a:chOff x="2926422" y="1828800"/>
              <a:chExt cx="1676400" cy="405743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b="1" dirty="0" smtClean="0"/>
                  <a:t>POCO/POJO</a:t>
                </a:r>
                <a:endParaRPr lang="nl-NL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03776" y="518160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err="1" smtClean="0"/>
                  <a:t>Serialize</a:t>
                </a:r>
                <a:endParaRPr lang="nl-NL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858000" y="1828800"/>
            <a:ext cx="1676400" cy="4520462"/>
            <a:chOff x="2926422" y="1828800"/>
            <a:chExt cx="1676400" cy="4520462"/>
          </a:xfrm>
        </p:grpSpPr>
        <p:sp>
          <p:nvSpPr>
            <p:cNvPr id="108" name="TextBox 107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31222" y="518160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err="1" smtClean="0"/>
                <a:t>Serialize</a:t>
              </a:r>
              <a:endParaRPr lang="nl-NL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6216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Architectures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makes no assumptions about the architectural design of systems</a:t>
            </a:r>
          </a:p>
          <a:p>
            <a:pPr lvl="0"/>
            <a:r>
              <a:rPr lang="en-US" noProof="0" dirty="0" smtClean="0"/>
              <a:t>You can use it for</a:t>
            </a:r>
          </a:p>
          <a:p>
            <a:pPr lvl="1"/>
            <a:r>
              <a:rPr lang="en-US" noProof="0" dirty="0" smtClean="0"/>
              <a:t>Light or heavy</a:t>
            </a:r>
            <a:r>
              <a:rPr lang="en-US" baseline="0" noProof="0" dirty="0" smtClean="0"/>
              <a:t> c</a:t>
            </a:r>
            <a:r>
              <a:rPr lang="en-US" noProof="0" dirty="0" smtClean="0"/>
              <a:t>lients</a:t>
            </a:r>
          </a:p>
          <a:p>
            <a:pPr lvl="1"/>
            <a:r>
              <a:rPr lang="en-US" noProof="0" dirty="0" smtClean="0"/>
              <a:t>Central server or peer-to-peer</a:t>
            </a:r>
            <a:r>
              <a:rPr lang="en-US" baseline="0" noProof="0" dirty="0" smtClean="0"/>
              <a:t> sharing</a:t>
            </a:r>
          </a:p>
          <a:p>
            <a:pPr lvl="1"/>
            <a:r>
              <a:rPr lang="en-US" baseline="0" noProof="0" dirty="0" smtClean="0"/>
              <a:t>Push or pull</a:t>
            </a:r>
          </a:p>
          <a:p>
            <a:pPr lvl="1"/>
            <a:r>
              <a:rPr lang="en-US" noProof="0" dirty="0" smtClean="0"/>
              <a:t>Query</a:t>
            </a:r>
            <a:r>
              <a:rPr lang="en-US" baseline="0" noProof="0" dirty="0" smtClean="0"/>
              <a:t> or publish/subscribe</a:t>
            </a:r>
          </a:p>
          <a:p>
            <a:pPr lvl="1"/>
            <a:r>
              <a:rPr lang="en-US" baseline="0" noProof="0" dirty="0" smtClean="0"/>
              <a:t>Loosely coupled or tightly coupled environments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baseline="0" noProof="0" dirty="0" smtClean="0">
                <a:solidFill>
                  <a:schemeClr val="tx1"/>
                </a:solidFill>
                <a:effectLst/>
                <a:latin typeface="+mn-lt"/>
              </a:rPr>
              <a:t>With history tracking or without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924944"/>
            <a:ext cx="87312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122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 smtClean="0"/>
              <a:t>Name:</a:t>
            </a:r>
            <a:r>
              <a:rPr lang="en-US" noProof="0" dirty="0" smtClean="0"/>
              <a:t> Lloyd McKenzie</a:t>
            </a:r>
          </a:p>
          <a:p>
            <a:r>
              <a:rPr lang="en-US" b="1" noProof="0" dirty="0" smtClean="0"/>
              <a:t>Company:</a:t>
            </a:r>
            <a:r>
              <a:rPr lang="en-US" noProof="0" dirty="0" smtClean="0"/>
              <a:t> Gevity</a:t>
            </a:r>
          </a:p>
          <a:p>
            <a:r>
              <a:rPr lang="en-US" b="1" noProof="0" dirty="0" smtClean="0"/>
              <a:t>Background:</a:t>
            </a:r>
          </a:p>
          <a:p>
            <a:pPr lvl="1"/>
            <a:r>
              <a:rPr lang="en-US" noProof="0" dirty="0" smtClean="0"/>
              <a:t>One of FHIR’s 3 principle editors</a:t>
            </a:r>
          </a:p>
          <a:p>
            <a:pPr lvl="1"/>
            <a:r>
              <a:rPr lang="en-US" noProof="0" dirty="0" smtClean="0"/>
              <a:t>Co-chair FHIR Management Group</a:t>
            </a:r>
          </a:p>
          <a:p>
            <a:pPr lvl="1"/>
            <a:r>
              <a:rPr lang="en-US" noProof="0" dirty="0" smtClean="0"/>
              <a:t>Co-chair HL7 Modeling &amp; Methodology</a:t>
            </a:r>
          </a:p>
          <a:p>
            <a:pPr lvl="1"/>
            <a:r>
              <a:rPr lang="en-US" noProof="0" dirty="0" smtClean="0"/>
              <a:t>Chair HL7 Canada Architecture &amp; Infrastructure</a:t>
            </a:r>
          </a:p>
          <a:p>
            <a:pPr lvl="1"/>
            <a:r>
              <a:rPr lang="en-US" noProof="0" dirty="0" smtClean="0"/>
              <a:t>Heavily involved in HL7 and healthcare exchange for last 15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710" t="6800" r="-73153"/>
          <a:stretch/>
        </p:blipFill>
        <p:spPr bwMode="auto">
          <a:xfrm>
            <a:off x="6876256" y="1772816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786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Bottom 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is a set of tools</a:t>
            </a:r>
          </a:p>
          <a:p>
            <a:pPr lvl="1"/>
            <a:r>
              <a:rPr lang="en-US" noProof="0" dirty="0" smtClean="0"/>
              <a:t>Defined resources</a:t>
            </a:r>
          </a:p>
          <a:p>
            <a:pPr lvl="1"/>
            <a:r>
              <a:rPr lang="en-US" noProof="0" dirty="0" smtClean="0"/>
              <a:t>Extensibility mechanism</a:t>
            </a:r>
          </a:p>
          <a:p>
            <a:pPr lvl="1"/>
            <a:r>
              <a:rPr lang="en-US" noProof="0" dirty="0" smtClean="0"/>
              <a:t>Set of standard interfaces</a:t>
            </a:r>
          </a:p>
          <a:p>
            <a:pPr lvl="0"/>
            <a:r>
              <a:rPr lang="en-US" noProof="0" dirty="0" smtClean="0"/>
              <a:t>Primary</a:t>
            </a:r>
            <a:r>
              <a:rPr lang="en-US" baseline="0" noProof="0" dirty="0" smtClean="0"/>
              <a:t> purpose is interoperable data exchange</a:t>
            </a:r>
          </a:p>
          <a:p>
            <a:pPr lvl="0"/>
            <a:r>
              <a:rPr lang="en-US" baseline="0" noProof="0" dirty="0" smtClean="0"/>
              <a:t>However, it can be leveraged in many ways</a:t>
            </a:r>
          </a:p>
          <a:p>
            <a:pPr lvl="1"/>
            <a:r>
              <a:rPr lang="en-US" noProof="0" dirty="0" smtClean="0"/>
              <a:t>Many we haven’t even thought of yet . . 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8737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Features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And the architecture decisions that go with them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Features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Narrative</a:t>
            </a:r>
          </a:p>
          <a:p>
            <a:r>
              <a:rPr lang="en-US" sz="2800" dirty="0" smtClean="0"/>
              <a:t>Extensions</a:t>
            </a:r>
          </a:p>
          <a:p>
            <a:r>
              <a:rPr lang="en-US" sz="2800" dirty="0" smtClean="0"/>
              <a:t>Modifier Extensions</a:t>
            </a:r>
          </a:p>
          <a:p>
            <a:r>
              <a:rPr lang="en-US" sz="2800" dirty="0" smtClean="0"/>
              <a:t>Versions</a:t>
            </a:r>
          </a:p>
          <a:p>
            <a:r>
              <a:rPr lang="en-US" sz="2800" dirty="0" smtClean="0"/>
              <a:t>Tags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Syntaxes</a:t>
            </a:r>
          </a:p>
          <a:p>
            <a:r>
              <a:rPr lang="en-US" dirty="0"/>
              <a:t>Signatures</a:t>
            </a:r>
          </a:p>
          <a:p>
            <a:r>
              <a:rPr lang="en-US" dirty="0"/>
              <a:t>Reference Libraries</a:t>
            </a:r>
          </a:p>
          <a:p>
            <a:r>
              <a:rPr lang="en-US" dirty="0"/>
              <a:t>Metadata</a:t>
            </a:r>
          </a:p>
          <a:p>
            <a:r>
              <a:rPr lang="en-US" dirty="0" smtClean="0"/>
              <a:t>Bundles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195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616177"/>
            <a:ext cx="8866187" cy="498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3280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Narrative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All resources are expected to have narrative except in narrow circumstances</a:t>
            </a:r>
          </a:p>
          <a:p>
            <a:pPr lvl="1"/>
            <a:r>
              <a:rPr lang="en-US" noProof="0" dirty="0" smtClean="0"/>
              <a:t>May be generated or manually edited</a:t>
            </a:r>
          </a:p>
          <a:p>
            <a:r>
              <a:rPr lang="en-US" noProof="0" dirty="0" smtClean="0"/>
              <a:t>Decisions</a:t>
            </a:r>
          </a:p>
          <a:p>
            <a:pPr lvl="1"/>
            <a:r>
              <a:rPr lang="en-US" noProof="0" dirty="0" smtClean="0"/>
              <a:t>Should narrative be generated or human-entered?</a:t>
            </a:r>
          </a:p>
          <a:p>
            <a:pPr lvl="2"/>
            <a:r>
              <a:rPr lang="en-US" noProof="0" dirty="0" smtClean="0"/>
              <a:t>Generated simplifies processing</a:t>
            </a:r>
            <a:r>
              <a:rPr lang="en-US" baseline="0" noProof="0" dirty="0" smtClean="0"/>
              <a:t> for receivers</a:t>
            </a:r>
          </a:p>
          <a:p>
            <a:pPr lvl="2"/>
            <a:r>
              <a:rPr lang="en-US" baseline="0" noProof="0" dirty="0" smtClean="0"/>
              <a:t>Some text will need to human entered</a:t>
            </a:r>
          </a:p>
          <a:p>
            <a:pPr lvl="2"/>
            <a:r>
              <a:rPr lang="en-US" baseline="0" noProof="0" dirty="0" smtClean="0"/>
              <a:t>In some cases, there may be minimal discrete data</a:t>
            </a:r>
          </a:p>
        </p:txBody>
      </p:sp>
    </p:spTree>
    <p:extLst>
      <p:ext uri="{BB962C8B-B14F-4D97-AF65-F5344CB8AC3E}">
        <p14:creationId xmlns="" xmlns:p14="http://schemas.microsoft.com/office/powerpoint/2010/main" val="37842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Narrative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If generated, which elements should be included?  How should they be rendered?</a:t>
            </a:r>
          </a:p>
          <a:p>
            <a:pPr lvl="1"/>
            <a:r>
              <a:rPr lang="en-US" sz="2400" i="1" noProof="0" dirty="0" smtClean="0"/>
              <a:t>all content needed for a human to understand the essential clinical and business information otherwise encoded within the resource</a:t>
            </a:r>
          </a:p>
          <a:p>
            <a:pPr lvl="1"/>
            <a:r>
              <a:rPr lang="en-US" sz="2400" noProof="0" dirty="0" smtClean="0"/>
              <a:t>Will generally include </a:t>
            </a:r>
            <a:r>
              <a:rPr lang="en-US" sz="2400" noProof="0" dirty="0" err="1" smtClean="0"/>
              <a:t>modifierExtensions</a:t>
            </a:r>
            <a:endParaRPr lang="en-US" sz="2400" noProof="0" dirty="0" smtClean="0"/>
          </a:p>
          <a:p>
            <a:pPr lvl="1"/>
            <a:r>
              <a:rPr lang="en-US" sz="2400" noProof="0" dirty="0" smtClean="0"/>
              <a:t>May include other extensions</a:t>
            </a:r>
          </a:p>
          <a:p>
            <a:pPr lvl="1"/>
            <a:r>
              <a:rPr lang="en-US" sz="2400" noProof="0" dirty="0" smtClean="0"/>
              <a:t>Best to seek clinician and other review of content, order of presentation &amp; rendering</a:t>
            </a:r>
          </a:p>
          <a:p>
            <a:pPr lvl="1"/>
            <a:r>
              <a:rPr lang="en-US" sz="2400" noProof="0" dirty="0" smtClean="0"/>
              <a:t>Consider that content may be rendered on mobile devices, so don’t get too fancy with markup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3044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Narrative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Should narrative be displayed to users?</a:t>
            </a:r>
          </a:p>
          <a:p>
            <a:pPr lvl="1"/>
            <a:r>
              <a:rPr lang="en-US" noProof="0" dirty="0" smtClean="0"/>
              <a:t>Driven by </a:t>
            </a:r>
            <a:r>
              <a:rPr lang="en-US" noProof="0" dirty="0" err="1" smtClean="0"/>
              <a:t>Narrative.status</a:t>
            </a:r>
            <a:endParaRPr lang="en-US" noProof="0" dirty="0" smtClean="0"/>
          </a:p>
          <a:p>
            <a:pPr lvl="1"/>
            <a:r>
              <a:rPr lang="en-US" noProof="0" dirty="0" smtClean="0"/>
              <a:t>Business requirements (e.g. Document attestation) may drive need to render regardless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3454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0451"/>
            <a:ext cx="8379473" cy="317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124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In FHIR, extensions are “normal”</a:t>
            </a:r>
          </a:p>
          <a:p>
            <a:pPr lvl="1"/>
            <a:r>
              <a:rPr lang="en-US" noProof="0" dirty="0" smtClean="0"/>
              <a:t>Consequence of the 80% rule – keep the simple stuff simple</a:t>
            </a:r>
          </a:p>
          <a:p>
            <a:pPr lvl="1"/>
            <a:r>
              <a:rPr lang="en-US" noProof="0" dirty="0" smtClean="0"/>
              <a:t>Extensions can exist anywhere</a:t>
            </a:r>
          </a:p>
          <a:p>
            <a:pPr lvl="2"/>
            <a:r>
              <a:rPr lang="en-US" noProof="0" dirty="0" smtClean="0"/>
              <a:t>Yes, even inside </a:t>
            </a:r>
            <a:r>
              <a:rPr lang="en-US" noProof="0" dirty="0" err="1" smtClean="0"/>
              <a:t>boolean</a:t>
            </a:r>
            <a:r>
              <a:rPr lang="en-US" noProof="0" dirty="0" smtClean="0"/>
              <a:t> or date</a:t>
            </a:r>
          </a:p>
          <a:p>
            <a:pPr lvl="1"/>
            <a:r>
              <a:rPr lang="en-US" noProof="0" dirty="0" smtClean="0"/>
              <a:t>Conformant systems can’t</a:t>
            </a:r>
            <a:r>
              <a:rPr lang="en-US" baseline="0" noProof="0" dirty="0" smtClean="0"/>
              <a:t> reject instances just because</a:t>
            </a:r>
            <a:r>
              <a:rPr lang="en-US" noProof="0" dirty="0" smtClean="0"/>
              <a:t> they contain unrecognized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7137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Should unrecognized extensions be persisted? How?</a:t>
            </a:r>
          </a:p>
          <a:p>
            <a:pPr lvl="1"/>
            <a:r>
              <a:rPr lang="en-US" sz="2400" noProof="0" dirty="0" smtClean="0"/>
              <a:t>Throwing away extensions = loss of potentially useful information to downstream systems</a:t>
            </a:r>
          </a:p>
          <a:p>
            <a:pPr lvl="2"/>
            <a:r>
              <a:rPr lang="en-US" noProof="0" dirty="0" smtClean="0"/>
              <a:t>Therefore: Keep extensions if you can</a:t>
            </a:r>
          </a:p>
          <a:p>
            <a:pPr lvl="1"/>
            <a:r>
              <a:rPr lang="en-US" sz="2400" noProof="0" dirty="0" smtClean="0"/>
              <a:t>Can capture them in a blob or a generic “slot” structure</a:t>
            </a:r>
          </a:p>
          <a:p>
            <a:pPr lvl="1"/>
            <a:r>
              <a:rPr lang="en-US" sz="2400" noProof="0" dirty="0" smtClean="0"/>
              <a:t>Could,</a:t>
            </a:r>
            <a:r>
              <a:rPr lang="en-US" sz="2400" baseline="0" noProof="0" dirty="0" smtClean="0"/>
              <a:t> with location tagging, capture all “unknown” extensions for a resource in a single blob</a:t>
            </a:r>
          </a:p>
          <a:p>
            <a:pPr lvl="1"/>
            <a:r>
              <a:rPr lang="en-US" sz="2400" noProof="0" dirty="0" smtClean="0"/>
              <a:t>Some legacy systems won’t be able to</a:t>
            </a:r>
          </a:p>
          <a:p>
            <a:pPr lvl="1"/>
            <a:r>
              <a:rPr lang="en-US" sz="2400" noProof="0" dirty="0" smtClean="0"/>
              <a:t>When data is updated, some extensions must be dropped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2105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Tutorial 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You should know</a:t>
            </a:r>
          </a:p>
          <a:p>
            <a:pPr lvl="1"/>
            <a:r>
              <a:rPr lang="en-US" sz="2700" noProof="0" dirty="0" smtClean="0">
                <a:latin typeface="Calibri"/>
              </a:rPr>
              <a:t>FHIR’s interoperability paradigms (and where to use)</a:t>
            </a:r>
          </a:p>
          <a:p>
            <a:pPr lvl="1"/>
            <a:r>
              <a:rPr lang="en-US" sz="2700" noProof="0" dirty="0" smtClean="0">
                <a:latin typeface="Calibri"/>
              </a:rPr>
              <a:t>Where FHIR can fit in the architectural stack</a:t>
            </a:r>
          </a:p>
          <a:p>
            <a:pPr lvl="1"/>
            <a:r>
              <a:rPr lang="en-US" sz="2700" noProof="0" dirty="0" smtClean="0">
                <a:latin typeface="Calibri"/>
              </a:rPr>
              <a:t>FHIR architectural considerations and how to address them</a:t>
            </a:r>
          </a:p>
          <a:p>
            <a:pPr lvl="1"/>
            <a:r>
              <a:rPr lang="en-US" sz="2700" noProof="0" dirty="0" smtClean="0">
                <a:latin typeface="Calibri"/>
              </a:rPr>
              <a:t>Where and how Profiles fit into an architectural solution</a:t>
            </a:r>
          </a:p>
          <a:p>
            <a:pPr lvl="1"/>
            <a:r>
              <a:rPr lang="en-US" sz="2700" noProof="0" dirty="0" smtClean="0">
                <a:latin typeface="Calibri"/>
              </a:rPr>
              <a:t>If, when and how FHIR might be used within your own organization</a:t>
            </a:r>
            <a:endParaRPr lang="en-US" sz="27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504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Should you display unrecognized extensions?</a:t>
            </a:r>
          </a:p>
          <a:p>
            <a:pPr lvl="1"/>
            <a:r>
              <a:rPr lang="en-US" sz="2400" noProof="0" dirty="0" smtClean="0"/>
              <a:t>Extensions are identified by URL and have a known data type.  Can resolve the URL, look up the name and display</a:t>
            </a:r>
          </a:p>
          <a:p>
            <a:pPr lvl="1"/>
            <a:r>
              <a:rPr lang="en-US" sz="2400" noProof="0" dirty="0" smtClean="0"/>
              <a:t>Cost/benefit question – some extensions will have little value, others may have a lot</a:t>
            </a:r>
          </a:p>
          <a:p>
            <a:pPr lvl="2"/>
            <a:r>
              <a:rPr lang="en-US" sz="2000" noProof="0" dirty="0" smtClean="0"/>
              <a:t>Might want to let users configure what gets displayed</a:t>
            </a:r>
          </a:p>
          <a:p>
            <a:pPr lvl="1"/>
            <a:r>
              <a:rPr lang="en-US" sz="2400" noProof="0" dirty="0" smtClean="0"/>
              <a:t>If you do query, look at caching extension definitions to minimize performance issues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75898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What should you expose as an extension?</a:t>
            </a:r>
          </a:p>
          <a:p>
            <a:pPr lvl="1"/>
            <a:r>
              <a:rPr lang="en-US" sz="2400" noProof="0" dirty="0" smtClean="0"/>
              <a:t>If data can be exposed using core structures, it should be</a:t>
            </a:r>
          </a:p>
          <a:p>
            <a:pPr lvl="2"/>
            <a:r>
              <a:rPr lang="en-US" sz="2000" noProof="0" dirty="0" smtClean="0"/>
              <a:t>Can still send the same data in an extension</a:t>
            </a:r>
          </a:p>
          <a:p>
            <a:pPr lvl="2"/>
            <a:r>
              <a:rPr lang="en-US" sz="2000" noProof="0" dirty="0" smtClean="0"/>
              <a:t>e.g. with more/less granularity, alternate coding, different data type</a:t>
            </a:r>
          </a:p>
          <a:p>
            <a:pPr lvl="1"/>
            <a:r>
              <a:rPr lang="en-US" sz="2400" noProof="0" dirty="0" smtClean="0"/>
              <a:t>Look for existing extensions before defining your own</a:t>
            </a:r>
          </a:p>
          <a:p>
            <a:pPr lvl="1"/>
            <a:r>
              <a:rPr lang="en-US" sz="2400" noProof="0" dirty="0" smtClean="0"/>
              <a:t>Extensions, if used, should be generic to encourage re-use (and thus broad recognition)</a:t>
            </a:r>
          </a:p>
          <a:p>
            <a:pPr lvl="1"/>
            <a:r>
              <a:rPr lang="en-US" sz="2400" noProof="0" dirty="0" smtClean="0"/>
              <a:t>Extension should be on the element described by the extension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1498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Where to register extensions</a:t>
            </a:r>
          </a:p>
          <a:p>
            <a:pPr lvl="1"/>
            <a:r>
              <a:rPr lang="en-US" noProof="0" dirty="0" smtClean="0"/>
              <a:t>Considerations:</a:t>
            </a:r>
          </a:p>
          <a:p>
            <a:pPr lvl="2"/>
            <a:r>
              <a:rPr lang="en-US" noProof="0" dirty="0" smtClean="0"/>
              <a:t>What’s the scope? For</a:t>
            </a:r>
            <a:r>
              <a:rPr lang="en-US" baseline="0" noProof="0" dirty="0" smtClean="0"/>
              <a:t> local extensions, a local registry may make more sense</a:t>
            </a:r>
          </a:p>
          <a:p>
            <a:pPr lvl="2"/>
            <a:r>
              <a:rPr lang="en-US" baseline="0" noProof="0" dirty="0" smtClean="0"/>
              <a:t>Is there a need for restricted access?</a:t>
            </a:r>
          </a:p>
          <a:p>
            <a:pPr lvl="2"/>
            <a:r>
              <a:rPr lang="en-US" baseline="0" noProof="0" dirty="0" smtClean="0"/>
              <a:t>In general, broad registration = discoverable = broader uptake = broader recognition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1250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Modifier Extensions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Also a core part of FHIR</a:t>
            </a:r>
          </a:p>
          <a:p>
            <a:pPr lvl="1"/>
            <a:r>
              <a:rPr lang="en-US" noProof="0" dirty="0" smtClean="0"/>
              <a:t>Needed because some extensions can’t be safely ignored</a:t>
            </a:r>
          </a:p>
          <a:p>
            <a:pPr lvl="1"/>
            <a:r>
              <a:rPr lang="en-US" noProof="0" dirty="0" smtClean="0"/>
              <a:t>Can’t compute on an element containing</a:t>
            </a:r>
            <a:r>
              <a:rPr lang="en-US" baseline="0" noProof="0" dirty="0" smtClean="0"/>
              <a:t> an unrecognized modifier extension.  However, can:</a:t>
            </a:r>
          </a:p>
          <a:p>
            <a:pPr lvl="2"/>
            <a:r>
              <a:rPr lang="en-US" noProof="0" dirty="0" smtClean="0"/>
              <a:t>Reject instance</a:t>
            </a:r>
          </a:p>
          <a:p>
            <a:pPr lvl="2"/>
            <a:r>
              <a:rPr lang="en-US" noProof="0" dirty="0" smtClean="0"/>
              <a:t>Remove element containing unrecognized modifier extension</a:t>
            </a:r>
          </a:p>
          <a:p>
            <a:pPr lvl="2"/>
            <a:r>
              <a:rPr lang="en-US" noProof="0" dirty="0" smtClean="0"/>
              <a:t>Just display narrative</a:t>
            </a:r>
          </a:p>
          <a:p>
            <a:pPr lvl="2"/>
            <a:r>
              <a:rPr lang="en-US" noProof="0" dirty="0" smtClean="0"/>
              <a:t>Retrieve definition &amp; seek human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545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Modifier 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When should you introduce them?</a:t>
            </a:r>
          </a:p>
          <a:p>
            <a:pPr lvl="1"/>
            <a:r>
              <a:rPr lang="en-US" noProof="0" dirty="0" smtClean="0"/>
              <a:t>modifierExtension breaks interoperability so:</a:t>
            </a:r>
          </a:p>
          <a:p>
            <a:pPr lvl="2"/>
            <a:r>
              <a:rPr lang="en-US" noProof="0" dirty="0" smtClean="0"/>
              <a:t>If you can accomplish your objective without one, do that</a:t>
            </a:r>
          </a:p>
          <a:p>
            <a:pPr lvl="1"/>
            <a:r>
              <a:rPr lang="en-US" noProof="0" dirty="0" smtClean="0"/>
              <a:t>Consider a new resource or Other</a:t>
            </a:r>
          </a:p>
          <a:p>
            <a:pPr lvl="1"/>
            <a:r>
              <a:rPr lang="en-US" noProof="0" dirty="0" smtClean="0"/>
              <a:t>Could requirement be met by an element that doesn’t change other element interpretations?</a:t>
            </a:r>
          </a:p>
          <a:p>
            <a:pPr lvl="1"/>
            <a:r>
              <a:rPr lang="en-US" noProof="0" dirty="0" smtClean="0"/>
              <a:t>Best used when already part of existing practice, but in too narrow an area to justify being part of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647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6" y="1765012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55307" y="22522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3812507" y="2667000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4803107" y="32428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en-US" sz="1600" b="1" dirty="0"/>
          </a:p>
        </p:txBody>
      </p:sp>
    </p:spTree>
    <p:extLst>
      <p:ext uri="{BB962C8B-B14F-4D97-AF65-F5344CB8AC3E}">
        <p14:creationId xmlns="" xmlns:p14="http://schemas.microsoft.com/office/powerpoint/2010/main" val="11080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allows versions to be tracked and retrieved</a:t>
            </a:r>
          </a:p>
          <a:p>
            <a:r>
              <a:rPr lang="en-US" dirty="0" smtClean="0"/>
              <a:t>Do you want to support versioning?</a:t>
            </a:r>
          </a:p>
          <a:p>
            <a:pPr lvl="1"/>
            <a:r>
              <a:rPr lang="en-US" dirty="0" smtClean="0"/>
              <a:t>May be difficult or impossible with some legacy data stores</a:t>
            </a:r>
          </a:p>
          <a:p>
            <a:pPr lvl="2"/>
            <a:r>
              <a:rPr lang="en-US" dirty="0" smtClean="0"/>
              <a:t>Will still need to have</a:t>
            </a:r>
            <a:r>
              <a:rPr lang="en-US" baseline="0" dirty="0" smtClean="0"/>
              <a:t> unique version id (UUID, timestamp)</a:t>
            </a:r>
          </a:p>
          <a:p>
            <a:pPr lvl="1"/>
            <a:r>
              <a:rPr lang="en-US" dirty="0" smtClean="0"/>
              <a:t>Provides useful collision-detection mechanism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1998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 dirty="0"/>
          </a:p>
        </p:txBody>
      </p:sp>
      <p:sp>
        <p:nvSpPr>
          <p:cNvPr id="5" name="Rectangle 10"/>
          <p:cNvSpPr/>
          <p:nvPr/>
        </p:nvSpPr>
        <p:spPr bwMode="auto">
          <a:xfrm>
            <a:off x="1752600" y="2743200"/>
            <a:ext cx="1600200" cy="2590800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  <a:latin typeface="Arial" charset="0"/>
              </a:rPr>
              <a:t>Patient</a:t>
            </a:r>
          </a:p>
          <a:p>
            <a:pPr lvl="0"/>
            <a:endParaRPr lang="en-US" b="1" dirty="0">
              <a:solidFill>
                <a:srgbClr val="000000"/>
              </a:solidFill>
              <a:latin typeface="Arial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MRN 22234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“Ewout Kramer”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30-11-1972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Amsterdam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lowchart: Card 5"/>
          <p:cNvSpPr/>
          <p:nvPr/>
        </p:nvSpPr>
        <p:spPr bwMode="auto">
          <a:xfrm>
            <a:off x="2114600" y="5009514"/>
            <a:ext cx="3219400" cy="781686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 smtClean="0"/>
              <a:t>Profile:</a:t>
            </a:r>
            <a:br>
              <a:rPr lang="nl-NL" sz="1600" i="1" dirty="0" smtClean="0"/>
            </a:br>
            <a:r>
              <a:rPr lang="nl-NL" sz="1600" dirty="0" smtClean="0"/>
              <a:t>http://hl7.org/fhir/Profile/us-core</a:t>
            </a:r>
          </a:p>
        </p:txBody>
      </p:sp>
      <p:sp>
        <p:nvSpPr>
          <p:cNvPr id="7" name="Flowchart: Card 6"/>
          <p:cNvSpPr/>
          <p:nvPr/>
        </p:nvSpPr>
        <p:spPr bwMode="auto">
          <a:xfrm>
            <a:off x="2552700" y="4365104"/>
            <a:ext cx="3295600" cy="762000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 smtClean="0"/>
              <a:t>Tag:</a:t>
            </a:r>
            <a:br>
              <a:rPr lang="nl-NL" sz="1600" i="1" dirty="0" smtClean="0"/>
            </a:br>
            <a:r>
              <a:rPr lang="nl-NL" sz="1600" dirty="0" smtClean="0"/>
              <a:t>http://example.org/fhir/Status#Test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38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Allow data to be attached to a resource “outside” the resource</a:t>
            </a:r>
          </a:p>
          <a:p>
            <a:pPr lvl="1"/>
            <a:r>
              <a:rPr lang="en-US" noProof="0" dirty="0" smtClean="0"/>
              <a:t>Doesn’t break signature when added/changed</a:t>
            </a:r>
          </a:p>
          <a:p>
            <a:pPr lvl="1"/>
            <a:r>
              <a:rPr lang="en-US" noProof="0" dirty="0" smtClean="0"/>
              <a:t>Can be used for:</a:t>
            </a:r>
          </a:p>
          <a:p>
            <a:pPr lvl="2"/>
            <a:r>
              <a:rPr lang="en-US" noProof="0" dirty="0" smtClean="0"/>
              <a:t>Classification (e.g. security/access control, profiles)</a:t>
            </a:r>
          </a:p>
          <a:p>
            <a:pPr lvl="2"/>
            <a:r>
              <a:rPr lang="en-US" noProof="0" dirty="0" smtClean="0"/>
              <a:t>Workflow</a:t>
            </a:r>
          </a:p>
          <a:p>
            <a:pPr lvl="1"/>
            <a:r>
              <a:rPr lang="en-US" noProof="0" dirty="0" smtClean="0"/>
              <a:t>Require business agreement</a:t>
            </a:r>
          </a:p>
          <a:p>
            <a:pPr lvl="2"/>
            <a:r>
              <a:rPr lang="en-US" noProof="0" dirty="0" smtClean="0"/>
              <a:t>Can’t search by tag if authors don’t populate them</a:t>
            </a:r>
          </a:p>
          <a:p>
            <a:pPr lvl="3"/>
            <a:r>
              <a:rPr lang="en-US" noProof="0" dirty="0" smtClean="0"/>
              <a:t>And populate the same way . .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2563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Tag vs. extension?</a:t>
            </a:r>
          </a:p>
          <a:p>
            <a:pPr lvl="1"/>
            <a:r>
              <a:rPr lang="en-US" noProof="0" dirty="0" smtClean="0"/>
              <a:t>Use</a:t>
            </a:r>
            <a:r>
              <a:rPr lang="en-US" baseline="0" noProof="0" dirty="0" smtClean="0"/>
              <a:t> extension if:</a:t>
            </a:r>
          </a:p>
          <a:p>
            <a:pPr lvl="2"/>
            <a:r>
              <a:rPr lang="en-US" noProof="0" dirty="0" smtClean="0"/>
              <a:t>Element</a:t>
            </a:r>
            <a:r>
              <a:rPr lang="en-US" baseline="0" noProof="0" dirty="0" smtClean="0"/>
              <a:t> is associated with the business object rather than electronic record</a:t>
            </a:r>
          </a:p>
          <a:p>
            <a:pPr lvl="2"/>
            <a:r>
              <a:rPr lang="en-US" noProof="0" dirty="0" smtClean="0"/>
              <a:t>Part of attested content of resource</a:t>
            </a:r>
          </a:p>
          <a:p>
            <a:pPr lvl="2"/>
            <a:r>
              <a:rPr lang="en-US" noProof="0" dirty="0" smtClean="0"/>
              <a:t>Should be included in narrative</a:t>
            </a:r>
          </a:p>
          <a:p>
            <a:pPr lvl="2"/>
            <a:r>
              <a:rPr lang="en-US" noProof="0" dirty="0" smtClean="0"/>
              <a:t>Change should force new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4954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Setting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Should be familiar with basics of FHIR – from FHIR for Executives or equivalent presentation or experience</a:t>
            </a:r>
          </a:p>
          <a:p>
            <a:r>
              <a:rPr lang="en-CA" sz="2800" dirty="0" smtClean="0"/>
              <a:t>This presentation won’t drill into the hands on details of messaging, documents, XML or JSON syntax, etc.  (That’s to be covered in day’s 2 + 3.)</a:t>
            </a:r>
          </a:p>
          <a:p>
            <a:r>
              <a:rPr lang="en-CA" sz="2800" dirty="0" smtClean="0"/>
              <a:t>Focus will be high level architecture considerations – will get through as much as we can . . . 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“B”: { “a” : “c” },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“C”: [ “One”, “Two”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“D” : “One”,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“div” : {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text-before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”:“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b:“so”,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“text-after”:“easy”}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34150"/>
            <a:ext cx="533400" cy="476250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67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Syntaxes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Multiple representations</a:t>
            </a:r>
          </a:p>
          <a:p>
            <a:pPr lvl="1"/>
            <a:r>
              <a:rPr lang="en-US" sz="2300" noProof="0" dirty="0" smtClean="0"/>
              <a:t>XML or JSON</a:t>
            </a:r>
          </a:p>
          <a:p>
            <a:pPr lvl="2"/>
            <a:r>
              <a:rPr lang="en-US" sz="2200" noProof="0" dirty="0" smtClean="0"/>
              <a:t>RDF in progress</a:t>
            </a:r>
          </a:p>
          <a:p>
            <a:r>
              <a:rPr lang="en-US" noProof="0" dirty="0" smtClean="0"/>
              <a:t>Reference implementations support both and conversion between</a:t>
            </a:r>
          </a:p>
          <a:p>
            <a:pPr lvl="1"/>
            <a:r>
              <a:rPr lang="en-US" noProof="0" dirty="0" smtClean="0"/>
              <a:t>Maximizes interoperability</a:t>
            </a:r>
          </a:p>
          <a:p>
            <a:pPr lvl="1"/>
            <a:r>
              <a:rPr lang="en-US" noProof="0" dirty="0" smtClean="0"/>
              <a:t>Inter-conversion isn’t robust enough for digital signatures (whitespace is an issue)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577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Syntax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What syntax should be used when?</a:t>
            </a:r>
          </a:p>
          <a:p>
            <a:pPr lvl="1"/>
            <a:r>
              <a:rPr lang="en-US" sz="2400" noProof="0" dirty="0" smtClean="0"/>
              <a:t>XML is required for servers</a:t>
            </a:r>
          </a:p>
          <a:p>
            <a:pPr lvl="2"/>
            <a:r>
              <a:rPr lang="en-US" sz="2000" noProof="0" dirty="0" smtClean="0"/>
              <a:t>Being revisited</a:t>
            </a:r>
          </a:p>
          <a:p>
            <a:pPr lvl="1"/>
            <a:r>
              <a:rPr lang="en-US" sz="2400" noProof="0" dirty="0" smtClean="0"/>
              <a:t>XML provides broader tools</a:t>
            </a:r>
          </a:p>
          <a:p>
            <a:pPr lvl="2"/>
            <a:r>
              <a:rPr lang="en-US" sz="2200" noProof="0" dirty="0" smtClean="0"/>
              <a:t>XSLT, schema, </a:t>
            </a:r>
            <a:r>
              <a:rPr lang="en-US" sz="2200" noProof="0" dirty="0" err="1" smtClean="0"/>
              <a:t>XPath</a:t>
            </a:r>
            <a:endParaRPr lang="en-US" sz="2200" noProof="0" dirty="0" smtClean="0"/>
          </a:p>
          <a:p>
            <a:pPr lvl="1"/>
            <a:r>
              <a:rPr lang="en-US" sz="2400" noProof="0" dirty="0" smtClean="0"/>
              <a:t>JSON uses less bandwidth, more natural for mobile</a:t>
            </a:r>
          </a:p>
          <a:p>
            <a:pPr lvl="1"/>
            <a:r>
              <a:rPr lang="en-US" sz="2400" noProof="0" dirty="0" smtClean="0"/>
              <a:t>RDF is niche</a:t>
            </a:r>
          </a:p>
          <a:p>
            <a:pPr lvl="1"/>
            <a:r>
              <a:rPr lang="en-US" noProof="0" dirty="0" smtClean="0"/>
              <a:t>ideally, servers support all</a:t>
            </a:r>
          </a:p>
          <a:p>
            <a:pPr lvl="2"/>
            <a:r>
              <a:rPr lang="en-US" noProof="0" dirty="0" smtClean="0"/>
              <a:t>maximum interoperability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1953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Signatures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Three ways to digitally sign content</a:t>
            </a:r>
          </a:p>
          <a:p>
            <a:pPr lvl="1"/>
            <a:r>
              <a:rPr lang="en-US" sz="2400" noProof="0" dirty="0" smtClean="0"/>
              <a:t>Sign atom bundle (Message or Document)</a:t>
            </a:r>
          </a:p>
          <a:p>
            <a:pPr lvl="1"/>
            <a:r>
              <a:rPr lang="en-US" sz="2400" noProof="0" dirty="0" smtClean="0"/>
              <a:t>Sign resource version using Provenance resource</a:t>
            </a:r>
          </a:p>
          <a:p>
            <a:pPr lvl="2"/>
            <a:r>
              <a:rPr lang="en-US" sz="2000" noProof="0" dirty="0" smtClean="0"/>
              <a:t>Limited to data integrity</a:t>
            </a:r>
          </a:p>
          <a:p>
            <a:pPr lvl="1"/>
            <a:r>
              <a:rPr lang="en-US" sz="2400" noProof="0" dirty="0" smtClean="0"/>
              <a:t>Extension (for more complete signature)</a:t>
            </a:r>
          </a:p>
          <a:p>
            <a:r>
              <a:rPr lang="en-US" sz="2800" noProof="0" dirty="0" smtClean="0"/>
              <a:t>No requirement to sign content</a:t>
            </a:r>
          </a:p>
          <a:p>
            <a:pPr lvl="1"/>
            <a:r>
              <a:rPr lang="en-US" sz="2400" noProof="0" dirty="0" smtClean="0"/>
              <a:t>Signatures are just one mechanism of ensuring data integrity and/or non-repudiation</a:t>
            </a:r>
          </a:p>
          <a:p>
            <a:pPr lvl="0"/>
            <a:r>
              <a:rPr lang="en-US" sz="2800" noProof="0" dirty="0" smtClean="0"/>
              <a:t>Signatures may not hold when converting between different syntaxes</a:t>
            </a:r>
            <a:endParaRPr lang="en-US" sz="2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0773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Reference libraries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Currently 5:</a:t>
            </a:r>
          </a:p>
          <a:p>
            <a:pPr lvl="1"/>
            <a:r>
              <a:rPr lang="en-US" noProof="0" dirty="0" smtClean="0"/>
              <a:t>C#, Java, Pascal (Delphi), Objective C, </a:t>
            </a:r>
            <a:r>
              <a:rPr lang="en-US" noProof="0" dirty="0" err="1" smtClean="0"/>
              <a:t>Javascript</a:t>
            </a:r>
            <a:endParaRPr lang="en-US" noProof="0" dirty="0" smtClean="0"/>
          </a:p>
          <a:p>
            <a:pPr lvl="1"/>
            <a:r>
              <a:rPr lang="en-US" noProof="0" dirty="0" smtClean="0"/>
              <a:t>More to come?</a:t>
            </a:r>
          </a:p>
          <a:p>
            <a:pPr lvl="0"/>
            <a:r>
              <a:rPr lang="en-US" noProof="0" dirty="0" smtClean="0"/>
              <a:t>Handle parsing, serialization, validation, etc.</a:t>
            </a:r>
          </a:p>
          <a:p>
            <a:pPr lvl="0"/>
            <a:r>
              <a:rPr lang="en-US" noProof="0" dirty="0" smtClean="0"/>
              <a:t>Also open source servers, basic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0250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Reference library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Use a reference library vs. build your own?</a:t>
            </a:r>
          </a:p>
          <a:p>
            <a:pPr lvl="1"/>
            <a:r>
              <a:rPr lang="en-US" noProof="0" dirty="0" smtClean="0"/>
              <a:t>Same criteria as any other “build vs. reuse”</a:t>
            </a:r>
          </a:p>
          <a:p>
            <a:pPr lvl="1"/>
            <a:r>
              <a:rPr lang="en-US" noProof="0" dirty="0" smtClean="0"/>
              <a:t>Build costs more, but more tuned</a:t>
            </a:r>
          </a:p>
          <a:p>
            <a:pPr lvl="1"/>
            <a:r>
              <a:rPr lang="en-US" noProof="0" dirty="0" smtClean="0"/>
              <a:t>At minimum, consult reference implementations to ensure you don’t miss nuances of specification</a:t>
            </a:r>
          </a:p>
          <a:p>
            <a:pPr lvl="0"/>
            <a:r>
              <a:rPr lang="en-US" noProof="0" dirty="0" smtClean="0"/>
              <a:t>How often to update?</a:t>
            </a:r>
          </a:p>
          <a:p>
            <a:pPr lvl="1"/>
            <a:r>
              <a:rPr lang="en-US" noProof="0" dirty="0" smtClean="0"/>
              <a:t>Reference libraries changing frequently</a:t>
            </a:r>
          </a:p>
          <a:p>
            <a:pPr lvl="1"/>
            <a:r>
              <a:rPr lang="en-US" noProof="0" dirty="0" smtClean="0"/>
              <a:t>Will need to manage updates, especially given that custom code is likely resting on top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9517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Metadata resources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1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Conformance, Value sets, Namespaces, Concept Maps &amp; Profiles</a:t>
            </a:r>
            <a:endParaRPr lang="en-US" noProof="0" dirty="0" smtClean="0"/>
          </a:p>
          <a:p>
            <a:pPr lvl="1"/>
            <a:r>
              <a:rPr lang="en-US" noProof="0" dirty="0" smtClean="0"/>
              <a:t>Provide “metadata” for operation of systems</a:t>
            </a:r>
          </a:p>
          <a:p>
            <a:pPr lvl="2"/>
            <a:r>
              <a:rPr lang="en-US" noProof="0" dirty="0" smtClean="0"/>
              <a:t>Allow for “dynamic” configuration</a:t>
            </a:r>
          </a:p>
          <a:p>
            <a:pPr lvl="2"/>
            <a:r>
              <a:rPr lang="en-US" noProof="0" dirty="0" smtClean="0"/>
              <a:t>E.g. Rather than having hard-coded rules for allowed codes, required elements, look it up in ValueSet or Profile resource</a:t>
            </a:r>
          </a:p>
          <a:p>
            <a:pPr lvl="1"/>
            <a:r>
              <a:rPr lang="en-US" noProof="0" dirty="0" smtClean="0"/>
              <a:t>Can be hosted anywhere</a:t>
            </a:r>
          </a:p>
          <a:p>
            <a:pPr lvl="2"/>
            <a:r>
              <a:rPr lang="en-US" noProof="0" dirty="0" smtClean="0"/>
              <a:t>Do you require a local copy for performance reasons?  Perhaps synchronized copy via publish subscribe?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102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Metadata resources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Often arranged in cascading hierarchy</a:t>
            </a:r>
          </a:p>
          <a:p>
            <a:pPr lvl="1"/>
            <a:r>
              <a:rPr lang="en-US" noProof="0" dirty="0" smtClean="0"/>
              <a:t>E.g. International value set, national value set, local value set</a:t>
            </a:r>
          </a:p>
          <a:p>
            <a:pPr lvl="1"/>
            <a:r>
              <a:rPr lang="en-US" noProof="0" dirty="0" smtClean="0"/>
              <a:t>Need to consider timeframe and mechanism for propagating changes from higher levels in the hierarchy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965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1" y="1628801"/>
            <a:ext cx="6408711" cy="4865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917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Bundles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Mechanism for messages, queries, transactions, query responses</a:t>
            </a:r>
          </a:p>
          <a:p>
            <a:pPr lvl="0"/>
            <a:r>
              <a:rPr lang="en-US" noProof="0" dirty="0" smtClean="0"/>
              <a:t>In theory, could regenerate a document from constituent parts, but:</a:t>
            </a:r>
          </a:p>
          <a:p>
            <a:pPr lvl="1"/>
            <a:r>
              <a:rPr lang="en-US" noProof="0" dirty="0" smtClean="0"/>
              <a:t>No clear boundary on what’s part of document vs. not</a:t>
            </a:r>
          </a:p>
          <a:p>
            <a:pPr lvl="1"/>
            <a:r>
              <a:rPr lang="en-US" noProof="0" dirty="0" smtClean="0"/>
              <a:t>No way to guarantee order of entries</a:t>
            </a:r>
          </a:p>
          <a:p>
            <a:pPr lvl="1"/>
            <a:r>
              <a:rPr lang="en-US" noProof="0" dirty="0" smtClean="0"/>
              <a:t>Thus: recommend storing as a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8498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Paradigm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5701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Bundle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Ids within a bundle</a:t>
            </a:r>
          </a:p>
          <a:p>
            <a:pPr lvl="1"/>
            <a:r>
              <a:rPr lang="en-US" noProof="0" dirty="0" smtClean="0"/>
              <a:t>Resources in bundles can be identified by UUID, server id or version-specific id</a:t>
            </a:r>
          </a:p>
          <a:p>
            <a:pPr lvl="1"/>
            <a:r>
              <a:rPr lang="en-US" noProof="0" dirty="0" smtClean="0"/>
              <a:t>Server ids allow information in a document to be linked to existing resources.</a:t>
            </a:r>
          </a:p>
          <a:p>
            <a:pPr lvl="1"/>
            <a:r>
              <a:rPr lang="en-US" noProof="0" dirty="0" smtClean="0"/>
              <a:t>Version ids should be used if data corresponds to a specific version (as opposed to filtered view)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145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Bundle</a:t>
            </a:r>
            <a:r>
              <a:rPr lang="en-US" baseline="0" noProof="0" dirty="0" smtClean="0"/>
              <a:t>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Where’s the resource – bundled, contained, remote?</a:t>
            </a:r>
          </a:p>
          <a:p>
            <a:pPr lvl="1"/>
            <a:r>
              <a:rPr lang="en-US" noProof="0" dirty="0" smtClean="0"/>
              <a:t>“contained” should only be used if resource can’t stand alone</a:t>
            </a:r>
          </a:p>
          <a:p>
            <a:pPr lvl="2"/>
            <a:r>
              <a:rPr lang="en-US" noProof="0" dirty="0" smtClean="0"/>
              <a:t>Can’t exist if parent is removed</a:t>
            </a:r>
          </a:p>
          <a:p>
            <a:pPr lvl="2"/>
            <a:r>
              <a:rPr lang="en-US" noProof="0" dirty="0" smtClean="0"/>
              <a:t>Not enough information to resolve</a:t>
            </a:r>
          </a:p>
          <a:p>
            <a:pPr lvl="1"/>
            <a:r>
              <a:rPr lang="en-US" noProof="0" dirty="0" smtClean="0"/>
              <a:t>In bundle for document if part of narrative rendering rules or want part if signed content</a:t>
            </a:r>
          </a:p>
          <a:p>
            <a:pPr lvl="1"/>
            <a:r>
              <a:rPr lang="en-US" noProof="0" dirty="0" smtClean="0"/>
              <a:t>In bundle for message if needed to process message and no separate query desired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1280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Additional Considerations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xmlns="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Considerations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Resolving identity</a:t>
            </a:r>
          </a:p>
          <a:p>
            <a:r>
              <a:rPr lang="en-US" dirty="0" smtClean="0"/>
              <a:t>Missing data</a:t>
            </a:r>
          </a:p>
          <a:p>
            <a:r>
              <a:rPr lang="en-US" dirty="0" smtClean="0"/>
              <a:t>Looping</a:t>
            </a:r>
          </a:p>
          <a:p>
            <a:r>
              <a:rPr lang="en-US" dirty="0" smtClean="0"/>
              <a:t>Variable server capabilities</a:t>
            </a:r>
          </a:p>
          <a:p>
            <a:r>
              <a:rPr lang="en-US" dirty="0" smtClean="0"/>
              <a:t>Prohibiting data elements</a:t>
            </a:r>
          </a:p>
          <a:p>
            <a:r>
              <a:rPr lang="en-US" dirty="0" smtClean="0"/>
              <a:t>Interoperating with legacy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9074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Resolving identity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Resource is electronic representation of real-world object</a:t>
            </a:r>
          </a:p>
          <a:p>
            <a:pPr lvl="0"/>
            <a:r>
              <a:rPr lang="en-US" sz="2800" noProof="0" dirty="0" smtClean="0"/>
              <a:t>Can have multiple resource instances for same real-world object</a:t>
            </a:r>
          </a:p>
          <a:p>
            <a:pPr lvl="1"/>
            <a:r>
              <a:rPr lang="en-US" sz="2400" noProof="0" dirty="0" smtClean="0"/>
              <a:t>Different servers or sometimes even same server</a:t>
            </a:r>
          </a:p>
          <a:p>
            <a:pPr lvl="1"/>
            <a:r>
              <a:rPr lang="en-US" sz="2400" noProof="0" dirty="0" smtClean="0"/>
              <a:t>Ids for same resource on different servers can be completely different</a:t>
            </a:r>
          </a:p>
          <a:p>
            <a:pPr lvl="1"/>
            <a:r>
              <a:rPr lang="en-US" sz="2400" noProof="0" dirty="0" smtClean="0"/>
              <a:t>Data on different servers can also vary</a:t>
            </a:r>
          </a:p>
          <a:p>
            <a:pPr lvl="0"/>
            <a:r>
              <a:rPr lang="en-US" sz="2800" noProof="0" dirty="0" smtClean="0"/>
              <a:t>One resource multiple sites (with different ids)</a:t>
            </a:r>
          </a:p>
          <a:p>
            <a:pPr lvl="0"/>
            <a:r>
              <a:rPr lang="en-US" sz="2800" noProof="0" dirty="0" smtClean="0"/>
              <a:t>Available data may vary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xmlns="" val="10484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Resolving identity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Matching resources within and across servers is generally accomplished by business id (“identifier”)</a:t>
            </a:r>
          </a:p>
          <a:p>
            <a:r>
              <a:rPr lang="en-US" noProof="0" dirty="0" smtClean="0"/>
              <a:t>May also have business “version”</a:t>
            </a:r>
          </a:p>
          <a:p>
            <a:pPr lvl="1"/>
            <a:r>
              <a:rPr lang="en-US" noProof="0" dirty="0" smtClean="0"/>
              <a:t>Rules over changing business version are domain-dependent.  </a:t>
            </a:r>
          </a:p>
          <a:p>
            <a:pPr lvl="1"/>
            <a:r>
              <a:rPr lang="en-US" noProof="0" dirty="0" smtClean="0"/>
              <a:t>Where old versions my be maintained, each version might be distinct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005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Missing data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Extremely few resource or data type elements are required (</a:t>
            </a:r>
            <a:r>
              <a:rPr lang="en-US" noProof="0" dirty="0" err="1" smtClean="0"/>
              <a:t>minOccurs</a:t>
            </a:r>
            <a:r>
              <a:rPr lang="en-US" noProof="0" dirty="0" smtClean="0"/>
              <a:t> &gt; 0)</a:t>
            </a:r>
          </a:p>
          <a:p>
            <a:pPr lvl="1"/>
            <a:r>
              <a:rPr lang="en-US" noProof="0" dirty="0" smtClean="0"/>
              <a:t>Resources and data types are context independent</a:t>
            </a:r>
          </a:p>
          <a:p>
            <a:pPr lvl="1"/>
            <a:r>
              <a:rPr lang="en-US" noProof="0" dirty="0" smtClean="0"/>
              <a:t>Extensions might supersede core elements</a:t>
            </a:r>
          </a:p>
          <a:p>
            <a:r>
              <a:rPr lang="en-US" noProof="0" dirty="0" smtClean="0"/>
              <a:t>Therefore</a:t>
            </a:r>
          </a:p>
          <a:p>
            <a:pPr lvl="1"/>
            <a:r>
              <a:rPr lang="en-US" noProof="0" dirty="0" smtClean="0"/>
              <a:t>Don’t assume data will be present</a:t>
            </a:r>
          </a:p>
          <a:p>
            <a:pPr lvl="2"/>
            <a:r>
              <a:rPr lang="en-US" noProof="0" dirty="0" smtClean="0"/>
              <a:t>Always check for element/@value, not just element</a:t>
            </a:r>
          </a:p>
          <a:p>
            <a:pPr lvl="1"/>
            <a:r>
              <a:rPr lang="en-US" noProof="0" dirty="0" smtClean="0"/>
              <a:t>May need to validate to a profile to enforce requirements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4871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Looping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resources are interrelated</a:t>
            </a:r>
            <a:r>
              <a:rPr lang="en-US" baseline="0" noProof="0" dirty="0" smtClean="0"/>
              <a:t> in a network, not a hierarchy</a:t>
            </a:r>
          </a:p>
          <a:p>
            <a:pPr lvl="1"/>
            <a:r>
              <a:rPr lang="en-US" noProof="0" dirty="0" smtClean="0"/>
              <a:t>Direct and indirect looping relationships are possible</a:t>
            </a:r>
          </a:p>
          <a:p>
            <a:pPr lvl="2"/>
            <a:r>
              <a:rPr lang="en-US" noProof="0" dirty="0" smtClean="0"/>
              <a:t>In resource definitions &amp; instances</a:t>
            </a:r>
          </a:p>
          <a:p>
            <a:pPr lvl="2"/>
            <a:r>
              <a:rPr lang="en-US" noProof="0" dirty="0" smtClean="0"/>
              <a:t>Even if not possible with core elements, may occur with extensions</a:t>
            </a:r>
          </a:p>
          <a:p>
            <a:pPr lvl="1"/>
            <a:r>
              <a:rPr lang="en-US" noProof="0" dirty="0" smtClean="0"/>
              <a:t>Parsing and processing algorithms must deal with this possibility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9199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Variable Server capabilities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FHIR defines a number of mechanisms to give clients control of queries</a:t>
            </a:r>
          </a:p>
          <a:p>
            <a:pPr lvl="1"/>
            <a:r>
              <a:rPr lang="en-US" sz="2400" dirty="0" smtClean="0"/>
              <a:t>Paging, many filters, _include, _summary, compartments</a:t>
            </a:r>
          </a:p>
          <a:p>
            <a:pPr lvl="1"/>
            <a:r>
              <a:rPr lang="en-US" sz="2400" dirty="0" smtClean="0"/>
              <a:t>However, these are all optional . . .</a:t>
            </a:r>
          </a:p>
          <a:p>
            <a:r>
              <a:rPr lang="en-US" sz="2800" dirty="0" smtClean="0"/>
              <a:t>What should a server do?</a:t>
            </a:r>
          </a:p>
          <a:p>
            <a:pPr lvl="1"/>
            <a:r>
              <a:rPr lang="en-US" sz="2000" dirty="0" smtClean="0"/>
              <a:t>Cost/benefit trade-off</a:t>
            </a:r>
          </a:p>
          <a:p>
            <a:pPr lvl="1"/>
            <a:r>
              <a:rPr lang="en-US" sz="2000" dirty="0" smtClean="0"/>
              <a:t>More you support, more clients will work with you</a:t>
            </a:r>
          </a:p>
          <a:p>
            <a:pPr lvl="1"/>
            <a:r>
              <a:rPr lang="en-US" sz="2000" dirty="0" smtClean="0"/>
              <a:t>Some capabilities may be very expensive in some architectures</a:t>
            </a:r>
          </a:p>
          <a:p>
            <a:pPr lvl="1"/>
            <a:r>
              <a:rPr lang="en-US" sz="2000" dirty="0" smtClean="0"/>
              <a:t>Do as much as you can, “within reason”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596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Server capabilities</a:t>
            </a:r>
            <a:r>
              <a:rPr lang="en-US" baseline="0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What should a client do?</a:t>
            </a:r>
          </a:p>
          <a:p>
            <a:pPr lvl="1"/>
            <a:r>
              <a:rPr lang="en-US" sz="2400" dirty="0" smtClean="0"/>
              <a:t>Take advantage of desired capabilities, work with narrow set of servers</a:t>
            </a:r>
          </a:p>
          <a:p>
            <a:pPr lvl="2"/>
            <a:r>
              <a:rPr lang="en-US" sz="2000" dirty="0" smtClean="0"/>
              <a:t>Works well in closed environments</a:t>
            </a:r>
          </a:p>
          <a:p>
            <a:pPr lvl="1"/>
            <a:r>
              <a:rPr lang="en-US" sz="2400" dirty="0" smtClean="0"/>
              <a:t>Use minimal capabilities, work in most/all environments</a:t>
            </a:r>
          </a:p>
          <a:p>
            <a:pPr lvl="1"/>
            <a:r>
              <a:rPr lang="en-US" sz="2400" dirty="0" smtClean="0"/>
              <a:t>Use advanced features where available, fallback to client processing where needed</a:t>
            </a:r>
          </a:p>
          <a:p>
            <a:pPr lvl="2"/>
            <a:r>
              <a:rPr lang="en-US" sz="2000" dirty="0" smtClean="0"/>
              <a:t>More efficient but more complex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8989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082956222"/>
              </p:ext>
            </p:extLst>
          </p:nvPr>
        </p:nvGraphicFramePr>
        <p:xfrm>
          <a:off x="-180528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92080" y="3140968"/>
            <a:ext cx="295232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solidFill>
                  <a:schemeClr val="accent1"/>
                </a:solidFill>
              </a:rPr>
              <a:t>What should you use when?</a:t>
            </a:r>
          </a:p>
        </p:txBody>
      </p:sp>
    </p:spTree>
    <p:extLst>
      <p:ext uri="{BB962C8B-B14F-4D97-AF65-F5344CB8AC3E}">
        <p14:creationId xmlns="" xmlns:p14="http://schemas.microsoft.com/office/powerpoint/2010/main" val="10540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Prohibiting</a:t>
            </a:r>
            <a:r>
              <a:rPr lang="en-US" baseline="0" dirty="0" smtClean="0"/>
              <a:t> data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FHIR, you’re not allowed to prohibit unknown extensions</a:t>
            </a:r>
          </a:p>
          <a:p>
            <a:r>
              <a:rPr lang="en-US" dirty="0" smtClean="0"/>
              <a:t>You </a:t>
            </a:r>
            <a:r>
              <a:rPr lang="en-US" b="1" dirty="0" smtClean="0"/>
              <a:t>can</a:t>
            </a:r>
            <a:r>
              <a:rPr lang="en-US" b="0" dirty="0" smtClean="0"/>
              <a:t> set a </a:t>
            </a:r>
            <a:r>
              <a:rPr lang="en-US" b="0" dirty="0" err="1" smtClean="0"/>
              <a:t>maxOccurs</a:t>
            </a:r>
            <a:r>
              <a:rPr lang="en-US" b="0" dirty="0" smtClean="0"/>
              <a:t>=0 for</a:t>
            </a:r>
            <a:r>
              <a:rPr lang="en-US" b="0" baseline="0" dirty="0" smtClean="0"/>
              <a:t> data elements, however</a:t>
            </a:r>
          </a:p>
          <a:p>
            <a:pPr lvl="1"/>
            <a:r>
              <a:rPr lang="en-US" dirty="0" smtClean="0"/>
              <a:t>This </a:t>
            </a:r>
            <a:r>
              <a:rPr lang="en-US" smtClean="0"/>
              <a:t>forces clients to </a:t>
            </a:r>
            <a:r>
              <a:rPr lang="en-US" dirty="0" smtClean="0"/>
              <a:t>customize what they send you – bad practice</a:t>
            </a:r>
          </a:p>
          <a:p>
            <a:pPr lvl="1"/>
            <a:r>
              <a:rPr lang="en-US" dirty="0" smtClean="0"/>
              <a:t>Better to accept and ignore</a:t>
            </a:r>
          </a:p>
          <a:p>
            <a:pPr lvl="2"/>
            <a:r>
              <a:rPr lang="en-US" dirty="0" smtClean="0"/>
              <a:t>In limited cases, may be liability issues with ignoring data, so rejecting is necessary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55218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Interoperating</a:t>
            </a:r>
            <a:r>
              <a:rPr lang="en-US" baseline="0" dirty="0" smtClean="0"/>
              <a:t> with legacy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make FHIR play nicely with v2, v3, CDA?</a:t>
            </a:r>
          </a:p>
          <a:p>
            <a:pPr lvl="1"/>
            <a:r>
              <a:rPr lang="en-US" dirty="0" smtClean="0"/>
              <a:t>Not enough time to cover here</a:t>
            </a:r>
          </a:p>
          <a:p>
            <a:pPr lvl="1"/>
            <a:r>
              <a:rPr lang="en-US" dirty="0"/>
              <a:t>Look at 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hl7.org/fhir/comparison.html</a:t>
            </a:r>
            <a:endParaRPr lang="en-US" dirty="0" smtClean="0"/>
          </a:p>
          <a:p>
            <a:pPr lvl="2"/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healthlevelseven.desk.com</a:t>
            </a:r>
            <a:endParaRPr lang="en-CA" dirty="0" smtClean="0"/>
          </a:p>
          <a:p>
            <a:pPr lvl="3"/>
            <a:r>
              <a:rPr lang="en-US" dirty="0" smtClean="0"/>
              <a:t>(members only)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9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Profiled FHIR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xmlns="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Profile-less FHIR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You don’t need profiles to interoperate with FHIR</a:t>
            </a:r>
          </a:p>
          <a:p>
            <a:pPr lvl="1"/>
            <a:r>
              <a:rPr lang="en-US" sz="2400" dirty="0" smtClean="0"/>
              <a:t>Resources are “discrete” enough that mechanism to populate most elements is clear</a:t>
            </a:r>
          </a:p>
          <a:p>
            <a:r>
              <a:rPr lang="en-US" sz="2800" dirty="0" smtClean="0"/>
              <a:t>Approach</a:t>
            </a:r>
          </a:p>
          <a:p>
            <a:pPr lvl="1"/>
            <a:r>
              <a:rPr lang="en-US" sz="2400" dirty="0" smtClean="0"/>
              <a:t>Populate/consume all elements you know, use HL7 or country-standard extensions for extras</a:t>
            </a:r>
          </a:p>
          <a:p>
            <a:pPr lvl="1"/>
            <a:r>
              <a:rPr lang="en-US" sz="2400" dirty="0" smtClean="0"/>
              <a:t>Map to/from “recommended” terminologies as much as possible, populate </a:t>
            </a:r>
            <a:r>
              <a:rPr lang="en-US" sz="2400" dirty="0" err="1" smtClean="0"/>
              <a:t>CodeableConcept.text</a:t>
            </a:r>
            <a:endParaRPr lang="en-US" sz="2400" dirty="0" smtClean="0"/>
          </a:p>
          <a:p>
            <a:pPr lvl="1"/>
            <a:r>
              <a:rPr lang="en-US" sz="2400" dirty="0" smtClean="0"/>
              <a:t>Expose capabilities in Conformance resource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0446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Uses for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Profiles are still quite useful</a:t>
            </a:r>
          </a:p>
          <a:p>
            <a:pPr lvl="1"/>
            <a:r>
              <a:rPr lang="en-US" sz="2400" noProof="0" dirty="0" smtClean="0"/>
              <a:t>Define documents and messages</a:t>
            </a:r>
          </a:p>
          <a:p>
            <a:pPr lvl="1"/>
            <a:r>
              <a:rPr lang="en-US" sz="2400" dirty="0" smtClean="0"/>
              <a:t>Define extensions, search parameters</a:t>
            </a:r>
          </a:p>
          <a:p>
            <a:pPr lvl="1"/>
            <a:r>
              <a:rPr lang="en-US" sz="2400" noProof="0" dirty="0" smtClean="0"/>
              <a:t>Set interoperability expectations in a particular context</a:t>
            </a:r>
          </a:p>
          <a:p>
            <a:pPr lvl="2"/>
            <a:r>
              <a:rPr lang="en-US" sz="2000" dirty="0" smtClean="0"/>
              <a:t>National standards, types of care, business patterns</a:t>
            </a:r>
          </a:p>
          <a:p>
            <a:pPr lvl="1"/>
            <a:r>
              <a:rPr lang="en-US" sz="2400" noProof="0" dirty="0" smtClean="0"/>
              <a:t>Clinical practice guidelines / detailed clinical models</a:t>
            </a:r>
          </a:p>
          <a:p>
            <a:pPr lvl="1"/>
            <a:r>
              <a:rPr lang="en-US" sz="2400" dirty="0" smtClean="0"/>
              <a:t>Document system capabilities</a:t>
            </a:r>
            <a:endParaRPr lang="en-US" sz="2400" noProof="0" dirty="0" smtClean="0"/>
          </a:p>
          <a:p>
            <a:pPr lvl="0"/>
            <a:r>
              <a:rPr lang="en-US" sz="2800" noProof="0" dirty="0" smtClean="0"/>
              <a:t>Only accept what you can understand (good/bad)</a:t>
            </a:r>
          </a:p>
          <a:p>
            <a:pPr lvl="0"/>
            <a:r>
              <a:rPr lang="en-US" sz="2800" noProof="0" dirty="0" smtClean="0"/>
              <a:t>Interoperability standards</a:t>
            </a:r>
          </a:p>
          <a:p>
            <a:pPr lvl="0"/>
            <a:r>
              <a:rPr lang="en-US" sz="2800" noProof="0" dirty="0" smtClean="0"/>
              <a:t>Clinical practice guidelines/DCMs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370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Profiles to guide behavior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Profiles can be used to dynamically configure</a:t>
            </a:r>
            <a:r>
              <a:rPr lang="en-US" baseline="0" noProof="0" dirty="0" smtClean="0"/>
              <a:t> system behavior</a:t>
            </a:r>
          </a:p>
          <a:p>
            <a:pPr lvl="1"/>
            <a:r>
              <a:rPr lang="en-US" noProof="0" dirty="0" smtClean="0"/>
              <a:t>Load a profile to guide data entry</a:t>
            </a:r>
          </a:p>
          <a:p>
            <a:pPr lvl="2"/>
            <a:r>
              <a:rPr lang="en-US" dirty="0" smtClean="0"/>
              <a:t>E.g. Oncology referral</a:t>
            </a:r>
            <a:endParaRPr lang="en-US" noProof="0" dirty="0" smtClean="0"/>
          </a:p>
          <a:p>
            <a:pPr lvl="1"/>
            <a:r>
              <a:rPr lang="en-US" noProof="0" dirty="0" smtClean="0"/>
              <a:t>Load a profile to guide data display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8503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Simultaneous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Multiple profiles can apply to an instance at the same time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 err="1" smtClean="0"/>
              <a:t>codings</a:t>
            </a:r>
            <a:r>
              <a:rPr lang="en-US" dirty="0" smtClean="0"/>
              <a:t> for different value sets</a:t>
            </a:r>
          </a:p>
          <a:p>
            <a:pPr lvl="1"/>
            <a:r>
              <a:rPr lang="en-US" dirty="0" smtClean="0"/>
              <a:t>Include the union of all needed elements</a:t>
            </a:r>
          </a:p>
          <a:p>
            <a:pPr lvl="1"/>
            <a:r>
              <a:rPr lang="en-US" dirty="0" smtClean="0"/>
              <a:t>Works best when profiles don’t constrain max occurrences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89343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Declaring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/>
            <a:r>
              <a:rPr lang="en-US" dirty="0" smtClean="0"/>
              <a:t>Instances can identify what profiles they support using tags</a:t>
            </a:r>
          </a:p>
          <a:p>
            <a:pPr marL="742950" lvl="1" indent="-342900"/>
            <a:r>
              <a:rPr lang="en-US" dirty="0" smtClean="0"/>
              <a:t>Considerations:</a:t>
            </a:r>
          </a:p>
          <a:p>
            <a:pPr marL="1143000" lvl="2" indent="-342900"/>
            <a:r>
              <a:rPr lang="en-US" dirty="0" smtClean="0"/>
              <a:t>Is declaration version-specific?</a:t>
            </a:r>
          </a:p>
          <a:p>
            <a:pPr marL="1143000" lvl="2" indent="-342900"/>
            <a:r>
              <a:rPr lang="en-US" dirty="0" smtClean="0"/>
              <a:t>Do you trust the declaration to be accurate?</a:t>
            </a:r>
          </a:p>
          <a:p>
            <a:pPr marL="1143000" lvl="2" indent="-342900"/>
            <a:r>
              <a:rPr lang="en-US" dirty="0" smtClean="0"/>
              <a:t>Will all clients declare the profiles of interest on submissions?</a:t>
            </a:r>
          </a:p>
          <a:p>
            <a:pPr marL="1143000" lvl="2" indent="-342900"/>
            <a:r>
              <a:rPr lang="en-US" dirty="0" smtClean="0"/>
              <a:t>What about  profiles of interest defined after data is received?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7725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now?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Dealing with DSTU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FHIR is a “draft standard”</a:t>
            </a:r>
          </a:p>
          <a:p>
            <a:pPr lvl="1"/>
            <a:r>
              <a:rPr lang="en-US" sz="2400" noProof="0" dirty="0" smtClean="0"/>
              <a:t>Anything can change – no compatibility promised</a:t>
            </a:r>
          </a:p>
          <a:p>
            <a:pPr lvl="1"/>
            <a:r>
              <a:rPr lang="en-US" sz="2400" noProof="0" dirty="0" smtClean="0"/>
              <a:t>Changes driven by implementation feedback</a:t>
            </a:r>
          </a:p>
          <a:p>
            <a:pPr lvl="2"/>
            <a:r>
              <a:rPr lang="en-US" sz="2000" noProof="0" dirty="0" smtClean="0"/>
              <a:t>Most changes expected in resources</a:t>
            </a:r>
          </a:p>
          <a:p>
            <a:pPr lvl="2"/>
            <a:r>
              <a:rPr lang="en-US" sz="2000" noProof="0" dirty="0" smtClean="0"/>
              <a:t>Already significant implementation experience through reference implementations, connectathons</a:t>
            </a:r>
          </a:p>
          <a:p>
            <a:pPr lvl="1"/>
            <a:r>
              <a:rPr lang="en-US" sz="2400" dirty="0" smtClean="0"/>
              <a:t>Some needed resources aren’t yet defined</a:t>
            </a:r>
          </a:p>
          <a:p>
            <a:pPr lvl="2"/>
            <a:r>
              <a:rPr lang="en-US" sz="2000" noProof="0" dirty="0" smtClean="0"/>
              <a:t>Insurance, Referral, etc.</a:t>
            </a:r>
          </a:p>
          <a:p>
            <a:pPr lvl="1"/>
            <a:r>
              <a:rPr lang="en-US" sz="2400" dirty="0" smtClean="0"/>
              <a:t>At least one more DSTU, possibly more before content becomes normative</a:t>
            </a:r>
          </a:p>
          <a:p>
            <a:pPr lvl="2"/>
            <a:r>
              <a:rPr lang="en-US" sz="2000" noProof="0" dirty="0" smtClean="0"/>
              <a:t>What goes normative when will depend on </a:t>
            </a:r>
            <a:br>
              <a:rPr lang="en-US" sz="2000" noProof="0" dirty="0" smtClean="0"/>
            </a:br>
            <a:r>
              <a:rPr lang="en-US" sz="2000" noProof="0" dirty="0" smtClean="0"/>
              <a:t>degree of implementation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45111" y="3933056"/>
            <a:ext cx="1503353" cy="108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67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Simple, out-of-the-box interoperability</a:t>
            </a:r>
          </a:p>
          <a:p>
            <a:r>
              <a:rPr lang="en-US" noProof="0" dirty="0" smtClean="0"/>
              <a:t>Leverage</a:t>
            </a:r>
            <a:r>
              <a:rPr lang="en-US" baseline="0" noProof="0" dirty="0" smtClean="0"/>
              <a:t> HTTP: GET, POST, etc.</a:t>
            </a:r>
          </a:p>
          <a:p>
            <a:r>
              <a:rPr lang="en-US" noProof="0" dirty="0" smtClean="0"/>
              <a:t>Pre-defined operations</a:t>
            </a:r>
          </a:p>
          <a:p>
            <a:pPr lvl="1"/>
            <a:r>
              <a:rPr lang="en-US" noProof="0" dirty="0" smtClean="0"/>
              <a:t>Create, Read, Update, Delete</a:t>
            </a:r>
          </a:p>
          <a:p>
            <a:pPr lvl="1"/>
            <a:r>
              <a:rPr lang="en-US" noProof="0" dirty="0" smtClean="0"/>
              <a:t>Also: History, Read Version, Search, Updates, Validate, Conformance &amp; Batch</a:t>
            </a:r>
          </a:p>
          <a:p>
            <a:r>
              <a:rPr lang="en-US" noProof="0" dirty="0" smtClean="0"/>
              <a:t>Works best in environments where control resides on client side and trust relationship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1360073690"/>
              </p:ext>
            </p:extLst>
          </p:nvPr>
        </p:nvGraphicFramePr>
        <p:xfrm>
          <a:off x="7092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6125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DSTU Strategies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If multiple DSTU versions could be in play</a:t>
            </a:r>
          </a:p>
          <a:p>
            <a:pPr lvl="1"/>
            <a:r>
              <a:rPr lang="en-US" dirty="0" smtClean="0"/>
              <a:t>Distinguish using tags or distinct endpoints</a:t>
            </a:r>
          </a:p>
          <a:p>
            <a:pPr lvl="1"/>
            <a:r>
              <a:rPr lang="en-US" noProof="0" dirty="0" smtClean="0"/>
              <a:t>Be prepared to transform between versions to move/rename elements or handle syntax changes</a:t>
            </a:r>
          </a:p>
          <a:p>
            <a:r>
              <a:rPr lang="en-US" dirty="0" smtClean="0"/>
              <a:t>For missing resources</a:t>
            </a:r>
          </a:p>
          <a:p>
            <a:pPr lvl="1"/>
            <a:r>
              <a:rPr lang="en-US" noProof="0" dirty="0" smtClean="0"/>
              <a:t>Use Other</a:t>
            </a:r>
          </a:p>
          <a:p>
            <a:pPr lvl="1"/>
            <a:r>
              <a:rPr lang="en-US" dirty="0" smtClean="0"/>
              <a:t>Create your own custom resource</a:t>
            </a:r>
          </a:p>
          <a:p>
            <a:pPr lvl="2"/>
            <a:r>
              <a:rPr lang="en-US" dirty="0" smtClean="0"/>
              <a:t>Non-conformant, but ok during DSTU in closed community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80</a:t>
            </a:fld>
            <a:endParaRPr lang="en-CA" dirty="0"/>
          </a:p>
        </p:txBody>
      </p:sp>
      <p:pic>
        <p:nvPicPr>
          <p:cNvPr id="5" name="Picture 2" descr="C:\Users\office\AppData\Local\Microsoft\Windows\Temporary Internet Files\Content.IE5\5WDXES51\MC900078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27692" y="3789040"/>
            <a:ext cx="1099444" cy="157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17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adoption approaches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Low hanging fruit</a:t>
            </a:r>
          </a:p>
          <a:p>
            <a:pPr lvl="1"/>
            <a:r>
              <a:rPr lang="en-US" noProof="0" dirty="0" smtClean="0"/>
              <a:t>Registries</a:t>
            </a:r>
          </a:p>
          <a:p>
            <a:pPr lvl="1"/>
            <a:r>
              <a:rPr lang="en-US" noProof="0" dirty="0" smtClean="0"/>
              <a:t>Terminology</a:t>
            </a:r>
          </a:p>
          <a:p>
            <a:pPr lvl="1"/>
            <a:r>
              <a:rPr lang="en-US" noProof="0" dirty="0" smtClean="0"/>
              <a:t>MHD (XDS)</a:t>
            </a:r>
          </a:p>
          <a:p>
            <a:pPr lvl="1"/>
            <a:r>
              <a:rPr lang="en-US" noProof="0" dirty="0" smtClean="0"/>
              <a:t>CCDA interface</a:t>
            </a:r>
          </a:p>
          <a:p>
            <a:pPr lvl="1"/>
            <a:r>
              <a:rPr lang="en-US" noProof="0" dirty="0" smtClean="0"/>
              <a:t>Patient Portals / Mobile Health</a:t>
            </a:r>
          </a:p>
          <a:p>
            <a:pPr lvl="1"/>
            <a:r>
              <a:rPr lang="en-US" noProof="0" dirty="0" smtClean="0"/>
              <a:t>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81</a:t>
            </a:fld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48880"/>
            <a:ext cx="1333500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995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Trial &amp; experiment</a:t>
            </a:r>
          </a:p>
          <a:p>
            <a:pPr lvl="1"/>
            <a:r>
              <a:rPr lang="en-US" noProof="0" dirty="0" smtClean="0"/>
              <a:t>Green-field</a:t>
            </a:r>
          </a:p>
          <a:p>
            <a:pPr lvl="1"/>
            <a:r>
              <a:rPr lang="en-US" noProof="0" dirty="0" smtClean="0"/>
              <a:t>Pilots</a:t>
            </a:r>
          </a:p>
          <a:p>
            <a:pPr lvl="1"/>
            <a:r>
              <a:rPr lang="en-US" noProof="0" dirty="0" smtClean="0"/>
              <a:t>“good fit” solutions</a:t>
            </a:r>
            <a:r>
              <a:rPr lang="en-US" baseline="0" noProof="0" dirty="0" smtClean="0"/>
              <a:t> (mobile, social media)</a:t>
            </a:r>
          </a:p>
          <a:p>
            <a:pPr lvl="1"/>
            <a:r>
              <a:rPr lang="en-US" baseline="0" noProof="0" dirty="0" smtClean="0"/>
              <a:t>Elements not standardized elsewhere</a:t>
            </a:r>
          </a:p>
          <a:p>
            <a:pPr lvl="2"/>
            <a:r>
              <a:rPr lang="en-US" dirty="0" smtClean="0"/>
              <a:t>Questionnaire, </a:t>
            </a:r>
            <a:r>
              <a:rPr lang="en-US" dirty="0" err="1" smtClean="0"/>
              <a:t>ConceptMap</a:t>
            </a:r>
            <a:r>
              <a:rPr lang="en-US" dirty="0" smtClean="0"/>
              <a:t>, etc.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82</a:t>
            </a:fld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725144"/>
            <a:ext cx="1763712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759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dive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26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brave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dirty="0" smtClean="0">
                <a:ea typeface="+mn-ea"/>
                <a:cs typeface="+mn-cs"/>
              </a:rPr>
              <a:t>Probably premature during DSTU period, given that specification is likely to change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adapt to change is essential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83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93096"/>
            <a:ext cx="203041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045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Monitor</a:t>
            </a:r>
          </a:p>
          <a:p>
            <a:pPr lvl="1"/>
            <a:r>
              <a:rPr lang="en-US" noProof="0" dirty="0" smtClean="0"/>
              <a:t>Wait for</a:t>
            </a:r>
            <a:r>
              <a:rPr lang="en-US" baseline="0" noProof="0" dirty="0" smtClean="0"/>
              <a:t> next DSTU, normative, jurisdictional direction (e.g. meaningful use)</a:t>
            </a:r>
          </a:p>
          <a:p>
            <a:pPr lvl="1"/>
            <a:r>
              <a:rPr lang="en-US" dirty="0" smtClean="0"/>
              <a:t>Wait for stability in reference implementations</a:t>
            </a:r>
          </a:p>
          <a:p>
            <a:pPr lvl="1"/>
            <a:r>
              <a:rPr lang="en-US" noProof="0" dirty="0" smtClean="0"/>
              <a:t>Wait to see more implementation experience</a:t>
            </a:r>
          </a:p>
          <a:p>
            <a:pPr lvl="0"/>
            <a:r>
              <a:rPr lang="en-US" noProof="0" dirty="0" smtClean="0"/>
              <a:t>Ignore</a:t>
            </a:r>
          </a:p>
          <a:p>
            <a:pPr lvl="1"/>
            <a:r>
              <a:rPr lang="en-US" dirty="0" smtClean="0"/>
              <a:t>FHIR isn’t relevant to my environment now and is unlikely to ever be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1755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Estimating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How much will implementing a FHIR solution cost?</a:t>
            </a:r>
          </a:p>
          <a:p>
            <a:pPr lvl="1"/>
            <a:r>
              <a:rPr lang="en-US" sz="2400" baseline="0" noProof="0" dirty="0" smtClean="0"/>
              <a:t>Considerations</a:t>
            </a:r>
          </a:p>
          <a:p>
            <a:pPr lvl="2"/>
            <a:r>
              <a:rPr lang="en-US" sz="2000" baseline="0" noProof="0" dirty="0" smtClean="0"/>
              <a:t>Reference implementations help</a:t>
            </a:r>
          </a:p>
          <a:p>
            <a:pPr lvl="2"/>
            <a:r>
              <a:rPr lang="en-US" sz="2000" baseline="0" noProof="0" dirty="0" smtClean="0"/>
              <a:t>Learning curve is lower</a:t>
            </a:r>
          </a:p>
          <a:p>
            <a:pPr lvl="3"/>
            <a:r>
              <a:rPr lang="en-US" sz="1800" baseline="0" noProof="0" dirty="0" smtClean="0"/>
              <a:t>Still a curve if unfamiliar with XML / JSON / REST</a:t>
            </a:r>
          </a:p>
          <a:p>
            <a:pPr lvl="2"/>
            <a:r>
              <a:rPr lang="en-US" sz="2000" baseline="0" noProof="0" dirty="0" smtClean="0"/>
              <a:t>Faster to “drive by” interoperability</a:t>
            </a:r>
          </a:p>
          <a:p>
            <a:pPr lvl="2"/>
            <a:r>
              <a:rPr lang="en-US" sz="2000" baseline="0" noProof="0" dirty="0" smtClean="0"/>
              <a:t>Can’t speed consensus</a:t>
            </a:r>
          </a:p>
          <a:p>
            <a:pPr lvl="2"/>
            <a:r>
              <a:rPr lang="en-US" sz="2000" noProof="0" dirty="0" smtClean="0"/>
              <a:t>Tools to help with mapping to internal codes and structures, still takes time</a:t>
            </a:r>
          </a:p>
          <a:p>
            <a:pPr lvl="2"/>
            <a:r>
              <a:rPr lang="en-US" sz="2000" noProof="0" dirty="0" smtClean="0"/>
              <a:t>Anecdotal</a:t>
            </a:r>
            <a:r>
              <a:rPr lang="en-US" sz="2000" baseline="0" noProof="0" dirty="0" smtClean="0"/>
              <a:t> is “faster” to “significantly faster” to implement</a:t>
            </a:r>
            <a:endParaRPr lang="en-US" sz="20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85</a:t>
            </a:fld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420888"/>
            <a:ext cx="2744787" cy="274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154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Skill requirements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To implement a FHIR solution, you’ll need:</a:t>
            </a:r>
          </a:p>
          <a:p>
            <a:pPr lvl="1"/>
            <a:r>
              <a:rPr lang="en-US" noProof="0" dirty="0" smtClean="0"/>
              <a:t>Knowledge of XML and/or JSON</a:t>
            </a:r>
          </a:p>
          <a:p>
            <a:pPr lvl="1"/>
            <a:r>
              <a:rPr lang="en-US" noProof="0" dirty="0" smtClean="0"/>
              <a:t>Some degree of familiarity with HTTP (assuming REST)</a:t>
            </a:r>
          </a:p>
          <a:p>
            <a:pPr lvl="1"/>
            <a:r>
              <a:rPr lang="en-US" noProof="0" dirty="0" smtClean="0"/>
              <a:t>Likely someone knowledgeable in HTTP security and possibly OAuth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506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What’s giving you pain now?</a:t>
            </a:r>
          </a:p>
          <a:p>
            <a:pPr lvl="0"/>
            <a:r>
              <a:rPr lang="en-US" noProof="0" dirty="0" smtClean="0"/>
              <a:t>How could FHIR address those pain points?</a:t>
            </a:r>
          </a:p>
          <a:p>
            <a:pPr lvl="0"/>
            <a:r>
              <a:rPr lang="en-US" noProof="0" dirty="0" smtClean="0"/>
              <a:t>What worries you about using FHIR?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87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77072"/>
            <a:ext cx="1382349" cy="207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512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Time-points for </a:t>
            </a:r>
            <a:br>
              <a:rPr lang="en-US" noProof="0" dirty="0" smtClean="0"/>
            </a:br>
            <a:r>
              <a:rPr lang="en-US" noProof="0" dirty="0" smtClean="0"/>
              <a:t>re-evaluation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Dec 2014: Draft for Comment Ballot</a:t>
            </a:r>
            <a:endParaRPr lang="en-US" baseline="0" dirty="0" smtClean="0"/>
          </a:p>
          <a:p>
            <a:pPr marL="342900" indent="-342900"/>
            <a:r>
              <a:rPr lang="en-US" dirty="0" smtClean="0"/>
              <a:t>Apr. 2015: DSTU 2 ballot</a:t>
            </a:r>
          </a:p>
          <a:p>
            <a:pPr marL="342900" lvl="0" indent="-342900"/>
            <a:r>
              <a:rPr lang="en-US" dirty="0" smtClean="0"/>
              <a:t>Summer 2015: DSTU 2 published</a:t>
            </a:r>
          </a:p>
          <a:p>
            <a:pPr marL="342900" lvl="0" indent="-342900"/>
            <a:r>
              <a:rPr lang="en-US" dirty="0" smtClean="0"/>
              <a:t>2017: First Normative specification</a:t>
            </a:r>
          </a:p>
          <a:p>
            <a:pPr marL="342900" lvl="0" indent="-342900"/>
            <a:r>
              <a:rPr lang="en-US" dirty="0" smtClean="0"/>
              <a:t>Additional releases every 12-18 months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88</a:t>
            </a:fld>
            <a:endParaRPr lang="en-CA" dirty="0"/>
          </a:p>
        </p:txBody>
      </p:sp>
      <p:pic>
        <p:nvPicPr>
          <p:cNvPr id="5" name="Picture 3" descr="C:\Users\office\AppData\Local\Microsoft\Windows\Temporary Internet Files\Content.IE5\2B0EXTZ8\MC90028092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92896"/>
            <a:ext cx="1293590" cy="13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888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r>
              <a:rPr lang="en-US" dirty="0" smtClean="0"/>
              <a:t>wiki.hl7.org</a:t>
            </a:r>
            <a:r>
              <a:rPr lang="en-US" dirty="0"/>
              <a:t>/?title=FHIR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89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6624736" cy="48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8555" y="3140968"/>
            <a:ext cx="47339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480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REST?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Want low coupling between systems</a:t>
            </a:r>
          </a:p>
          <a:p>
            <a:pPr lvl="1"/>
            <a:r>
              <a:rPr lang="en-US" noProof="0" dirty="0" smtClean="0"/>
              <a:t>In theory, very little up-front negotiation required</a:t>
            </a:r>
          </a:p>
          <a:p>
            <a:r>
              <a:rPr lang="en-US" noProof="0" dirty="0" smtClean="0"/>
              <a:t>Small, light-weight exchanges</a:t>
            </a:r>
          </a:p>
          <a:p>
            <a:r>
              <a:rPr lang="en-US" noProof="0" dirty="0" smtClean="0"/>
              <a:t>Focus is CRUD operations</a:t>
            </a:r>
          </a:p>
          <a:p>
            <a:pPr lvl="1"/>
            <a:r>
              <a:rPr lang="en-US" noProof="0" dirty="0" smtClean="0"/>
              <a:t>Also for publish/subscribe</a:t>
            </a:r>
          </a:p>
          <a:p>
            <a:r>
              <a:rPr lang="en-US" noProof="0" dirty="0" smtClean="0"/>
              <a:t>Client-driven client-server orchestration</a:t>
            </a:r>
          </a:p>
          <a:p>
            <a:r>
              <a:rPr lang="en-US" noProof="0" dirty="0" smtClean="0"/>
              <a:t>Server endpoint has fixed location</a:t>
            </a:r>
          </a:p>
          <a:p>
            <a:r>
              <a:rPr lang="en-US" noProof="0" dirty="0" smtClean="0"/>
              <a:t>Well-suited for Mobile, PHR, Registries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="" xmlns:p14="http://schemas.microsoft.com/office/powerpoint/2010/main" val="2638580129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9621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Next Steps for </a:t>
            </a:r>
            <a:r>
              <a:rPr lang="en-US" b="1" noProof="0" dirty="0" smtClean="0"/>
              <a:t>you</a:t>
            </a:r>
            <a:endParaRPr lang="en-US" b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noProof="0" dirty="0" smtClean="0"/>
              <a:t>Attend other FHIR tutorials</a:t>
            </a:r>
          </a:p>
          <a:p>
            <a:pPr lvl="1"/>
            <a:r>
              <a:rPr lang="en-US" sz="1900" noProof="0" dirty="0" smtClean="0"/>
              <a:t>Developers, Profiles, Deep Dive</a:t>
            </a:r>
          </a:p>
          <a:p>
            <a:r>
              <a:rPr lang="en-US" sz="2400" noProof="0" dirty="0" smtClean="0"/>
              <a:t>Read the spec: </a:t>
            </a:r>
            <a:r>
              <a:rPr lang="en-US" sz="2400" noProof="0" dirty="0" smtClean="0">
                <a:hlinkClick r:id="rId2"/>
              </a:rPr>
              <a:t>http://hl7.org/fhir</a:t>
            </a:r>
            <a:endParaRPr lang="en-US" sz="2400" noProof="0" dirty="0" smtClean="0"/>
          </a:p>
          <a:p>
            <a:r>
              <a:rPr lang="en-US" sz="2400" noProof="0" dirty="0" smtClean="0"/>
              <a:t>Comment in the discussion areas</a:t>
            </a:r>
            <a:endParaRPr lang="en-US" sz="1800" noProof="0" dirty="0" smtClean="0"/>
          </a:p>
          <a:p>
            <a:r>
              <a:rPr lang="en-US" sz="2400" noProof="0" dirty="0" smtClean="0"/>
              <a:t>Follow #FHIR on Twitter</a:t>
            </a:r>
          </a:p>
          <a:p>
            <a:r>
              <a:rPr lang="en-US" sz="2400" noProof="0" dirty="0" smtClean="0"/>
              <a:t>Shape the specification:</a:t>
            </a:r>
          </a:p>
          <a:p>
            <a:pPr lvl="1"/>
            <a:r>
              <a:rPr lang="en-US" sz="2000" noProof="0" dirty="0" smtClean="0"/>
              <a:t>Join the FHIR track at this WGM</a:t>
            </a:r>
          </a:p>
          <a:p>
            <a:pPr lvl="1"/>
            <a:r>
              <a:rPr lang="en-US" sz="2000" noProof="0" dirty="0" smtClean="0"/>
              <a:t>Feedback – discussion, tracker, list server</a:t>
            </a:r>
          </a:p>
          <a:p>
            <a:pPr lvl="1"/>
            <a:r>
              <a:rPr lang="en-US" sz="2000" noProof="0" dirty="0" smtClean="0"/>
              <a:t>Try implementing it</a:t>
            </a:r>
          </a:p>
          <a:p>
            <a:pPr lvl="1"/>
            <a:r>
              <a:rPr lang="en-US" sz="2000" noProof="0" dirty="0" smtClean="0"/>
              <a:t>Come to a Connectathon!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90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805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Education opportunities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Attend a Working Group Meeting</a:t>
            </a:r>
          </a:p>
          <a:p>
            <a:pPr lvl="1"/>
            <a:r>
              <a:rPr lang="en-AU" sz="1900" dirty="0" smtClean="0"/>
              <a:t>Tutorials, </a:t>
            </a:r>
            <a:r>
              <a:rPr lang="en-AU" sz="1900" b="1" dirty="0" smtClean="0"/>
              <a:t>Connectathons</a:t>
            </a:r>
          </a:p>
          <a:p>
            <a:pPr lvl="1"/>
            <a:r>
              <a:rPr lang="en-AU" sz="1900" dirty="0" smtClean="0"/>
              <a:t>May 8-14 Paris</a:t>
            </a:r>
          </a:p>
          <a:p>
            <a:pPr lvl="1"/>
            <a:r>
              <a:rPr lang="en-AU" sz="1900" dirty="0" smtClean="0"/>
              <a:t>October 2-9 Atlanta</a:t>
            </a:r>
          </a:p>
          <a:p>
            <a:r>
              <a:rPr lang="en-AU" sz="2400" dirty="0" smtClean="0"/>
              <a:t>Attend an Implementation Workshop</a:t>
            </a:r>
          </a:p>
          <a:p>
            <a:pPr lvl="1"/>
            <a:r>
              <a:rPr lang="en-AU" sz="1900" dirty="0" smtClean="0"/>
              <a:t>Intensive tutorials, hands-on</a:t>
            </a:r>
          </a:p>
          <a:p>
            <a:pPr lvl="1"/>
            <a:r>
              <a:rPr lang="en-AU" sz="1900" dirty="0" smtClean="0"/>
              <a:t>This week</a:t>
            </a:r>
          </a:p>
          <a:p>
            <a:pPr lvl="1"/>
            <a:r>
              <a:rPr lang="en-AU" sz="1900" dirty="0" smtClean="0"/>
              <a:t>July 13-15 DC</a:t>
            </a:r>
          </a:p>
          <a:p>
            <a:pPr lvl="1"/>
            <a:r>
              <a:rPr lang="en-AU" sz="1900" dirty="0" smtClean="0"/>
              <a:t>November 16-18 Dallas</a:t>
            </a:r>
          </a:p>
          <a:p>
            <a:r>
              <a:rPr lang="en-AU" sz="2400" dirty="0" smtClean="0"/>
              <a:t>FHIR Institute Webinars</a:t>
            </a:r>
          </a:p>
          <a:p>
            <a:pPr lvl="1"/>
            <a:r>
              <a:rPr lang="en-AU" sz="1900" dirty="0" smtClean="0"/>
              <a:t>April 20-24 (Covers Day 1 from this implementation workshop)</a:t>
            </a:r>
          </a:p>
          <a:p>
            <a:pPr lvl="1"/>
            <a:endParaRPr lang="en-AU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91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92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332657"/>
            <a:ext cx="8496944" cy="118014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International HL7 FHIR Developer Days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400" b="1" smtClean="0">
                <a:solidFill>
                  <a:schemeClr val="accent1"/>
                </a:solidFill>
              </a:rPr>
              <a:t>November </a:t>
            </a:r>
            <a:r>
              <a:rPr lang="en-US" sz="2400" b="1" smtClean="0">
                <a:solidFill>
                  <a:schemeClr val="accent1"/>
                </a:solidFill>
              </a:rPr>
              <a:t>18</a:t>
            </a:r>
            <a:r>
              <a:rPr lang="en-US" sz="2400" b="1" smtClean="0">
                <a:solidFill>
                  <a:schemeClr val="accent1"/>
                </a:solidFill>
              </a:rPr>
              <a:t>-20, 2015 </a:t>
            </a:r>
            <a:r>
              <a:rPr lang="en-US" sz="2400" b="1" dirty="0" smtClean="0">
                <a:solidFill>
                  <a:schemeClr val="accent1"/>
                </a:solidFill>
              </a:rPr>
              <a:t>in Amsterdam</a:t>
            </a:r>
            <a:endParaRPr lang="en-CA" sz="2800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395536" y="1412570"/>
            <a:ext cx="8384027" cy="4104456"/>
          </a:xfrm>
        </p:spPr>
        <p:txBody>
          <a:bodyPr/>
          <a:lstStyle/>
          <a:p>
            <a:r>
              <a:rPr lang="en-US" sz="2400" dirty="0" smtClean="0"/>
              <a:t>Education</a:t>
            </a:r>
          </a:p>
          <a:p>
            <a:pPr lvl="1"/>
            <a:r>
              <a:rPr lang="en-US" sz="2000" dirty="0" smtClean="0"/>
              <a:t>14 tutorials</a:t>
            </a:r>
          </a:p>
          <a:p>
            <a:pPr lvl="2"/>
            <a:r>
              <a:rPr lang="en-US" sz="1800" dirty="0" smtClean="0"/>
              <a:t>pick &amp; choose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Connectathon</a:t>
            </a:r>
          </a:p>
          <a:p>
            <a:pPr lvl="1"/>
            <a:r>
              <a:rPr lang="en-US" sz="2000" dirty="0" smtClean="0"/>
              <a:t>Meet fellow developers</a:t>
            </a:r>
          </a:p>
          <a:p>
            <a:pPr lvl="1"/>
            <a:r>
              <a:rPr lang="en-US" sz="2000" dirty="0" smtClean="0"/>
              <a:t>Put FHIR to the test</a:t>
            </a:r>
          </a:p>
          <a:p>
            <a:pPr lvl="1"/>
            <a:endParaRPr lang="en-US" sz="800" dirty="0"/>
          </a:p>
          <a:p>
            <a:r>
              <a:rPr lang="en-US" sz="2400" dirty="0" smtClean="0"/>
              <a:t>Networking</a:t>
            </a:r>
          </a:p>
          <a:p>
            <a:pPr lvl="1"/>
            <a:r>
              <a:rPr lang="en-US" sz="2000" dirty="0" smtClean="0"/>
              <a:t>FHIR experts and authors on hand</a:t>
            </a:r>
            <a:br>
              <a:rPr lang="en-US" sz="2000" dirty="0" smtClean="0"/>
            </a:br>
            <a:endParaRPr lang="en-US" sz="600" dirty="0" smtClean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http://fhir.furore.com/devdays</a:t>
            </a:r>
            <a:endParaRPr lang="en-CA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14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7911" y="571419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7548711" y="5603263"/>
            <a:ext cx="1296144" cy="797627"/>
          </a:xfrm>
          <a:prstGeom prst="rect">
            <a:avLst/>
          </a:prstGeom>
        </p:spPr>
      </p:pic>
      <p:pic>
        <p:nvPicPr>
          <p:cNvPr id="1028" name="Picture 4" descr="http://www.hl7.nl/templates/hl7/images/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345" t="2756" r="14781" b="2756"/>
          <a:stretch/>
        </p:blipFill>
        <p:spPr bwMode="auto">
          <a:xfrm>
            <a:off x="1148987" y="5713290"/>
            <a:ext cx="703971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e Spron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8872" y="5713290"/>
            <a:ext cx="687600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ersberichtonline.nl/wp-content/uploads/logo-rood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2386" y="5790227"/>
            <a:ext cx="1800200" cy="53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data:image/jpeg;base64,/9j/4AAQSkZJRgABAQAAAQABAAD/2wCEAAkGBxQHBhIUBxMUFhIXGSIZFxcXFxgcGhwfFxccIB8cGh8gHTQgGB8mIRwbIjEhJSkvLjouHCAzODUsNygtLisBCgoKBQUFDgUFDisZExkrKysrKysrKysrKysrKysrKysrKysrKysrKysrKysrKysrKysrKysrKysrKysrKysrK//AABEIALcBEwMBIgACEQEDEQH/xAAcAAEAAgMBAQEAAAAAAAAAAAAABwgEBQYDAQL/xABHEAABAwIEAwQFBwkGBwEAAAABAAIDBBEFBhIhBzFRE0FhcRUiMoGRCBRSYnKhoiNCU4KSk7Gy0RYXM2PB0yU1Q3Oj0vAk/8QAFAEBAAAAAAAAAAAAAAAAAAAAAP/EABQRAQAAAAAAAAAAAAAAAAAAAAD/2gAMAwEAAhEDEQA/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/O87MiadoIWgjo55Lj+EsQd5/fzh36Gt/dw/7y32TOJ9JnHFjBhkdQ14YX3kbGG2aWj82Qm/rDuVVFJnyfHac/nxgePvYf9EFllGWIccMOoq6SPs6p+hxbrYyIsdpNrtJlBIPcbLc8W8z/wBmMmyugNp5fyUXUFwN3fqtub9dPVVRQWN/v5w79DW/u4f95dBX8TKWgyjT19RHUdjO8sYzTH2m2v1iO0tp9Q76u9vVVSVl8z8MH5iyzhtMypELaWLS4dnr1uLGAn2ha2l37RQYv9/OHfoa393D/vKU4n9pEDYi4vY8xccj4qFcO4B/NcQifPWtexr2uczsCNQa4Etv2m1xteymxAReVRUspheoe1o+s4D+K+U9UypH/wCZ7HfZcD/BB7IiICIvhcA4AkXPJB9Rfl7xGwmQgAcydgtQ/NtBHLpfXUgdysaiK9+ltSDcovOCdtREHU7muaeRaQQfIheiAi/MkgiYTIQAOZJsAtNLnDD4XkS19ICOYM8Vx5+tsg3aLCw7F6fFBfDJ4ZR/lyMf/KVmoCIsHEcZp8L/AOZ1EMX/AHJGM/mKDORa/D8dpcUfbDamCU9I5WPP4StggLmMx8QMPy3UGPFalolHONoc9w2v6waDp233tzWVnnG/7OZSqqlltUbPUuLjW4hrLjvGpwVPZpXTzOdO4uc4kuc4kkkm5JJ3JJ70FqsA4o4fj+LR0+GvlMshIaDG4A2aSd+7YErtVD/B7hv6EbBiWIy+u6IvbFp2YJG7EuJuToO4sLXI3UMYtmmpr8UmlZUTtEkjnholeANTibAA2Fr2QXHRRvwFildkkzV73vdNK4tL3OcdLLMtufpNf8VJCAiIgKnuf8S9L51rZb3DpnBp+qw6W/haFbDMuI+iMu1M/wCiie8ebWkge82CpegKReAj9PESMdY5B+G/+i5KHC75RmqnjlURwsP2opnv/lj+K/WUcedlrGPnEF9bY5Gst3Okic1pPgCQfcg6njfmf0/nF0cBvDTXib0L7/lHfEBvkwHvUeLNwjDpMbxeKCjGqWV4aL35uPM+A5k9AV9x2OOHGZ20H+E17msPVrTYOPiQL+9BschYb6XzpRRWuHTNLh9Vh1O/C0rf8Ysdkq+IVUKeRwZGWxANcR7DRq5H6epZ3AGiEmcJKicepTQPfq6F1m/yl/wUeYnWHEcSlmm9qR7nu83uJP8AFBJXAOGTEc7mSpe8sgic/dxtqdZgvv0c4+5bPiVxjkmqn0+UX6Im7OqBu55/y/ot+tzPdbv5HAcQdgHDOtkpjaWsmbTA94jiYXyEefaBh+14LiGtLnAN3J5BBmxxVGPVx7Js1RMdzYPkebd55krya+XDK31DJFMw221Me0j72lWv4cZQjyflyONrR27wHTv5lzyNxf6LeQHv5krluIHCM5tzI6pgqWQ6mtDm9kXElotqJ1DusPcgx+CfESXMLnUeOu1zsbqjkPN7Rza7q4XBv3i99xcxRxLx6Svz5WugkeGiUxgBxAtEAy4se/Tf3qS8B4VuyHiQxGesa9lMySRzREQSBC8EX1nuPRQPNKZpXOlN3OJJPUk3JQdDgedarAsOnZh0jmyTaQZS4lzWt1eqy/skl27uewtbmszIeZ24Hj8ldi5dNNHG7sWucS58j/VF3G9mhpeSfLvK3PCjhl/bAOnxVzo6RrtI07OkcOYaTyaNrut4DkbchnKOCHNFSzBWaII3mNg1OdfR6pdckn1iC73oPTNOcKvNVSXYvM4tvtG0kRt+yy9vebnqSvNuU612DGqFLN83A1dpoNtPPV1Lbb6uS6XgvlJuaM1Xr2h1PAO0e07hxJsxh8CbkjkQ0jvVoi0FtiBblbut0QU3yzmepyvXCTBpXMN7uZzY8Due3k4ff0IKs1RZ+hqOHxxJws1rCXx33EgOns7+LiADbk4FVVxJjY8RlFN7Ae4N+yHG33KT8gYTNmDhBilPQgl3bNkY36RYGOc0eJDAB42QcLmvN1VmutL8XlJbe7YwSI2eDW8vC536krb4LwtxLGsHFRRQt7Nw1MDpGtc8dxaCdge7VbryXFuaWOIeCCNiDzC73KnFuvy3QMhZ2U0LNmtlabtb9FrmkG3S97cuWyDiT2mG1x9uOWNxBsS1zXNNjy3BBVlOCecJcz5dkbi7tU1O4NMh5uY4EtLvEWcCfAE73Kj7B864LjGIuOaMMbE+Rxc6ZrnSNLnEkueNnNuT3By6fim6lyZkNzMqxxx/Py1hdGbh0YaSXA3IIIOnbukKDneJnF+Wtqn0+U5DHA0kOnbs+TroP5jehG56gbKL8MwyozBiBZh0ck8x9Y6QXHxc49w8SterbcM8pMyjliOPSO3kAfO7vLyPZv0b7IHmeZKCq+KYZPgVf2eJRyQyts4BwIPg4HvG3MdFK/DnitNHhVRT448ySMhe+mkdu9zmMJETjzcTbYnfYje4tnfKXjYGYe7/AKl5R5tHZ8/In7yomyTM6nzjQuhJ1Coj5eMjQR7xt70GDVvnEdqwy6T3PLrG3nzWIBqNm81L/wApHEu2zBSwN5RxF585XWt8Ix8VxHC/DfSuf6GM8hKJD5RAv389Nveg0sj6mGH8qZw0bb6wOluiwFY35RWJfNsoQwsNjNMLjq2NpJ/EWKA8u4f6Wx+mg3/KysYbdHvAJ+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/Aie2nv9PQdTht4hgI+k8dyihWL4rwR5R4RMo6LZrnMhB5E2PaPcbfSLCT9pV0QSrkT/gvCDGKo31TEU7fIgNuP3zv2fBRUpUzofQvBrCaYH1qhxqHeLbFwv+9Z+yoxpKd1XVMjgF3PcGtHi42H3lB2+eMLdhvD7A9Q9tk0hNu+V0bh+DT8Fy2VZGQ5no3VZAjE8ZeTyDRI25Pha6sxxCyMMx5KbS0NmyQBpgvsLxt06T0Bbt52PcquYjQSYZWOixCN0cjTZzXCxH/3VBdOtqmUNI+SscGRsBc5x5AAXJKig8fKO+1LU/8Aj/8AZQZV5gqq3D2w1dTO+FvKN0jywW5bE227ui22S8iVeb6tooIy2G/rzuBEbR32P55+q3frYboJUzdxLZmThrXOw+GWIFzIA6TTZxkN3NbY7kMa6/2goDUwcbKGLK2WsOw7C/YBfK8n2nOADQ93Ukuf5WAGwUfZBwz0xnSihtcOmaXD6rDqd+FpQWsyhhAwHLFLTsAHZxtDrDm4i7z73Fx96pzVRuhqntqb6w4h1+dwd7+9XdVdONXD6XDcZlrcLjL6WUl8mkXMTzu4uH0CfW1cgSQbbXDoPk0yM+Z17RbtdUZPUts+3nY6vj4ru+KWbmZTyvI4OAqJWlkDe8uIsX26Mvcnlew7wqsYXic2EVYkwuV8Ug21McWmx7tuY8F9xDEJsZrdeISSTSna73Oc7nsBfu32AQdDl3D8KAa7MlZOe8xwQke4vdz9zfepby/xIwTKtCYMIZPEwOJcDG8uLuRLi51ydre6y5fhbwkkratlTmqMsgadTIHj1pCOWtv5rPA7npbnquMmRJsGzDPVUsbn0kzjIXtF9Dnm7mv+iNRJB5WIHMIO7EeB8VcXeymjlbVaDI6VjezcQC0Enm159Yc2krl898F/QOCy1OEVBkZENTo5GgO0jmQ4GxI52sO/yUX4Ni82B4g2bCZHRyt5Ob48wQdiPA7Le5i4i4hmPD+xxSovEbamtYxgdY3GrSATvvbltyQcouyzJLJU8OcIM9y1j6hjSb8tcZAv8QPBvgtZlDKFTm3EBHhUZ039eUg9mwdXHr9UblWHzNw4ixDh5HQYeQ10ADoXu2vIL3L7fT1Ov0Lr2NrIKz4HIyLGqd1XbsxKwvvy0h4v911dPWNF7i3O/dbqqVYthU2DVzocVjfHK3m1wt7x3OB7iNj3LKfmasfhQp3VU/zcC3Z9o7Ta1tNr+z9Xkg6bjJmxuac2H5i7VTwDs4yOTje73jwJ2HUNB7184LYC7G89wOLbxU57Z57gWewPMv07dA7oueyxlWqzTWiPBonP3s552jZ4vdyHW3PoCrNZPyxBw8ytJpILmtMs8p21FjST5NaL2HmeZKCvXFrEvSnEKtc03a1/ZDw7IBht+s0n3rq/k5Yb84zTUTu5RQ6f1pXC33Nf8VFVXUOq6p8k5u57i5x8XG5+8qw3ydMN+bZSnmcLGaawPVsbQB+IvQch8o/Ee3zNTQDlFDq/Wlcbj4Mb8Vo+BeHfP+IkLjyhY+U+5ukfieD7ln8fMCnpc5vqZGuNPM1ml4BLWljA0sJ7jduq31vNRxQ10uHVGvD5JInjbVG5zXb+IN0F2kXPcPYZIclUfpB8kkrog97pHOc+8nr2JJvtqt7l0KAiIg8ZqSOd952MceV3NBP3hfhuHxNcC2KMEcjob/RZKIPxNC2dlpmhw6EAj715R0UcTwYo2AjkQ1oP8FkIg85qdtQB27WuA5agD/FePo6H9FH+w3+iykQeMlIyQDtGMNhYXaDYdBtsvw3D4muBbFGCNwQxvd7lkogLBxTBqfGGAYrBFMBy7RjXW8rjb3LORBoKbJOHU0gdBQ0ocOR7Fht5XGy3zWhjQGAADkAvqIPGakZO687GOPK7mg/xC+RUUcTwYo2AjkQ1oPxsvdEBERBoK7JWH18xdV0VO5x3LuzaCfMgb+9ZWFZapMHffC6WCJ30mRtDv2rX+9bVEBCLjdEQaCuyVh9fIXVdFTFx5u7JoJ8yBcrwg4fYZA+7KGn/AFmBw+DrhdMiDzggbTQhtO1rWjk1oAA8gNgvREQYeJYVBi0OnFIYpW9JGNcB5XGy00eQMMjku2gpr+MbSPgdl0qIPOnp20sIbTNaxg5NaAAPIDYL9uaHtIeAQdiDyX1EGN6Pi/RR/sN/oveKMRMtEAB0AAC/SIPhGob8ljjDog64ijv10N/oslEAbDZERAREQEREBERAREQEREBERAREQEREBERAREQEREBERAREQEREBERAREQEREBERAREQEREBERAREQEREBERAREQEREBERAREQEREBERAREQEREBERAREQEREBERAREQEREBERAREQEREBERAREQEREBERAREQEREBERAREQEREBERAREQEREBERAREQEREBERAREQEREBERAREQEREBERAREQEREBERAREQEREBERAREQEREBERARE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8" name="Picture 14" descr="Microsof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8500" y="5840829"/>
            <a:ext cx="2664296" cy="43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KeizersgrachtReguliersgrachtAmsterdam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392623" cy="292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08409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>
                <a:hlinkClick r:id="rId2"/>
              </a:rPr>
              <a:t>http://hl7.org/fhir</a:t>
            </a:r>
            <a:r>
              <a:rPr lang="en-US" sz="2800" noProof="0" dirty="0" smtClean="0"/>
              <a:t>	</a:t>
            </a:r>
            <a:r>
              <a:rPr lang="en-US" sz="2800" noProof="0" smtClean="0"/>
              <a:t>      </a:t>
            </a:r>
            <a:r>
              <a:rPr lang="en-US" sz="2800" noProof="0" smtClean="0">
                <a:hlinkClick r:id="rId3"/>
              </a:rPr>
              <a:t>lmckenzie@gevity.com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93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3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9497</TotalTime>
  <Words>4426</Words>
  <Application>Microsoft Office PowerPoint</Application>
  <PresentationFormat>On-screen Show (4:3)</PresentationFormat>
  <Paragraphs>793</Paragraphs>
  <Slides>93</Slides>
  <Notes>24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4" baseType="lpstr">
      <vt:lpstr>Refined</vt:lpstr>
      <vt:lpstr>FHIR for Architects</vt:lpstr>
      <vt:lpstr>This presentation</vt:lpstr>
      <vt:lpstr>Who am I?</vt:lpstr>
      <vt:lpstr>Tutorial Objectives</vt:lpstr>
      <vt:lpstr>Level Setting</vt:lpstr>
      <vt:lpstr>What Paradigm</vt:lpstr>
      <vt:lpstr>Paradigms</vt:lpstr>
      <vt:lpstr>REST</vt:lpstr>
      <vt:lpstr>When to use REST?</vt:lpstr>
      <vt:lpstr>When to avoid REST?</vt:lpstr>
      <vt:lpstr>Documents</vt:lpstr>
      <vt:lpstr>When to use Documents?</vt:lpstr>
      <vt:lpstr>When to avoid Documents?</vt:lpstr>
      <vt:lpstr>Messages</vt:lpstr>
      <vt:lpstr>When to use Messaging?</vt:lpstr>
      <vt:lpstr>When to avoid Messaging?</vt:lpstr>
      <vt:lpstr>Service Oriented Architecture (SOA)</vt:lpstr>
      <vt:lpstr>When to use Services?</vt:lpstr>
      <vt:lpstr>When not to use services?</vt:lpstr>
      <vt:lpstr>Paradigm guidance</vt:lpstr>
      <vt:lpstr>Combining paradigms</vt:lpstr>
      <vt:lpstr>Caveats with combining paradigms</vt:lpstr>
      <vt:lpstr>FHIR Architecture Approaches</vt:lpstr>
      <vt:lpstr>Some possible uses</vt:lpstr>
      <vt:lpstr>Repository model</vt:lpstr>
      <vt:lpstr>Beyond exchange</vt:lpstr>
      <vt:lpstr>Overview of a server</vt:lpstr>
      <vt:lpstr>From wire to store</vt:lpstr>
      <vt:lpstr>Architectures</vt:lpstr>
      <vt:lpstr>Bottom Line</vt:lpstr>
      <vt:lpstr>FHIR Features</vt:lpstr>
      <vt:lpstr>FHIR Features</vt:lpstr>
      <vt:lpstr>Narrative</vt:lpstr>
      <vt:lpstr>Narrative</vt:lpstr>
      <vt:lpstr>Narrative decisions (cont’d)</vt:lpstr>
      <vt:lpstr>Narrative decisions (cont’d)</vt:lpstr>
      <vt:lpstr>Extensions</vt:lpstr>
      <vt:lpstr>Extensions (cont’d)</vt:lpstr>
      <vt:lpstr>Extension decisions</vt:lpstr>
      <vt:lpstr>Extension decisions (cont’d)</vt:lpstr>
      <vt:lpstr>Extension decisions (cont’d)</vt:lpstr>
      <vt:lpstr>Extension decisions (cont’d)</vt:lpstr>
      <vt:lpstr>Modifier Extensions</vt:lpstr>
      <vt:lpstr>Modifier Extension decisions</vt:lpstr>
      <vt:lpstr>Versions</vt:lpstr>
      <vt:lpstr>Versions (cont’d)</vt:lpstr>
      <vt:lpstr>Tags</vt:lpstr>
      <vt:lpstr>Tags (cont’d)</vt:lpstr>
      <vt:lpstr>Tag decisions</vt:lpstr>
      <vt:lpstr>Syntaxes</vt:lpstr>
      <vt:lpstr>Syntaxes (cont’d)</vt:lpstr>
      <vt:lpstr>Syntax decisions</vt:lpstr>
      <vt:lpstr>Signatures</vt:lpstr>
      <vt:lpstr>Reference libraries</vt:lpstr>
      <vt:lpstr>Reference library decisions</vt:lpstr>
      <vt:lpstr>Metadata resources</vt:lpstr>
      <vt:lpstr>Metadata resources (cont’d)</vt:lpstr>
      <vt:lpstr>Bundles</vt:lpstr>
      <vt:lpstr>Bundles (cont’d)</vt:lpstr>
      <vt:lpstr>Bundle decisions</vt:lpstr>
      <vt:lpstr>Bundle decisions (cont’d)</vt:lpstr>
      <vt:lpstr>Additional Considerations</vt:lpstr>
      <vt:lpstr>Additional Considerations</vt:lpstr>
      <vt:lpstr>Resolving identity</vt:lpstr>
      <vt:lpstr>Resolving identity (cont’d)</vt:lpstr>
      <vt:lpstr>Missing data</vt:lpstr>
      <vt:lpstr>Looping</vt:lpstr>
      <vt:lpstr>Variable Server capabilities</vt:lpstr>
      <vt:lpstr>Variable Server capabilities (cont’d)</vt:lpstr>
      <vt:lpstr>Prohibiting data elements</vt:lpstr>
      <vt:lpstr>Interoperating with legacy</vt:lpstr>
      <vt:lpstr>Profiled FHIR</vt:lpstr>
      <vt:lpstr>Profile-less FHIR</vt:lpstr>
      <vt:lpstr>Uses for Profiles</vt:lpstr>
      <vt:lpstr>Profiles to guide behavior</vt:lpstr>
      <vt:lpstr>Simultaneous profiles</vt:lpstr>
      <vt:lpstr>Declaring profiles</vt:lpstr>
      <vt:lpstr>What now?</vt:lpstr>
      <vt:lpstr>Dealing with DSTU</vt:lpstr>
      <vt:lpstr>DSTU Strategies</vt:lpstr>
      <vt:lpstr>FHIR adoption approaches</vt:lpstr>
      <vt:lpstr>FHIR adoption approaches (cont’d)</vt:lpstr>
      <vt:lpstr>FHIR adoption approaches (cont’d)</vt:lpstr>
      <vt:lpstr>FHIR adoption approaches (cont’d)</vt:lpstr>
      <vt:lpstr>Estimating</vt:lpstr>
      <vt:lpstr>Skill requirements</vt:lpstr>
      <vt:lpstr>Considerations</vt:lpstr>
      <vt:lpstr>Time-points for  re-evaluation</vt:lpstr>
      <vt:lpstr>Resources wiki.hl7.org/?title=FHIR</vt:lpstr>
      <vt:lpstr>Next Steps for you</vt:lpstr>
      <vt:lpstr>Education opportunities</vt:lpstr>
      <vt:lpstr>International HL7 FHIR Developer Days November 18-20, 2015 in Amsterdam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280</cp:revision>
  <dcterms:created xsi:type="dcterms:W3CDTF">2012-12-03T20:41:34Z</dcterms:created>
  <dcterms:modified xsi:type="dcterms:W3CDTF">2015-03-10T06:49:09Z</dcterms:modified>
</cp:coreProperties>
</file>