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256" r:id="rId2"/>
    <p:sldId id="257" r:id="rId3"/>
    <p:sldId id="258" r:id="rId4"/>
    <p:sldId id="260" r:id="rId5"/>
    <p:sldId id="269" r:id="rId6"/>
    <p:sldId id="270" r:id="rId7"/>
    <p:sldId id="271" r:id="rId8"/>
    <p:sldId id="272" r:id="rId9"/>
    <p:sldId id="273" r:id="rId10"/>
    <p:sldId id="274" r:id="rId11"/>
    <p:sldId id="275" r:id="rId12"/>
    <p:sldId id="276" r:id="rId13"/>
    <p:sldId id="277" r:id="rId14"/>
    <p:sldId id="279" r:id="rId15"/>
    <p:sldId id="282" r:id="rId16"/>
    <p:sldId id="284" r:id="rId17"/>
    <p:sldId id="285" r:id="rId18"/>
    <p:sldId id="338" r:id="rId19"/>
    <p:sldId id="351" r:id="rId20"/>
    <p:sldId id="292" r:id="rId21"/>
    <p:sldId id="293" r:id="rId22"/>
    <p:sldId id="294" r:id="rId23"/>
    <p:sldId id="295" r:id="rId24"/>
    <p:sldId id="296" r:id="rId25"/>
    <p:sldId id="297" r:id="rId26"/>
    <p:sldId id="298" r:id="rId27"/>
    <p:sldId id="299" r:id="rId28"/>
    <p:sldId id="301" r:id="rId29"/>
    <p:sldId id="347" r:id="rId30"/>
    <p:sldId id="348" r:id="rId31"/>
    <p:sldId id="349" r:id="rId32"/>
    <p:sldId id="350" r:id="rId33"/>
    <p:sldId id="322" r:id="rId34"/>
    <p:sldId id="343" r:id="rId35"/>
    <p:sldId id="326" r:id="rId36"/>
    <p:sldId id="32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97DCFF"/>
    <a:srgbClr val="B6DF89"/>
    <a:srgbClr val="05953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60946" autoAdjust="0"/>
  </p:normalViewPr>
  <p:slideViewPr>
    <p:cSldViewPr>
      <p:cViewPr varScale="1">
        <p:scale>
          <a:sx n="73" d="100"/>
          <a:sy n="73" d="100"/>
        </p:scale>
        <p:origin x="-2724" y="-90"/>
      </p:cViewPr>
      <p:guideLst>
        <p:guide orient="horz" pos="2160"/>
        <p:guide pos="2880"/>
      </p:guideLst>
    </p:cSldViewPr>
  </p:slideViewPr>
  <p:outlineViewPr>
    <p:cViewPr>
      <p:scale>
        <a:sx n="33" d="100"/>
        <a:sy n="33" d="100"/>
      </p:scale>
      <p:origin x="36" y="8244"/>
    </p:cViewPr>
  </p:outlineViewPr>
  <p:notesTextViewPr>
    <p:cViewPr>
      <p:scale>
        <a:sx n="1" d="1"/>
        <a:sy n="1" d="1"/>
      </p:scale>
      <p:origin x="0" y="0"/>
    </p:cViewPr>
  </p:notesTextViewPr>
  <p:sorterViewPr>
    <p:cViewPr>
      <p:scale>
        <a:sx n="128" d="100"/>
        <a:sy n="128" d="100"/>
      </p:scale>
      <p:origin x="0" y="62088"/>
    </p:cViewPr>
  </p:sorterViewPr>
  <p:notesViewPr>
    <p:cSldViewPr>
      <p:cViewPr varScale="1">
        <p:scale>
          <a:sx n="92" d="100"/>
          <a:sy n="92" d="100"/>
        </p:scale>
        <p:origin x="-373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76BA0D-8F11-41A0-82B4-C647E2FAE447}" type="datetimeFigureOut">
              <a:rPr lang="en-CA" smtClean="0"/>
              <a:pPr/>
              <a:t>04/04/2015</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6D78D6-D8F9-42F4-9566-778346103BAF}" type="slidenum">
              <a:rPr lang="en-CA" smtClean="0"/>
              <a:pPr/>
              <a:t>‹#›</a:t>
            </a:fld>
            <a:endParaRPr lang="en-CA"/>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pPr/>
              <a:t>04/04/2015</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pPr/>
              <a:t>‹#›</a:t>
            </a:fld>
            <a:endParaRPr lang="en-CA" dirty="0"/>
          </a:p>
        </p:txBody>
      </p:sp>
    </p:spTree>
    <p:extLst>
      <p:ext uri="{BB962C8B-B14F-4D97-AF65-F5344CB8AC3E}">
        <p14:creationId xmlns:p14="http://schemas.microsoft.com/office/powerpoint/2010/main" xmlns=""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9:15</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xmlns="" val="1931944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few systems will ever see more than 40-50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17</a:t>
            </a:fld>
            <a:endParaRPr lang="en-CA" dirty="0"/>
          </a:p>
        </p:txBody>
      </p:sp>
    </p:spTree>
    <p:extLst>
      <p:ext uri="{BB962C8B-B14F-4D97-AF65-F5344CB8AC3E}">
        <p14:creationId xmlns:p14="http://schemas.microsoft.com/office/powerpoint/2010/main" xmlns="" val="1866578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 for gender is wrong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18</a:t>
            </a:fld>
            <a:endParaRPr lang="en-CA" dirty="0"/>
          </a:p>
        </p:txBody>
      </p:sp>
    </p:spTree>
    <p:extLst>
      <p:ext uri="{BB962C8B-B14F-4D97-AF65-F5344CB8AC3E}">
        <p14:creationId xmlns:p14="http://schemas.microsoft.com/office/powerpoint/2010/main" xmlns="" val="850327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Published</a:t>
            </a:r>
            <a:r>
              <a:rPr lang="en-US" baseline="0" dirty="0" smtClean="0"/>
              <a:t> as HTML</a:t>
            </a:r>
          </a:p>
          <a:p>
            <a:r>
              <a:rPr lang="en-US" baseline="0" dirty="0" smtClean="0"/>
              <a:t>Published using validation process  that performs consistency checks – like a software build</a:t>
            </a:r>
          </a:p>
          <a:p>
            <a:r>
              <a:rPr lang="en-US" baseline="0" dirty="0" smtClean="0"/>
              <a:t>Really shouldn’t require much guidance to read, but a few things to call out</a:t>
            </a:r>
          </a:p>
          <a:p>
            <a:r>
              <a:rPr lang="en-US" baseline="0" dirty="0" smtClean="0"/>
              <a:t>Objective of spec is developer can skim and decide in &lt; day</a:t>
            </a:r>
            <a:endParaRPr lang="en-CA" dirty="0" smtClean="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19</a:t>
            </a:fld>
            <a:endParaRPr lang="en-CA" dirty="0"/>
          </a:p>
        </p:txBody>
      </p:sp>
    </p:spTree>
    <p:extLst>
      <p:ext uri="{BB962C8B-B14F-4D97-AF65-F5344CB8AC3E}">
        <p14:creationId xmlns:p14="http://schemas.microsoft.com/office/powerpoint/2010/main" xmlns="" val="2490994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11:30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20</a:t>
            </a:fld>
            <a:endParaRPr lang="en-CA" dirty="0"/>
          </a:p>
        </p:txBody>
      </p:sp>
    </p:spTree>
    <p:extLst>
      <p:ext uri="{BB962C8B-B14F-4D97-AF65-F5344CB8AC3E}">
        <p14:creationId xmlns:p14="http://schemas.microsoft.com/office/powerpoint/2010/main" xmlns="" val="4182064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Many interface engine vendors working</a:t>
            </a:r>
            <a:r>
              <a:rPr lang="en-CA" baseline="0" dirty="0" smtClean="0"/>
              <a:t> on FHIR support</a:t>
            </a:r>
          </a:p>
          <a:p>
            <a:r>
              <a:rPr lang="en-CA" baseline="0" dirty="0" smtClean="0"/>
              <a:t>May make sense for internals of some v2 systems</a:t>
            </a:r>
          </a:p>
          <a:p>
            <a:r>
              <a:rPr lang="en-CA" baseline="0" dirty="0" smtClean="0"/>
              <a:t>Add-on interface for mobile, personal health record</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21</a:t>
            </a:fld>
            <a:endParaRPr lang="en-CA"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Lower learning curve</a:t>
            </a:r>
          </a:p>
          <a:p>
            <a:r>
              <a:rPr lang="en-US" dirty="0" smtClean="0"/>
              <a:t>Unlikely to see significant new v3 initiatives</a:t>
            </a:r>
            <a:r>
              <a:rPr lang="en-US" baseline="0" dirty="0" smtClean="0"/>
              <a:t> in areas that aren’t already committed to it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22</a:t>
            </a:fld>
            <a:endParaRPr lang="en-CA" dirty="0"/>
          </a:p>
        </p:txBody>
      </p:sp>
    </p:spTree>
    <p:extLst>
      <p:ext uri="{BB962C8B-B14F-4D97-AF65-F5344CB8AC3E}">
        <p14:creationId xmlns:p14="http://schemas.microsoft.com/office/powerpoint/2010/main" xmlns="" val="45226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Significant work on CCDA &lt;-&gt; FHIR</a:t>
            </a:r>
          </a:p>
          <a:p>
            <a:r>
              <a:rPr lang="en-CA" dirty="0" smtClean="0"/>
              <a:t>Can use both FHIR and CCDA documents with XDS</a:t>
            </a:r>
            <a:r>
              <a:rPr lang="en-CA" baseline="0" dirty="0" smtClean="0"/>
              <a:t> and with MHD</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FHIR allows defining simple services via the “</a:t>
            </a:r>
            <a:r>
              <a:rPr lang="en-US" dirty="0" err="1" smtClean="0"/>
              <a:t>OperationDefinition</a:t>
            </a:r>
            <a:r>
              <a:rPr lang="en-US" dirty="0" smtClean="0"/>
              <a:t>” mechanism as well as custom services.</a:t>
            </a:r>
          </a:p>
          <a:p>
            <a:r>
              <a:rPr lang="en-US" dirty="0" smtClean="0"/>
              <a:t>E.g.</a:t>
            </a:r>
            <a:r>
              <a:rPr lang="en-US" baseline="0" dirty="0" smtClean="0"/>
              <a:t> Value set expansion, code translations – full terminology services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24</a:t>
            </a:fld>
            <a:endParaRPr lang="en-CA" dirty="0"/>
          </a:p>
        </p:txBody>
      </p:sp>
    </p:spTree>
    <p:extLst>
      <p:ext uri="{BB962C8B-B14F-4D97-AF65-F5344CB8AC3E}">
        <p14:creationId xmlns:p14="http://schemas.microsoft.com/office/powerpoint/2010/main" xmlns="" val="3187152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0" dirty="0" smtClean="0"/>
              <a:t>Few will throw away their investment in older standards to use FHIR until</a:t>
            </a:r>
          </a:p>
          <a:p>
            <a:pPr marL="971550" lvl="1" indent="-514350">
              <a:buFont typeface="+mj-lt"/>
              <a:buAutoNum type="arabicPeriod"/>
            </a:pPr>
            <a:r>
              <a:rPr lang="en-US" sz="2400" dirty="0" smtClean="0"/>
              <a:t>The specification has a good track record</a:t>
            </a:r>
          </a:p>
          <a:p>
            <a:pPr marL="971550" lvl="1" indent="-514350">
              <a:buFont typeface="+mj-lt"/>
              <a:buAutoNum type="arabicPeriod"/>
            </a:pPr>
            <a:r>
              <a:rPr lang="en-US" sz="2400" b="0" dirty="0" smtClean="0"/>
              <a:t>It’s clear the new thing provides significant benefits</a:t>
            </a:r>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xmlns="" val="2110696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Disclosure – Gevity is a sponsor of FHIR North and will be presenting</a:t>
            </a:r>
            <a:r>
              <a:rPr lang="en-CA" baseline="0" dirty="0" smtClean="0"/>
              <a:t> at e-Health</a:t>
            </a:r>
          </a:p>
          <a:p>
            <a:r>
              <a:rPr lang="en-CA" baseline="0" dirty="0" smtClean="0"/>
              <a:t>I’ll be doing the implementation workshops and Webinars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34</a:t>
            </a:fld>
            <a:endParaRPr lang="en-CA"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9:25</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a:t>
            </a:fld>
            <a:endParaRPr lang="en-CA" dirty="0"/>
          </a:p>
        </p:txBody>
      </p:sp>
    </p:spTree>
    <p:extLst>
      <p:ext uri="{BB962C8B-B14F-4D97-AF65-F5344CB8AC3E}">
        <p14:creationId xmlns:p14="http://schemas.microsoft.com/office/powerpoint/2010/main" xmlns="" val="1309389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don’t actually have a formal manifesto, but these are the principles we adhere to.</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xmlns="" val="679754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 is driven by people who write code</a:t>
            </a:r>
          </a:p>
          <a:p>
            <a:r>
              <a:rPr lang="en-US" dirty="0" smtClean="0"/>
              <a:t>Numerous</a:t>
            </a:r>
            <a:r>
              <a:rPr lang="en-US" baseline="0" dirty="0" smtClean="0"/>
              <a:t> pieces have been changed because of experience with what worked when trying to implement</a:t>
            </a:r>
          </a:p>
          <a:p>
            <a:r>
              <a:rPr lang="en-US" baseline="0" dirty="0" smtClean="0"/>
              <a:t>Even have a test workbench for RESTful servers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xmlns="" val="2659740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Design by constraint failed – years to develop, what</a:t>
            </a:r>
            <a:r>
              <a:rPr lang="en-US" baseline="0" dirty="0" smtClean="0"/>
              <a:t> was produced required yet more design to be implementable and after that might not be interoperable</a:t>
            </a:r>
          </a:p>
          <a:p>
            <a:endParaRPr lang="en-US" baseline="0" dirty="0" smtClean="0"/>
          </a:p>
          <a:p>
            <a:r>
              <a:rPr lang="en-US" baseline="0" dirty="0" smtClean="0"/>
              <a:t>How to determine the 80%?  Look to existing specs – v2, v3, CDA templates, OpenEHR, jurisdictional projects, what implementations we’ve seen</a:t>
            </a:r>
          </a:p>
          <a:p>
            <a:r>
              <a:rPr lang="en-US" baseline="0" dirty="0" smtClean="0"/>
              <a:t>If not sure, err on the side of “not in for now”</a:t>
            </a:r>
            <a:endParaRPr lang="en-US" dirty="0" smtClean="0"/>
          </a:p>
          <a:p>
            <a:endParaRPr lang="en-US" dirty="0" smtClean="0"/>
          </a:p>
          <a:p>
            <a:r>
              <a:rPr lang="en-US" dirty="0" smtClean="0"/>
              <a:t>Note: not 80% of instances, 80% of implementations</a:t>
            </a:r>
          </a:p>
          <a:p>
            <a:endParaRPr lang="en-US" dirty="0" smtClean="0"/>
          </a:p>
          <a:p>
            <a:r>
              <a:rPr lang="en-US" dirty="0" smtClean="0"/>
              <a:t>Challenges with “raising the</a:t>
            </a:r>
            <a:r>
              <a:rPr lang="en-US" baseline="0" dirty="0" smtClean="0"/>
              <a:t> bar”</a:t>
            </a:r>
          </a:p>
          <a:p>
            <a:r>
              <a:rPr lang="en-US" baseline="0" dirty="0" smtClean="0"/>
              <a:t>What happens when there aren’t many/any implementations?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xmlns="" val="2083521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of your</a:t>
            </a:r>
            <a:r>
              <a:rPr lang="en-US" baseline="0" dirty="0" smtClean="0"/>
              <a:t> systems have user interfaces that support even ¼ of this?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a:t>
            </a:fld>
            <a:endParaRPr lang="en-CA" dirty="0"/>
          </a:p>
        </p:txBody>
      </p:sp>
    </p:spTree>
    <p:extLst>
      <p:ext uri="{BB962C8B-B14F-4D97-AF65-F5344CB8AC3E}">
        <p14:creationId xmlns:p14="http://schemas.microsoft.com/office/powerpoint/2010/main" xmlns="" val="572379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happens when you apply the 80%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a:t>
            </a:fld>
            <a:endParaRPr lang="en-CA" dirty="0"/>
          </a:p>
        </p:txBody>
      </p:sp>
    </p:spTree>
    <p:extLst>
      <p:ext uri="{BB962C8B-B14F-4D97-AF65-F5344CB8AC3E}">
        <p14:creationId xmlns:p14="http://schemas.microsoft.com/office/powerpoint/2010/main" xmlns="" val="2339947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1000s</a:t>
            </a:r>
            <a:r>
              <a:rPr lang="en-US" baseline="0" dirty="0" smtClean="0"/>
              <a:t> of extensions, everyone supports different things, don’t know what anyone does</a:t>
            </a:r>
            <a:endParaRPr lang="en-US" dirty="0" smtClean="0"/>
          </a:p>
          <a:p>
            <a:endParaRPr lang="en-US" dirty="0" smtClean="0"/>
          </a:p>
          <a:p>
            <a:r>
              <a:rPr lang="en-US" dirty="0" smtClean="0"/>
              <a:t>Not everyone will support the 80%, but most will</a:t>
            </a:r>
          </a:p>
          <a:p>
            <a:r>
              <a:rPr lang="en-US" dirty="0" smtClean="0"/>
              <a:t>“What most systems support” (and thus what you should probably support too) encourages base interoperability</a:t>
            </a:r>
          </a:p>
          <a:p>
            <a:r>
              <a:rPr lang="en-US" dirty="0" smtClean="0"/>
              <a:t>Human readable fallback</a:t>
            </a:r>
          </a:p>
          <a:p>
            <a:endParaRPr lang="en-US" dirty="0" smtClean="0"/>
          </a:p>
          <a:p>
            <a:endParaRPr lang="en-US" dirty="0" smtClean="0"/>
          </a:p>
          <a:p>
            <a:r>
              <a:rPr lang="en-US" dirty="0" smtClean="0"/>
              <a:t>Profile – what elements are supported, registries available</a:t>
            </a:r>
          </a:p>
          <a:p>
            <a:r>
              <a:rPr lang="en-US" dirty="0" smtClean="0"/>
              <a:t>Conformance – REST</a:t>
            </a:r>
            <a:r>
              <a:rPr lang="en-US" baseline="0" dirty="0" smtClean="0"/>
              <a:t> operations, documents, messages, services</a:t>
            </a:r>
            <a:endParaRPr lang="en-CA" dirty="0" smtClean="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13</a:t>
            </a:fld>
            <a:endParaRPr lang="en-CA" dirty="0"/>
          </a:p>
        </p:txBody>
      </p:sp>
    </p:spTree>
    <p:extLst>
      <p:ext uri="{BB962C8B-B14F-4D97-AF65-F5344CB8AC3E}">
        <p14:creationId xmlns:p14="http://schemas.microsoft.com/office/powerpoint/2010/main" xmlns="" val="86215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15</a:t>
            </a:fld>
            <a:endParaRPr lang="en-CA" dirty="0"/>
          </a:p>
        </p:txBody>
      </p:sp>
    </p:spTree>
    <p:extLst>
      <p:ext uri="{BB962C8B-B14F-4D97-AF65-F5344CB8AC3E}">
        <p14:creationId xmlns:p14="http://schemas.microsoft.com/office/powerpoint/2010/main" xmlns="" val="32798097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smtClean="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smtClean="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smtClean="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smtClean="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690226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smtClean="0"/>
              <a:t>Click to edit Master title style</a:t>
            </a:r>
            <a:endParaRPr lang="en-US" dirty="0"/>
          </a:p>
        </p:txBody>
      </p:sp>
      <p:sp>
        <p:nvSpPr>
          <p:cNvPr id="3" name="Content Placeholder 2"/>
          <p:cNvSpPr>
            <a:spLocks noGrp="1"/>
          </p:cNvSpPr>
          <p:nvPr>
            <p:ph idx="1"/>
          </p:nvPr>
        </p:nvSpPr>
        <p:spPr>
          <a:xfrm>
            <a:off x="381000" y="1828800"/>
            <a:ext cx="8382000" cy="462453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xmlns="" val="36385691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xmlns="" val="555763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0"/>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xmlns="" val="19784791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xmlns=""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xmlns="" val="149678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AU" dirty="0"/>
          </a:p>
        </p:txBody>
      </p:sp>
      <p:sp>
        <p:nvSpPr>
          <p:cNvPr id="1030" name="Rectangle 7"/>
          <p:cNvSpPr>
            <a:spLocks noGrp="1" noChangeArrowheads="1"/>
          </p:cNvSpPr>
          <p:nvPr>
            <p:ph type="body" idx="1"/>
          </p:nvPr>
        </p:nvSpPr>
        <p:spPr bwMode="auto">
          <a:xfrm>
            <a:off x="381000" y="1828800"/>
            <a:ext cx="8382000" cy="46245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13"/>
          <p:cNvSpPr>
            <a:spLocks noChangeArrowheads="1"/>
          </p:cNvSpPr>
          <p:nvPr/>
        </p:nvSpPr>
        <p:spPr bwMode="auto">
          <a:xfrm>
            <a:off x="-5516" y="6643688"/>
            <a:ext cx="9144000" cy="214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800" b="1" dirty="0" smtClean="0"/>
              <a:t>© 2015 HL7 ® Int’l. Licensed</a:t>
            </a:r>
            <a:r>
              <a:rPr lang="en-US" sz="800" b="1" baseline="0" dirty="0" smtClean="0"/>
              <a:t> under Creative Commons</a:t>
            </a:r>
            <a:r>
              <a:rPr lang="en-US" sz="800" b="1" dirty="0" smtClean="0"/>
              <a:t>. HL7, Health Level Seven, FHIR &amp; flame logo are registered trademarks of Health Level Seven International. Reg. U.S. TM Office.</a:t>
            </a:r>
            <a:endParaRPr lang="en-US" sz="800" b="1" dirty="0"/>
          </a:p>
        </p:txBody>
      </p:sp>
      <p:pic>
        <p:nvPicPr>
          <p:cNvPr id="1032" name="Picture 14" descr="HL7 International Logo"/>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p:cNvPicPr>
          <p:nvPr userDrawn="1"/>
        </p:nvPicPr>
        <p:blipFill rotWithShape="1">
          <a:blip r:embed="rId10" cstate="print">
            <a:extLst>
              <a:ext uri="{28A0092B-C50C-407E-A947-70E740481C1C}">
                <a14:useLocalDpi xmlns:a14="http://schemas.microsoft.com/office/drawing/2010/main" xmlns="" val="0"/>
              </a:ext>
            </a:extLst>
          </a:blip>
          <a:srcRect l="27071" t="19101" r="26890" b="29814"/>
          <a:stretch/>
        </p:blipFill>
        <p:spPr>
          <a:xfrm>
            <a:off x="6853009" y="260648"/>
            <a:ext cx="2034746" cy="1252151"/>
          </a:xfrm>
          <a:prstGeom prst="rect">
            <a:avLst/>
          </a:prstGeom>
        </p:spPr>
      </p:pic>
      <p:sp>
        <p:nvSpPr>
          <p:cNvPr id="10" name="TextBox 9"/>
          <p:cNvSpPr txBox="1"/>
          <p:nvPr userDrawn="1"/>
        </p:nvSpPr>
        <p:spPr>
          <a:xfrm>
            <a:off x="8670974" y="759222"/>
            <a:ext cx="288032" cy="276999"/>
          </a:xfrm>
          <a:prstGeom prst="rect">
            <a:avLst/>
          </a:prstGeom>
          <a:noFill/>
        </p:spPr>
        <p:txBody>
          <a:bodyPr wrap="square" rtlCol="0">
            <a:spAutoFit/>
          </a:bodyPr>
          <a:lstStyle/>
          <a:p>
            <a:r>
              <a:rPr lang="en-CA" sz="1200" dirty="0" smtClean="0">
                <a:solidFill>
                  <a:srgbClr val="CC3300"/>
                </a:solidFill>
              </a:rPr>
              <a:t>®</a:t>
            </a:r>
            <a:endParaRPr lang="en-CA" sz="1200" dirty="0">
              <a:solidFill>
                <a:srgbClr val="CC3300"/>
              </a:solidFill>
            </a:endParaRPr>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668" r:id="rId1"/>
    <p:sldLayoutId id="2147483663" r:id="rId2"/>
    <p:sldLayoutId id="2147483662" r:id="rId3"/>
    <p:sldLayoutId id="2147483664" r:id="rId4"/>
    <p:sldLayoutId id="2147483665" r:id="rId5"/>
    <p:sldLayoutId id="2147483666" r:id="rId6"/>
    <p:sldLayoutId id="2147483667" r:id="rId7"/>
  </p:sldLayoutIdLst>
  <p:timing>
    <p:tnLst>
      <p:par>
        <p:cTn id="1" dur="indefinite" restart="never" nodeType="tmRoot"/>
      </p:par>
    </p:tnLst>
  </p:timing>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gforge.hl7.org/svn/fhir/trunk/presentations/2014-05%20Tutorials/Introduction%20to%20FHIR.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mailto:lmckenzie@gevitying.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HL7</a:t>
            </a:r>
            <a:r>
              <a:rPr lang="en-US" sz="6000" b="1" baseline="30000" dirty="0" smtClean="0"/>
              <a:t>®</a:t>
            </a:r>
            <a:r>
              <a:rPr lang="en-AU" dirty="0" smtClean="0"/>
              <a:t> FHIR</a:t>
            </a:r>
            <a:r>
              <a:rPr lang="en-US" sz="6000" b="1" baseline="30000" dirty="0" smtClean="0"/>
              <a:t>®</a:t>
            </a:r>
            <a:r>
              <a:rPr lang="en-AU" dirty="0" smtClean="0"/>
              <a:t> Overview</a:t>
            </a:r>
            <a:br>
              <a:rPr lang="en-AU" dirty="0" smtClean="0"/>
            </a:br>
            <a:r>
              <a:rPr lang="en-AU" sz="3200" dirty="0" smtClean="0"/>
              <a:t>Why should Canada Care?</a:t>
            </a:r>
            <a:endParaRPr lang="en-AU" dirty="0"/>
          </a:p>
        </p:txBody>
      </p:sp>
      <p:sp>
        <p:nvSpPr>
          <p:cNvPr id="3" name="Subtitle 2"/>
          <p:cNvSpPr>
            <a:spLocks noGrp="1"/>
          </p:cNvSpPr>
          <p:nvPr>
            <p:ph type="subTitle" idx="1"/>
          </p:nvPr>
        </p:nvSpPr>
        <p:spPr/>
        <p:txBody>
          <a:bodyPr/>
          <a:lstStyle/>
          <a:p>
            <a:r>
              <a:rPr lang="en-AU" dirty="0" smtClean="0"/>
              <a:t>Lloyd McKenzie</a:t>
            </a:r>
          </a:p>
          <a:p>
            <a:r>
              <a:rPr lang="en-AU" dirty="0" smtClean="0"/>
              <a:t>April 7, </a:t>
            </a:r>
            <a:r>
              <a:rPr lang="en-AU" dirty="0" smtClean="0"/>
              <a:t>2015</a:t>
            </a:r>
            <a:endParaRPr lang="en-AU" dirty="0"/>
          </a:p>
        </p:txBody>
      </p:sp>
    </p:spTree>
    <p:extLst>
      <p:ext uri="{BB962C8B-B14F-4D97-AF65-F5344CB8AC3E}">
        <p14:creationId xmlns:p14="http://schemas.microsoft.com/office/powerpoint/2010/main" xmlns="" val="3495855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5536" y="1700808"/>
            <a:ext cx="8640960" cy="4508927"/>
          </a:xfrm>
          <a:prstGeom prst="rect">
            <a:avLst/>
          </a:prstGeom>
          <a:noFill/>
        </p:spPr>
        <p:txBody>
          <a:bodyPr wrap="square" lIns="91440" tIns="45720" rIns="91440" bIns="45720">
            <a:spAutoFit/>
          </a:bodyPr>
          <a:lstStyle/>
          <a:p>
            <a:pPr algn="ctr"/>
            <a:r>
              <a:rPr lang="en-US" sz="28700" b="1" cap="none" spc="0" dirty="0" smtClean="0">
                <a:ln w="12700">
                  <a:noFill/>
                  <a:prstDash val="solid"/>
                </a:ln>
                <a:solidFill>
                  <a:schemeClr val="bg2">
                    <a:tint val="85000"/>
                    <a:satMod val="155000"/>
                    <a:alpha val="10000"/>
                  </a:schemeClr>
                </a:solidFill>
                <a:effectLst>
                  <a:outerShdw blurRad="41275" dist="20320" dir="1800000" algn="tl" rotWithShape="0">
                    <a:srgbClr val="000000">
                      <a:alpha val="40000"/>
                    </a:srgbClr>
                  </a:outerShdw>
                </a:effectLst>
              </a:rPr>
              <a:t>80%</a:t>
            </a:r>
            <a:endParaRPr lang="en-US" sz="28700" b="1" cap="none" spc="0" dirty="0">
              <a:ln w="12700">
                <a:noFill/>
                <a:prstDash val="solid"/>
              </a:ln>
              <a:solidFill>
                <a:schemeClr val="bg2">
                  <a:tint val="85000"/>
                  <a:satMod val="155000"/>
                  <a:alpha val="10000"/>
                </a:schemeClr>
              </a:solidFill>
              <a:effectLst>
                <a:outerShdw blurRad="41275" dist="20320" dir="1800000" algn="tl" rotWithShape="0">
                  <a:srgbClr val="000000">
                    <a:alpha val="40000"/>
                  </a:srgbClr>
                </a:outerShdw>
              </a:effectLst>
            </a:endParaRPr>
          </a:p>
        </p:txBody>
      </p:sp>
      <p:sp>
        <p:nvSpPr>
          <p:cNvPr id="2" name="Title 1"/>
          <p:cNvSpPr>
            <a:spLocks noGrp="1"/>
          </p:cNvSpPr>
          <p:nvPr>
            <p:ph type="title"/>
          </p:nvPr>
        </p:nvSpPr>
        <p:spPr/>
        <p:txBody>
          <a:bodyPr/>
          <a:lstStyle/>
          <a:p>
            <a:r>
              <a:rPr lang="en-US" dirty="0" smtClean="0"/>
              <a:t>Support</a:t>
            </a:r>
            <a:r>
              <a:rPr lang="en-US" baseline="0" dirty="0" smtClean="0"/>
              <a:t> “Common” Scenarios</a:t>
            </a:r>
            <a:endParaRPr lang="en-CA" dirty="0"/>
          </a:p>
        </p:txBody>
      </p:sp>
      <p:sp>
        <p:nvSpPr>
          <p:cNvPr id="3" name="Content Placeholder 2"/>
          <p:cNvSpPr>
            <a:spLocks noGrp="1"/>
          </p:cNvSpPr>
          <p:nvPr>
            <p:ph idx="1"/>
          </p:nvPr>
        </p:nvSpPr>
        <p:spPr/>
        <p:txBody>
          <a:bodyPr/>
          <a:lstStyle/>
          <a:p>
            <a:r>
              <a:rPr lang="en-US" dirty="0" smtClean="0"/>
              <a:t>Inclusion of content in core specification is based on “80%” rule</a:t>
            </a:r>
          </a:p>
          <a:p>
            <a:pPr lvl="1"/>
            <a:r>
              <a:rPr lang="en-US" dirty="0" smtClean="0"/>
              <a:t>Only include data elements we are confident that most (~80%) of normal implementations using that resource will make use of</a:t>
            </a:r>
          </a:p>
          <a:p>
            <a:pPr lvl="1"/>
            <a:r>
              <a:rPr lang="en-US" dirty="0" smtClean="0"/>
              <a:t>Other content in extensions (more on this later)</a:t>
            </a:r>
          </a:p>
          <a:p>
            <a:pPr lvl="1"/>
            <a:r>
              <a:rPr lang="en-US" dirty="0" smtClean="0"/>
              <a:t>Easy to say, governance challenge to achieve</a:t>
            </a:r>
          </a:p>
          <a:p>
            <a:r>
              <a:rPr lang="en-US" dirty="0" smtClean="0"/>
              <a:t>Resources are simple and easy to understand &amp; use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a:t>
            </a:fld>
            <a:endParaRPr lang="en-CA" dirty="0"/>
          </a:p>
        </p:txBody>
      </p:sp>
    </p:spTree>
    <p:extLst>
      <p:ext uri="{BB962C8B-B14F-4D97-AF65-F5344CB8AC3E}">
        <p14:creationId xmlns:p14="http://schemas.microsoft.com/office/powerpoint/2010/main" xmlns="" val="113899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 ISO AD type</a:t>
            </a:r>
            <a:endParaRPr lang="en-CA" dirty="0"/>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dirty="0" err="1" smtClean="0"/>
              <a:t>isNotOrdered</a:t>
            </a:r>
            <a:r>
              <a:rPr lang="en-US" dirty="0"/>
              <a:t>, updateMode, </a:t>
            </a:r>
            <a:r>
              <a:rPr lang="en-US" dirty="0" err="1"/>
              <a:t>flavorId</a:t>
            </a:r>
            <a:r>
              <a:rPr lang="en-US" dirty="0"/>
              <a:t>, </a:t>
            </a:r>
            <a:r>
              <a:rPr lang="en-US" dirty="0" err="1"/>
              <a:t>nullFlavor</a:t>
            </a:r>
            <a:r>
              <a:rPr lang="en-US" dirty="0"/>
              <a:t>, </a:t>
            </a:r>
            <a:r>
              <a:rPr lang="en-US" dirty="0" err="1"/>
              <a:t>controlAct</a:t>
            </a:r>
            <a:r>
              <a:rPr lang="en-US" dirty="0"/>
              <a:t> root &amp; extension, </a:t>
            </a:r>
            <a:r>
              <a:rPr lang="en-US" dirty="0" err="1"/>
              <a:t>validTime</a:t>
            </a:r>
            <a:r>
              <a:rPr lang="en-US" dirty="0"/>
              <a:t> low and high, useable period (GTS – no room on the </a:t>
            </a:r>
            <a:r>
              <a:rPr lang="en-US" dirty="0" smtClean="0"/>
              <a:t>slide), use</a:t>
            </a:r>
          </a:p>
          <a:p>
            <a:pPr lvl="1"/>
            <a:r>
              <a:rPr lang="en-US" dirty="0" smtClean="0"/>
              <a:t>home, primary home, vacation home, workplace, direct, public, bad, physical, postal, temporary, alphabetic, ideographic, syllabic, search, </a:t>
            </a:r>
            <a:r>
              <a:rPr lang="en-US" dirty="0" err="1" smtClean="0"/>
              <a:t>soundex</a:t>
            </a:r>
            <a:r>
              <a:rPr lang="en-US" dirty="0" smtClean="0"/>
              <a:t>, phonetic</a:t>
            </a:r>
          </a:p>
          <a:p>
            <a:r>
              <a:rPr lang="en-US" dirty="0" smtClean="0"/>
              <a:t>0..* parts, each with:</a:t>
            </a:r>
          </a:p>
          <a:p>
            <a:pPr lvl="1"/>
            <a:r>
              <a:rPr lang="en-US" dirty="0" smtClean="0"/>
              <a:t>value, code</a:t>
            </a:r>
            <a:r>
              <a:rPr lang="en-US" dirty="0"/>
              <a:t>, code system, code system name, code system version</a:t>
            </a:r>
            <a:r>
              <a:rPr lang="en-US" dirty="0" smtClean="0"/>
              <a:t>, language, type:</a:t>
            </a:r>
          </a:p>
          <a:p>
            <a:pPr lvl="2"/>
            <a:r>
              <a:rPr lang="en-US" dirty="0" smtClean="0"/>
              <a:t>address line,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country, county or parish, municipality, delimiter, post box, precinct, state or province, </a:t>
            </a:r>
            <a:br>
              <a:rPr lang="en-US" dirty="0" smtClean="0"/>
            </a:br>
            <a:r>
              <a:rPr lang="en-US" dirty="0" smtClean="0"/>
              <a:t>postal code, delivery point identifier</a:t>
            </a:r>
          </a:p>
        </p:txBody>
      </p:sp>
    </p:spTree>
    <p:extLst>
      <p:ext uri="{BB962C8B-B14F-4D97-AF65-F5344CB8AC3E}">
        <p14:creationId xmlns:p14="http://schemas.microsoft.com/office/powerpoint/2010/main" xmlns="" val="162103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 FHIR Address</a:t>
            </a:r>
            <a:endParaRPr lang="en-CA" dirty="0"/>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strike="sngStrike" dirty="0" err="1" smtClean="0">
                <a:solidFill>
                  <a:srgbClr val="FF0000"/>
                </a:solidFill>
              </a:rPr>
              <a:t>isNotOrdered</a:t>
            </a:r>
            <a:r>
              <a:rPr lang="en-US" strike="sngStrike" dirty="0">
                <a:solidFill>
                  <a:srgbClr val="FF0000"/>
                </a:solidFill>
              </a:rPr>
              <a:t>, updateMode, </a:t>
            </a:r>
            <a:r>
              <a:rPr lang="en-US" strike="sngStrike" dirty="0" err="1">
                <a:solidFill>
                  <a:srgbClr val="FF0000"/>
                </a:solidFill>
              </a:rPr>
              <a:t>flavorId</a:t>
            </a:r>
            <a:r>
              <a:rPr lang="en-US" strike="sngStrike" dirty="0">
                <a:solidFill>
                  <a:srgbClr val="FF0000"/>
                </a:solidFill>
              </a:rPr>
              <a:t>, </a:t>
            </a:r>
            <a:r>
              <a:rPr lang="en-US" strike="sngStrike" dirty="0" err="1">
                <a:solidFill>
                  <a:srgbClr val="FF0000"/>
                </a:solidFill>
              </a:rPr>
              <a:t>nullFlavor</a:t>
            </a:r>
            <a:r>
              <a:rPr lang="en-US" strike="sngStrike" dirty="0">
                <a:solidFill>
                  <a:srgbClr val="FF0000"/>
                </a:solidFill>
              </a:rPr>
              <a:t>, </a:t>
            </a:r>
            <a:r>
              <a:rPr lang="en-US" strike="sngStrike" dirty="0" err="1">
                <a:solidFill>
                  <a:srgbClr val="FF0000"/>
                </a:solidFill>
              </a:rPr>
              <a:t>controlAct</a:t>
            </a:r>
            <a:r>
              <a:rPr lang="en-US" strike="sngStrike" dirty="0">
                <a:solidFill>
                  <a:srgbClr val="FF0000"/>
                </a:solidFill>
              </a:rPr>
              <a:t> root &amp; extension, </a:t>
            </a:r>
            <a:r>
              <a:rPr lang="en-US" strike="sngStrike" dirty="0" err="1">
                <a:solidFill>
                  <a:srgbClr val="FF0000"/>
                </a:solidFill>
              </a:rPr>
              <a:t>validTime</a:t>
            </a:r>
            <a:r>
              <a:rPr lang="en-US" strike="sngStrike" dirty="0">
                <a:solidFill>
                  <a:srgbClr val="FF0000"/>
                </a:solidFill>
              </a:rPr>
              <a:t> low and high, useable </a:t>
            </a:r>
            <a:r>
              <a:rPr lang="en-US" b="1" dirty="0" smtClean="0"/>
              <a:t>period</a:t>
            </a:r>
            <a:r>
              <a:rPr lang="en-US" dirty="0" smtClean="0"/>
              <a:t> (low, high)</a:t>
            </a:r>
            <a:r>
              <a:rPr lang="en-US" strike="sngStrike" dirty="0" smtClean="0">
                <a:solidFill>
                  <a:srgbClr val="FF0000"/>
                </a:solidFill>
              </a:rPr>
              <a:t> </a:t>
            </a:r>
            <a:r>
              <a:rPr lang="en-US" strike="sngStrike" dirty="0">
                <a:solidFill>
                  <a:srgbClr val="FF0000"/>
                </a:solidFill>
              </a:rPr>
              <a:t>(GTS – no room on the </a:t>
            </a:r>
            <a:r>
              <a:rPr lang="en-US" strike="sngStrike" dirty="0" smtClean="0">
                <a:solidFill>
                  <a:srgbClr val="FF0000"/>
                </a:solidFill>
              </a:rPr>
              <a:t>slide), </a:t>
            </a:r>
            <a:r>
              <a:rPr lang="en-US" b="1" dirty="0" smtClean="0"/>
              <a:t>use</a:t>
            </a:r>
          </a:p>
          <a:p>
            <a:pPr lvl="1"/>
            <a:r>
              <a:rPr lang="en-US" b="1" dirty="0" smtClean="0"/>
              <a:t>home</a:t>
            </a:r>
            <a:r>
              <a:rPr lang="en-US" strike="sngStrike" dirty="0" smtClean="0">
                <a:solidFill>
                  <a:srgbClr val="FF0000"/>
                </a:solidFill>
              </a:rPr>
              <a:t>, primary home, vacation home, </a:t>
            </a:r>
            <a:r>
              <a:rPr lang="en-US" b="1" dirty="0" smtClean="0"/>
              <a:t>work</a:t>
            </a:r>
            <a:r>
              <a:rPr lang="en-US" strike="sngStrike" dirty="0" smtClean="0">
                <a:solidFill>
                  <a:srgbClr val="FF0000"/>
                </a:solidFill>
              </a:rPr>
              <a:t>place, direct, public, bad, physical, postal, </a:t>
            </a:r>
            <a:r>
              <a:rPr lang="en-US" b="1" dirty="0" smtClean="0"/>
              <a:t>temp</a:t>
            </a:r>
            <a:r>
              <a:rPr lang="en-US" strike="sngStrike" dirty="0" smtClean="0">
                <a:solidFill>
                  <a:srgbClr val="FF0000"/>
                </a:solidFill>
              </a:rPr>
              <a:t>orary, alphabetic, ideographic, syllabic, search, </a:t>
            </a:r>
            <a:r>
              <a:rPr lang="en-US" strike="sngStrike" dirty="0" err="1" smtClean="0">
                <a:solidFill>
                  <a:srgbClr val="FF0000"/>
                </a:solidFill>
              </a:rPr>
              <a:t>soundex</a:t>
            </a:r>
            <a:r>
              <a:rPr lang="en-US" strike="sngStrike" dirty="0" smtClean="0">
                <a:solidFill>
                  <a:srgbClr val="FF0000"/>
                </a:solidFill>
              </a:rPr>
              <a:t>, phonetic, </a:t>
            </a:r>
            <a:r>
              <a:rPr lang="en-US" dirty="0" smtClean="0"/>
              <a:t>old</a:t>
            </a:r>
          </a:p>
          <a:p>
            <a:r>
              <a:rPr lang="en-US" strike="sngStrike" dirty="0" smtClean="0">
                <a:solidFill>
                  <a:srgbClr val="FF0000"/>
                </a:solidFill>
              </a:rPr>
              <a:t>0..* parts, each </a:t>
            </a:r>
            <a:r>
              <a:rPr lang="en-US" strike="sngStrike" dirty="0" err="1" smtClean="0">
                <a:solidFill>
                  <a:srgbClr val="FF0000"/>
                </a:solidFill>
              </a:rPr>
              <a:t>with:</a:t>
            </a:r>
            <a:r>
              <a:rPr lang="en-US" dirty="0" err="1" smtClean="0"/>
              <a:t>text</a:t>
            </a:r>
            <a:endParaRPr lang="en-US" dirty="0" smtClean="0"/>
          </a:p>
          <a:p>
            <a:pPr lvl="1"/>
            <a:r>
              <a:rPr lang="en-US" strike="sngStrike" dirty="0" smtClean="0">
                <a:solidFill>
                  <a:srgbClr val="FF0000"/>
                </a:solidFill>
              </a:rPr>
              <a:t>value, code</a:t>
            </a:r>
            <a:r>
              <a:rPr lang="en-US" strike="sngStrike" dirty="0">
                <a:solidFill>
                  <a:srgbClr val="FF0000"/>
                </a:solidFill>
              </a:rPr>
              <a:t>, code system, code system name, code system version</a:t>
            </a:r>
            <a:r>
              <a:rPr lang="en-US" strike="sngStrike" dirty="0" smtClean="0">
                <a:solidFill>
                  <a:srgbClr val="FF0000"/>
                </a:solidFill>
              </a:rPr>
              <a:t>, language, type:</a:t>
            </a:r>
          </a:p>
          <a:p>
            <a:pPr lvl="2"/>
            <a:r>
              <a:rPr lang="en-US" strike="sngStrike" dirty="0" smtClean="0">
                <a:solidFill>
                  <a:srgbClr val="FF0000"/>
                </a:solidFill>
              </a:rPr>
              <a:t>address </a:t>
            </a:r>
            <a:r>
              <a:rPr lang="en-US" b="1" dirty="0" smtClean="0"/>
              <a:t>line</a:t>
            </a:r>
            <a:r>
              <a:rPr lang="en-US" strike="sngStrike" dirty="0" smtClean="0">
                <a:solidFill>
                  <a:srgbClr val="FF0000"/>
                </a:solidFill>
              </a:rPr>
              <a:t>,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a:t>
            </a:r>
            <a:r>
              <a:rPr lang="en-US" b="1" dirty="0" smtClean="0"/>
              <a:t>country</a:t>
            </a:r>
            <a:r>
              <a:rPr lang="en-US" strike="sngStrike" dirty="0" smtClean="0">
                <a:solidFill>
                  <a:srgbClr val="FF0000"/>
                </a:solidFill>
              </a:rPr>
              <a:t>, county or parish, </a:t>
            </a:r>
            <a:r>
              <a:rPr lang="en-US" strike="sngStrike" dirty="0" err="1" smtClean="0">
                <a:solidFill>
                  <a:srgbClr val="FF0000"/>
                </a:solidFill>
              </a:rPr>
              <a:t>municipality</a:t>
            </a:r>
            <a:r>
              <a:rPr lang="en-US" b="1" dirty="0" err="1" smtClean="0"/>
              <a:t>city</a:t>
            </a:r>
            <a:r>
              <a:rPr lang="en-US" strike="sngStrike" dirty="0" smtClean="0">
                <a:solidFill>
                  <a:srgbClr val="FF0000"/>
                </a:solidFill>
              </a:rPr>
              <a:t>, delimiter, post box, precinct, </a:t>
            </a:r>
            <a:br>
              <a:rPr lang="en-US" strike="sngStrike" dirty="0" smtClean="0">
                <a:solidFill>
                  <a:srgbClr val="FF0000"/>
                </a:solidFill>
              </a:rPr>
            </a:br>
            <a:r>
              <a:rPr lang="en-US" b="1" dirty="0" smtClean="0"/>
              <a:t>state</a:t>
            </a:r>
            <a:r>
              <a:rPr lang="en-US" strike="sngStrike" dirty="0" smtClean="0">
                <a:solidFill>
                  <a:srgbClr val="FF0000"/>
                </a:solidFill>
              </a:rPr>
              <a:t> or province, postal </a:t>
            </a:r>
            <a:r>
              <a:rPr lang="en-US" strike="sngStrike" dirty="0" err="1" smtClean="0">
                <a:solidFill>
                  <a:srgbClr val="FF0000"/>
                </a:solidFill>
              </a:rPr>
              <a:t>code</a:t>
            </a:r>
            <a:r>
              <a:rPr lang="en-US" b="1" dirty="0" err="1" smtClean="0"/>
              <a:t>zip</a:t>
            </a:r>
            <a:r>
              <a:rPr lang="en-US" strike="sngStrike" dirty="0" smtClean="0">
                <a:solidFill>
                  <a:srgbClr val="FF0000"/>
                </a:solidFill>
              </a:rPr>
              <a:t>, delivery point identifier</a:t>
            </a:r>
          </a:p>
        </p:txBody>
      </p:sp>
    </p:spTree>
    <p:extLst>
      <p:ext uri="{BB962C8B-B14F-4D97-AF65-F5344CB8AC3E}">
        <p14:creationId xmlns:p14="http://schemas.microsoft.com/office/powerpoint/2010/main" xmlns="" val="1135061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Won’t extensions break interoperability?</a:t>
            </a:r>
            <a:endParaRPr lang="en-CA" dirty="0"/>
          </a:p>
        </p:txBody>
      </p:sp>
      <p:sp>
        <p:nvSpPr>
          <p:cNvPr id="3" name="Content Placeholder 2"/>
          <p:cNvSpPr>
            <a:spLocks noGrp="1"/>
          </p:cNvSpPr>
          <p:nvPr>
            <p:ph idx="1"/>
          </p:nvPr>
        </p:nvSpPr>
        <p:spPr/>
        <p:txBody>
          <a:bodyPr/>
          <a:lstStyle/>
          <a:p>
            <a:r>
              <a:rPr lang="en-US" dirty="0" smtClean="0"/>
              <a:t>The 80% + narrative helps provide “base” interoperability</a:t>
            </a:r>
          </a:p>
          <a:p>
            <a:endParaRPr lang="en-US" dirty="0" smtClean="0"/>
          </a:p>
          <a:p>
            <a:r>
              <a:rPr lang="en-US" dirty="0" smtClean="0"/>
              <a:t>For “robust” interoperability</a:t>
            </a:r>
          </a:p>
          <a:p>
            <a:pPr lvl="1"/>
            <a:r>
              <a:rPr lang="en-US" dirty="0" smtClean="0"/>
              <a:t>Profile – constrains structure</a:t>
            </a:r>
          </a:p>
          <a:p>
            <a:pPr lvl="1"/>
            <a:r>
              <a:rPr lang="en-US" dirty="0" smtClean="0"/>
              <a:t>Conformance – constrains behavior</a:t>
            </a:r>
          </a:p>
          <a:p>
            <a:pPr lvl="2"/>
            <a:r>
              <a:rPr lang="en-US" dirty="0" smtClean="0"/>
              <a:t>Needed to claim “I’m FHIR conformant”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spTree>
    <p:extLst>
      <p:ext uri="{BB962C8B-B14F-4D97-AF65-F5344CB8AC3E}">
        <p14:creationId xmlns:p14="http://schemas.microsoft.com/office/powerpoint/2010/main" xmlns="" val="1092394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a:t>
            </a:r>
            <a:endParaRPr lang="en-CA" dirty="0"/>
          </a:p>
        </p:txBody>
      </p:sp>
      <p:sp>
        <p:nvSpPr>
          <p:cNvPr id="3" name="Content Placeholder 2"/>
          <p:cNvSpPr>
            <a:spLocks noGrp="1"/>
          </p:cNvSpPr>
          <p:nvPr>
            <p:ph idx="1"/>
          </p:nvPr>
        </p:nvSpPr>
        <p:spPr/>
        <p:txBody>
          <a:bodyPr/>
          <a:lstStyle/>
          <a:p>
            <a:r>
              <a:rPr lang="en-US" dirty="0" smtClean="0"/>
              <a:t>FHIR supports 4 interoperability paradigms</a:t>
            </a:r>
          </a:p>
          <a:p>
            <a:pPr lvl="1"/>
            <a:r>
              <a:rPr lang="en-US" dirty="0" smtClean="0"/>
              <a:t>REST – Lightweight, leverages web stack</a:t>
            </a:r>
          </a:p>
          <a:p>
            <a:pPr lvl="1"/>
            <a:r>
              <a:rPr lang="en-US" dirty="0" smtClean="0"/>
              <a:t>Documents – Long-term persistence</a:t>
            </a:r>
          </a:p>
          <a:p>
            <a:pPr lvl="1"/>
            <a:r>
              <a:rPr lang="en-US" dirty="0" smtClean="0"/>
              <a:t>Messages – Request/response paradigm</a:t>
            </a:r>
          </a:p>
          <a:p>
            <a:pPr lvl="1"/>
            <a:r>
              <a:rPr lang="en-US" dirty="0" smtClean="0"/>
              <a:t>Services – other SOA-based interfaces</a:t>
            </a:r>
          </a:p>
          <a:p>
            <a:r>
              <a:rPr lang="en-US" dirty="0" smtClean="0"/>
              <a:t>Regardless of approach, content stays the same</a:t>
            </a:r>
          </a:p>
          <a:p>
            <a:pPr lvl="1"/>
            <a:r>
              <a:rPr lang="en-US" dirty="0" smtClean="0"/>
              <a:t>Can leverage same models, same </a:t>
            </a:r>
            <a:r>
              <a:rPr lang="en-US" smtClean="0"/>
              <a:t>profiles everywhere</a:t>
            </a:r>
            <a:endParaRPr lang="en-US"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14</a:t>
            </a:fld>
            <a:endParaRPr lang="en-CA" dirty="0"/>
          </a:p>
        </p:txBody>
      </p:sp>
    </p:spTree>
    <p:extLst>
      <p:ext uri="{BB962C8B-B14F-4D97-AF65-F5344CB8AC3E}">
        <p14:creationId xmlns:p14="http://schemas.microsoft.com/office/powerpoint/2010/main" xmlns="" val="10540925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FHIR Resources</a:t>
            </a:r>
            <a:endParaRPr lang="en-CA" dirty="0"/>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xmlns="" val="190015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Resources</a:t>
            </a:r>
            <a:endParaRPr lang="en-AU" dirty="0"/>
          </a:p>
        </p:txBody>
      </p:sp>
      <p:sp>
        <p:nvSpPr>
          <p:cNvPr id="3" name="Content Placeholder 2"/>
          <p:cNvSpPr>
            <a:spLocks noGrp="1"/>
          </p:cNvSpPr>
          <p:nvPr>
            <p:ph idx="1"/>
          </p:nvPr>
        </p:nvSpPr>
        <p:spPr/>
        <p:txBody>
          <a:bodyPr/>
          <a:lstStyle/>
          <a:p>
            <a:r>
              <a:rPr lang="en-AU" dirty="0" smtClean="0"/>
              <a:t>“Resources” are:</a:t>
            </a:r>
          </a:p>
          <a:p>
            <a:pPr lvl="1"/>
            <a:r>
              <a:rPr lang="en-AU" dirty="0" smtClean="0"/>
              <a:t>Small logically discrete units of exchange</a:t>
            </a:r>
          </a:p>
          <a:p>
            <a:pPr lvl="1"/>
            <a:r>
              <a:rPr lang="en-AU" dirty="0" smtClean="0"/>
              <a:t>Defined behaviour and meaning</a:t>
            </a:r>
          </a:p>
          <a:p>
            <a:pPr lvl="1"/>
            <a:r>
              <a:rPr lang="en-AU" dirty="0" smtClean="0"/>
              <a:t>Known identity / location</a:t>
            </a:r>
          </a:p>
          <a:p>
            <a:pPr lvl="1"/>
            <a:r>
              <a:rPr lang="en-AU" dirty="0" smtClean="0"/>
              <a:t>Smallest unit of transaction</a:t>
            </a:r>
          </a:p>
          <a:p>
            <a:pPr lvl="1"/>
            <a:r>
              <a:rPr lang="en-AU" dirty="0" smtClean="0"/>
              <a:t>“of interest” to healthcare</a:t>
            </a:r>
          </a:p>
          <a:p>
            <a:pPr lvl="1"/>
            <a:endParaRPr lang="en-AU" dirty="0" smtClean="0"/>
          </a:p>
          <a:p>
            <a:pPr lvl="1"/>
            <a:r>
              <a:rPr lang="en-AU" dirty="0" smtClean="0"/>
              <a:t>V2: Sort of like Segments</a:t>
            </a:r>
          </a:p>
          <a:p>
            <a:pPr lvl="1"/>
            <a:r>
              <a:rPr lang="en-AU" dirty="0" smtClean="0"/>
              <a:t>V3: Sort of like CMETs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16</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xmlns="" val="0"/>
              </a:ext>
            </a:extLst>
          </a:blip>
          <a:srcRect l="27071" t="19101" r="26890" b="29814"/>
          <a:stretch/>
        </p:blipFill>
        <p:spPr>
          <a:xfrm>
            <a:off x="6876256" y="265046"/>
            <a:ext cx="2034746" cy="1252151"/>
          </a:xfrm>
          <a:prstGeom prst="rect">
            <a:avLst/>
          </a:prstGeom>
        </p:spPr>
      </p:pic>
      <p:pic>
        <p:nvPicPr>
          <p:cNvPr id="5122" name="Picture 2" descr="C:\Users\office\AppData\Local\Microsoft\Windows\Temporary Internet Files\Content.IE5\5WDXES51\MC900439816[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61968" y="3356992"/>
            <a:ext cx="2362324" cy="23623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1799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What’s a Resource?</a:t>
            </a:r>
            <a:endParaRPr lang="en-CA" dirty="0"/>
          </a:p>
        </p:txBody>
      </p:sp>
      <p:sp>
        <p:nvSpPr>
          <p:cNvPr id="9" name="Text Placeholder 8"/>
          <p:cNvSpPr>
            <a:spLocks noGrp="1"/>
          </p:cNvSpPr>
          <p:nvPr>
            <p:ph type="body" idx="1"/>
          </p:nvPr>
        </p:nvSpPr>
        <p:spPr/>
        <p:txBody>
          <a:bodyPr/>
          <a:lstStyle/>
          <a:p>
            <a:r>
              <a:rPr lang="en-US" dirty="0" smtClean="0"/>
              <a:t>Examples</a:t>
            </a:r>
            <a:endParaRPr lang="en-CA" dirty="0"/>
          </a:p>
        </p:txBody>
      </p:sp>
      <p:sp>
        <p:nvSpPr>
          <p:cNvPr id="7" name="Content Placeholder 6"/>
          <p:cNvSpPr>
            <a:spLocks noGrp="1"/>
          </p:cNvSpPr>
          <p:nvPr>
            <p:ph sz="half" idx="2"/>
          </p:nvPr>
        </p:nvSpPr>
        <p:spPr/>
        <p:txBody>
          <a:bodyPr/>
          <a:lstStyle/>
          <a:p>
            <a:r>
              <a:rPr lang="en-US" dirty="0" smtClean="0"/>
              <a:t>Administrative</a:t>
            </a:r>
          </a:p>
          <a:p>
            <a:pPr lvl="1"/>
            <a:r>
              <a:rPr lang="en-US" dirty="0" smtClean="0"/>
              <a:t>Patient, Practitioner, Organization, Location, Coverage, Invoice</a:t>
            </a:r>
          </a:p>
          <a:p>
            <a:r>
              <a:rPr lang="en-US" dirty="0" smtClean="0"/>
              <a:t>Clinical Concepts</a:t>
            </a:r>
          </a:p>
          <a:p>
            <a:pPr lvl="1"/>
            <a:r>
              <a:rPr lang="en-US" dirty="0" smtClean="0"/>
              <a:t>Allergy, Condition, Family History, Care Plan</a:t>
            </a:r>
          </a:p>
          <a:p>
            <a:r>
              <a:rPr lang="en-US" dirty="0" smtClean="0"/>
              <a:t>Infrastructure</a:t>
            </a:r>
          </a:p>
          <a:p>
            <a:pPr lvl="1"/>
            <a:r>
              <a:rPr lang="en-US" dirty="0" smtClean="0"/>
              <a:t>Document, Message, Profile, Conformance</a:t>
            </a:r>
          </a:p>
        </p:txBody>
      </p:sp>
      <p:sp>
        <p:nvSpPr>
          <p:cNvPr id="10" name="Text Placeholder 9"/>
          <p:cNvSpPr>
            <a:spLocks noGrp="1"/>
          </p:cNvSpPr>
          <p:nvPr>
            <p:ph type="body" sz="quarter" idx="3"/>
          </p:nvPr>
        </p:nvSpPr>
        <p:spPr/>
        <p:txBody>
          <a:bodyPr/>
          <a:lstStyle/>
          <a:p>
            <a:r>
              <a:rPr lang="en-US" dirty="0" smtClean="0"/>
              <a:t>Non-examples</a:t>
            </a:r>
            <a:endParaRPr lang="en-CA" dirty="0"/>
          </a:p>
        </p:txBody>
      </p:sp>
      <p:sp>
        <p:nvSpPr>
          <p:cNvPr id="11" name="Content Placeholder 10"/>
          <p:cNvSpPr>
            <a:spLocks noGrp="1"/>
          </p:cNvSpPr>
          <p:nvPr>
            <p:ph sz="quarter" idx="4"/>
          </p:nvPr>
        </p:nvSpPr>
        <p:spPr/>
        <p:txBody>
          <a:bodyPr/>
          <a:lstStyle/>
          <a:p>
            <a:r>
              <a:rPr lang="en-US" dirty="0" smtClean="0"/>
              <a:t>Gender</a:t>
            </a:r>
          </a:p>
          <a:p>
            <a:pPr lvl="1"/>
            <a:r>
              <a:rPr lang="en-US" dirty="0" smtClean="0"/>
              <a:t>Too small</a:t>
            </a:r>
          </a:p>
          <a:p>
            <a:r>
              <a:rPr lang="en-US" dirty="0" smtClean="0"/>
              <a:t>Electronic Health Record </a:t>
            </a:r>
          </a:p>
          <a:p>
            <a:pPr lvl="1"/>
            <a:r>
              <a:rPr lang="en-US" dirty="0" smtClean="0"/>
              <a:t>Too big</a:t>
            </a:r>
          </a:p>
          <a:p>
            <a:r>
              <a:rPr lang="en-US" dirty="0" smtClean="0"/>
              <a:t>Blood Pressure</a:t>
            </a:r>
          </a:p>
          <a:p>
            <a:pPr lvl="1"/>
            <a:r>
              <a:rPr lang="en-US" dirty="0" smtClean="0"/>
              <a:t>Too specific</a:t>
            </a:r>
          </a:p>
          <a:p>
            <a:r>
              <a:rPr lang="en-US" dirty="0" smtClean="0"/>
              <a:t>Intervention</a:t>
            </a:r>
          </a:p>
          <a:p>
            <a:pPr lvl="1"/>
            <a:r>
              <a:rPr lang="en-US" dirty="0" smtClean="0"/>
              <a:t>Too broad</a:t>
            </a:r>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17</a:t>
            </a:fld>
            <a:endParaRPr lang="en-CA" dirty="0"/>
          </a:p>
        </p:txBody>
      </p:sp>
      <p:sp>
        <p:nvSpPr>
          <p:cNvPr id="12" name="TextBox 11"/>
          <p:cNvSpPr txBox="1"/>
          <p:nvPr/>
        </p:nvSpPr>
        <p:spPr>
          <a:xfrm>
            <a:off x="3203848" y="5805264"/>
            <a:ext cx="4896544" cy="707886"/>
          </a:xfrm>
          <a:prstGeom prst="rect">
            <a:avLst/>
          </a:prstGeom>
          <a:noFill/>
        </p:spPr>
        <p:txBody>
          <a:bodyPr wrap="square" rtlCol="0">
            <a:spAutoFit/>
          </a:bodyPr>
          <a:lstStyle/>
          <a:p>
            <a:r>
              <a:rPr lang="en-US" sz="4000" b="1" dirty="0" smtClean="0">
                <a:solidFill>
                  <a:schemeClr val="accent1"/>
                </a:solidFill>
              </a:rPr>
              <a:t>100-150 total - ever</a:t>
            </a:r>
            <a:endParaRPr lang="en-CA" sz="4000" b="1" dirty="0">
              <a:solidFill>
                <a:schemeClr val="accent1"/>
              </a:solidFill>
            </a:endParaRPr>
          </a:p>
        </p:txBody>
      </p:sp>
    </p:spTree>
    <p:extLst>
      <p:ext uri="{BB962C8B-B14F-4D97-AF65-F5344CB8AC3E}">
        <p14:creationId xmlns:p14="http://schemas.microsoft.com/office/powerpoint/2010/main" xmlns="" val="179795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6" presetClass="emph" presetSubtype="0" fill="hold" grpId="0" nodeType="clickEffect">
                                  <p:stCondLst>
                                    <p:cond delay="0"/>
                                  </p:stCondLst>
                                  <p:childTnLst>
                                    <p:animEffect transition="out" filter="fade">
                                      <p:cBhvr>
                                        <p:cTn id="48" dur="500" tmFilter="0, 0; .2, .5; .8, .5; 1, 0"/>
                                        <p:tgtEl>
                                          <p:spTgt spid="12"/>
                                        </p:tgtEl>
                                      </p:cBhvr>
                                    </p:animEffect>
                                    <p:animScale>
                                      <p:cBhvr>
                                        <p:cTn id="49"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1" grpId="0" build="p"/>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srcRect l="3451" t="9052" r="57700" b="31100"/>
          <a:stretch/>
        </p:blipFill>
        <p:spPr>
          <a:xfrm>
            <a:off x="392928" y="305861"/>
            <a:ext cx="5840522" cy="5998374"/>
          </a:xfrm>
          <a:prstGeom prst="rect">
            <a:avLst/>
          </a:prstGeom>
        </p:spPr>
      </p:pic>
      <p:sp>
        <p:nvSpPr>
          <p:cNvPr id="11" name="Rectangle 10"/>
          <p:cNvSpPr/>
          <p:nvPr/>
        </p:nvSpPr>
        <p:spPr>
          <a:xfrm>
            <a:off x="428713" y="1295555"/>
            <a:ext cx="5416056" cy="1173839"/>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7" name="Text Box 3"/>
          <p:cNvSpPr txBox="1"/>
          <p:nvPr/>
        </p:nvSpPr>
        <p:spPr>
          <a:xfrm>
            <a:off x="6434444" y="1478439"/>
            <a:ext cx="2397336" cy="72008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Human Readable </a:t>
            </a:r>
            <a:r>
              <a:rPr lang="en-AU" sz="1600" dirty="0" smtClean="0">
                <a:effectLst/>
                <a:ea typeface="Calibri"/>
                <a:cs typeface="Times New Roman"/>
              </a:rPr>
              <a:t>Summary</a:t>
            </a:r>
            <a:endParaRPr lang="en-AU" sz="1600" dirty="0">
              <a:effectLst/>
              <a:ea typeface="Calibri"/>
              <a:cs typeface="Times New Roman"/>
            </a:endParaRPr>
          </a:p>
        </p:txBody>
      </p:sp>
      <p:cxnSp>
        <p:nvCxnSpPr>
          <p:cNvPr id="8" name="Straight Arrow Connector 7"/>
          <p:cNvCxnSpPr/>
          <p:nvPr/>
        </p:nvCxnSpPr>
        <p:spPr>
          <a:xfrm flipH="1">
            <a:off x="5868144" y="1772816"/>
            <a:ext cx="5429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 Box 6"/>
          <p:cNvSpPr txBox="1"/>
          <p:nvPr/>
        </p:nvSpPr>
        <p:spPr>
          <a:xfrm>
            <a:off x="6419171" y="3717032"/>
            <a:ext cx="2401146" cy="1728192"/>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Standard Data </a:t>
            </a:r>
            <a:br>
              <a:rPr lang="en-AU" sz="1600" dirty="0">
                <a:effectLst/>
                <a:ea typeface="Calibri"/>
                <a:cs typeface="Times New Roman"/>
              </a:rPr>
            </a:br>
            <a:r>
              <a:rPr lang="en-AU" sz="1600" dirty="0">
                <a:effectLst/>
                <a:ea typeface="Calibri"/>
                <a:cs typeface="Times New Roman"/>
              </a:rPr>
              <a:t>Content:</a:t>
            </a:r>
          </a:p>
          <a:p>
            <a:pPr marL="342900" lvl="0" indent="-342900">
              <a:lnSpc>
                <a:spcPct val="115000"/>
              </a:lnSpc>
              <a:spcAft>
                <a:spcPts val="0"/>
              </a:spcAft>
              <a:buFont typeface="Symbol"/>
              <a:buChar char=""/>
            </a:pPr>
            <a:r>
              <a:rPr lang="en-AU" sz="1200" dirty="0">
                <a:effectLst/>
                <a:ea typeface="Calibri"/>
                <a:cs typeface="Times New Roman"/>
              </a:rPr>
              <a:t>MRN</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Name</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Gender</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Date of Birth</a:t>
            </a:r>
            <a:endParaRPr lang="en-AU" sz="1600" dirty="0">
              <a:effectLst/>
              <a:ea typeface="Calibri"/>
              <a:cs typeface="Times New Roman"/>
            </a:endParaRPr>
          </a:p>
          <a:p>
            <a:pPr marL="342900" lvl="0" indent="-342900">
              <a:lnSpc>
                <a:spcPct val="115000"/>
              </a:lnSpc>
              <a:spcAft>
                <a:spcPts val="1000"/>
              </a:spcAft>
              <a:buFont typeface="Symbol"/>
              <a:buChar char=""/>
            </a:pPr>
            <a:r>
              <a:rPr lang="en-AU" sz="1200" dirty="0">
                <a:effectLst/>
                <a:ea typeface="Calibri"/>
                <a:cs typeface="Times New Roman"/>
              </a:rPr>
              <a:t>Provider</a:t>
            </a:r>
            <a:endParaRPr lang="en-AU" sz="1600" dirty="0">
              <a:effectLst/>
              <a:ea typeface="Calibri"/>
              <a:cs typeface="Times New Roman"/>
            </a:endParaRPr>
          </a:p>
        </p:txBody>
      </p:sp>
      <p:cxnSp>
        <p:nvCxnSpPr>
          <p:cNvPr id="10" name="Straight Arrow Connector 9"/>
          <p:cNvCxnSpPr/>
          <p:nvPr/>
        </p:nvCxnSpPr>
        <p:spPr>
          <a:xfrm flipH="1">
            <a:off x="5844769" y="4653136"/>
            <a:ext cx="543560" cy="0"/>
          </a:xfrm>
          <a:prstGeom prst="straightConnector1">
            <a:avLst/>
          </a:prstGeom>
          <a:ln w="28575">
            <a:solidFill>
              <a:srgbClr val="00B050"/>
            </a:solidFill>
            <a:tailEnd type="arrow"/>
          </a:ln>
        </p:spPr>
        <p:style>
          <a:lnRef idx="1">
            <a:schemeClr val="accent3"/>
          </a:lnRef>
          <a:fillRef idx="0">
            <a:schemeClr val="accent3"/>
          </a:fillRef>
          <a:effectRef idx="0">
            <a:schemeClr val="accent3"/>
          </a:effectRef>
          <a:fontRef idx="minor">
            <a:schemeClr val="tx1"/>
          </a:fontRef>
        </p:style>
      </p:cxnSp>
      <p:sp>
        <p:nvSpPr>
          <p:cNvPr id="12" name="Rectangle 11"/>
          <p:cNvSpPr/>
          <p:nvPr/>
        </p:nvSpPr>
        <p:spPr>
          <a:xfrm>
            <a:off x="428713" y="3212976"/>
            <a:ext cx="5439431" cy="2880320"/>
          </a:xfrm>
          <a:prstGeom prst="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a:p>
        </p:txBody>
      </p:sp>
      <p:sp>
        <p:nvSpPr>
          <p:cNvPr id="13" name="Rectangle 12"/>
          <p:cNvSpPr/>
          <p:nvPr/>
        </p:nvSpPr>
        <p:spPr>
          <a:xfrm>
            <a:off x="419541" y="2517149"/>
            <a:ext cx="5416056" cy="648072"/>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a:p>
        </p:txBody>
      </p:sp>
      <p:sp>
        <p:nvSpPr>
          <p:cNvPr id="14" name="Text Box 10"/>
          <p:cNvSpPr txBox="1"/>
          <p:nvPr/>
        </p:nvSpPr>
        <p:spPr>
          <a:xfrm>
            <a:off x="6419171" y="2511255"/>
            <a:ext cx="2401146" cy="657225"/>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smtClean="0">
                <a:solidFill>
                  <a:schemeClr val="tx1"/>
                </a:solidFill>
                <a:effectLst/>
                <a:ea typeface="Calibri"/>
                <a:cs typeface="Times New Roman"/>
              </a:rPr>
              <a:t>Extension </a:t>
            </a:r>
            <a:r>
              <a:rPr lang="en-AU" sz="1600" dirty="0">
                <a:solidFill>
                  <a:schemeClr val="tx1"/>
                </a:solidFill>
                <a:effectLst/>
                <a:ea typeface="Calibri"/>
                <a:cs typeface="Times New Roman"/>
              </a:rPr>
              <a:t>with reference to its definition</a:t>
            </a:r>
          </a:p>
        </p:txBody>
      </p:sp>
      <p:cxnSp>
        <p:nvCxnSpPr>
          <p:cNvPr id="15" name="Straight Arrow Connector 14"/>
          <p:cNvCxnSpPr/>
          <p:nvPr/>
        </p:nvCxnSpPr>
        <p:spPr>
          <a:xfrm flipH="1">
            <a:off x="5847309" y="2832785"/>
            <a:ext cx="541020" cy="4576"/>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sp>
        <p:nvSpPr>
          <p:cNvPr id="16" name="Rectangle 15"/>
          <p:cNvSpPr/>
          <p:nvPr/>
        </p:nvSpPr>
        <p:spPr>
          <a:xfrm>
            <a:off x="428713" y="497697"/>
            <a:ext cx="5416056" cy="750104"/>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7" name="Text Box 3"/>
          <p:cNvSpPr txBox="1"/>
          <p:nvPr/>
        </p:nvSpPr>
        <p:spPr>
          <a:xfrm>
            <a:off x="6434444" y="680580"/>
            <a:ext cx="2397336" cy="460144"/>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smtClean="0">
                <a:effectLst/>
                <a:ea typeface="Calibri"/>
                <a:cs typeface="Times New Roman"/>
              </a:rPr>
              <a:t>Identity &amp; Metadata</a:t>
            </a:r>
            <a:endParaRPr lang="en-AU" sz="1600" dirty="0">
              <a:effectLst/>
              <a:ea typeface="Calibri"/>
              <a:cs typeface="Times New Roman"/>
            </a:endParaRPr>
          </a:p>
        </p:txBody>
      </p:sp>
      <p:cxnSp>
        <p:nvCxnSpPr>
          <p:cNvPr id="18" name="Straight Arrow Connector 17"/>
          <p:cNvCxnSpPr/>
          <p:nvPr/>
        </p:nvCxnSpPr>
        <p:spPr>
          <a:xfrm flipH="1">
            <a:off x="5868145" y="974957"/>
            <a:ext cx="542925"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0996139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5CC3E5C4-3E2B-40F1-9F2B-C46CEB0C88DF}" type="slidenum">
              <a:rPr lang="en-CA" smtClean="0"/>
              <a:pPr/>
              <a:t>19</a:t>
            </a:fld>
            <a:endParaRPr lang="en-CA" dirty="0"/>
          </a:p>
        </p:txBody>
      </p:sp>
      <p:sp>
        <p:nvSpPr>
          <p:cNvPr id="3" name="Title 2"/>
          <p:cNvSpPr>
            <a:spLocks noGrp="1"/>
          </p:cNvSpPr>
          <p:nvPr>
            <p:ph type="title"/>
          </p:nvPr>
        </p:nvSpPr>
        <p:spPr/>
        <p:txBody>
          <a:bodyPr/>
          <a:lstStyle/>
          <a:p>
            <a:r>
              <a:rPr lang="en-US" dirty="0" smtClean="0"/>
              <a:t>(FHIR home)</a:t>
            </a:r>
            <a:endParaRPr lang="en-CA"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76393" y="279501"/>
            <a:ext cx="8590477" cy="62085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Rectangle 4"/>
          <p:cNvSpPr/>
          <p:nvPr/>
        </p:nvSpPr>
        <p:spPr bwMode="auto">
          <a:xfrm>
            <a:off x="7264577" y="491431"/>
            <a:ext cx="1224136" cy="201265"/>
          </a:xfrm>
          <a:prstGeom prst="rect">
            <a:avLst/>
          </a:prstGeom>
          <a:solidFill>
            <a:srgbClr val="00B050">
              <a:alpha val="25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4412957" y="3967356"/>
            <a:ext cx="1599203" cy="1026966"/>
          </a:xfrm>
          <a:prstGeom prst="rect">
            <a:avLst/>
          </a:prstGeom>
          <a:solidFill>
            <a:srgbClr val="00B050">
              <a:alpha val="25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9" name="TextBox 8"/>
          <p:cNvSpPr txBox="1"/>
          <p:nvPr/>
        </p:nvSpPr>
        <p:spPr>
          <a:xfrm>
            <a:off x="2908093" y="207342"/>
            <a:ext cx="3320091" cy="769441"/>
          </a:xfrm>
          <a:prstGeom prst="rect">
            <a:avLst/>
          </a:prstGeom>
          <a:noFill/>
        </p:spPr>
        <p:txBody>
          <a:bodyPr wrap="square" rtlCol="0">
            <a:spAutoFit/>
          </a:bodyPr>
          <a:lstStyle/>
          <a:p>
            <a:pPr algn="ctr"/>
            <a:r>
              <a:rPr lang="en-US" sz="4400" b="1" dirty="0" smtClean="0">
                <a:solidFill>
                  <a:srgbClr val="FF0000"/>
                </a:solidFill>
              </a:rPr>
              <a:t>hl7.org/</a:t>
            </a:r>
            <a:r>
              <a:rPr lang="en-US" sz="4400" b="1" dirty="0" err="1" smtClean="0">
                <a:solidFill>
                  <a:srgbClr val="FF0000"/>
                </a:solidFill>
              </a:rPr>
              <a:t>fhir</a:t>
            </a:r>
            <a:endParaRPr lang="en-CA" sz="4400" b="1" dirty="0">
              <a:solidFill>
                <a:srgbClr val="FF0000"/>
              </a:solidFill>
            </a:endParaRPr>
          </a:p>
        </p:txBody>
      </p:sp>
    </p:spTree>
    <p:extLst>
      <p:ext uri="{BB962C8B-B14F-4D97-AF65-F5344CB8AC3E}">
        <p14:creationId xmlns:p14="http://schemas.microsoft.com/office/powerpoint/2010/main" xmlns="" val="1507207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presentation</a:t>
            </a:r>
            <a:endParaRPr lang="en-CA" dirty="0"/>
          </a:p>
        </p:txBody>
      </p:sp>
      <p:sp>
        <p:nvSpPr>
          <p:cNvPr id="4" name="Content Placeholder 3"/>
          <p:cNvSpPr>
            <a:spLocks noGrp="1"/>
          </p:cNvSpPr>
          <p:nvPr>
            <p:ph idx="1"/>
          </p:nvPr>
        </p:nvSpPr>
        <p:spPr/>
        <p:txBody>
          <a:bodyPr/>
          <a:lstStyle/>
          <a:p>
            <a:r>
              <a:rPr lang="en-US" dirty="0" smtClean="0"/>
              <a:t>Can be downloaded here:</a:t>
            </a:r>
          </a:p>
          <a:p>
            <a:pPr lvl="1"/>
            <a:r>
              <a:rPr lang="en-CA" dirty="0">
                <a:hlinkClick r:id="rId2"/>
              </a:rPr>
              <a:t>http://</a:t>
            </a:r>
            <a:r>
              <a:rPr lang="en-CA" dirty="0" smtClean="0">
                <a:hlinkClick r:id="rId2"/>
              </a:rPr>
              <a:t>gforge.hl7.org/svn/fhir/trunk/presentations/2015-04 Canada/HL7 FHIR Overview.pptx</a:t>
            </a:r>
            <a:endParaRPr lang="en-CA" dirty="0" smtClean="0"/>
          </a:p>
          <a:p>
            <a:pPr lvl="2"/>
            <a:r>
              <a:rPr lang="en-US" dirty="0" smtClean="0"/>
              <a:t>Use “anonymous” and email address to logon</a:t>
            </a:r>
            <a:endParaRPr lang="en-CA" dirty="0" smtClean="0"/>
          </a:p>
          <a:p>
            <a:pPr lvl="0"/>
            <a:r>
              <a:rPr lang="en-US" dirty="0" smtClean="0"/>
              <a:t>Is licensed for use under the Creative Commons, specifically:</a:t>
            </a:r>
          </a:p>
          <a:p>
            <a:pPr lvl="1"/>
            <a:r>
              <a:rPr lang="en-CA" u="sng" dirty="0">
                <a:hlinkClick r:id="rId3"/>
              </a:rPr>
              <a:t>Creative Commons Attribution 3.0 </a:t>
            </a:r>
            <a:r>
              <a:rPr lang="en-CA" u="sng" dirty="0" err="1">
                <a:hlinkClick r:id="rId3"/>
              </a:rPr>
              <a:t>Unported</a:t>
            </a:r>
            <a:r>
              <a:rPr lang="en-CA" u="sng" dirty="0">
                <a:hlinkClick r:id="rId3"/>
              </a:rPr>
              <a:t> </a:t>
            </a:r>
            <a:r>
              <a:rPr lang="en-CA" u="sng" dirty="0" smtClean="0">
                <a:hlinkClick r:id="rId3"/>
              </a:rPr>
              <a:t>License</a:t>
            </a:r>
            <a:endParaRPr lang="en-CA" u="sng" dirty="0" smtClean="0"/>
          </a:p>
          <a:p>
            <a:pPr lvl="1"/>
            <a:r>
              <a:rPr lang="en-US" dirty="0" smtClean="0"/>
              <a:t>(Do with it as you wish, so long as you give</a:t>
            </a:r>
            <a:br>
              <a:rPr lang="en-US" dirty="0" smtClean="0"/>
            </a:br>
            <a:r>
              <a:rPr lang="en-US" dirty="0" smtClean="0"/>
              <a:t> credit)</a:t>
            </a:r>
            <a:endParaRPr lang="en-CA"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987824" y="5301208"/>
            <a:ext cx="838200" cy="2952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28488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FHIR compare?</a:t>
            </a:r>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xmlns="" val="38985750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V2 and FHIR</a:t>
            </a:r>
            <a:endParaRPr lang="en-CA" dirty="0"/>
          </a:p>
        </p:txBody>
      </p:sp>
      <p:sp>
        <p:nvSpPr>
          <p:cNvPr id="5" name="Text Placeholder 4"/>
          <p:cNvSpPr>
            <a:spLocks noGrp="1"/>
          </p:cNvSpPr>
          <p:nvPr>
            <p:ph type="body" idx="1"/>
          </p:nvPr>
        </p:nvSpPr>
        <p:spPr/>
        <p:txBody>
          <a:bodyPr/>
          <a:lstStyle/>
          <a:p>
            <a:r>
              <a:rPr lang="en-US" dirty="0" smtClean="0"/>
              <a:t>Similarities</a:t>
            </a:r>
            <a:endParaRPr lang="en-CA" dirty="0"/>
          </a:p>
        </p:txBody>
      </p:sp>
      <p:sp>
        <p:nvSpPr>
          <p:cNvPr id="6" name="Content Placeholder 5"/>
          <p:cNvSpPr>
            <a:spLocks noGrp="1"/>
          </p:cNvSpPr>
          <p:nvPr>
            <p:ph sz="half" idx="2"/>
          </p:nvPr>
        </p:nvSpPr>
        <p:spPr/>
        <p:txBody>
          <a:bodyPr/>
          <a:lstStyle/>
          <a:p>
            <a:r>
              <a:rPr lang="en-US" dirty="0" smtClean="0"/>
              <a:t>Built around re-usable “chunks” of data</a:t>
            </a:r>
          </a:p>
          <a:p>
            <a:r>
              <a:rPr lang="en-US" dirty="0" smtClean="0"/>
              <a:t>Strong forward/backward compatibility rules</a:t>
            </a:r>
          </a:p>
          <a:p>
            <a:r>
              <a:rPr lang="en-US" dirty="0" smtClean="0"/>
              <a:t>Extensibility mechanism</a:t>
            </a:r>
            <a:endParaRPr lang="en-CA" dirty="0"/>
          </a:p>
        </p:txBody>
      </p:sp>
      <p:sp>
        <p:nvSpPr>
          <p:cNvPr id="7" name="Text Placeholder 6"/>
          <p:cNvSpPr>
            <a:spLocks noGrp="1"/>
          </p:cNvSpPr>
          <p:nvPr>
            <p:ph type="body" sz="quarter" idx="3"/>
          </p:nvPr>
        </p:nvSpPr>
        <p:spPr/>
        <p:txBody>
          <a:bodyPr/>
          <a:lstStyle/>
          <a:p>
            <a:r>
              <a:rPr lang="en-US" dirty="0" smtClean="0"/>
              <a:t>FHIR Differences</a:t>
            </a:r>
            <a:endParaRPr lang="en-CA" dirty="0"/>
          </a:p>
        </p:txBody>
      </p:sp>
      <p:sp>
        <p:nvSpPr>
          <p:cNvPr id="8" name="Content Placeholder 7"/>
          <p:cNvSpPr>
            <a:spLocks noGrp="1"/>
          </p:cNvSpPr>
          <p:nvPr>
            <p:ph sz="quarter" idx="4"/>
          </p:nvPr>
        </p:nvSpPr>
        <p:spPr/>
        <p:txBody>
          <a:bodyPr/>
          <a:lstStyle/>
          <a:p>
            <a:r>
              <a:rPr lang="en-US" dirty="0" smtClean="0"/>
              <a:t>Each chunk (resource) is independently addressable</a:t>
            </a:r>
          </a:p>
          <a:p>
            <a:r>
              <a:rPr lang="en-US" dirty="0" smtClean="0"/>
              <a:t>More than messages</a:t>
            </a:r>
          </a:p>
          <a:p>
            <a:r>
              <a:rPr lang="en-US" dirty="0" smtClean="0"/>
              <a:t>Human readable required</a:t>
            </a:r>
          </a:p>
          <a:p>
            <a:r>
              <a:rPr lang="en-US" dirty="0" smtClean="0"/>
              <a:t>Extensions don’t collide, are discoverable</a:t>
            </a:r>
          </a:p>
          <a:p>
            <a:r>
              <a:rPr lang="en-US" dirty="0" smtClean="0"/>
              <a:t>Modern tools/skills</a:t>
            </a:r>
          </a:p>
          <a:p>
            <a:r>
              <a:rPr lang="en-US" dirty="0" smtClean="0"/>
              <a:t>Instances easy to read</a:t>
            </a:r>
          </a:p>
          <a:p>
            <a:r>
              <a:rPr lang="en-US" dirty="0" smtClean="0"/>
              <a:t>Lighter spec</a:t>
            </a:r>
            <a:endParaRPr lang="en-CA" dirty="0"/>
          </a:p>
        </p:txBody>
      </p:sp>
    </p:spTree>
    <p:extLst>
      <p:ext uri="{BB962C8B-B14F-4D97-AF65-F5344CB8AC3E}">
        <p14:creationId xmlns:p14="http://schemas.microsoft.com/office/powerpoint/2010/main" xmlns="" val="2074649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V3 and FHIR</a:t>
            </a:r>
            <a:endParaRPr lang="en-CA" dirty="0"/>
          </a:p>
        </p:txBody>
      </p:sp>
      <p:sp>
        <p:nvSpPr>
          <p:cNvPr id="3" name="Text Placeholder 2"/>
          <p:cNvSpPr>
            <a:spLocks noGrp="1"/>
          </p:cNvSpPr>
          <p:nvPr>
            <p:ph type="body" idx="1"/>
          </p:nvPr>
        </p:nvSpPr>
        <p:spPr/>
        <p:txBody>
          <a:bodyPr/>
          <a:lstStyle/>
          <a:p>
            <a:r>
              <a:rPr lang="en-US" dirty="0" smtClean="0"/>
              <a:t>Similarities</a:t>
            </a:r>
            <a:endParaRPr lang="en-CA" dirty="0"/>
          </a:p>
        </p:txBody>
      </p:sp>
      <p:sp>
        <p:nvSpPr>
          <p:cNvPr id="4" name="Content Placeholder 3"/>
          <p:cNvSpPr>
            <a:spLocks noGrp="1"/>
          </p:cNvSpPr>
          <p:nvPr>
            <p:ph sz="half" idx="2"/>
          </p:nvPr>
        </p:nvSpPr>
        <p:spPr/>
        <p:txBody>
          <a:bodyPr/>
          <a:lstStyle/>
          <a:p>
            <a:r>
              <a:rPr lang="en-US" dirty="0" smtClean="0"/>
              <a:t>Based on RIM, vocab &amp; ISO Data types foundations</a:t>
            </a:r>
          </a:p>
          <a:p>
            <a:r>
              <a:rPr lang="en-US" dirty="0" smtClean="0"/>
              <a:t>Support XML syntax</a:t>
            </a:r>
            <a:endParaRPr lang="en-CA" dirty="0"/>
          </a:p>
        </p:txBody>
      </p:sp>
      <p:sp>
        <p:nvSpPr>
          <p:cNvPr id="5" name="Text Placeholder 4"/>
          <p:cNvSpPr>
            <a:spLocks noGrp="1"/>
          </p:cNvSpPr>
          <p:nvPr>
            <p:ph type="body" sz="quarter" idx="3"/>
          </p:nvPr>
        </p:nvSpPr>
        <p:spPr/>
        <p:txBody>
          <a:bodyPr/>
          <a:lstStyle/>
          <a:p>
            <a:r>
              <a:rPr lang="en-US" dirty="0" smtClean="0"/>
              <a:t>FHIR Differences</a:t>
            </a:r>
            <a:endParaRPr lang="en-CA" dirty="0"/>
          </a:p>
        </p:txBody>
      </p:sp>
      <p:sp>
        <p:nvSpPr>
          <p:cNvPr id="6" name="Content Placeholder 5"/>
          <p:cNvSpPr>
            <a:spLocks noGrp="1"/>
          </p:cNvSpPr>
          <p:nvPr>
            <p:ph sz="quarter" idx="4"/>
          </p:nvPr>
        </p:nvSpPr>
        <p:spPr/>
        <p:txBody>
          <a:bodyPr/>
          <a:lstStyle/>
          <a:p>
            <a:r>
              <a:rPr lang="en-US" dirty="0" smtClean="0"/>
              <a:t>Simpler models &amp; syntax (reference model hidden)</a:t>
            </a:r>
          </a:p>
          <a:p>
            <a:r>
              <a:rPr lang="en-US" dirty="0"/>
              <a:t>Friendly names</a:t>
            </a:r>
          </a:p>
          <a:p>
            <a:r>
              <a:rPr lang="en-US" dirty="0" smtClean="0"/>
              <a:t>Extensibility with discovery</a:t>
            </a:r>
          </a:p>
          <a:p>
            <a:r>
              <a:rPr lang="en-US" dirty="0" smtClean="0"/>
              <a:t>Easy inter-version wire compatibility</a:t>
            </a:r>
          </a:p>
          <a:p>
            <a:r>
              <a:rPr lang="en-US" dirty="0" smtClean="0"/>
              <a:t>Messages, documents, etc. use same syntax</a:t>
            </a:r>
          </a:p>
          <a:p>
            <a:r>
              <a:rPr lang="en-US" dirty="0" smtClean="0"/>
              <a:t>JSON syntax too</a:t>
            </a:r>
          </a:p>
        </p:txBody>
      </p:sp>
    </p:spTree>
    <p:extLst>
      <p:ext uri="{BB962C8B-B14F-4D97-AF65-F5344CB8AC3E}">
        <p14:creationId xmlns:p14="http://schemas.microsoft.com/office/powerpoint/2010/main" xmlns="" val="13879081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and CDA</a:t>
            </a:r>
            <a:endParaRPr lang="en-CA" dirty="0"/>
          </a:p>
        </p:txBody>
      </p:sp>
      <p:sp>
        <p:nvSpPr>
          <p:cNvPr id="3" name="Text Placeholder 2"/>
          <p:cNvSpPr>
            <a:spLocks noGrp="1"/>
          </p:cNvSpPr>
          <p:nvPr>
            <p:ph type="body" idx="1"/>
          </p:nvPr>
        </p:nvSpPr>
        <p:spPr/>
        <p:txBody>
          <a:bodyPr/>
          <a:lstStyle/>
          <a:p>
            <a:r>
              <a:rPr lang="en-US" dirty="0" smtClean="0"/>
              <a:t>Similarities</a:t>
            </a:r>
            <a:endParaRPr lang="en-CA" dirty="0"/>
          </a:p>
        </p:txBody>
      </p:sp>
      <p:sp>
        <p:nvSpPr>
          <p:cNvPr id="4" name="Content Placeholder 3"/>
          <p:cNvSpPr>
            <a:spLocks noGrp="1"/>
          </p:cNvSpPr>
          <p:nvPr>
            <p:ph sz="half" idx="2"/>
          </p:nvPr>
        </p:nvSpPr>
        <p:spPr/>
        <p:txBody>
          <a:bodyPr/>
          <a:lstStyle/>
          <a:p>
            <a:r>
              <a:rPr lang="en-US" dirty="0" smtClean="0"/>
              <a:t>Support profiling for specific use-cases</a:t>
            </a:r>
          </a:p>
          <a:p>
            <a:r>
              <a:rPr lang="en-US" dirty="0" smtClean="0"/>
              <a:t>Human readability is minimum for interoperability</a:t>
            </a:r>
          </a:p>
          <a:p>
            <a:r>
              <a:rPr lang="en-US" dirty="0" smtClean="0"/>
              <a:t>APIs, validation tooling, profile tooling</a:t>
            </a:r>
          </a:p>
          <a:p>
            <a:r>
              <a:rPr lang="en-US" dirty="0" smtClean="0"/>
              <a:t>(See v3 similarities on prior slide)</a:t>
            </a:r>
            <a:endParaRPr lang="en-CA" dirty="0"/>
          </a:p>
        </p:txBody>
      </p:sp>
      <p:sp>
        <p:nvSpPr>
          <p:cNvPr id="5" name="Text Placeholder 4"/>
          <p:cNvSpPr>
            <a:spLocks noGrp="1"/>
          </p:cNvSpPr>
          <p:nvPr>
            <p:ph type="body" sz="quarter" idx="3"/>
          </p:nvPr>
        </p:nvSpPr>
        <p:spPr/>
        <p:txBody>
          <a:bodyPr/>
          <a:lstStyle/>
          <a:p>
            <a:r>
              <a:rPr lang="en-US" dirty="0" smtClean="0"/>
              <a:t>FHIR Differences</a:t>
            </a:r>
            <a:endParaRPr lang="en-CA" dirty="0"/>
          </a:p>
        </p:txBody>
      </p:sp>
      <p:sp>
        <p:nvSpPr>
          <p:cNvPr id="6" name="Content Placeholder 5"/>
          <p:cNvSpPr>
            <a:spLocks noGrp="1"/>
          </p:cNvSpPr>
          <p:nvPr>
            <p:ph sz="quarter" idx="4"/>
          </p:nvPr>
        </p:nvSpPr>
        <p:spPr/>
        <p:txBody>
          <a:bodyPr/>
          <a:lstStyle/>
          <a:p>
            <a:r>
              <a:rPr lang="en-US" dirty="0" smtClean="0"/>
              <a:t>Can use out of the box – no templates required</a:t>
            </a:r>
          </a:p>
          <a:p>
            <a:r>
              <a:rPr lang="en-US" dirty="0" smtClean="0"/>
              <a:t>Not restricted to just documents</a:t>
            </a:r>
          </a:p>
          <a:p>
            <a:r>
              <a:rPr lang="en-US" dirty="0" smtClean="0"/>
              <a:t>Implementer tooling generated with spec</a:t>
            </a:r>
          </a:p>
          <a:p>
            <a:r>
              <a:rPr lang="en-US" dirty="0" smtClean="0"/>
              <a:t>(</a:t>
            </a:r>
            <a:r>
              <a:rPr lang="en-US" dirty="0"/>
              <a:t>See v3 </a:t>
            </a:r>
            <a:r>
              <a:rPr lang="en-US" dirty="0" smtClean="0"/>
              <a:t>differences on </a:t>
            </a:r>
            <a:r>
              <a:rPr lang="en-US" dirty="0"/>
              <a:t>prior slide</a:t>
            </a:r>
            <a:r>
              <a:rPr lang="en-US" dirty="0" smtClean="0"/>
              <a:t>)</a:t>
            </a:r>
            <a:endParaRPr lang="en-CA" dirty="0"/>
          </a:p>
        </p:txBody>
      </p:sp>
    </p:spTree>
    <p:extLst>
      <p:ext uri="{BB962C8B-B14F-4D97-AF65-F5344CB8AC3E}">
        <p14:creationId xmlns:p14="http://schemas.microsoft.com/office/powerpoint/2010/main" xmlns="" val="1695771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and Services</a:t>
            </a:r>
            <a:endParaRPr lang="en-CA" dirty="0"/>
          </a:p>
        </p:txBody>
      </p:sp>
      <p:sp>
        <p:nvSpPr>
          <p:cNvPr id="3" name="Text Placeholder 2"/>
          <p:cNvSpPr>
            <a:spLocks noGrp="1"/>
          </p:cNvSpPr>
          <p:nvPr>
            <p:ph type="body" idx="1"/>
          </p:nvPr>
        </p:nvSpPr>
        <p:spPr/>
        <p:txBody>
          <a:bodyPr/>
          <a:lstStyle/>
          <a:p>
            <a:r>
              <a:rPr lang="en-US" dirty="0" smtClean="0"/>
              <a:t>Similarities</a:t>
            </a:r>
            <a:endParaRPr lang="en-CA" dirty="0"/>
          </a:p>
        </p:txBody>
      </p:sp>
      <p:sp>
        <p:nvSpPr>
          <p:cNvPr id="4" name="Content Placeholder 3"/>
          <p:cNvSpPr>
            <a:spLocks noGrp="1"/>
          </p:cNvSpPr>
          <p:nvPr>
            <p:ph sz="half" idx="2"/>
          </p:nvPr>
        </p:nvSpPr>
        <p:spPr/>
        <p:txBody>
          <a:bodyPr/>
          <a:lstStyle/>
          <a:p>
            <a:r>
              <a:rPr lang="en-US" dirty="0" smtClean="0"/>
              <a:t>Encourage context neutral, re-usable structures with defined behavior</a:t>
            </a:r>
          </a:p>
          <a:p>
            <a:r>
              <a:rPr lang="en-US" dirty="0" smtClean="0"/>
              <a:t>RESTful interface is a simple SOA interface</a:t>
            </a:r>
            <a:endParaRPr lang="en-CA" dirty="0"/>
          </a:p>
        </p:txBody>
      </p:sp>
      <p:sp>
        <p:nvSpPr>
          <p:cNvPr id="5" name="Text Placeholder 4"/>
          <p:cNvSpPr>
            <a:spLocks noGrp="1"/>
          </p:cNvSpPr>
          <p:nvPr>
            <p:ph type="body" sz="quarter" idx="3"/>
          </p:nvPr>
        </p:nvSpPr>
        <p:spPr/>
        <p:txBody>
          <a:bodyPr/>
          <a:lstStyle/>
          <a:p>
            <a:r>
              <a:rPr lang="en-US" dirty="0" smtClean="0"/>
              <a:t>FHIR differences</a:t>
            </a:r>
            <a:endParaRPr lang="en-CA" dirty="0"/>
          </a:p>
        </p:txBody>
      </p:sp>
      <p:sp>
        <p:nvSpPr>
          <p:cNvPr id="6" name="Content Placeholder 5"/>
          <p:cNvSpPr>
            <a:spLocks noGrp="1"/>
          </p:cNvSpPr>
          <p:nvPr>
            <p:ph sz="quarter" idx="4"/>
          </p:nvPr>
        </p:nvSpPr>
        <p:spPr/>
        <p:txBody>
          <a:bodyPr/>
          <a:lstStyle/>
          <a:p>
            <a:r>
              <a:rPr lang="en-US" dirty="0" smtClean="0"/>
              <a:t>Consistent data structures across services</a:t>
            </a:r>
          </a:p>
          <a:p>
            <a:r>
              <a:rPr lang="en-US" dirty="0" smtClean="0"/>
              <a:t>Ease of transport across paradigms message &lt;-&gt; service &lt;-&gt; document &lt;-&gt; REST</a:t>
            </a:r>
          </a:p>
          <a:p>
            <a:r>
              <a:rPr lang="en-US" dirty="0" smtClean="0"/>
              <a:t>Standard framework for defining/discovering services</a:t>
            </a:r>
            <a:endParaRPr lang="en-CA" dirty="0"/>
          </a:p>
        </p:txBody>
      </p:sp>
    </p:spTree>
    <p:extLst>
      <p:ext uri="{BB962C8B-B14F-4D97-AF65-F5344CB8AC3E}">
        <p14:creationId xmlns:p14="http://schemas.microsoft.com/office/powerpoint/2010/main" xmlns="" val="35360270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why use anything else?</a:t>
            </a:r>
            <a:endParaRPr lang="en-CA" dirty="0"/>
          </a:p>
        </p:txBody>
      </p:sp>
      <p:sp>
        <p:nvSpPr>
          <p:cNvPr id="7" name="Content Placeholder 6"/>
          <p:cNvSpPr>
            <a:spLocks noGrp="1"/>
          </p:cNvSpPr>
          <p:nvPr>
            <p:ph idx="1"/>
          </p:nvPr>
        </p:nvSpPr>
        <p:spPr/>
        <p:txBody>
          <a:bodyPr/>
          <a:lstStyle/>
          <a:p>
            <a:r>
              <a:rPr lang="en-US" dirty="0" smtClean="0"/>
              <a:t>FHIR is brand new</a:t>
            </a:r>
          </a:p>
          <a:p>
            <a:pPr lvl="1"/>
            <a:r>
              <a:rPr lang="en-US" dirty="0" smtClean="0"/>
              <a:t>Minimal market share</a:t>
            </a:r>
          </a:p>
          <a:p>
            <a:pPr lvl="1"/>
            <a:r>
              <a:rPr lang="en-US" dirty="0" smtClean="0"/>
              <a:t>Not yet normative</a:t>
            </a:r>
          </a:p>
          <a:p>
            <a:pPr lvl="1"/>
            <a:r>
              <a:rPr lang="en-US" dirty="0" smtClean="0"/>
              <a:t>Limited track record</a:t>
            </a:r>
          </a:p>
          <a:p>
            <a:r>
              <a:rPr lang="en-US" dirty="0" smtClean="0"/>
              <a:t>Business case</a:t>
            </a:r>
          </a:p>
          <a:p>
            <a:pPr lvl="1"/>
            <a:r>
              <a:rPr lang="en-US" dirty="0" smtClean="0"/>
              <a:t>No-one dumps existing working systems just because something new is “better”</a:t>
            </a:r>
          </a:p>
          <a:p>
            <a:pPr lvl="1"/>
            <a:r>
              <a:rPr lang="en-US" dirty="0" smtClean="0"/>
              <a:t>Most Large projects committed to one standard won’t change direction quickly (or even at all)</a:t>
            </a:r>
            <a:endParaRPr lang="en-CA" dirty="0"/>
          </a:p>
        </p:txBody>
      </p:sp>
    </p:spTree>
    <p:extLst>
      <p:ext uri="{BB962C8B-B14F-4D97-AF65-F5344CB8AC3E}">
        <p14:creationId xmlns:p14="http://schemas.microsoft.com/office/powerpoint/2010/main" xmlns="" val="33131413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as a replacement</a:t>
            </a:r>
            <a:endParaRPr lang="en-CA" dirty="0"/>
          </a:p>
        </p:txBody>
      </p:sp>
      <p:sp>
        <p:nvSpPr>
          <p:cNvPr id="3" name="Content Placeholder 2"/>
          <p:cNvSpPr>
            <a:spLocks noGrp="1"/>
          </p:cNvSpPr>
          <p:nvPr>
            <p:ph idx="1"/>
          </p:nvPr>
        </p:nvSpPr>
        <p:spPr/>
        <p:txBody>
          <a:bodyPr/>
          <a:lstStyle/>
          <a:p>
            <a:r>
              <a:rPr lang="en-US" sz="2800" dirty="0" smtClean="0"/>
              <a:t>Yes, FHIR has the </a:t>
            </a:r>
            <a:r>
              <a:rPr lang="en-US" sz="2800" b="1" dirty="0" smtClean="0"/>
              <a:t>potential</a:t>
            </a:r>
            <a:r>
              <a:rPr lang="en-US" sz="2800" b="0" dirty="0" smtClean="0"/>
              <a:t> to supplant HL7 v3, CDA and even v2</a:t>
            </a:r>
          </a:p>
          <a:p>
            <a:r>
              <a:rPr lang="en-US" sz="2800" b="1" dirty="0" smtClean="0"/>
              <a:t>However</a:t>
            </a:r>
          </a:p>
          <a:p>
            <a:pPr lvl="1"/>
            <a:r>
              <a:rPr lang="en-US" sz="2400" b="0" dirty="0" smtClean="0"/>
              <a:t>It’s probably not going to do so right away</a:t>
            </a:r>
          </a:p>
          <a:p>
            <a:pPr marL="571500" indent="-514350"/>
            <a:endParaRPr lang="en-US" sz="2900" dirty="0" smtClean="0"/>
          </a:p>
          <a:p>
            <a:pPr marL="571500" indent="-514350"/>
            <a:r>
              <a:rPr lang="en-US" sz="2900" dirty="0" smtClean="0"/>
              <a:t>HL7 will support existing product lines so</a:t>
            </a:r>
            <a:br>
              <a:rPr lang="en-US" sz="2900" dirty="0" smtClean="0"/>
            </a:br>
            <a:r>
              <a:rPr lang="en-US" sz="2900" dirty="0" smtClean="0"/>
              <a:t>long as the market needs them</a:t>
            </a:r>
            <a:endParaRPr lang="en-CA" sz="2900" b="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xmlns="" val="9870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Status of FHIR</a:t>
            </a:r>
            <a:endParaRPr lang="en-CA" dirty="0"/>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xmlns="" val="18665383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FHIR Timeline</a:t>
            </a:r>
            <a:endParaRPr lang="en-CA" dirty="0"/>
          </a:p>
        </p:txBody>
      </p:sp>
      <p:sp>
        <p:nvSpPr>
          <p:cNvPr id="5" name="Content Placeholder 4"/>
          <p:cNvSpPr>
            <a:spLocks noGrp="1"/>
          </p:cNvSpPr>
          <p:nvPr>
            <p:ph idx="1"/>
          </p:nvPr>
        </p:nvSpPr>
        <p:spPr/>
        <p:txBody>
          <a:bodyPr/>
          <a:lstStyle/>
          <a:p>
            <a:r>
              <a:rPr lang="en-US" dirty="0" smtClean="0"/>
              <a:t>Conception: Sept 2011</a:t>
            </a:r>
          </a:p>
          <a:p>
            <a:r>
              <a:rPr lang="en-US" dirty="0" smtClean="0"/>
              <a:t>DSTU 1: Jan 2014</a:t>
            </a:r>
          </a:p>
          <a:p>
            <a:r>
              <a:rPr lang="en-US" dirty="0" smtClean="0"/>
              <a:t>DSTU 2: ballot now, publish this summer</a:t>
            </a:r>
          </a:p>
          <a:p>
            <a:r>
              <a:rPr lang="en-US" dirty="0" smtClean="0"/>
              <a:t>Normative: 2017</a:t>
            </a:r>
          </a:p>
          <a:p>
            <a:pPr lvl="1"/>
            <a:r>
              <a:rPr lang="en-US" dirty="0" smtClean="0"/>
              <a:t>Subsequent editions ever 18-24 months</a:t>
            </a:r>
          </a:p>
          <a:p>
            <a:r>
              <a:rPr lang="en-US" dirty="0" smtClean="0"/>
              <a:t>Increasing stability based on implementation, connectathons, etc.</a:t>
            </a:r>
            <a:endParaRPr lang="en-US" dirty="0" smtClean="0"/>
          </a:p>
        </p:txBody>
      </p:sp>
    </p:spTree>
    <p:extLst>
      <p:ext uri="{BB962C8B-B14F-4D97-AF65-F5344CB8AC3E}">
        <p14:creationId xmlns:p14="http://schemas.microsoft.com/office/powerpoint/2010/main" xmlns="" val="22954939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Who’s using it?</a:t>
            </a:r>
            <a:endParaRPr lang="en-CA" dirty="0"/>
          </a:p>
        </p:txBody>
      </p:sp>
      <p:sp>
        <p:nvSpPr>
          <p:cNvPr id="3" name="Content Placeholder 2"/>
          <p:cNvSpPr>
            <a:spLocks noGrp="1"/>
          </p:cNvSpPr>
          <p:nvPr>
            <p:ph idx="1"/>
          </p:nvPr>
        </p:nvSpPr>
        <p:spPr/>
        <p:txBody>
          <a:bodyPr/>
          <a:lstStyle/>
          <a:p>
            <a:r>
              <a:rPr lang="en-CA" sz="2800" dirty="0" smtClean="0"/>
              <a:t>Only in DSTU, however implementation is widespread</a:t>
            </a:r>
          </a:p>
          <a:p>
            <a:pPr lvl="1"/>
            <a:r>
              <a:rPr lang="en-CA" sz="2400" dirty="0" smtClean="0"/>
              <a:t>Epic, Cerner, McKesson, Mayo, Kaiser, IBM, etc. involved through Health Services Platform Consortium (HSPC)</a:t>
            </a:r>
          </a:p>
          <a:p>
            <a:pPr lvl="1"/>
            <a:r>
              <a:rPr lang="en-CA" sz="2400" dirty="0" smtClean="0"/>
              <a:t>ONC sponsoring 3 projects, positioning for FHIR in MU 3</a:t>
            </a:r>
          </a:p>
          <a:p>
            <a:pPr lvl="1"/>
            <a:r>
              <a:rPr lang="en-CA" sz="2400" dirty="0" smtClean="0"/>
              <a:t>IHE has/working on several FHIR IGs</a:t>
            </a:r>
          </a:p>
          <a:p>
            <a:pPr lvl="1"/>
            <a:r>
              <a:rPr lang="en-CA" sz="2400" dirty="0" smtClean="0"/>
              <a:t>CDA and CCDA on FHIR projects in HL7</a:t>
            </a:r>
          </a:p>
          <a:p>
            <a:pPr lvl="1"/>
            <a:r>
              <a:rPr lang="en-CA" sz="2400" dirty="0" smtClean="0"/>
              <a:t>100s of implementers in 20+ countries</a:t>
            </a:r>
          </a:p>
          <a:p>
            <a:pPr lvl="1"/>
            <a:r>
              <a:rPr lang="en-CA" sz="2400" dirty="0" smtClean="0"/>
              <a:t>Many systems already in production</a:t>
            </a:r>
            <a:endParaRPr lang="en-CA" sz="240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29</a:t>
            </a:fld>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Who am I?</a:t>
            </a:r>
            <a:endParaRPr lang="en-US" noProof="0" dirty="0"/>
          </a:p>
        </p:txBody>
      </p:sp>
      <p:sp>
        <p:nvSpPr>
          <p:cNvPr id="3" name="Content Placeholder 2"/>
          <p:cNvSpPr>
            <a:spLocks noGrp="1"/>
          </p:cNvSpPr>
          <p:nvPr>
            <p:ph idx="1"/>
          </p:nvPr>
        </p:nvSpPr>
        <p:spPr/>
        <p:txBody>
          <a:bodyPr/>
          <a:lstStyle/>
          <a:p>
            <a:r>
              <a:rPr lang="en-US" b="1" noProof="0" dirty="0" smtClean="0"/>
              <a:t>Name:</a:t>
            </a:r>
            <a:r>
              <a:rPr lang="en-US" noProof="0" dirty="0" smtClean="0"/>
              <a:t> Lloyd McKenzie</a:t>
            </a:r>
          </a:p>
          <a:p>
            <a:r>
              <a:rPr lang="en-US" b="1" noProof="0" dirty="0" smtClean="0"/>
              <a:t>Company:</a:t>
            </a:r>
            <a:r>
              <a:rPr lang="en-US" noProof="0" dirty="0" smtClean="0"/>
              <a:t> </a:t>
            </a:r>
            <a:r>
              <a:rPr lang="en-US" noProof="0" dirty="0" smtClean="0"/>
              <a:t>Gevity</a:t>
            </a:r>
            <a:endParaRPr lang="en-US" noProof="0" dirty="0" smtClean="0"/>
          </a:p>
          <a:p>
            <a:r>
              <a:rPr lang="en-US" b="1" noProof="0" dirty="0" smtClean="0"/>
              <a:t>Background:</a:t>
            </a:r>
          </a:p>
          <a:p>
            <a:pPr lvl="1"/>
            <a:r>
              <a:rPr lang="en-US" noProof="0" dirty="0" smtClean="0"/>
              <a:t>One of FHIR’s 3 principle editors</a:t>
            </a:r>
          </a:p>
          <a:p>
            <a:pPr lvl="1"/>
            <a:r>
              <a:rPr lang="en-US" noProof="0" dirty="0" smtClean="0"/>
              <a:t>Co-chair FHIR Management Group</a:t>
            </a:r>
          </a:p>
          <a:p>
            <a:pPr lvl="1"/>
            <a:r>
              <a:rPr lang="en-US" noProof="0" dirty="0" smtClean="0"/>
              <a:t>Co-chair HL7 Modeling &amp; Methodology</a:t>
            </a:r>
          </a:p>
          <a:p>
            <a:pPr lvl="1"/>
            <a:r>
              <a:rPr lang="en-US" dirty="0" smtClean="0"/>
              <a:t>former </a:t>
            </a:r>
            <a:r>
              <a:rPr lang="en-US" noProof="0" dirty="0" smtClean="0"/>
              <a:t>Chair SCWG6 </a:t>
            </a:r>
            <a:r>
              <a:rPr lang="en-US" noProof="0" dirty="0" smtClean="0"/>
              <a:t>Architecture &amp; Infrastructure</a:t>
            </a:r>
          </a:p>
          <a:p>
            <a:pPr lvl="1"/>
            <a:r>
              <a:rPr lang="en-US" noProof="0" dirty="0" smtClean="0"/>
              <a:t>Heavily involved in HL7 and healthcare exchange for last 15 years (v2, v3, CDA,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3</a:t>
            </a:fld>
            <a:endParaRPr lang="en-CA" dirty="0"/>
          </a:p>
        </p:txBody>
      </p:sp>
      <p:pic>
        <p:nvPicPr>
          <p:cNvPr id="8194" name="Picture 2" descr="C:\Users\office\Pictures\2012-07-30\ShadowrunHeadshot.pn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10710" t="6800" r="-73153"/>
          <a:stretch/>
        </p:blipFill>
        <p:spPr bwMode="auto">
          <a:xfrm>
            <a:off x="6876256" y="1772816"/>
            <a:ext cx="2609911" cy="195541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786774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Benefits for Canada</a:t>
            </a:r>
            <a:endParaRPr lang="en-CA" dirty="0"/>
          </a:p>
        </p:txBody>
      </p:sp>
      <p:sp>
        <p:nvSpPr>
          <p:cNvPr id="3" name="Content Placeholder 2"/>
          <p:cNvSpPr>
            <a:spLocks noGrp="1"/>
          </p:cNvSpPr>
          <p:nvPr>
            <p:ph idx="1"/>
          </p:nvPr>
        </p:nvSpPr>
        <p:spPr/>
        <p:txBody>
          <a:bodyPr/>
          <a:lstStyle/>
          <a:p>
            <a:r>
              <a:rPr lang="en-CA" dirty="0" smtClean="0"/>
              <a:t>Single wire format world-wide</a:t>
            </a:r>
          </a:p>
          <a:p>
            <a:pPr lvl="1"/>
            <a:r>
              <a:rPr lang="en-CA" dirty="0" smtClean="0"/>
              <a:t>Easier for vendors to market products in multiple countries (and multiple provinces)</a:t>
            </a:r>
          </a:p>
          <a:p>
            <a:pPr lvl="1"/>
            <a:r>
              <a:rPr lang="en-CA" dirty="0" smtClean="0"/>
              <a:t>Profiling &amp; extensions allows transparent interoperability</a:t>
            </a:r>
          </a:p>
          <a:p>
            <a:pPr lvl="1"/>
            <a:r>
              <a:rPr lang="en-CA" dirty="0" smtClean="0"/>
              <a:t>Inter-version wire compatibility</a:t>
            </a:r>
          </a:p>
          <a:p>
            <a:pPr lvl="2"/>
            <a:r>
              <a:rPr lang="en-CA" dirty="0" smtClean="0"/>
              <a:t>Partners can upgrade independently</a:t>
            </a:r>
          </a:p>
          <a:p>
            <a:pPr lvl="1"/>
            <a:r>
              <a:rPr lang="en-CA" dirty="0" smtClean="0"/>
              <a:t>Messaging + documents + services</a:t>
            </a:r>
          </a:p>
          <a:p>
            <a:pPr lvl="1"/>
            <a:r>
              <a:rPr lang="en-CA" dirty="0" smtClean="0"/>
              <a:t>Reduced learning curve, off-the-shelf technology</a:t>
            </a:r>
          </a:p>
          <a:p>
            <a:pPr lvl="2"/>
            <a:r>
              <a:rPr lang="en-CA" dirty="0" smtClean="0"/>
              <a:t>Lower costs, faster implementation</a:t>
            </a:r>
          </a:p>
          <a:p>
            <a:pPr lvl="1"/>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30</a:t>
            </a:fld>
            <a:endParaRPr lang="en-CA"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Risks for Canada</a:t>
            </a:r>
            <a:endParaRPr lang="en-CA" dirty="0"/>
          </a:p>
        </p:txBody>
      </p:sp>
      <p:sp>
        <p:nvSpPr>
          <p:cNvPr id="3" name="Content Placeholder 2"/>
          <p:cNvSpPr>
            <a:spLocks noGrp="1"/>
          </p:cNvSpPr>
          <p:nvPr>
            <p:ph idx="1"/>
          </p:nvPr>
        </p:nvSpPr>
        <p:spPr/>
        <p:txBody>
          <a:bodyPr/>
          <a:lstStyle/>
          <a:p>
            <a:r>
              <a:rPr lang="en-CA" sz="2400" dirty="0" smtClean="0"/>
              <a:t>Diverting energy at HL7</a:t>
            </a:r>
          </a:p>
          <a:p>
            <a:pPr lvl="1"/>
            <a:r>
              <a:rPr lang="en-CA" sz="2000" dirty="0" smtClean="0"/>
              <a:t>Vastly less energy around v3</a:t>
            </a:r>
          </a:p>
          <a:p>
            <a:pPr lvl="1"/>
            <a:r>
              <a:rPr lang="en-CA" sz="2000" dirty="0" smtClean="0"/>
              <a:t>Reduced (and declining) interest around “traditional” CDA</a:t>
            </a:r>
          </a:p>
          <a:p>
            <a:r>
              <a:rPr lang="en-CA" sz="2400" dirty="0" smtClean="0"/>
              <a:t>Has captured significant US attention</a:t>
            </a:r>
          </a:p>
          <a:p>
            <a:pPr lvl="1"/>
            <a:r>
              <a:rPr lang="en-CA" sz="2000" dirty="0" smtClean="0"/>
              <a:t>Even less interest from international vendors in custom v3 Canadian solutions</a:t>
            </a:r>
          </a:p>
          <a:p>
            <a:r>
              <a:rPr lang="en-CA" sz="2400" dirty="0" smtClean="0"/>
              <a:t>Still not stable</a:t>
            </a:r>
          </a:p>
          <a:p>
            <a:pPr lvl="1"/>
            <a:r>
              <a:rPr lang="en-CA" sz="2000" dirty="0" smtClean="0"/>
              <a:t>Not normative until 2017+, hard sell before then</a:t>
            </a:r>
          </a:p>
          <a:p>
            <a:r>
              <a:rPr lang="en-CA" sz="2400" dirty="0" err="1" smtClean="0"/>
              <a:t>Infoway</a:t>
            </a:r>
            <a:r>
              <a:rPr lang="en-CA" sz="2400" dirty="0" smtClean="0"/>
              <a:t> may not be in position to take the lead on Canadian FHIR Profiles</a:t>
            </a:r>
          </a:p>
          <a:p>
            <a:pPr lvl="1"/>
            <a:r>
              <a:rPr lang="en-CA" sz="1900" dirty="0" smtClean="0"/>
              <a:t>Possible it won’t be necessary either?</a:t>
            </a:r>
            <a:endParaRPr lang="en-CA" sz="190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31</a:t>
            </a:fld>
            <a:endParaRPr lang="en-CA"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Recommendations</a:t>
            </a:r>
            <a:endParaRPr lang="en-CA" dirty="0"/>
          </a:p>
        </p:txBody>
      </p:sp>
      <p:sp>
        <p:nvSpPr>
          <p:cNvPr id="3" name="Content Placeholder 2"/>
          <p:cNvSpPr>
            <a:spLocks noGrp="1"/>
          </p:cNvSpPr>
          <p:nvPr>
            <p:ph idx="1"/>
          </p:nvPr>
        </p:nvSpPr>
        <p:spPr/>
        <p:txBody>
          <a:bodyPr/>
          <a:lstStyle/>
          <a:p>
            <a:r>
              <a:rPr lang="en-CA" dirty="0" smtClean="0"/>
              <a:t>Pay attention</a:t>
            </a:r>
          </a:p>
          <a:p>
            <a:pPr lvl="1"/>
            <a:r>
              <a:rPr lang="en-CA" dirty="0" smtClean="0"/>
              <a:t>FHIR ballot is open now – review and comment</a:t>
            </a:r>
          </a:p>
          <a:p>
            <a:pPr lvl="1"/>
            <a:r>
              <a:rPr lang="en-CA" dirty="0" smtClean="0"/>
              <a:t>Get people up to speed on what it is (training, just looking at the spec)</a:t>
            </a:r>
          </a:p>
          <a:p>
            <a:pPr lvl="1"/>
            <a:r>
              <a:rPr lang="en-CA" dirty="0" smtClean="0"/>
              <a:t>Explore using FHIR in green-field/experimental areas</a:t>
            </a:r>
          </a:p>
          <a:p>
            <a:pPr lvl="2"/>
            <a:r>
              <a:rPr lang="en-CA" dirty="0" smtClean="0"/>
              <a:t>Particularly good for mobile health, PHR, registries</a:t>
            </a:r>
          </a:p>
          <a:p>
            <a:pPr lvl="1"/>
            <a:r>
              <a:rPr lang="en-CA" dirty="0" smtClean="0"/>
              <a:t>Where possible, architect interoperability solutions so FHIR can plug in when needed</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32</a:t>
            </a:fld>
            <a:endParaRPr lang="en-CA"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CA" dirty="0"/>
          </a:p>
        </p:txBody>
      </p:sp>
      <p:sp>
        <p:nvSpPr>
          <p:cNvPr id="5" name="Text Placeholder 4"/>
          <p:cNvSpPr>
            <a:spLocks noGrp="1"/>
          </p:cNvSpPr>
          <p:nvPr>
            <p:ph type="body" idx="1"/>
          </p:nvPr>
        </p:nvSpPr>
        <p:spPr/>
        <p:txBody>
          <a:bodyPr/>
          <a:lstStyle/>
          <a:p>
            <a:r>
              <a:rPr lang="en-US" dirty="0" smtClean="0"/>
              <a:t>For you and your organization</a:t>
            </a:r>
            <a:endParaRPr lang="en-CA" dirty="0"/>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33</a:t>
            </a:fld>
            <a:endParaRPr lang="en-CA" dirty="0"/>
          </a:p>
        </p:txBody>
      </p:sp>
    </p:spTree>
    <p:extLst>
      <p:ext uri="{BB962C8B-B14F-4D97-AF65-F5344CB8AC3E}">
        <p14:creationId xmlns:p14="http://schemas.microsoft.com/office/powerpoint/2010/main" xmlns="" val="29085722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Education opportunities</a:t>
            </a:r>
            <a:endParaRPr lang="en-AU" b="1" dirty="0"/>
          </a:p>
        </p:txBody>
      </p:sp>
      <p:sp>
        <p:nvSpPr>
          <p:cNvPr id="3" name="Content Placeholder 2"/>
          <p:cNvSpPr>
            <a:spLocks noGrp="1"/>
          </p:cNvSpPr>
          <p:nvPr>
            <p:ph idx="1"/>
          </p:nvPr>
        </p:nvSpPr>
        <p:spPr/>
        <p:txBody>
          <a:bodyPr/>
          <a:lstStyle/>
          <a:p>
            <a:r>
              <a:rPr lang="en-AU" sz="2400" dirty="0" smtClean="0"/>
              <a:t>In Canada</a:t>
            </a:r>
          </a:p>
          <a:p>
            <a:pPr lvl="1"/>
            <a:r>
              <a:rPr lang="en-AU" sz="1900" dirty="0" smtClean="0"/>
              <a:t>FHIR</a:t>
            </a:r>
            <a:r>
              <a:rPr lang="en-AU" sz="1900" baseline="30000" dirty="0" smtClean="0"/>
              <a:t>®</a:t>
            </a:r>
            <a:r>
              <a:rPr lang="en-AU" sz="1900" dirty="0" smtClean="0"/>
              <a:t> </a:t>
            </a:r>
            <a:r>
              <a:rPr lang="en-AU" sz="1900" dirty="0" smtClean="0"/>
              <a:t>North Connectathon April 29th</a:t>
            </a:r>
          </a:p>
          <a:p>
            <a:pPr lvl="1"/>
            <a:r>
              <a:rPr lang="en-AU" sz="1900" dirty="0" smtClean="0"/>
              <a:t>e-Health presentations</a:t>
            </a:r>
            <a:endParaRPr lang="en-AU" sz="1900" dirty="0" smtClean="0"/>
          </a:p>
          <a:p>
            <a:r>
              <a:rPr lang="en-AU" sz="2400" dirty="0" smtClean="0"/>
              <a:t>Attend </a:t>
            </a:r>
            <a:r>
              <a:rPr lang="en-AU" sz="2400" dirty="0" smtClean="0"/>
              <a:t>a Working Group Meeting</a:t>
            </a:r>
          </a:p>
          <a:p>
            <a:pPr lvl="1"/>
            <a:r>
              <a:rPr lang="en-AU" sz="1900" dirty="0" smtClean="0"/>
              <a:t>Tutorials, </a:t>
            </a:r>
            <a:r>
              <a:rPr lang="en-AU" sz="1900" b="1" dirty="0" smtClean="0"/>
              <a:t>Connectathons</a:t>
            </a:r>
          </a:p>
          <a:p>
            <a:pPr lvl="1"/>
            <a:r>
              <a:rPr lang="en-AU" sz="1900" dirty="0" smtClean="0"/>
              <a:t>May 8-14 Paris</a:t>
            </a:r>
          </a:p>
          <a:p>
            <a:pPr lvl="1"/>
            <a:r>
              <a:rPr lang="en-AU" sz="1900" dirty="0" smtClean="0"/>
              <a:t>October 2-9 Atlanta</a:t>
            </a:r>
          </a:p>
          <a:p>
            <a:r>
              <a:rPr lang="en-AU" sz="2400" dirty="0" smtClean="0"/>
              <a:t>Attend an Implementation Workshop</a:t>
            </a:r>
          </a:p>
          <a:p>
            <a:pPr lvl="1"/>
            <a:r>
              <a:rPr lang="en-AU" sz="1900" dirty="0" smtClean="0"/>
              <a:t>July </a:t>
            </a:r>
            <a:r>
              <a:rPr lang="en-AU" sz="1900" dirty="0" smtClean="0"/>
              <a:t>13-15 DC</a:t>
            </a:r>
          </a:p>
          <a:p>
            <a:pPr lvl="1"/>
            <a:r>
              <a:rPr lang="en-AU" sz="1900" dirty="0" smtClean="0"/>
              <a:t>November 16-18 Dallas</a:t>
            </a:r>
          </a:p>
          <a:p>
            <a:r>
              <a:rPr lang="en-AU" sz="2400" dirty="0" smtClean="0"/>
              <a:t>FHIR Institute Webinars</a:t>
            </a:r>
          </a:p>
          <a:p>
            <a:pPr lvl="1"/>
            <a:r>
              <a:rPr lang="en-AU" sz="1900" dirty="0" smtClean="0"/>
              <a:t>April 20-24 (Covers Day 1 from this implementation workshop)</a:t>
            </a:r>
          </a:p>
          <a:p>
            <a:pPr lvl="1"/>
            <a:endParaRPr lang="en-AU" sz="1900"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34</a:t>
            </a:fld>
            <a:endParaRPr lang="en-CA" dirty="0"/>
          </a:p>
        </p:txBody>
      </p:sp>
      <p:pic>
        <p:nvPicPr>
          <p:cNvPr id="7" name="Picture 6"/>
          <p:cNvPicPr>
            <a:picLocks noChangeAspect="1"/>
          </p:cNvPicPr>
          <p:nvPr/>
        </p:nvPicPr>
        <p:blipFill rotWithShape="1">
          <a:blip r:embed="rId3" cstate="print">
            <a:extLst>
              <a:ext uri="{28A0092B-C50C-407E-A947-70E740481C1C}">
                <a14:useLocalDpi xmlns=""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867450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Final message</a:t>
            </a:r>
            <a:endParaRPr lang="en-CA" dirty="0"/>
          </a:p>
        </p:txBody>
      </p:sp>
      <p:sp>
        <p:nvSpPr>
          <p:cNvPr id="5" name="Content Placeholder 4"/>
          <p:cNvSpPr>
            <a:spLocks noGrp="1"/>
          </p:cNvSpPr>
          <p:nvPr>
            <p:ph idx="1"/>
          </p:nvPr>
        </p:nvSpPr>
        <p:spPr/>
        <p:txBody>
          <a:bodyPr/>
          <a:lstStyle/>
          <a:p>
            <a:r>
              <a:rPr lang="en-US" dirty="0" smtClean="0"/>
              <a:t>FHIR</a:t>
            </a:r>
          </a:p>
          <a:p>
            <a:pPr lvl="1"/>
            <a:r>
              <a:rPr lang="en-US" dirty="0" smtClean="0"/>
              <a:t>is easier and cheaper</a:t>
            </a:r>
          </a:p>
          <a:p>
            <a:pPr lvl="1"/>
            <a:r>
              <a:rPr lang="en-US" dirty="0" smtClean="0"/>
              <a:t>is being implemented now</a:t>
            </a:r>
          </a:p>
          <a:p>
            <a:pPr lvl="1"/>
            <a:r>
              <a:rPr lang="en-US" dirty="0" smtClean="0"/>
              <a:t>is likely to significantly impact Health IT</a:t>
            </a:r>
          </a:p>
          <a:p>
            <a:pPr marL="0" indent="0">
              <a:buNone/>
            </a:pPr>
            <a:endParaRPr lang="en-US" dirty="0" smtClean="0"/>
          </a:p>
          <a:p>
            <a:r>
              <a:rPr lang="en-US" dirty="0" smtClean="0"/>
              <a:t>Canada needs to look at it now and start planning for where and how </a:t>
            </a:r>
            <a:r>
              <a:rPr lang="en-US" smtClean="0"/>
              <a:t>it will fit</a:t>
            </a:r>
            <a:endParaRPr lang="en-US" dirty="0"/>
          </a:p>
        </p:txBody>
      </p:sp>
      <p:sp>
        <p:nvSpPr>
          <p:cNvPr id="2" name="Slide Number Placeholder 1"/>
          <p:cNvSpPr>
            <a:spLocks noGrp="1"/>
          </p:cNvSpPr>
          <p:nvPr>
            <p:ph type="sldNum" sz="quarter" idx="4"/>
          </p:nvPr>
        </p:nvSpPr>
        <p:spPr/>
        <p:txBody>
          <a:bodyPr/>
          <a:lstStyle/>
          <a:p>
            <a:fld id="{5CC3E5C4-3E2B-40F1-9F2B-C46CEB0C88DF}" type="slidenum">
              <a:rPr lang="en-CA" smtClean="0"/>
              <a:pPr/>
              <a:t>35</a:t>
            </a:fld>
            <a:endParaRPr lang="en-CA" dirty="0"/>
          </a:p>
        </p:txBody>
      </p:sp>
    </p:spTree>
    <p:extLst>
      <p:ext uri="{BB962C8B-B14F-4D97-AF65-F5344CB8AC3E}">
        <p14:creationId xmlns:p14="http://schemas.microsoft.com/office/powerpoint/2010/main" xmlns="" val="38585464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Questions?</a:t>
            </a:r>
            <a:endParaRPr lang="en-AU" dirty="0"/>
          </a:p>
        </p:txBody>
      </p:sp>
      <p:sp>
        <p:nvSpPr>
          <p:cNvPr id="3" name="Content Placeholder 2"/>
          <p:cNvSpPr>
            <a:spLocks noGrp="1"/>
          </p:cNvSpPr>
          <p:nvPr>
            <p:ph idx="1"/>
          </p:nvPr>
        </p:nvSpPr>
        <p:spPr/>
        <p:txBody>
          <a:bodyPr/>
          <a:lstStyle/>
          <a:p>
            <a:pPr>
              <a:buNone/>
            </a:pPr>
            <a:r>
              <a:rPr lang="en-AU" sz="2800" dirty="0" smtClean="0">
                <a:hlinkClick r:id="rId2"/>
              </a:rPr>
              <a:t>http://hl7.org/fhir</a:t>
            </a:r>
            <a:r>
              <a:rPr lang="en-AU" sz="2800" dirty="0" smtClean="0"/>
              <a:t>	    	</a:t>
            </a:r>
            <a:r>
              <a:rPr lang="en-AU" sz="2800" dirty="0" smtClean="0">
                <a:hlinkClick r:id="rId3"/>
              </a:rPr>
              <a:t>lmckenzie@gevityinc.com</a:t>
            </a:r>
            <a:endParaRPr lang="en-AU" sz="2800"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36</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xmlns=""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44793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Objectives</a:t>
            </a:r>
            <a:endParaRPr lang="en-CA" dirty="0"/>
          </a:p>
        </p:txBody>
      </p:sp>
      <p:sp>
        <p:nvSpPr>
          <p:cNvPr id="3" name="Content Placeholder 2"/>
          <p:cNvSpPr>
            <a:spLocks noGrp="1"/>
          </p:cNvSpPr>
          <p:nvPr>
            <p:ph idx="1"/>
          </p:nvPr>
        </p:nvSpPr>
        <p:spPr/>
        <p:txBody>
          <a:bodyPr/>
          <a:lstStyle/>
          <a:p>
            <a:r>
              <a:rPr lang="en-US" dirty="0" smtClean="0"/>
              <a:t>You should:</a:t>
            </a:r>
          </a:p>
          <a:p>
            <a:pPr lvl="1"/>
            <a:r>
              <a:rPr lang="en-US" dirty="0" smtClean="0"/>
              <a:t>Have a sense of what FHIR is and how it compares to other HL7 standards</a:t>
            </a:r>
          </a:p>
          <a:p>
            <a:pPr lvl="1"/>
            <a:r>
              <a:rPr lang="en-US" dirty="0" smtClean="0"/>
              <a:t>Be able to explain what makes FHIR different</a:t>
            </a:r>
            <a:endParaRPr lang="en-US" dirty="0" smtClean="0"/>
          </a:p>
          <a:p>
            <a:pPr lvl="1"/>
            <a:r>
              <a:rPr lang="en-US" dirty="0" smtClean="0"/>
              <a:t>Know </a:t>
            </a:r>
            <a:r>
              <a:rPr lang="en-US" dirty="0" smtClean="0"/>
              <a:t>where FHIR </a:t>
            </a:r>
            <a:r>
              <a:rPr lang="en-US" dirty="0" smtClean="0"/>
              <a:t>is currently being used </a:t>
            </a:r>
            <a:r>
              <a:rPr lang="en-US" dirty="0" smtClean="0"/>
              <a:t>and where it is in its development cycle</a:t>
            </a:r>
            <a:endParaRPr lang="en-US" dirty="0" smtClean="0"/>
          </a:p>
          <a:p>
            <a:pPr lvl="1"/>
            <a:r>
              <a:rPr lang="en-US" dirty="0" smtClean="0"/>
              <a:t>Understand some of the benefits and risks </a:t>
            </a:r>
            <a:r>
              <a:rPr lang="en-US" dirty="0" smtClean="0"/>
              <a:t>FHIR offers for Canada</a:t>
            </a:r>
            <a:endParaRPr lang="en-US"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xmlns="" val="365042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FHIR?</a:t>
            </a:r>
            <a:endParaRPr lang="en-CA" dirty="0"/>
          </a:p>
        </p:txBody>
      </p:sp>
      <p:sp>
        <p:nvSpPr>
          <p:cNvPr id="6" name="Text Placeholder 5"/>
          <p:cNvSpPr>
            <a:spLocks noGrp="1"/>
          </p:cNvSpPr>
          <p:nvPr>
            <p:ph type="body" idx="1"/>
          </p:nvPr>
        </p:nvSpPr>
        <p:spPr/>
        <p:txBody>
          <a:bodyPr/>
          <a:lstStyle/>
          <a:p>
            <a:r>
              <a:rPr lang="en-US" dirty="0" smtClean="0"/>
              <a:t>And how is it different?</a:t>
            </a:r>
            <a:endParaRPr lang="en-CA" dirty="0"/>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5</a:t>
            </a:fld>
            <a:endParaRPr lang="en-CA" dirty="0"/>
          </a:p>
        </p:txBody>
      </p:sp>
    </p:spTree>
    <p:extLst>
      <p:ext uri="{BB962C8B-B14F-4D97-AF65-F5344CB8AC3E}">
        <p14:creationId xmlns:p14="http://schemas.microsoft.com/office/powerpoint/2010/main" xmlns="" val="1487630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acronym</a:t>
            </a:r>
            <a:endParaRPr lang="en-CA" dirty="0"/>
          </a:p>
        </p:txBody>
      </p:sp>
      <p:sp>
        <p:nvSpPr>
          <p:cNvPr id="3" name="Content Placeholder 2"/>
          <p:cNvSpPr>
            <a:spLocks noGrp="1"/>
          </p:cNvSpPr>
          <p:nvPr>
            <p:ph idx="1"/>
          </p:nvPr>
        </p:nvSpPr>
        <p:spPr/>
        <p:txBody>
          <a:bodyPr/>
          <a:lstStyle/>
          <a:p>
            <a:r>
              <a:rPr lang="en-US" dirty="0" smtClean="0"/>
              <a:t>F – Fast (to design &amp; to implement)</a:t>
            </a:r>
          </a:p>
          <a:p>
            <a:pPr lvl="1"/>
            <a:r>
              <a:rPr lang="en-US" dirty="0" smtClean="0"/>
              <a:t>Relative – No technology can make integration as fast as we’d like</a:t>
            </a:r>
          </a:p>
          <a:p>
            <a:r>
              <a:rPr lang="en-US" dirty="0" smtClean="0"/>
              <a:t>H – Health</a:t>
            </a:r>
          </a:p>
          <a:p>
            <a:pPr lvl="1"/>
            <a:r>
              <a:rPr lang="en-US" dirty="0" smtClean="0"/>
              <a:t>That’s why we’re here</a:t>
            </a:r>
          </a:p>
          <a:p>
            <a:r>
              <a:rPr lang="en-US" dirty="0" smtClean="0"/>
              <a:t>I – Interoperable</a:t>
            </a:r>
          </a:p>
          <a:p>
            <a:pPr lvl="1"/>
            <a:r>
              <a:rPr lang="en-US" dirty="0" smtClean="0"/>
              <a:t>Ditto</a:t>
            </a:r>
          </a:p>
          <a:p>
            <a:r>
              <a:rPr lang="en-US" dirty="0" smtClean="0"/>
              <a:t>R – Resources</a:t>
            </a:r>
          </a:p>
          <a:p>
            <a:pPr lvl="1"/>
            <a:r>
              <a:rPr lang="en-US" dirty="0" smtClean="0"/>
              <a:t>Building blocks – more on these to follow</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6</a:t>
            </a:fld>
            <a:endParaRPr lang="en-CA" dirty="0"/>
          </a:p>
        </p:txBody>
      </p:sp>
    </p:spTree>
    <p:extLst>
      <p:ext uri="{BB962C8B-B14F-4D97-AF65-F5344CB8AC3E}">
        <p14:creationId xmlns:p14="http://schemas.microsoft.com/office/powerpoint/2010/main" xmlns="" val="368561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Genesis of FHIR</a:t>
            </a:r>
            <a:endParaRPr lang="en-AU" dirty="0"/>
          </a:p>
        </p:txBody>
      </p:sp>
      <p:sp>
        <p:nvSpPr>
          <p:cNvPr id="3" name="Content Placeholder 2"/>
          <p:cNvSpPr>
            <a:spLocks noGrp="1"/>
          </p:cNvSpPr>
          <p:nvPr>
            <p:ph idx="1"/>
          </p:nvPr>
        </p:nvSpPr>
        <p:spPr/>
        <p:txBody>
          <a:bodyPr/>
          <a:lstStyle/>
          <a:p>
            <a:r>
              <a:rPr lang="en-AU" dirty="0" smtClean="0"/>
              <a:t>Board initiated a “Fresh Look”</a:t>
            </a:r>
          </a:p>
          <a:p>
            <a:pPr lvl="1"/>
            <a:r>
              <a:rPr lang="en-AU" dirty="0" smtClean="0"/>
              <a:t>What </a:t>
            </a:r>
            <a:r>
              <a:rPr lang="en-AU" dirty="0" smtClean="0"/>
              <a:t>would healthcare exchange look like if we started from scratch using modern approaches</a:t>
            </a:r>
            <a:r>
              <a:rPr lang="en-AU" dirty="0" smtClean="0"/>
              <a:t>?</a:t>
            </a:r>
          </a:p>
          <a:p>
            <a:pPr lvl="1"/>
            <a:r>
              <a:rPr lang="en-AU" dirty="0" smtClean="0"/>
              <a:t>V3 wasn’t getting desired traction</a:t>
            </a:r>
          </a:p>
          <a:p>
            <a:pPr lvl="1"/>
            <a:r>
              <a:rPr lang="en-AU" dirty="0" smtClean="0"/>
              <a:t>Implementers were struggling with CDA</a:t>
            </a:r>
          </a:p>
          <a:p>
            <a:pPr lvl="1"/>
            <a:r>
              <a:rPr lang="en-AU" dirty="0" smtClean="0"/>
              <a:t>Much of the world was ignoring both</a:t>
            </a:r>
          </a:p>
          <a:p>
            <a:r>
              <a:rPr lang="en-AU" dirty="0" smtClean="0"/>
              <a:t>All indicators pointed to REST</a:t>
            </a:r>
            <a:endParaRPr lang="en-AU" dirty="0" smtClean="0"/>
          </a:p>
          <a:p>
            <a:r>
              <a:rPr lang="en-AU" dirty="0" smtClean="0"/>
              <a:t>Drafted a healthcare exchange API based on this approach</a:t>
            </a:r>
          </a:p>
        </p:txBody>
      </p:sp>
      <p:sp>
        <p:nvSpPr>
          <p:cNvPr id="4" name="Slide Number Placeholder 3"/>
          <p:cNvSpPr>
            <a:spLocks noGrp="1"/>
          </p:cNvSpPr>
          <p:nvPr>
            <p:ph type="sldNum" sz="quarter" idx="4"/>
          </p:nvPr>
        </p:nvSpPr>
        <p:spPr/>
        <p:txBody>
          <a:bodyPr/>
          <a:lstStyle/>
          <a:p>
            <a:fld id="{5CC3E5C4-3E2B-40F1-9F2B-C46CEB0C88DF}" type="slidenum">
              <a:rPr lang="en-CA" smtClean="0"/>
              <a:pPr/>
              <a:t>7</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xmlns="" val="0"/>
              </a:ext>
            </a:extLst>
          </a:blip>
          <a:srcRect l="27071" t="19101" r="26890" b="29814"/>
          <a:stretch/>
        </p:blipFill>
        <p:spPr>
          <a:xfrm>
            <a:off x="6876256" y="260648"/>
            <a:ext cx="2034746" cy="1252151"/>
          </a:xfrm>
          <a:prstGeom prst="rect">
            <a:avLst/>
          </a:prstGeom>
        </p:spPr>
      </p:pic>
    </p:spTree>
    <p:extLst>
      <p:ext uri="{BB962C8B-B14F-4D97-AF65-F5344CB8AC3E}">
        <p14:creationId xmlns:p14="http://schemas.microsoft.com/office/powerpoint/2010/main" xmlns="" val="68858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 Key differences</a:t>
            </a:r>
            <a:endParaRPr lang="en-CA" dirty="0"/>
          </a:p>
        </p:txBody>
      </p:sp>
      <p:sp>
        <p:nvSpPr>
          <p:cNvPr id="4" name="Content Placeholder 3"/>
          <p:cNvSpPr>
            <a:spLocks noGrp="1"/>
          </p:cNvSpPr>
          <p:nvPr>
            <p:ph idx="1"/>
          </p:nvPr>
        </p:nvSpPr>
        <p:spPr/>
        <p:txBody>
          <a:bodyPr/>
          <a:lstStyle/>
          <a:p>
            <a:pPr lvl="0"/>
            <a:r>
              <a:rPr lang="en-US" dirty="0" smtClean="0"/>
              <a:t>Focus on </a:t>
            </a:r>
            <a:r>
              <a:rPr lang="en-US" b="1" dirty="0" smtClean="0"/>
              <a:t>Implementers</a:t>
            </a:r>
          </a:p>
          <a:p>
            <a:pPr lvl="0"/>
            <a:r>
              <a:rPr lang="en-US" dirty="0" smtClean="0"/>
              <a:t>Target support for </a:t>
            </a:r>
            <a:r>
              <a:rPr lang="en-US" b="1" dirty="0" smtClean="0"/>
              <a:t>common</a:t>
            </a:r>
            <a:r>
              <a:rPr lang="en-US" dirty="0" smtClean="0"/>
              <a:t> </a:t>
            </a:r>
            <a:r>
              <a:rPr lang="en-US" b="1" dirty="0" smtClean="0"/>
              <a:t>scenarios</a:t>
            </a:r>
          </a:p>
          <a:p>
            <a:r>
              <a:rPr lang="en-US" dirty="0" smtClean="0"/>
              <a:t>Leverage cross-industry </a:t>
            </a:r>
            <a:r>
              <a:rPr lang="en-US" b="1" dirty="0" smtClean="0"/>
              <a:t>web technologies</a:t>
            </a:r>
          </a:p>
          <a:p>
            <a:r>
              <a:rPr lang="en-US" dirty="0" smtClean="0"/>
              <a:t>Require </a:t>
            </a:r>
            <a:r>
              <a:rPr lang="en-US" b="1" dirty="0" smtClean="0"/>
              <a:t>human readability</a:t>
            </a:r>
            <a:r>
              <a:rPr lang="en-US" dirty="0" smtClean="0"/>
              <a:t> as base level of interoperability</a:t>
            </a:r>
          </a:p>
          <a:p>
            <a:r>
              <a:rPr lang="en-US" dirty="0" smtClean="0"/>
              <a:t>Make content </a:t>
            </a:r>
            <a:r>
              <a:rPr lang="en-US" b="1" dirty="0" smtClean="0"/>
              <a:t>freely available</a:t>
            </a:r>
          </a:p>
          <a:p>
            <a:r>
              <a:rPr lang="en-US" b="0" dirty="0" smtClean="0"/>
              <a:t>Support multiple </a:t>
            </a:r>
            <a:r>
              <a:rPr lang="en-US" b="1" dirty="0" smtClean="0"/>
              <a:t>paradigms </a:t>
            </a:r>
            <a:r>
              <a:rPr lang="en-US" b="0" dirty="0" smtClean="0"/>
              <a:t>&amp; architectures</a:t>
            </a:r>
          </a:p>
          <a:p>
            <a:pPr marL="342900" marR="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b="0" dirty="0" smtClean="0">
                <a:solidFill>
                  <a:schemeClr val="tx1"/>
                </a:solidFill>
                <a:effectLst/>
                <a:latin typeface="+mn-lt"/>
                <a:ea typeface="+mn-ea"/>
                <a:cs typeface="+mn-cs"/>
              </a:rPr>
              <a:t>Demonstrate best practice </a:t>
            </a:r>
            <a:r>
              <a:rPr lang="en-US" sz="3100" b="1" dirty="0" smtClean="0">
                <a:solidFill>
                  <a:schemeClr val="tx1"/>
                </a:solidFill>
                <a:effectLst/>
                <a:latin typeface="+mn-lt"/>
                <a:ea typeface="+mn-ea"/>
                <a:cs typeface="+mn-cs"/>
              </a:rPr>
              <a:t>governance</a:t>
            </a:r>
            <a:endParaRPr lang="en-CA" sz="3100" dirty="0" smtClean="0">
              <a:effectLst/>
            </a:endParaRPr>
          </a:p>
        </p:txBody>
      </p:sp>
    </p:spTree>
    <p:extLst>
      <p:ext uri="{BB962C8B-B14F-4D97-AF65-F5344CB8AC3E}">
        <p14:creationId xmlns:p14="http://schemas.microsoft.com/office/powerpoint/2010/main" xmlns="" val="1763149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Implementer</a:t>
            </a:r>
            <a:r>
              <a:rPr lang="en-US" baseline="0" dirty="0" smtClean="0"/>
              <a:t> Focus</a:t>
            </a:r>
            <a:endParaRPr lang="en-CA" dirty="0"/>
          </a:p>
        </p:txBody>
      </p:sp>
      <p:sp>
        <p:nvSpPr>
          <p:cNvPr id="3" name="Content Placeholder 2"/>
          <p:cNvSpPr>
            <a:spLocks noGrp="1"/>
          </p:cNvSpPr>
          <p:nvPr>
            <p:ph idx="1"/>
          </p:nvPr>
        </p:nvSpPr>
        <p:spPr/>
        <p:txBody>
          <a:bodyPr/>
          <a:lstStyle/>
          <a:p>
            <a:r>
              <a:rPr lang="en-US" sz="2400" dirty="0" smtClean="0"/>
              <a:t>Specification is written for one target</a:t>
            </a:r>
            <a:r>
              <a:rPr lang="en-US" sz="2400" baseline="0" dirty="0" smtClean="0"/>
              <a:t> audience: implementers (that’s not just programmers)</a:t>
            </a:r>
          </a:p>
          <a:p>
            <a:pPr lvl="1"/>
            <a:r>
              <a:rPr lang="en-US" sz="2400" dirty="0" smtClean="0"/>
              <a:t>Rationale, modeling</a:t>
            </a:r>
            <a:r>
              <a:rPr lang="en-US" sz="2400" baseline="0" dirty="0" smtClean="0"/>
              <a:t> approaches, etc. kept elsewhere</a:t>
            </a:r>
          </a:p>
          <a:p>
            <a:pPr lvl="0"/>
            <a:r>
              <a:rPr lang="en-US" sz="2400" dirty="0" smtClean="0"/>
              <a:t>Multiple reference implementations from day 1</a:t>
            </a:r>
          </a:p>
          <a:p>
            <a:pPr lvl="0"/>
            <a:r>
              <a:rPr lang="en-US" sz="2400" dirty="0" smtClean="0"/>
              <a:t>Publicly available test servers</a:t>
            </a:r>
          </a:p>
          <a:p>
            <a:pPr lvl="0"/>
            <a:r>
              <a:rPr lang="en-US" sz="2400" dirty="0" smtClean="0"/>
              <a:t>Starter APIs published with spec</a:t>
            </a:r>
          </a:p>
          <a:p>
            <a:pPr lvl="1"/>
            <a:r>
              <a:rPr lang="en-US" sz="2400" dirty="0" smtClean="0"/>
              <a:t>C#, Java, Pascal, Swift, more coming</a:t>
            </a:r>
          </a:p>
          <a:p>
            <a:pPr lvl="0"/>
            <a:r>
              <a:rPr lang="en-US" sz="2400" dirty="0" smtClean="0"/>
              <a:t>Connectathons</a:t>
            </a:r>
            <a:r>
              <a:rPr lang="en-US" sz="2400" baseline="0" dirty="0" smtClean="0"/>
              <a:t> to verify specification approaches</a:t>
            </a:r>
          </a:p>
          <a:p>
            <a:pPr lvl="0"/>
            <a:r>
              <a:rPr lang="en-US" sz="2400" baseline="0" dirty="0" smtClean="0"/>
              <a:t>Instances you can read and understand</a:t>
            </a:r>
            <a:r>
              <a:rPr lang="en-US" sz="2400" dirty="0" smtClean="0"/>
              <a:t> </a:t>
            </a:r>
            <a:r>
              <a:rPr lang="en-US" sz="2400" dirty="0" smtClean="0">
                <a:sym typeface="Wingdings" pitchFamily="2" charset="2"/>
              </a:rPr>
              <a:t></a:t>
            </a:r>
          </a:p>
          <a:p>
            <a:pPr lvl="0"/>
            <a:r>
              <a:rPr lang="en-US" sz="2400" dirty="0" smtClean="0">
                <a:sym typeface="Wingdings" pitchFamily="2" charset="2"/>
              </a:rPr>
              <a:t>Lots of examples (and they’re valid too)</a:t>
            </a:r>
            <a:endParaRPr lang="en-US" sz="2400" baseline="0"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9</a:t>
            </a:fld>
            <a:endParaRPr lang="en-CA" dirty="0"/>
          </a:p>
        </p:txBody>
      </p:sp>
      <p:sp>
        <p:nvSpPr>
          <p:cNvPr id="5" name="Content Placeholder 2"/>
          <p:cNvSpPr txBox="1">
            <a:spLocks/>
          </p:cNvSpPr>
          <p:nvPr/>
        </p:nvSpPr>
        <p:spPr bwMode="auto">
          <a:xfrm>
            <a:off x="7020272" y="3133383"/>
            <a:ext cx="1872208" cy="1728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spcBef>
                <a:spcPts val="0"/>
              </a:spcBef>
              <a:buFont typeface="Wingdings" pitchFamily="2" charset="2"/>
              <a:buNone/>
            </a:pPr>
            <a:r>
              <a:rPr lang="en-US" sz="700" dirty="0" smtClean="0">
                <a:solidFill>
                  <a:srgbClr val="0000FF"/>
                </a:solidFill>
                <a:latin typeface="Consolas"/>
              </a:rPr>
              <a:t>using</a:t>
            </a:r>
            <a:r>
              <a:rPr lang="en-US" sz="700" dirty="0" smtClean="0">
                <a:solidFill>
                  <a:prstClr val="black"/>
                </a:solidFill>
                <a:latin typeface="Consolas"/>
              </a:rPr>
              <a:t> HL7.Fhir.Instance.Model;</a:t>
            </a:r>
          </a:p>
          <a:p>
            <a:pPr marL="0" indent="0">
              <a:spcBef>
                <a:spcPts val="0"/>
              </a:spcBef>
              <a:buFont typeface="Wingdings" pitchFamily="2" charset="2"/>
              <a:buNone/>
            </a:pPr>
            <a:r>
              <a:rPr lang="en-US" sz="700" dirty="0" smtClean="0">
                <a:solidFill>
                  <a:srgbClr val="0000FF"/>
                </a:solidFill>
                <a:latin typeface="Consolas"/>
              </a:rPr>
              <a:t>using</a:t>
            </a:r>
            <a:r>
              <a:rPr lang="en-US" sz="700" dirty="0" smtClean="0">
                <a:solidFill>
                  <a:prstClr val="black"/>
                </a:solidFill>
                <a:latin typeface="Consolas"/>
              </a:rPr>
              <a:t> HL7.Fhir.Instance.Parsers;</a:t>
            </a:r>
          </a:p>
          <a:p>
            <a:pPr marL="0" indent="0">
              <a:spcBef>
                <a:spcPts val="0"/>
              </a:spcBef>
              <a:buFont typeface="Wingdings" pitchFamily="2" charset="2"/>
              <a:buNone/>
            </a:pPr>
            <a:r>
              <a:rPr lang="en-US" sz="700" dirty="0" smtClean="0">
                <a:solidFill>
                  <a:srgbClr val="0000FF"/>
                </a:solidFill>
                <a:latin typeface="Consolas"/>
              </a:rPr>
              <a:t>using</a:t>
            </a:r>
            <a:r>
              <a:rPr lang="en-US" sz="700" dirty="0" smtClean="0">
                <a:solidFill>
                  <a:prstClr val="black"/>
                </a:solidFill>
                <a:latin typeface="Consolas"/>
              </a:rPr>
              <a:t> HL7.Fhir.Instance.Support;</a:t>
            </a:r>
          </a:p>
          <a:p>
            <a:pPr marL="0" indent="0">
              <a:spcBef>
                <a:spcPts val="0"/>
              </a:spcBef>
              <a:buFont typeface="Wingdings" pitchFamily="2" charset="2"/>
              <a:buNone/>
            </a:pPr>
            <a:endParaRPr lang="en-US" sz="700" noProof="1" smtClean="0">
              <a:solidFill>
                <a:srgbClr val="2B91AF"/>
              </a:solidFill>
              <a:latin typeface="Consolas"/>
            </a:endParaRPr>
          </a:p>
          <a:p>
            <a:pPr marL="0" indent="0">
              <a:spcBef>
                <a:spcPts val="0"/>
              </a:spcBef>
              <a:buFont typeface="Wingdings" pitchFamily="2" charset="2"/>
              <a:buNone/>
            </a:pPr>
            <a:r>
              <a:rPr lang="nl-NL" sz="700" noProof="1" smtClean="0">
                <a:solidFill>
                  <a:srgbClr val="2B91AF"/>
                </a:solidFill>
                <a:latin typeface="Consolas"/>
              </a:rPr>
              <a:t>XmlReader</a:t>
            </a:r>
            <a:r>
              <a:rPr lang="nl-NL" sz="700" noProof="1" smtClean="0">
                <a:solidFill>
                  <a:prstClr val="black"/>
                </a:solidFill>
                <a:latin typeface="Consolas"/>
              </a:rPr>
              <a:t> xr = </a:t>
            </a:r>
            <a:r>
              <a:rPr lang="nl-NL" sz="700" noProof="1" smtClean="0">
                <a:solidFill>
                  <a:srgbClr val="2B91AF"/>
                </a:solidFill>
                <a:latin typeface="Consolas"/>
              </a:rPr>
              <a:t>XmlReader</a:t>
            </a:r>
            <a:r>
              <a:rPr lang="nl-NL" sz="700" noProof="1" smtClean="0">
                <a:solidFill>
                  <a:prstClr val="black"/>
                </a:solidFill>
                <a:latin typeface="Consolas"/>
              </a:rPr>
              <a:t>.Create(</a:t>
            </a:r>
          </a:p>
          <a:p>
            <a:pPr marL="0" indent="0">
              <a:spcBef>
                <a:spcPts val="0"/>
              </a:spcBef>
              <a:buFont typeface="Wingdings" pitchFamily="2" charset="2"/>
              <a:buNone/>
            </a:pPr>
            <a:r>
              <a:rPr lang="nl-NL" sz="700" noProof="1" smtClean="0">
                <a:solidFill>
                  <a:prstClr val="black"/>
                </a:solidFill>
                <a:latin typeface="Consolas"/>
              </a:rPr>
              <a:t>	</a:t>
            </a:r>
            <a:r>
              <a:rPr lang="nl-NL" sz="700" noProof="1" smtClean="0">
                <a:solidFill>
                  <a:srgbClr val="0000FF"/>
                </a:solidFill>
                <a:latin typeface="Consolas"/>
              </a:rPr>
              <a:t>new </a:t>
            </a:r>
            <a:r>
              <a:rPr lang="nl-NL" sz="700" noProof="1" smtClean="0">
                <a:solidFill>
                  <a:srgbClr val="2B91AF"/>
                </a:solidFill>
                <a:latin typeface="Consolas"/>
              </a:rPr>
              <a:t>StreamRead</a:t>
            </a:r>
            <a:endParaRPr lang="nl-NL" sz="700" noProof="1" smtClean="0">
              <a:solidFill>
                <a:prstClr val="black"/>
              </a:solidFill>
              <a:latin typeface="Consolas"/>
            </a:endParaRPr>
          </a:p>
          <a:p>
            <a:pPr marL="0" indent="0">
              <a:spcBef>
                <a:spcPts val="0"/>
              </a:spcBef>
              <a:buFont typeface="Wingdings" pitchFamily="2" charset="2"/>
              <a:buNone/>
            </a:pPr>
            <a:r>
              <a:rPr lang="nl-NL" sz="700" noProof="1" smtClean="0">
                <a:solidFill>
                  <a:srgbClr val="2B91AF"/>
                </a:solidFill>
                <a:latin typeface="Consolas"/>
              </a:rPr>
              <a:t>IFhirReader</a:t>
            </a:r>
            <a:r>
              <a:rPr lang="nl-NL" sz="700" noProof="1" smtClean="0">
                <a:solidFill>
                  <a:prstClr val="black"/>
                </a:solidFill>
                <a:latin typeface="Consolas"/>
              </a:rPr>
              <a:t> r = </a:t>
            </a:r>
            <a:r>
              <a:rPr lang="nl-NL" sz="700" noProof="1" smtClean="0">
                <a:solidFill>
                  <a:srgbClr val="0000FF"/>
                </a:solidFill>
                <a:latin typeface="Consolas"/>
              </a:rPr>
              <a:t>new</a:t>
            </a:r>
            <a:r>
              <a:rPr lang="nl-NL" sz="700" noProof="1" smtClean="0">
                <a:solidFill>
                  <a:prstClr val="black"/>
                </a:solidFill>
                <a:latin typeface="Consolas"/>
              </a:rPr>
              <a:t> </a:t>
            </a:r>
            <a:r>
              <a:rPr lang="nl-NL" sz="700" noProof="1" smtClean="0">
                <a:solidFill>
                  <a:srgbClr val="2B91AF"/>
                </a:solidFill>
                <a:latin typeface="Consolas"/>
              </a:rPr>
              <a:t>XmlFhirReader</a:t>
            </a:r>
            <a:endParaRPr lang="nl-NL" sz="700" noProof="1" smtClean="0">
              <a:solidFill>
                <a:prstClr val="black"/>
              </a:solidFill>
              <a:latin typeface="Consolas"/>
            </a:endParaRPr>
          </a:p>
          <a:p>
            <a:pPr marL="0" indent="0">
              <a:spcBef>
                <a:spcPts val="0"/>
              </a:spcBef>
              <a:buFont typeface="Wingdings" pitchFamily="2" charset="2"/>
              <a:buNone/>
            </a:pPr>
            <a:endParaRPr lang="nl-NL" sz="700" noProof="1" smtClean="0">
              <a:solidFill>
                <a:prstClr val="black"/>
              </a:solidFill>
              <a:latin typeface="Consolas"/>
            </a:endParaRPr>
          </a:p>
          <a:p>
            <a:pPr marL="0" indent="0">
              <a:spcBef>
                <a:spcPts val="0"/>
              </a:spcBef>
              <a:buFont typeface="Wingdings" pitchFamily="2" charset="2"/>
              <a:buNone/>
            </a:pPr>
            <a:r>
              <a:rPr lang="en-US" sz="700" noProof="1" smtClean="0">
                <a:latin typeface="Consolas"/>
              </a:rPr>
              <a:t>//</a:t>
            </a:r>
            <a:r>
              <a:rPr lang="en-US" sz="700" noProof="1" smtClean="0">
                <a:solidFill>
                  <a:srgbClr val="2B91AF"/>
                </a:solidFill>
                <a:latin typeface="Consolas"/>
              </a:rPr>
              <a:t> JsonTextReader</a:t>
            </a:r>
            <a:r>
              <a:rPr lang="en-US" sz="700" noProof="1" smtClean="0">
                <a:solidFill>
                  <a:prstClr val="black"/>
                </a:solidFill>
                <a:latin typeface="Consolas"/>
              </a:rPr>
              <a:t> jr = </a:t>
            </a:r>
            <a:r>
              <a:rPr lang="en-US" sz="700" noProof="1" smtClean="0">
                <a:solidFill>
                  <a:srgbClr val="0000FF"/>
                </a:solidFill>
                <a:latin typeface="Consolas"/>
              </a:rPr>
              <a:t>new</a:t>
            </a:r>
            <a:r>
              <a:rPr lang="en-US" sz="700" noProof="1" smtClean="0">
                <a:solidFill>
                  <a:prstClr val="black"/>
                </a:solidFill>
                <a:latin typeface="Consolas"/>
              </a:rPr>
              <a:t> </a:t>
            </a:r>
            <a:r>
              <a:rPr lang="en-US" sz="700" noProof="1" smtClean="0">
                <a:solidFill>
                  <a:srgbClr val="2B91AF"/>
                </a:solidFill>
                <a:latin typeface="Consolas"/>
              </a:rPr>
              <a:t>JsonTe</a:t>
            </a:r>
            <a:endParaRPr lang="en-US" sz="700" noProof="1" smtClean="0">
              <a:solidFill>
                <a:prstClr val="black"/>
              </a:solidFill>
              <a:latin typeface="Consolas"/>
            </a:endParaRPr>
          </a:p>
          <a:p>
            <a:pPr marL="0" indent="0">
              <a:spcBef>
                <a:spcPts val="0"/>
              </a:spcBef>
              <a:buFont typeface="Wingdings" pitchFamily="2" charset="2"/>
              <a:buNone/>
            </a:pPr>
            <a:r>
              <a:rPr lang="en-US" sz="700" noProof="1" smtClean="0">
                <a:latin typeface="Consolas"/>
              </a:rPr>
              <a:t>//</a:t>
            </a:r>
            <a:r>
              <a:rPr lang="en-US" sz="700" noProof="1" smtClean="0">
                <a:solidFill>
                  <a:srgbClr val="2B91AF"/>
                </a:solidFill>
                <a:latin typeface="Consolas"/>
              </a:rPr>
              <a:t> </a:t>
            </a:r>
            <a:r>
              <a:rPr lang="en-US" sz="700" noProof="1" smtClean="0">
                <a:solidFill>
                  <a:prstClr val="black"/>
                </a:solidFill>
                <a:latin typeface="Consolas"/>
              </a:rPr>
              <a:t>	</a:t>
            </a:r>
            <a:r>
              <a:rPr lang="en-US" sz="700" noProof="1" smtClean="0">
                <a:solidFill>
                  <a:srgbClr val="0000FF"/>
                </a:solidFill>
                <a:latin typeface="Consolas"/>
              </a:rPr>
              <a:t>new</a:t>
            </a:r>
            <a:r>
              <a:rPr lang="en-US" sz="700" noProof="1" smtClean="0">
                <a:solidFill>
                  <a:prstClr val="black"/>
                </a:solidFill>
                <a:latin typeface="Consolas"/>
              </a:rPr>
              <a:t> </a:t>
            </a:r>
            <a:r>
              <a:rPr lang="en-US" sz="700" noProof="1" smtClean="0">
                <a:solidFill>
                  <a:srgbClr val="2B91AF"/>
                </a:solidFill>
                <a:latin typeface="Consolas"/>
              </a:rPr>
              <a:t>StreamRead</a:t>
            </a:r>
            <a:endParaRPr lang="en-US" sz="700" noProof="1" smtClean="0">
              <a:solidFill>
                <a:prstClr val="black"/>
              </a:solidFill>
              <a:latin typeface="Consolas"/>
            </a:endParaRPr>
          </a:p>
          <a:p>
            <a:pPr marL="0" indent="0">
              <a:spcBef>
                <a:spcPts val="0"/>
              </a:spcBef>
              <a:buFont typeface="Wingdings" pitchFamily="2" charset="2"/>
              <a:buNone/>
            </a:pPr>
            <a:r>
              <a:rPr lang="nl-NL" sz="700" noProof="1" smtClean="0">
                <a:latin typeface="Consolas"/>
              </a:rPr>
              <a:t>//</a:t>
            </a:r>
            <a:r>
              <a:rPr lang="nl-NL" sz="700" noProof="1" smtClean="0">
                <a:solidFill>
                  <a:srgbClr val="2B91AF"/>
                </a:solidFill>
                <a:latin typeface="Consolas"/>
              </a:rPr>
              <a:t> IFhirReader</a:t>
            </a:r>
            <a:r>
              <a:rPr lang="nl-NL" sz="700" noProof="1" smtClean="0">
                <a:solidFill>
                  <a:prstClr val="black"/>
                </a:solidFill>
                <a:latin typeface="Consolas"/>
              </a:rPr>
              <a:t> r = </a:t>
            </a:r>
            <a:r>
              <a:rPr lang="nl-NL" sz="700" noProof="1" smtClean="0">
                <a:solidFill>
                  <a:srgbClr val="0000FF"/>
                </a:solidFill>
                <a:latin typeface="Consolas"/>
              </a:rPr>
              <a:t>new</a:t>
            </a:r>
            <a:r>
              <a:rPr lang="nl-NL" sz="700" noProof="1" smtClean="0">
                <a:solidFill>
                  <a:prstClr val="black"/>
                </a:solidFill>
                <a:latin typeface="Consolas"/>
              </a:rPr>
              <a:t> </a:t>
            </a:r>
            <a:r>
              <a:rPr lang="nl-NL" sz="700" noProof="1" smtClean="0">
                <a:solidFill>
                  <a:srgbClr val="2B91AF"/>
                </a:solidFill>
                <a:latin typeface="Consolas"/>
              </a:rPr>
              <a:t>JsonFhirRe</a:t>
            </a:r>
            <a:endParaRPr lang="nl-NL" sz="700" noProof="1" smtClean="0">
              <a:solidFill>
                <a:prstClr val="black"/>
              </a:solidFill>
              <a:latin typeface="Consolas"/>
            </a:endParaRPr>
          </a:p>
          <a:p>
            <a:pPr marL="0" indent="0">
              <a:spcBef>
                <a:spcPts val="0"/>
              </a:spcBef>
              <a:buFont typeface="Wingdings" pitchFamily="2" charset="2"/>
              <a:buNone/>
            </a:pPr>
            <a:endParaRPr lang="nl-NL" sz="700" noProof="1" smtClean="0">
              <a:solidFill>
                <a:prstClr val="black"/>
              </a:solidFill>
              <a:latin typeface="Consolas"/>
            </a:endParaRPr>
          </a:p>
          <a:p>
            <a:pPr marL="0" indent="0">
              <a:spcBef>
                <a:spcPts val="0"/>
              </a:spcBef>
              <a:buFont typeface="Wingdings" pitchFamily="2" charset="2"/>
              <a:buNone/>
            </a:pPr>
            <a:r>
              <a:rPr lang="nl-NL" sz="700" noProof="1" smtClean="0">
                <a:solidFill>
                  <a:srgbClr val="2B91AF"/>
                </a:solidFill>
                <a:latin typeface="Consolas"/>
              </a:rPr>
              <a:t>ErrorList</a:t>
            </a:r>
            <a:r>
              <a:rPr lang="nl-NL" sz="700" noProof="1" smtClean="0">
                <a:solidFill>
                  <a:prstClr val="black"/>
                </a:solidFill>
                <a:latin typeface="Consolas"/>
              </a:rPr>
              <a:t> errors = </a:t>
            </a:r>
            <a:r>
              <a:rPr lang="nl-NL" sz="700" noProof="1" smtClean="0">
                <a:solidFill>
                  <a:srgbClr val="0000FF"/>
                </a:solidFill>
                <a:latin typeface="Consolas"/>
              </a:rPr>
              <a:t>new</a:t>
            </a:r>
            <a:r>
              <a:rPr lang="nl-NL" sz="700" noProof="1" smtClean="0">
                <a:solidFill>
                  <a:prstClr val="black"/>
                </a:solidFill>
                <a:latin typeface="Consolas"/>
              </a:rPr>
              <a:t> </a:t>
            </a:r>
            <a:r>
              <a:rPr lang="nl-NL" sz="700" noProof="1" smtClean="0">
                <a:solidFill>
                  <a:srgbClr val="2B91AF"/>
                </a:solidFill>
                <a:latin typeface="Consolas"/>
              </a:rPr>
              <a:t>ErrorList</a:t>
            </a:r>
            <a:r>
              <a:rPr lang="nl-NL" sz="700" noProof="1" smtClean="0">
                <a:solidFill>
                  <a:prstClr val="black"/>
                </a:solidFill>
                <a:latin typeface="Consolas"/>
              </a:rPr>
              <a:t>(</a:t>
            </a:r>
          </a:p>
          <a:p>
            <a:pPr marL="0" indent="0">
              <a:spcBef>
                <a:spcPts val="0"/>
              </a:spcBef>
              <a:buFont typeface="Wingdings" pitchFamily="2" charset="2"/>
              <a:buNone/>
            </a:pPr>
            <a:r>
              <a:rPr lang="nl-NL" sz="700" noProof="1" smtClean="0">
                <a:solidFill>
                  <a:srgbClr val="2B91AF"/>
                </a:solidFill>
                <a:latin typeface="Consolas"/>
              </a:rPr>
              <a:t>LabReport</a:t>
            </a:r>
            <a:r>
              <a:rPr lang="nl-NL" sz="700" noProof="1" smtClean="0">
                <a:solidFill>
                  <a:prstClr val="black"/>
                </a:solidFill>
                <a:latin typeface="Consolas"/>
              </a:rPr>
              <a:t> rep = (</a:t>
            </a:r>
            <a:r>
              <a:rPr lang="nl-NL" sz="700" noProof="1" smtClean="0">
                <a:solidFill>
                  <a:srgbClr val="2B91AF"/>
                </a:solidFill>
                <a:latin typeface="Consolas"/>
              </a:rPr>
              <a:t>LabReport</a:t>
            </a:r>
            <a:r>
              <a:rPr lang="nl-NL" sz="700" noProof="1" smtClean="0">
                <a:solidFill>
                  <a:prstClr val="black"/>
                </a:solidFill>
                <a:latin typeface="Consolas"/>
              </a:rPr>
              <a:t>)</a:t>
            </a:r>
            <a:r>
              <a:rPr lang="nl-NL" sz="700" noProof="1" smtClean="0">
                <a:solidFill>
                  <a:srgbClr val="2B91AF"/>
                </a:solidFill>
                <a:latin typeface="Consolas"/>
              </a:rPr>
              <a:t>Resour</a:t>
            </a:r>
            <a:endParaRPr lang="nl-NL" sz="700" noProof="1" smtClean="0">
              <a:solidFill>
                <a:prstClr val="black"/>
              </a:solidFill>
              <a:latin typeface="Consolas"/>
            </a:endParaRPr>
          </a:p>
          <a:p>
            <a:pPr marL="0" indent="0">
              <a:spcBef>
                <a:spcPts val="0"/>
              </a:spcBef>
              <a:buFont typeface="Wingdings" pitchFamily="2" charset="2"/>
              <a:buNone/>
            </a:pPr>
            <a:r>
              <a:rPr lang="nl-NL" sz="700" noProof="1" smtClean="0">
                <a:solidFill>
                  <a:srgbClr val="2B91AF"/>
                </a:solidFill>
                <a:latin typeface="Consolas"/>
              </a:rPr>
              <a:t>Assert</a:t>
            </a:r>
            <a:r>
              <a:rPr lang="nl-NL" sz="700" noProof="1" smtClean="0">
                <a:solidFill>
                  <a:prstClr val="black"/>
                </a:solidFill>
                <a:latin typeface="Consolas"/>
              </a:rPr>
              <a:t>.IsTrue(errors.Count() == 0</a:t>
            </a:r>
            <a:endParaRPr lang="nl-NL" sz="700" noProof="1">
              <a:solidFill>
                <a:prstClr val="black"/>
              </a:solidFill>
              <a:latin typeface="Consolas"/>
            </a:endParaRPr>
          </a:p>
        </p:txBody>
      </p:sp>
    </p:spTree>
    <p:extLst>
      <p:ext uri="{BB962C8B-B14F-4D97-AF65-F5344CB8AC3E}">
        <p14:creationId xmlns:p14="http://schemas.microsoft.com/office/powerpoint/2010/main" xmlns="" val="72675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Ambassador HL7 Power Point Template 2012</Template>
  <TotalTime>10496</TotalTime>
  <Words>2204</Words>
  <Application>Microsoft Office PowerPoint</Application>
  <PresentationFormat>On-screen Show (4:3)</PresentationFormat>
  <Paragraphs>363</Paragraphs>
  <Slides>36</Slides>
  <Notes>19</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Refined</vt:lpstr>
      <vt:lpstr>HL7® FHIR® Overview Why should Canada Care?</vt:lpstr>
      <vt:lpstr>This presentation</vt:lpstr>
      <vt:lpstr>Who am I?</vt:lpstr>
      <vt:lpstr>Tutorial Objectives</vt:lpstr>
      <vt:lpstr>What is FHIR?</vt:lpstr>
      <vt:lpstr>The acronym</vt:lpstr>
      <vt:lpstr>Genesis of FHIR</vt:lpstr>
      <vt:lpstr>FHIR – Key differences</vt:lpstr>
      <vt:lpstr>Implementer Focus</vt:lpstr>
      <vt:lpstr>Support “Common” Scenarios</vt:lpstr>
      <vt:lpstr>Example – ISO AD type</vt:lpstr>
      <vt:lpstr>Example – FHIR Address</vt:lpstr>
      <vt:lpstr>Won’t extensions break interoperability?</vt:lpstr>
      <vt:lpstr>Paradigms</vt:lpstr>
      <vt:lpstr>FHIR Resources</vt:lpstr>
      <vt:lpstr>Resources</vt:lpstr>
      <vt:lpstr>What’s a Resource?</vt:lpstr>
      <vt:lpstr>Slide 18</vt:lpstr>
      <vt:lpstr>(FHIR home)</vt:lpstr>
      <vt:lpstr>How does FHIR compare?</vt:lpstr>
      <vt:lpstr>V2 and FHIR</vt:lpstr>
      <vt:lpstr>V3 and FHIR</vt:lpstr>
      <vt:lpstr>FHIR and CDA</vt:lpstr>
      <vt:lpstr>FHIR and Services</vt:lpstr>
      <vt:lpstr>So why use anything else?</vt:lpstr>
      <vt:lpstr>FHIR as a replacement</vt:lpstr>
      <vt:lpstr>Status of FHIR</vt:lpstr>
      <vt:lpstr>FHIR Timeline</vt:lpstr>
      <vt:lpstr>Who’s using it?</vt:lpstr>
      <vt:lpstr>Benefits for Canada</vt:lpstr>
      <vt:lpstr>Risks for Canada</vt:lpstr>
      <vt:lpstr>Recommendations</vt:lpstr>
      <vt:lpstr>Next Steps</vt:lpstr>
      <vt:lpstr>Education opportunities</vt:lpstr>
      <vt:lpstr>Final message</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Lloyd</cp:lastModifiedBy>
  <cp:revision>293</cp:revision>
  <dcterms:created xsi:type="dcterms:W3CDTF">2012-12-03T20:41:34Z</dcterms:created>
  <dcterms:modified xsi:type="dcterms:W3CDTF">2015-04-05T14:46:15Z</dcterms:modified>
</cp:coreProperties>
</file>