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notesSlides/notesSlide12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diagrams/drawing7.xml" ContentType="application/vnd.ms-office.drawingml.diagramDrawing+xml"/>
  <Override PartName="/ppt/diagrams/layout13.xml" ContentType="application/vnd.openxmlformats-officedocument.drawingml.diagramLayout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drawing10.xml" ContentType="application/vnd.ms-office.drawingml.diagramDrawing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diagrams/colors1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notesSlides/notesSlide13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notesSlides/notesSlide11.xml" ContentType="application/vnd.openxmlformats-officedocument.presentationml.notesSlide+xml"/>
  <Override PartName="/ppt/diagrams/quickStyle12.xml" ContentType="application/vnd.openxmlformats-officedocument.drawingml.diagramStyle+xml"/>
  <Override PartName="/ppt/diagrams/drawing13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11.xml" ContentType="application/vnd.ms-office.drawingml.diagramDrawing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diagrams/data11.xml" ContentType="application/vnd.openxmlformats-officedocument.drawingml.diagramData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9.xml" ContentType="application/vnd.openxmlformats-officedocument.presentationml.notesSlide+xml"/>
  <Override PartName="/ppt/diagrams/drawing9.xml" ContentType="application/vnd.ms-office.drawingml.diagramDrawing+xml"/>
  <Override PartName="/ppt/diagrams/colors6.xml" ContentType="application/vnd.openxmlformats-officedocument.drawingml.diagramColors+xml"/>
  <Override PartName="/ppt/notesSlides/notesSlide10.xml" ContentType="application/vnd.openxmlformats-officedocument.presentationml.notesSlide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drawing12.xml" ContentType="application/vnd.ms-office.drawingml.diagramDrawing+xml"/>
  <Override PartName="/ppt/slides/slide7.xml" ContentType="application/vnd.openxmlformats-officedocument.presentationml.slide+xml"/>
  <Override PartName="/ppt/notesSlides/notesSlide5.xml" ContentType="application/vnd.openxmlformats-officedocument.presentationml.notesSlide+xml"/>
  <Override PartName="/ppt/diagrams/drawing5.xml" ContentType="application/vnd.ms-office.drawingml.diagramDrawing+xml"/>
  <Override PartName="/ppt/diagrams/layout11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handoutMasterIdLst>
    <p:handoutMasterId r:id="rId41"/>
  </p:handoutMasterIdLst>
  <p:sldIdLst>
    <p:sldId id="256" r:id="rId2"/>
    <p:sldId id="324" r:id="rId3"/>
    <p:sldId id="497" r:id="rId4"/>
    <p:sldId id="283" r:id="rId5"/>
    <p:sldId id="501" r:id="rId6"/>
    <p:sldId id="564" r:id="rId7"/>
    <p:sldId id="338" r:id="rId8"/>
    <p:sldId id="288" r:id="rId9"/>
    <p:sldId id="339" r:id="rId10"/>
    <p:sldId id="566" r:id="rId11"/>
    <p:sldId id="402" r:id="rId12"/>
    <p:sldId id="403" r:id="rId13"/>
    <p:sldId id="340" r:id="rId14"/>
    <p:sldId id="567" r:id="rId15"/>
    <p:sldId id="408" r:id="rId16"/>
    <p:sldId id="409" r:id="rId17"/>
    <p:sldId id="341" r:id="rId18"/>
    <p:sldId id="568" r:id="rId19"/>
    <p:sldId id="410" r:id="rId20"/>
    <p:sldId id="411" r:id="rId21"/>
    <p:sldId id="342" r:id="rId22"/>
    <p:sldId id="569" r:id="rId23"/>
    <p:sldId id="412" r:id="rId24"/>
    <p:sldId id="414" r:id="rId25"/>
    <p:sldId id="413" r:id="rId26"/>
    <p:sldId id="415" r:id="rId27"/>
    <p:sldId id="416" r:id="rId28"/>
    <p:sldId id="421" r:id="rId29"/>
    <p:sldId id="417" r:id="rId30"/>
    <p:sldId id="418" r:id="rId31"/>
    <p:sldId id="422" r:id="rId32"/>
    <p:sldId id="419" r:id="rId33"/>
    <p:sldId id="420" r:id="rId34"/>
    <p:sldId id="423" r:id="rId35"/>
    <p:sldId id="424" r:id="rId36"/>
    <p:sldId id="565" r:id="rId37"/>
    <p:sldId id="570" r:id="rId38"/>
    <p:sldId id="563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97DCFF"/>
    <a:srgbClr val="B6DF89"/>
    <a:srgbClr val="05953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8" autoAdjust="0"/>
    <p:restoredTop sz="60946" autoAdjust="0"/>
  </p:normalViewPr>
  <p:slideViewPr>
    <p:cSldViewPr>
      <p:cViewPr varScale="1">
        <p:scale>
          <a:sx n="73" d="100"/>
          <a:sy n="73" d="100"/>
        </p:scale>
        <p:origin x="-271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82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8" d="100"/>
        <a:sy n="128" d="100"/>
      </p:scale>
      <p:origin x="0" y="24990"/>
    </p:cViewPr>
  </p:sorterViewPr>
  <p:notesViewPr>
    <p:cSldViewPr>
      <p:cViewPr varScale="1">
        <p:scale>
          <a:sx n="92" d="100"/>
          <a:sy n="92" d="100"/>
        </p:scale>
        <p:origin x="-373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REST</a:t>
          </a:r>
          <a:endParaRPr lang="en-CA" b="1" dirty="0">
            <a:solidFill>
              <a:schemeClr val="tx1"/>
            </a:solidFill>
          </a:endParaRPr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Documents</a:t>
          </a:r>
          <a:endParaRPr lang="en-CA" b="1" dirty="0">
            <a:solidFill>
              <a:schemeClr val="tx1"/>
            </a:solidFill>
          </a:endParaRPr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Messages</a:t>
          </a:r>
          <a:endParaRPr lang="en-CA" b="1" dirty="0">
            <a:solidFill>
              <a:schemeClr val="tx1"/>
            </a:solidFill>
          </a:endParaRPr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Services</a:t>
          </a:r>
          <a:endParaRPr lang="en-CA" b="1" dirty="0">
            <a:solidFill>
              <a:schemeClr val="tx1"/>
            </a:solidFill>
          </a:endParaRPr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AC9E938D-B1C7-4364-BBE3-662D98A72C49}" type="presOf" srcId="{95D9FA2A-C5BC-4752-8E72-6799C0FBC1C6}" destId="{C9DED484-765B-4B50-9650-386C82457535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A972F1FA-F23B-442B-B359-B279E50DD31F}" type="presOf" srcId="{3E4F9D75-D5D8-4314-ACBD-27833A7F9B37}" destId="{0F528374-3DE1-4486-B71C-82DC73192314}" srcOrd="0" destOrd="0" presId="urn:microsoft.com/office/officeart/2005/8/layout/matrix3"/>
    <dgm:cxn modelId="{CB793150-1005-4DCB-B8AB-291B93FDE516}" type="presOf" srcId="{D1EB14A3-E50B-4C6B-8B85-FC2F1AA58ED5}" destId="{ECAE1A64-3C26-4CD0-8055-16154FF0361B}" srcOrd="0" destOrd="0" presId="urn:microsoft.com/office/officeart/2005/8/layout/matrix3"/>
    <dgm:cxn modelId="{E459CB80-AA3F-4E35-A0FA-F40BCD80E1A4}" type="presOf" srcId="{B5E039F1-BBD9-49CA-AED0-167893AD4C2D}" destId="{AA9D5778-9E54-41DB-BF3A-44486A11C644}" srcOrd="0" destOrd="0" presId="urn:microsoft.com/office/officeart/2005/8/layout/matrix3"/>
    <dgm:cxn modelId="{C084747F-D7FF-4027-9386-0BC57A5B2819}" type="presOf" srcId="{1439D559-D189-4FF1-A4FB-F22A15A268D1}" destId="{B6C28692-8BAE-4E06-A3BE-9AAFCCA84D47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E92B8D69-78B4-4931-8590-9233EED7D9ED}" type="presParOf" srcId="{0F528374-3DE1-4486-B71C-82DC73192314}" destId="{7476B03F-5A87-4E08-A32E-D8B9821AFAB6}" srcOrd="0" destOrd="0" presId="urn:microsoft.com/office/officeart/2005/8/layout/matrix3"/>
    <dgm:cxn modelId="{65EA4D13-83CB-4ACD-BC88-8C43826BC0DF}" type="presParOf" srcId="{0F528374-3DE1-4486-B71C-82DC73192314}" destId="{ECAE1A64-3C26-4CD0-8055-16154FF0361B}" srcOrd="1" destOrd="0" presId="urn:microsoft.com/office/officeart/2005/8/layout/matrix3"/>
    <dgm:cxn modelId="{A335D79C-241D-4A3D-8997-0828D0E90E26}" type="presParOf" srcId="{0F528374-3DE1-4486-B71C-82DC73192314}" destId="{AA9D5778-9E54-41DB-BF3A-44486A11C644}" srcOrd="2" destOrd="0" presId="urn:microsoft.com/office/officeart/2005/8/layout/matrix3"/>
    <dgm:cxn modelId="{C5A17D08-B8A6-46EE-8231-692C4F03BB86}" type="presParOf" srcId="{0F528374-3DE1-4486-B71C-82DC73192314}" destId="{B6C28692-8BAE-4E06-A3BE-9AAFCCA84D47}" srcOrd="3" destOrd="0" presId="urn:microsoft.com/office/officeart/2005/8/layout/matrix3"/>
    <dgm:cxn modelId="{3F8417B2-A8E2-44EF-BDAD-32CE1CFA304D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Messages</a:t>
          </a:r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CBD1F41E-2AD9-4FD8-969F-1FD7FC2D9F24}" type="presOf" srcId="{B5E039F1-BBD9-49CA-AED0-167893AD4C2D}" destId="{AA9D5778-9E54-41DB-BF3A-44486A11C644}" srcOrd="0" destOrd="0" presId="urn:microsoft.com/office/officeart/2005/8/layout/matrix3"/>
    <dgm:cxn modelId="{71C1A2B6-A533-4C1C-B93D-8F6FE994E003}" type="presOf" srcId="{D1EB14A3-E50B-4C6B-8B85-FC2F1AA58ED5}" destId="{ECAE1A64-3C26-4CD0-8055-16154FF0361B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65AE577E-FA34-4ECD-B929-A0D6DC39DE69}" type="presOf" srcId="{1439D559-D189-4FF1-A4FB-F22A15A268D1}" destId="{B6C28692-8BAE-4E06-A3BE-9AAFCCA84D47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0D0D0C44-FE61-4CF3-8471-98BD276CF194}" type="presOf" srcId="{95D9FA2A-C5BC-4752-8E72-6799C0FBC1C6}" destId="{C9DED484-765B-4B50-9650-386C82457535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7E753A98-45C0-4B79-9FD9-069A11EC1247}" type="presOf" srcId="{3E4F9D75-D5D8-4314-ACBD-27833A7F9B37}" destId="{0F528374-3DE1-4486-B71C-82DC73192314}" srcOrd="0" destOrd="0" presId="urn:microsoft.com/office/officeart/2005/8/layout/matrix3"/>
    <dgm:cxn modelId="{5F2A64C4-5A33-43ED-8CC2-A166A1566193}" type="presParOf" srcId="{0F528374-3DE1-4486-B71C-82DC73192314}" destId="{7476B03F-5A87-4E08-A32E-D8B9821AFAB6}" srcOrd="0" destOrd="0" presId="urn:microsoft.com/office/officeart/2005/8/layout/matrix3"/>
    <dgm:cxn modelId="{EA96B758-1670-4147-A727-0DC9E0CA2DD3}" type="presParOf" srcId="{0F528374-3DE1-4486-B71C-82DC73192314}" destId="{ECAE1A64-3C26-4CD0-8055-16154FF0361B}" srcOrd="1" destOrd="0" presId="urn:microsoft.com/office/officeart/2005/8/layout/matrix3"/>
    <dgm:cxn modelId="{2ECF4DFE-1445-4BA5-A37F-D3AE83B9CE40}" type="presParOf" srcId="{0F528374-3DE1-4486-B71C-82DC73192314}" destId="{AA9D5778-9E54-41DB-BF3A-44486A11C644}" srcOrd="2" destOrd="0" presId="urn:microsoft.com/office/officeart/2005/8/layout/matrix3"/>
    <dgm:cxn modelId="{1D6ADE71-3CDA-4BAD-9B5D-2FF2EFE4C8EB}" type="presParOf" srcId="{0F528374-3DE1-4486-B71C-82DC73192314}" destId="{B6C28692-8BAE-4E06-A3BE-9AAFCCA84D47}" srcOrd="3" destOrd="0" presId="urn:microsoft.com/office/officeart/2005/8/layout/matrix3"/>
    <dgm:cxn modelId="{6B948C34-AE78-41EB-8090-885C7EF98F9C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Services</a:t>
          </a:r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B11439D0-A4DE-4491-8DA9-F7E25E344B4F}" type="presOf" srcId="{3E4F9D75-D5D8-4314-ACBD-27833A7F9B37}" destId="{0F528374-3DE1-4486-B71C-82DC73192314}" srcOrd="0" destOrd="0" presId="urn:microsoft.com/office/officeart/2005/8/layout/matrix3"/>
    <dgm:cxn modelId="{D0563CAE-22D9-45DE-8FB0-5E2715BD32BF}" type="presOf" srcId="{95D9FA2A-C5BC-4752-8E72-6799C0FBC1C6}" destId="{C9DED484-765B-4B50-9650-386C82457535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B0800C92-9CB1-4820-A087-FA91A5BF35D0}" type="presOf" srcId="{B5E039F1-BBD9-49CA-AED0-167893AD4C2D}" destId="{AA9D5778-9E54-41DB-BF3A-44486A11C644}" srcOrd="0" destOrd="0" presId="urn:microsoft.com/office/officeart/2005/8/layout/matrix3"/>
    <dgm:cxn modelId="{E83D3764-FFA7-42EF-A5B9-FF58F830B1F5}" type="presOf" srcId="{D1EB14A3-E50B-4C6B-8B85-FC2F1AA58ED5}" destId="{ECAE1A64-3C26-4CD0-8055-16154FF0361B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CF0636F-26C1-4C75-9E2C-4FAFB3DA2B08}" type="presOf" srcId="{1439D559-D189-4FF1-A4FB-F22A15A268D1}" destId="{B6C28692-8BAE-4E06-A3BE-9AAFCCA84D47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0883635C-9C7F-419C-8B81-F88FC0B6C270}" type="presParOf" srcId="{0F528374-3DE1-4486-B71C-82DC73192314}" destId="{7476B03F-5A87-4E08-A32E-D8B9821AFAB6}" srcOrd="0" destOrd="0" presId="urn:microsoft.com/office/officeart/2005/8/layout/matrix3"/>
    <dgm:cxn modelId="{C4262DC8-8973-492C-B748-E813470AC2F3}" type="presParOf" srcId="{0F528374-3DE1-4486-B71C-82DC73192314}" destId="{ECAE1A64-3C26-4CD0-8055-16154FF0361B}" srcOrd="1" destOrd="0" presId="urn:microsoft.com/office/officeart/2005/8/layout/matrix3"/>
    <dgm:cxn modelId="{D742156E-8C6C-4491-9FAC-84A67D53C161}" type="presParOf" srcId="{0F528374-3DE1-4486-B71C-82DC73192314}" destId="{AA9D5778-9E54-41DB-BF3A-44486A11C644}" srcOrd="2" destOrd="0" presId="urn:microsoft.com/office/officeart/2005/8/layout/matrix3"/>
    <dgm:cxn modelId="{0D7B167A-8889-46BF-97AC-3E2CFA6A7EC8}" type="presParOf" srcId="{0F528374-3DE1-4486-B71C-82DC73192314}" destId="{B6C28692-8BAE-4E06-A3BE-9AAFCCA84D47}" srcOrd="3" destOrd="0" presId="urn:microsoft.com/office/officeart/2005/8/layout/matrix3"/>
    <dgm:cxn modelId="{8A42B3B0-CF25-413D-8C39-E6F4F9A6ED96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Services</a:t>
          </a:r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0F0B4F40-747C-4BCB-86FA-2B2F684435CF}" type="presOf" srcId="{95D9FA2A-C5BC-4752-8E72-6799C0FBC1C6}" destId="{C9DED484-765B-4B50-9650-386C82457535}" srcOrd="0" destOrd="0" presId="urn:microsoft.com/office/officeart/2005/8/layout/matrix3"/>
    <dgm:cxn modelId="{1A7F3FB3-A54C-45EE-861E-8B33F0F4B3BF}" type="presOf" srcId="{3E4F9D75-D5D8-4314-ACBD-27833A7F9B37}" destId="{0F528374-3DE1-4486-B71C-82DC73192314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0D2A99E7-FF60-4443-9C2A-7D14DB0D30DB}" type="presOf" srcId="{B5E039F1-BBD9-49CA-AED0-167893AD4C2D}" destId="{AA9D5778-9E54-41DB-BF3A-44486A11C644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1037A672-DE61-4A5C-9CAD-D2D8E311E3B6}" type="presOf" srcId="{1439D559-D189-4FF1-A4FB-F22A15A268D1}" destId="{B6C28692-8BAE-4E06-A3BE-9AAFCCA84D47}" srcOrd="0" destOrd="0" presId="urn:microsoft.com/office/officeart/2005/8/layout/matrix3"/>
    <dgm:cxn modelId="{301E922A-7FF8-47E8-8C3B-80851FBF089D}" type="presOf" srcId="{D1EB14A3-E50B-4C6B-8B85-FC2F1AA58ED5}" destId="{ECAE1A64-3C26-4CD0-8055-16154FF0361B}" srcOrd="0" destOrd="0" presId="urn:microsoft.com/office/officeart/2005/8/layout/matrix3"/>
    <dgm:cxn modelId="{F18B56EF-8C63-4894-B5D6-351F786A5D79}" type="presParOf" srcId="{0F528374-3DE1-4486-B71C-82DC73192314}" destId="{7476B03F-5A87-4E08-A32E-D8B9821AFAB6}" srcOrd="0" destOrd="0" presId="urn:microsoft.com/office/officeart/2005/8/layout/matrix3"/>
    <dgm:cxn modelId="{162233CD-9A36-4D8D-9304-DE7C86BEE217}" type="presParOf" srcId="{0F528374-3DE1-4486-B71C-82DC73192314}" destId="{ECAE1A64-3C26-4CD0-8055-16154FF0361B}" srcOrd="1" destOrd="0" presId="urn:microsoft.com/office/officeart/2005/8/layout/matrix3"/>
    <dgm:cxn modelId="{D57E088D-4183-4D4D-8702-6A004E3C9545}" type="presParOf" srcId="{0F528374-3DE1-4486-B71C-82DC73192314}" destId="{AA9D5778-9E54-41DB-BF3A-44486A11C644}" srcOrd="2" destOrd="0" presId="urn:microsoft.com/office/officeart/2005/8/layout/matrix3"/>
    <dgm:cxn modelId="{A06E343D-F519-4DA4-B701-DDCE6D25BADB}" type="presParOf" srcId="{0F528374-3DE1-4486-B71C-82DC73192314}" destId="{B6C28692-8BAE-4E06-A3BE-9AAFCCA84D47}" srcOrd="3" destOrd="0" presId="urn:microsoft.com/office/officeart/2005/8/layout/matrix3"/>
    <dgm:cxn modelId="{5E6BC5A9-D104-4803-BE6E-B243DE0EA08A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Services</a:t>
          </a:r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3FF1307E-87E3-45E5-A263-73BD7F498936}" type="presOf" srcId="{1439D559-D189-4FF1-A4FB-F22A15A268D1}" destId="{B6C28692-8BAE-4E06-A3BE-9AAFCCA84D47}" srcOrd="0" destOrd="0" presId="urn:microsoft.com/office/officeart/2005/8/layout/matrix3"/>
    <dgm:cxn modelId="{AC2998AA-CFA9-449E-814E-CD998F8AEB16}" type="presOf" srcId="{B5E039F1-BBD9-49CA-AED0-167893AD4C2D}" destId="{AA9D5778-9E54-41DB-BF3A-44486A11C644}" srcOrd="0" destOrd="0" presId="urn:microsoft.com/office/officeart/2005/8/layout/matrix3"/>
    <dgm:cxn modelId="{D212DB5D-A65E-4064-9021-8514336DB254}" type="presOf" srcId="{D1EB14A3-E50B-4C6B-8B85-FC2F1AA58ED5}" destId="{ECAE1A64-3C26-4CD0-8055-16154FF0361B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38467D31-8C42-493B-8431-DF64102AAC33}" type="presOf" srcId="{3E4F9D75-D5D8-4314-ACBD-27833A7F9B37}" destId="{0F528374-3DE1-4486-B71C-82DC73192314}" srcOrd="0" destOrd="0" presId="urn:microsoft.com/office/officeart/2005/8/layout/matrix3"/>
    <dgm:cxn modelId="{CD1C1497-8778-4710-AA36-BC598DEEA667}" type="presOf" srcId="{95D9FA2A-C5BC-4752-8E72-6799C0FBC1C6}" destId="{C9DED484-765B-4B50-9650-386C82457535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440ED55F-332D-46C9-816F-56A6912D0B9B}" type="presParOf" srcId="{0F528374-3DE1-4486-B71C-82DC73192314}" destId="{7476B03F-5A87-4E08-A32E-D8B9821AFAB6}" srcOrd="0" destOrd="0" presId="urn:microsoft.com/office/officeart/2005/8/layout/matrix3"/>
    <dgm:cxn modelId="{E24FBB64-D968-4E46-BFD9-2407829E5736}" type="presParOf" srcId="{0F528374-3DE1-4486-B71C-82DC73192314}" destId="{ECAE1A64-3C26-4CD0-8055-16154FF0361B}" srcOrd="1" destOrd="0" presId="urn:microsoft.com/office/officeart/2005/8/layout/matrix3"/>
    <dgm:cxn modelId="{06550CC0-42C2-4BC7-9C2D-FBDBA5142B8A}" type="presParOf" srcId="{0F528374-3DE1-4486-B71C-82DC73192314}" destId="{AA9D5778-9E54-41DB-BF3A-44486A11C644}" srcOrd="2" destOrd="0" presId="urn:microsoft.com/office/officeart/2005/8/layout/matrix3"/>
    <dgm:cxn modelId="{B93C6D40-9E01-4628-AB6C-568FB763538A}" type="presParOf" srcId="{0F528374-3DE1-4486-B71C-82DC73192314}" destId="{B6C28692-8BAE-4E06-A3BE-9AAFCCA84D47}" srcOrd="3" destOrd="0" presId="urn:microsoft.com/office/officeart/2005/8/layout/matrix3"/>
    <dgm:cxn modelId="{D0A6EB58-25CE-4CD0-B3C6-E9821C083B3F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Rest</a:t>
          </a:r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D891AD4F-371F-4EB1-B7FF-878F759680E2}" type="presOf" srcId="{3E4F9D75-D5D8-4314-ACBD-27833A7F9B37}" destId="{0F528374-3DE1-4486-B71C-82DC73192314}" srcOrd="0" destOrd="0" presId="urn:microsoft.com/office/officeart/2005/8/layout/matrix3"/>
    <dgm:cxn modelId="{D38D5171-ACD5-4A94-89BB-BF981B179805}" type="presOf" srcId="{1439D559-D189-4FF1-A4FB-F22A15A268D1}" destId="{B6C28692-8BAE-4E06-A3BE-9AAFCCA84D47}" srcOrd="0" destOrd="0" presId="urn:microsoft.com/office/officeart/2005/8/layout/matrix3"/>
    <dgm:cxn modelId="{DEB426C2-D978-49DA-A7BA-6A09148FA65A}" type="presOf" srcId="{D1EB14A3-E50B-4C6B-8B85-FC2F1AA58ED5}" destId="{ECAE1A64-3C26-4CD0-8055-16154FF0361B}" srcOrd="0" destOrd="0" presId="urn:microsoft.com/office/officeart/2005/8/layout/matrix3"/>
    <dgm:cxn modelId="{A8A115AF-A4D3-4C2A-AFE2-7548969A23DD}" type="presOf" srcId="{B5E039F1-BBD9-49CA-AED0-167893AD4C2D}" destId="{AA9D5778-9E54-41DB-BF3A-44486A11C644}" srcOrd="0" destOrd="0" presId="urn:microsoft.com/office/officeart/2005/8/layout/matrix3"/>
    <dgm:cxn modelId="{69ECAAFA-BA0C-47B6-949C-875EC3B1538C}" type="presOf" srcId="{95D9FA2A-C5BC-4752-8E72-6799C0FBC1C6}" destId="{C9DED484-765B-4B50-9650-386C82457535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FB64B5C8-52C9-4212-B85A-70BE1B6E25F0}" type="presParOf" srcId="{0F528374-3DE1-4486-B71C-82DC73192314}" destId="{7476B03F-5A87-4E08-A32E-D8B9821AFAB6}" srcOrd="0" destOrd="0" presId="urn:microsoft.com/office/officeart/2005/8/layout/matrix3"/>
    <dgm:cxn modelId="{573DB7C2-B959-4F35-98FA-0411F33E2260}" type="presParOf" srcId="{0F528374-3DE1-4486-B71C-82DC73192314}" destId="{ECAE1A64-3C26-4CD0-8055-16154FF0361B}" srcOrd="1" destOrd="0" presId="urn:microsoft.com/office/officeart/2005/8/layout/matrix3"/>
    <dgm:cxn modelId="{A76769F6-9ACB-4C6E-BDD5-7B12C2AC8980}" type="presParOf" srcId="{0F528374-3DE1-4486-B71C-82DC73192314}" destId="{AA9D5778-9E54-41DB-BF3A-44486A11C644}" srcOrd="2" destOrd="0" presId="urn:microsoft.com/office/officeart/2005/8/layout/matrix3"/>
    <dgm:cxn modelId="{5C89199D-5E96-4D74-A7B4-52BA5E305699}" type="presParOf" srcId="{0F528374-3DE1-4486-B71C-82DC73192314}" destId="{B6C28692-8BAE-4E06-A3BE-9AAFCCA84D47}" srcOrd="3" destOrd="0" presId="urn:microsoft.com/office/officeart/2005/8/layout/matrix3"/>
    <dgm:cxn modelId="{55CFC4CB-B098-4E15-B5AF-D4614AD41262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Rest</a:t>
          </a:r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01806245-986A-43DA-8AF3-D60DB26B67CB}" type="presOf" srcId="{95D9FA2A-C5BC-4752-8E72-6799C0FBC1C6}" destId="{C9DED484-765B-4B50-9650-386C82457535}" srcOrd="0" destOrd="0" presId="urn:microsoft.com/office/officeart/2005/8/layout/matrix3"/>
    <dgm:cxn modelId="{85122087-D62A-40A4-936E-A0C6D47D1A62}" type="presOf" srcId="{3E4F9D75-D5D8-4314-ACBD-27833A7F9B37}" destId="{0F528374-3DE1-4486-B71C-82DC73192314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C3B48178-E20C-4F81-8B23-F7D5297FDBEF}" type="presOf" srcId="{D1EB14A3-E50B-4C6B-8B85-FC2F1AA58ED5}" destId="{ECAE1A64-3C26-4CD0-8055-16154FF0361B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31E26179-641A-46A5-9832-149148926787}" type="presOf" srcId="{B5E039F1-BBD9-49CA-AED0-167893AD4C2D}" destId="{AA9D5778-9E54-41DB-BF3A-44486A11C644}" srcOrd="0" destOrd="0" presId="urn:microsoft.com/office/officeart/2005/8/layout/matrix3"/>
    <dgm:cxn modelId="{48532294-5668-4741-9A74-46F6326C5E53}" type="presOf" srcId="{1439D559-D189-4FF1-A4FB-F22A15A268D1}" destId="{B6C28692-8BAE-4E06-A3BE-9AAFCCA84D47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67069197-A45C-4E5F-B798-F2F96E1AB07D}" type="presParOf" srcId="{0F528374-3DE1-4486-B71C-82DC73192314}" destId="{7476B03F-5A87-4E08-A32E-D8B9821AFAB6}" srcOrd="0" destOrd="0" presId="urn:microsoft.com/office/officeart/2005/8/layout/matrix3"/>
    <dgm:cxn modelId="{DE7EC1CF-BE89-4F22-9E80-D832FCE87DB0}" type="presParOf" srcId="{0F528374-3DE1-4486-B71C-82DC73192314}" destId="{ECAE1A64-3C26-4CD0-8055-16154FF0361B}" srcOrd="1" destOrd="0" presId="urn:microsoft.com/office/officeart/2005/8/layout/matrix3"/>
    <dgm:cxn modelId="{6901F0E8-CCC2-41C7-BD22-FF8DDC968FFF}" type="presParOf" srcId="{0F528374-3DE1-4486-B71C-82DC73192314}" destId="{AA9D5778-9E54-41DB-BF3A-44486A11C644}" srcOrd="2" destOrd="0" presId="urn:microsoft.com/office/officeart/2005/8/layout/matrix3"/>
    <dgm:cxn modelId="{8AE93BF0-8414-4DCD-9AAE-9213651A9A6B}" type="presParOf" srcId="{0F528374-3DE1-4486-B71C-82DC73192314}" destId="{B6C28692-8BAE-4E06-A3BE-9AAFCCA84D47}" srcOrd="3" destOrd="0" presId="urn:microsoft.com/office/officeart/2005/8/layout/matrix3"/>
    <dgm:cxn modelId="{C06A2B79-2512-4E77-941C-131EE974E341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Rest</a:t>
          </a:r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F368A6EF-7B7A-467D-A345-5B49F173FCDF}" type="presOf" srcId="{D1EB14A3-E50B-4C6B-8B85-FC2F1AA58ED5}" destId="{ECAE1A64-3C26-4CD0-8055-16154FF0361B}" srcOrd="0" destOrd="0" presId="urn:microsoft.com/office/officeart/2005/8/layout/matrix3"/>
    <dgm:cxn modelId="{1EE8CF04-4A2E-407D-B775-0BDC6CFA9BF5}" type="presOf" srcId="{1439D559-D189-4FF1-A4FB-F22A15A268D1}" destId="{B6C28692-8BAE-4E06-A3BE-9AAFCCA84D47}" srcOrd="0" destOrd="0" presId="urn:microsoft.com/office/officeart/2005/8/layout/matrix3"/>
    <dgm:cxn modelId="{1A3590E9-62BE-4E47-A181-2B196F721EA7}" type="presOf" srcId="{95D9FA2A-C5BC-4752-8E72-6799C0FBC1C6}" destId="{C9DED484-765B-4B50-9650-386C82457535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AB182188-68F5-4CBA-A04A-A20D95DE2DBF}" type="presOf" srcId="{B5E039F1-BBD9-49CA-AED0-167893AD4C2D}" destId="{AA9D5778-9E54-41DB-BF3A-44486A11C644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6303CF7F-2269-4F6E-93F4-35C5AF1DDD07}" type="presOf" srcId="{3E4F9D75-D5D8-4314-ACBD-27833A7F9B37}" destId="{0F528374-3DE1-4486-B71C-82DC73192314}" srcOrd="0" destOrd="0" presId="urn:microsoft.com/office/officeart/2005/8/layout/matrix3"/>
    <dgm:cxn modelId="{F3BF0B8D-37D0-4142-B734-650151ABE775}" type="presParOf" srcId="{0F528374-3DE1-4486-B71C-82DC73192314}" destId="{7476B03F-5A87-4E08-A32E-D8B9821AFAB6}" srcOrd="0" destOrd="0" presId="urn:microsoft.com/office/officeart/2005/8/layout/matrix3"/>
    <dgm:cxn modelId="{6DA1AB73-B3C7-447E-A730-5BC83C3C12D7}" type="presParOf" srcId="{0F528374-3DE1-4486-B71C-82DC73192314}" destId="{ECAE1A64-3C26-4CD0-8055-16154FF0361B}" srcOrd="1" destOrd="0" presId="urn:microsoft.com/office/officeart/2005/8/layout/matrix3"/>
    <dgm:cxn modelId="{8539697A-62D3-4322-8158-99657CE22291}" type="presParOf" srcId="{0F528374-3DE1-4486-B71C-82DC73192314}" destId="{AA9D5778-9E54-41DB-BF3A-44486A11C644}" srcOrd="2" destOrd="0" presId="urn:microsoft.com/office/officeart/2005/8/layout/matrix3"/>
    <dgm:cxn modelId="{1B415D15-941D-4983-A34C-B4B43BFFB09A}" type="presParOf" srcId="{0F528374-3DE1-4486-B71C-82DC73192314}" destId="{B6C28692-8BAE-4E06-A3BE-9AAFCCA84D47}" srcOrd="3" destOrd="0" presId="urn:microsoft.com/office/officeart/2005/8/layout/matrix3"/>
    <dgm:cxn modelId="{BF1E7B42-2BA0-4626-8CFA-8002CBA656DD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Documents</a:t>
          </a:r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98A585B1-EBA8-4889-ABE6-B938BB8F6AF7}" type="presOf" srcId="{B5E039F1-BBD9-49CA-AED0-167893AD4C2D}" destId="{AA9D5778-9E54-41DB-BF3A-44486A11C644}" srcOrd="0" destOrd="0" presId="urn:microsoft.com/office/officeart/2005/8/layout/matrix3"/>
    <dgm:cxn modelId="{16116E37-3EA6-4095-A597-F3B2A427077B}" type="presOf" srcId="{3E4F9D75-D5D8-4314-ACBD-27833A7F9B37}" destId="{0F528374-3DE1-4486-B71C-82DC73192314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8151167C-2D58-4DFE-9CA8-CA73F902B562}" type="presOf" srcId="{D1EB14A3-E50B-4C6B-8B85-FC2F1AA58ED5}" destId="{ECAE1A64-3C26-4CD0-8055-16154FF0361B}" srcOrd="0" destOrd="0" presId="urn:microsoft.com/office/officeart/2005/8/layout/matrix3"/>
    <dgm:cxn modelId="{A08BD551-CEDD-4F5D-AC51-F2628D6A9C61}" type="presOf" srcId="{95D9FA2A-C5BC-4752-8E72-6799C0FBC1C6}" destId="{C9DED484-765B-4B50-9650-386C82457535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51BF9CF8-8EF9-4AAF-A6BF-3E7D82FEF75C}" type="presOf" srcId="{1439D559-D189-4FF1-A4FB-F22A15A268D1}" destId="{B6C28692-8BAE-4E06-A3BE-9AAFCCA84D47}" srcOrd="0" destOrd="0" presId="urn:microsoft.com/office/officeart/2005/8/layout/matrix3"/>
    <dgm:cxn modelId="{DF7B5636-EFBF-4629-9BB2-7D208B23BD85}" type="presParOf" srcId="{0F528374-3DE1-4486-B71C-82DC73192314}" destId="{7476B03F-5A87-4E08-A32E-D8B9821AFAB6}" srcOrd="0" destOrd="0" presId="urn:microsoft.com/office/officeart/2005/8/layout/matrix3"/>
    <dgm:cxn modelId="{8176D0A0-28A1-460B-9EF2-C6565E95CF47}" type="presParOf" srcId="{0F528374-3DE1-4486-B71C-82DC73192314}" destId="{ECAE1A64-3C26-4CD0-8055-16154FF0361B}" srcOrd="1" destOrd="0" presId="urn:microsoft.com/office/officeart/2005/8/layout/matrix3"/>
    <dgm:cxn modelId="{8F2EE167-BD1B-4DAA-8846-69632305A677}" type="presParOf" srcId="{0F528374-3DE1-4486-B71C-82DC73192314}" destId="{AA9D5778-9E54-41DB-BF3A-44486A11C644}" srcOrd="2" destOrd="0" presId="urn:microsoft.com/office/officeart/2005/8/layout/matrix3"/>
    <dgm:cxn modelId="{A4E95C99-46C0-45A7-AF2B-9BCC0253BFCA}" type="presParOf" srcId="{0F528374-3DE1-4486-B71C-82DC73192314}" destId="{B6C28692-8BAE-4E06-A3BE-9AAFCCA84D47}" srcOrd="3" destOrd="0" presId="urn:microsoft.com/office/officeart/2005/8/layout/matrix3"/>
    <dgm:cxn modelId="{9C037DD7-2401-4B07-90F5-93E078C59599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Documents</a:t>
          </a:r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E099B5C7-413E-4D35-B771-C17005D2E464}" type="presOf" srcId="{95D9FA2A-C5BC-4752-8E72-6799C0FBC1C6}" destId="{C9DED484-765B-4B50-9650-386C82457535}" srcOrd="0" destOrd="0" presId="urn:microsoft.com/office/officeart/2005/8/layout/matrix3"/>
    <dgm:cxn modelId="{B10AE230-2086-4B31-881C-4B20F3881FE1}" type="presOf" srcId="{B5E039F1-BBD9-49CA-AED0-167893AD4C2D}" destId="{AA9D5778-9E54-41DB-BF3A-44486A11C644}" srcOrd="0" destOrd="0" presId="urn:microsoft.com/office/officeart/2005/8/layout/matrix3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596DD2E0-7E17-4A65-8B31-C4B55D877717}" type="presOf" srcId="{3E4F9D75-D5D8-4314-ACBD-27833A7F9B37}" destId="{0F528374-3DE1-4486-B71C-82DC73192314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49C30B01-6696-479A-9863-CFFECF760846}" type="presOf" srcId="{1439D559-D189-4FF1-A4FB-F22A15A268D1}" destId="{B6C28692-8BAE-4E06-A3BE-9AAFCCA84D47}" srcOrd="0" destOrd="0" presId="urn:microsoft.com/office/officeart/2005/8/layout/matrix3"/>
    <dgm:cxn modelId="{930077AD-64C8-4DA2-8862-206B2C4051E9}" type="presOf" srcId="{D1EB14A3-E50B-4C6B-8B85-FC2F1AA58ED5}" destId="{ECAE1A64-3C26-4CD0-8055-16154FF0361B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BD890C45-9254-4F04-B20D-FD8437107F82}" type="presParOf" srcId="{0F528374-3DE1-4486-B71C-82DC73192314}" destId="{7476B03F-5A87-4E08-A32E-D8B9821AFAB6}" srcOrd="0" destOrd="0" presId="urn:microsoft.com/office/officeart/2005/8/layout/matrix3"/>
    <dgm:cxn modelId="{EFBE8EEF-7080-4DBC-BE6C-0DECE8BA0DEC}" type="presParOf" srcId="{0F528374-3DE1-4486-B71C-82DC73192314}" destId="{ECAE1A64-3C26-4CD0-8055-16154FF0361B}" srcOrd="1" destOrd="0" presId="urn:microsoft.com/office/officeart/2005/8/layout/matrix3"/>
    <dgm:cxn modelId="{ED2506F9-A495-4EA6-B500-689779E040A9}" type="presParOf" srcId="{0F528374-3DE1-4486-B71C-82DC73192314}" destId="{AA9D5778-9E54-41DB-BF3A-44486A11C644}" srcOrd="2" destOrd="0" presId="urn:microsoft.com/office/officeart/2005/8/layout/matrix3"/>
    <dgm:cxn modelId="{39156CFF-8A7B-4470-83A3-B33E37C36EA8}" type="presParOf" srcId="{0F528374-3DE1-4486-B71C-82DC73192314}" destId="{B6C28692-8BAE-4E06-A3BE-9AAFCCA84D47}" srcOrd="3" destOrd="0" presId="urn:microsoft.com/office/officeart/2005/8/layout/matrix3"/>
    <dgm:cxn modelId="{7E2491CD-2266-46A8-9ECE-1E11F926CD3F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Documents</a:t>
          </a:r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31AE7FCD-EB47-45B3-9366-387FAF3BBCCC}" type="presOf" srcId="{3E4F9D75-D5D8-4314-ACBD-27833A7F9B37}" destId="{0F528374-3DE1-4486-B71C-82DC73192314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2EEE27E8-E381-4378-B8D0-25957C47783C}" type="presOf" srcId="{1439D559-D189-4FF1-A4FB-F22A15A268D1}" destId="{B6C28692-8BAE-4E06-A3BE-9AAFCCA84D47}" srcOrd="0" destOrd="0" presId="urn:microsoft.com/office/officeart/2005/8/layout/matrix3"/>
    <dgm:cxn modelId="{D0AEF30B-A390-4400-B8AA-2722C8A354BC}" type="presOf" srcId="{B5E039F1-BBD9-49CA-AED0-167893AD4C2D}" destId="{AA9D5778-9E54-41DB-BF3A-44486A11C644}" srcOrd="0" destOrd="0" presId="urn:microsoft.com/office/officeart/2005/8/layout/matrix3"/>
    <dgm:cxn modelId="{97702249-2366-461C-8286-407772B41C12}" type="presOf" srcId="{D1EB14A3-E50B-4C6B-8B85-FC2F1AA58ED5}" destId="{ECAE1A64-3C26-4CD0-8055-16154FF0361B}" srcOrd="0" destOrd="0" presId="urn:microsoft.com/office/officeart/2005/8/layout/matrix3"/>
    <dgm:cxn modelId="{2752FA35-85B1-4496-91AE-DB66617DB28B}" type="presOf" srcId="{95D9FA2A-C5BC-4752-8E72-6799C0FBC1C6}" destId="{C9DED484-765B-4B50-9650-386C82457535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E41D29E5-6DD6-418D-9ED4-D43DF8913796}" type="presParOf" srcId="{0F528374-3DE1-4486-B71C-82DC73192314}" destId="{7476B03F-5A87-4E08-A32E-D8B9821AFAB6}" srcOrd="0" destOrd="0" presId="urn:microsoft.com/office/officeart/2005/8/layout/matrix3"/>
    <dgm:cxn modelId="{A7B04D3E-434C-4E4F-8C40-5D2B57180A36}" type="presParOf" srcId="{0F528374-3DE1-4486-B71C-82DC73192314}" destId="{ECAE1A64-3C26-4CD0-8055-16154FF0361B}" srcOrd="1" destOrd="0" presId="urn:microsoft.com/office/officeart/2005/8/layout/matrix3"/>
    <dgm:cxn modelId="{001EE678-D6DB-470D-B924-E9DE9FF9AF1F}" type="presParOf" srcId="{0F528374-3DE1-4486-B71C-82DC73192314}" destId="{AA9D5778-9E54-41DB-BF3A-44486A11C644}" srcOrd="2" destOrd="0" presId="urn:microsoft.com/office/officeart/2005/8/layout/matrix3"/>
    <dgm:cxn modelId="{5361B622-2065-4629-8C52-2E24E980112A}" type="presParOf" srcId="{0F528374-3DE1-4486-B71C-82DC73192314}" destId="{B6C28692-8BAE-4E06-A3BE-9AAFCCA84D47}" srcOrd="3" destOrd="0" presId="urn:microsoft.com/office/officeart/2005/8/layout/matrix3"/>
    <dgm:cxn modelId="{A0B0B5E6-E039-4609-A3CD-4C5AC8800E4A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Messages</a:t>
          </a:r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AF370DF1-F0AD-47E4-9991-EA0C0466787E}" type="presOf" srcId="{1439D559-D189-4FF1-A4FB-F22A15A268D1}" destId="{B6C28692-8BAE-4E06-A3BE-9AAFCCA84D47}" srcOrd="0" destOrd="0" presId="urn:microsoft.com/office/officeart/2005/8/layout/matrix3"/>
    <dgm:cxn modelId="{B3453827-C858-4B05-83E1-AF88F6F6F4C6}" type="presOf" srcId="{95D9FA2A-C5BC-4752-8E72-6799C0FBC1C6}" destId="{C9DED484-765B-4B50-9650-386C82457535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718C25EA-22B8-42E8-BEB1-56CFC157973F}" type="presOf" srcId="{D1EB14A3-E50B-4C6B-8B85-FC2F1AA58ED5}" destId="{ECAE1A64-3C26-4CD0-8055-16154FF0361B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E7BCA879-4892-4534-8EB8-A5FC4107D381}" type="presOf" srcId="{3E4F9D75-D5D8-4314-ACBD-27833A7F9B37}" destId="{0F528374-3DE1-4486-B71C-82DC73192314}" srcOrd="0" destOrd="0" presId="urn:microsoft.com/office/officeart/2005/8/layout/matrix3"/>
    <dgm:cxn modelId="{AB76822F-9345-4098-8C8A-91A19F0AB1F7}" type="presOf" srcId="{B5E039F1-BBD9-49CA-AED0-167893AD4C2D}" destId="{AA9D5778-9E54-41DB-BF3A-44486A11C644}" srcOrd="0" destOrd="0" presId="urn:microsoft.com/office/officeart/2005/8/layout/matrix3"/>
    <dgm:cxn modelId="{FD3A1FB2-417B-48D5-9EF1-F6C4C0CC47BE}" type="presParOf" srcId="{0F528374-3DE1-4486-B71C-82DC73192314}" destId="{7476B03F-5A87-4E08-A32E-D8B9821AFAB6}" srcOrd="0" destOrd="0" presId="urn:microsoft.com/office/officeart/2005/8/layout/matrix3"/>
    <dgm:cxn modelId="{D7997345-72F4-4203-94A0-24146BD95F29}" type="presParOf" srcId="{0F528374-3DE1-4486-B71C-82DC73192314}" destId="{ECAE1A64-3C26-4CD0-8055-16154FF0361B}" srcOrd="1" destOrd="0" presId="urn:microsoft.com/office/officeart/2005/8/layout/matrix3"/>
    <dgm:cxn modelId="{0BF4A1B0-7163-46C3-A605-FCB4EDDF36A3}" type="presParOf" srcId="{0F528374-3DE1-4486-B71C-82DC73192314}" destId="{AA9D5778-9E54-41DB-BF3A-44486A11C644}" srcOrd="2" destOrd="0" presId="urn:microsoft.com/office/officeart/2005/8/layout/matrix3"/>
    <dgm:cxn modelId="{FBA3B1A6-72A4-46AC-A494-204E0B621B56}" type="presParOf" srcId="{0F528374-3DE1-4486-B71C-82DC73192314}" destId="{B6C28692-8BAE-4E06-A3BE-9AAFCCA84D47}" srcOrd="3" destOrd="0" presId="urn:microsoft.com/office/officeart/2005/8/layout/matrix3"/>
    <dgm:cxn modelId="{7A7BB82F-3177-42A6-8E93-0D90F45BD5EC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Messages</a:t>
          </a:r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152395F4-5F2C-4064-BA5F-20A192404EBD}" type="presOf" srcId="{95D9FA2A-C5BC-4752-8E72-6799C0FBC1C6}" destId="{C9DED484-765B-4B50-9650-386C82457535}" srcOrd="0" destOrd="0" presId="urn:microsoft.com/office/officeart/2005/8/layout/matrix3"/>
    <dgm:cxn modelId="{A0F11315-7976-42BD-98D1-728D35B3B465}" type="presOf" srcId="{B5E039F1-BBD9-49CA-AED0-167893AD4C2D}" destId="{AA9D5778-9E54-41DB-BF3A-44486A11C644}" srcOrd="0" destOrd="0" presId="urn:microsoft.com/office/officeart/2005/8/layout/matrix3"/>
    <dgm:cxn modelId="{9734CC20-FBEA-46C5-BFA5-77269ED66EBC}" type="presOf" srcId="{1439D559-D189-4FF1-A4FB-F22A15A268D1}" destId="{B6C28692-8BAE-4E06-A3BE-9AAFCCA84D47}" srcOrd="0" destOrd="0" presId="urn:microsoft.com/office/officeart/2005/8/layout/matrix3"/>
    <dgm:cxn modelId="{25ECBB50-5F18-42C4-A984-0D0C5A2EA9A0}" type="presOf" srcId="{D1EB14A3-E50B-4C6B-8B85-FC2F1AA58ED5}" destId="{ECAE1A64-3C26-4CD0-8055-16154FF0361B}" srcOrd="0" destOrd="0" presId="urn:microsoft.com/office/officeart/2005/8/layout/matrix3"/>
    <dgm:cxn modelId="{D86005FB-B91F-4DE9-9BE1-E1D919089BC1}" type="presOf" srcId="{3E4F9D75-D5D8-4314-ACBD-27833A7F9B37}" destId="{0F528374-3DE1-4486-B71C-82DC73192314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EAA367FC-F9C2-473B-A629-4107506EE580}" type="presParOf" srcId="{0F528374-3DE1-4486-B71C-82DC73192314}" destId="{7476B03F-5A87-4E08-A32E-D8B9821AFAB6}" srcOrd="0" destOrd="0" presId="urn:microsoft.com/office/officeart/2005/8/layout/matrix3"/>
    <dgm:cxn modelId="{3E59E560-800D-4A7C-9885-AA3039FB29FF}" type="presParOf" srcId="{0F528374-3DE1-4486-B71C-82DC73192314}" destId="{ECAE1A64-3C26-4CD0-8055-16154FF0361B}" srcOrd="1" destOrd="0" presId="urn:microsoft.com/office/officeart/2005/8/layout/matrix3"/>
    <dgm:cxn modelId="{57CBFE11-0FE1-407C-BB46-383547F5223C}" type="presParOf" srcId="{0F528374-3DE1-4486-B71C-82DC73192314}" destId="{AA9D5778-9E54-41DB-BF3A-44486A11C644}" srcOrd="2" destOrd="0" presId="urn:microsoft.com/office/officeart/2005/8/layout/matrix3"/>
    <dgm:cxn modelId="{D7E57F66-B75D-4A31-B5A2-0B1A93E18CE2}" type="presParOf" srcId="{0F528374-3DE1-4486-B71C-82DC73192314}" destId="{B6C28692-8BAE-4E06-A3BE-9AAFCCA84D47}" srcOrd="3" destOrd="0" presId="urn:microsoft.com/office/officeart/2005/8/layout/matrix3"/>
    <dgm:cxn modelId="{96B5AC9F-817A-4AB7-B78C-AE81E0605EE6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016000" y="0"/>
          <a:ext cx="4064000" cy="406400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1402080" y="386080"/>
          <a:ext cx="1584960" cy="1584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REST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1402080" y="386080"/>
        <a:ext cx="1584960" cy="1584960"/>
      </dsp:txXfrm>
    </dsp:sp>
    <dsp:sp modelId="{AA9D5778-9E54-41DB-BF3A-44486A11C644}">
      <dsp:nvSpPr>
        <dsp:cNvPr id="0" name=""/>
        <dsp:cNvSpPr/>
      </dsp:nvSpPr>
      <dsp:spPr>
        <a:xfrm>
          <a:off x="3108960" y="386080"/>
          <a:ext cx="1584960" cy="158496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Documents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3108960" y="386080"/>
        <a:ext cx="1584960" cy="1584960"/>
      </dsp:txXfrm>
    </dsp:sp>
    <dsp:sp modelId="{B6C28692-8BAE-4E06-A3BE-9AAFCCA84D47}">
      <dsp:nvSpPr>
        <dsp:cNvPr id="0" name=""/>
        <dsp:cNvSpPr/>
      </dsp:nvSpPr>
      <dsp:spPr>
        <a:xfrm>
          <a:off x="1402080" y="2092960"/>
          <a:ext cx="1584960" cy="158496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Messages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1402080" y="2092960"/>
        <a:ext cx="1584960" cy="1584960"/>
      </dsp:txXfrm>
    </dsp:sp>
    <dsp:sp modelId="{C9DED484-765B-4B50-9650-386C82457535}">
      <dsp:nvSpPr>
        <dsp:cNvPr id="0" name=""/>
        <dsp:cNvSpPr/>
      </dsp:nvSpPr>
      <dsp:spPr>
        <a:xfrm>
          <a:off x="3108960" y="2092960"/>
          <a:ext cx="1584960" cy="158496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Services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3108960" y="2092960"/>
        <a:ext cx="1584960" cy="1584960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62553" y="146653"/>
        <a:ext cx="602050" cy="60205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10915" y="146653"/>
        <a:ext cx="602050" cy="60205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solidFill>
                <a:schemeClr val="tx1"/>
              </a:solidFill>
            </a:rPr>
            <a:t>Messages</a:t>
          </a:r>
          <a:endParaRPr lang="en-CA" sz="700" b="1" kern="1200" dirty="0">
            <a:solidFill>
              <a:schemeClr val="tx1"/>
            </a:solidFill>
          </a:endParaRPr>
        </a:p>
      </dsp:txBody>
      <dsp:txXfrm>
        <a:off x="262553" y="795015"/>
        <a:ext cx="602050" cy="60205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10915" y="795015"/>
        <a:ext cx="602050" cy="602050"/>
      </dsp:txXfrm>
    </dsp:sp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262553" y="146653"/>
        <a:ext cx="602050" cy="60205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910915" y="146653"/>
        <a:ext cx="602050" cy="60205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262553" y="795015"/>
        <a:ext cx="602050" cy="60205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tx1"/>
              </a:solidFill>
            </a:rPr>
            <a:t>Services</a:t>
          </a:r>
          <a:endParaRPr lang="en-CA" sz="900" b="1" kern="1200" dirty="0">
            <a:solidFill>
              <a:schemeClr val="tx1"/>
            </a:solidFill>
          </a:endParaRPr>
        </a:p>
      </dsp:txBody>
      <dsp:txXfrm>
        <a:off x="910915" y="795015"/>
        <a:ext cx="602050" cy="602050"/>
      </dsp:txXfrm>
    </dsp:sp>
  </dsp:spTree>
</dsp:drawing>
</file>

<file path=ppt/diagrams/drawing1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262553" y="146653"/>
        <a:ext cx="602050" cy="60205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910915" y="146653"/>
        <a:ext cx="602050" cy="60205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262553" y="795015"/>
        <a:ext cx="602050" cy="60205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tx1"/>
              </a:solidFill>
            </a:rPr>
            <a:t>Services</a:t>
          </a:r>
          <a:endParaRPr lang="en-CA" sz="900" b="1" kern="1200" dirty="0">
            <a:solidFill>
              <a:schemeClr val="tx1"/>
            </a:solidFill>
          </a:endParaRPr>
        </a:p>
      </dsp:txBody>
      <dsp:txXfrm>
        <a:off x="910915" y="795015"/>
        <a:ext cx="602050" cy="602050"/>
      </dsp:txXfrm>
    </dsp:sp>
  </dsp:spTree>
</dsp:drawing>
</file>

<file path=ppt/diagrams/drawing1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262553" y="146653"/>
        <a:ext cx="602050" cy="60205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910915" y="146653"/>
        <a:ext cx="602050" cy="60205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262553" y="795015"/>
        <a:ext cx="602050" cy="60205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tx1"/>
              </a:solidFill>
            </a:rPr>
            <a:t>Services</a:t>
          </a:r>
          <a:endParaRPr lang="en-CA" sz="900" b="1" kern="1200" dirty="0">
            <a:solidFill>
              <a:schemeClr val="tx1"/>
            </a:solidFill>
          </a:endParaRPr>
        </a:p>
      </dsp:txBody>
      <dsp:txXfrm>
        <a:off x="910915" y="795015"/>
        <a:ext cx="602050" cy="60205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tx1"/>
              </a:solidFill>
            </a:rPr>
            <a:t>Rest</a:t>
          </a:r>
          <a:endParaRPr lang="en-CA" sz="1500" b="1" kern="1200" dirty="0">
            <a:solidFill>
              <a:schemeClr val="tx1"/>
            </a:solidFill>
          </a:endParaRPr>
        </a:p>
      </dsp:txBody>
      <dsp:txXfrm>
        <a:off x="262553" y="146653"/>
        <a:ext cx="602050" cy="60205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910915" y="146653"/>
        <a:ext cx="602050" cy="60205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262553" y="795015"/>
        <a:ext cx="602050" cy="60205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910915" y="795015"/>
        <a:ext cx="602050" cy="60205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tx1"/>
              </a:solidFill>
            </a:rPr>
            <a:t>Rest</a:t>
          </a:r>
          <a:endParaRPr lang="en-CA" sz="1500" b="1" kern="1200" dirty="0">
            <a:solidFill>
              <a:schemeClr val="tx1"/>
            </a:solidFill>
          </a:endParaRPr>
        </a:p>
      </dsp:txBody>
      <dsp:txXfrm>
        <a:off x="262553" y="146653"/>
        <a:ext cx="602050" cy="60205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910915" y="146653"/>
        <a:ext cx="602050" cy="60205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262553" y="795015"/>
        <a:ext cx="602050" cy="60205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910915" y="795015"/>
        <a:ext cx="602050" cy="60205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tx1"/>
              </a:solidFill>
            </a:rPr>
            <a:t>Rest</a:t>
          </a:r>
          <a:endParaRPr lang="en-CA" sz="1500" b="1" kern="1200" dirty="0">
            <a:solidFill>
              <a:schemeClr val="tx1"/>
            </a:solidFill>
          </a:endParaRPr>
        </a:p>
      </dsp:txBody>
      <dsp:txXfrm>
        <a:off x="262553" y="146653"/>
        <a:ext cx="602050" cy="60205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910915" y="146653"/>
        <a:ext cx="602050" cy="60205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262553" y="795015"/>
        <a:ext cx="602050" cy="60205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910915" y="795015"/>
        <a:ext cx="602050" cy="602050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62553" y="146653"/>
        <a:ext cx="602050" cy="60205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solidFill>
                <a:schemeClr val="tx1"/>
              </a:solidFill>
            </a:rPr>
            <a:t>Documents</a:t>
          </a:r>
          <a:endParaRPr lang="en-CA" sz="700" b="1" kern="1200" dirty="0">
            <a:solidFill>
              <a:schemeClr val="tx1"/>
            </a:solidFill>
          </a:endParaRPr>
        </a:p>
      </dsp:txBody>
      <dsp:txXfrm>
        <a:off x="910915" y="146653"/>
        <a:ext cx="602050" cy="60205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62553" y="795015"/>
        <a:ext cx="602050" cy="60205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10915" y="795015"/>
        <a:ext cx="602050" cy="602050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62553" y="146653"/>
        <a:ext cx="602050" cy="60205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solidFill>
                <a:schemeClr val="tx1"/>
              </a:solidFill>
            </a:rPr>
            <a:t>Documents</a:t>
          </a:r>
          <a:endParaRPr lang="en-CA" sz="700" b="1" kern="1200" dirty="0">
            <a:solidFill>
              <a:schemeClr val="tx1"/>
            </a:solidFill>
          </a:endParaRPr>
        </a:p>
      </dsp:txBody>
      <dsp:txXfrm>
        <a:off x="910915" y="146653"/>
        <a:ext cx="602050" cy="60205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62553" y="795015"/>
        <a:ext cx="602050" cy="60205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10915" y="795015"/>
        <a:ext cx="602050" cy="602050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62553" y="146653"/>
        <a:ext cx="602050" cy="60205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solidFill>
                <a:schemeClr val="tx1"/>
              </a:solidFill>
            </a:rPr>
            <a:t>Documents</a:t>
          </a:r>
          <a:endParaRPr lang="en-CA" sz="700" b="1" kern="1200" dirty="0">
            <a:solidFill>
              <a:schemeClr val="tx1"/>
            </a:solidFill>
          </a:endParaRPr>
        </a:p>
      </dsp:txBody>
      <dsp:txXfrm>
        <a:off x="910915" y="146653"/>
        <a:ext cx="602050" cy="60205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62553" y="795015"/>
        <a:ext cx="602050" cy="60205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10915" y="795015"/>
        <a:ext cx="602050" cy="602050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62553" y="146653"/>
        <a:ext cx="602050" cy="60205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10915" y="146653"/>
        <a:ext cx="602050" cy="60205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solidFill>
                <a:schemeClr val="tx1"/>
              </a:solidFill>
            </a:rPr>
            <a:t>Messages</a:t>
          </a:r>
          <a:endParaRPr lang="en-CA" sz="700" b="1" kern="1200" dirty="0">
            <a:solidFill>
              <a:schemeClr val="tx1"/>
            </a:solidFill>
          </a:endParaRPr>
        </a:p>
      </dsp:txBody>
      <dsp:txXfrm>
        <a:off x="262553" y="795015"/>
        <a:ext cx="602050" cy="60205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10915" y="795015"/>
        <a:ext cx="602050" cy="602050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62553" y="146653"/>
        <a:ext cx="602050" cy="60205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10915" y="146653"/>
        <a:ext cx="602050" cy="60205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solidFill>
                <a:schemeClr val="tx1"/>
              </a:solidFill>
            </a:rPr>
            <a:t>Messages</a:t>
          </a:r>
          <a:endParaRPr lang="en-CA" sz="700" b="1" kern="1200" dirty="0">
            <a:solidFill>
              <a:schemeClr val="tx1"/>
            </a:solidFill>
          </a:endParaRPr>
        </a:p>
      </dsp:txBody>
      <dsp:txXfrm>
        <a:off x="262553" y="795015"/>
        <a:ext cx="602050" cy="60205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10915" y="795015"/>
        <a:ext cx="602050" cy="6020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6BA0D-8F11-41A0-82B4-C647E2FAE447}" type="datetimeFigureOut">
              <a:rPr lang="en-CA" smtClean="0"/>
              <a:pPr/>
              <a:t>22/04/2015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6D78D6-D8F9-42F4-9566-778346103BAF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9A41D-2C14-4FD9-A8FE-469DBFAB3809}" type="datetimeFigureOut">
              <a:rPr lang="en-CA" smtClean="0"/>
              <a:pPr/>
              <a:t>22/04/2015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F50BE-48AE-4332-BF46-C112AB8C5E91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304576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</a:t>
            </a:fld>
            <a:endParaRPr lang="en-CA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A Message is similar, refers</a:t>
            </a:r>
            <a:r>
              <a:rPr lang="en-US" baseline="0" dirty="0" smtClean="0"/>
              <a:t> (amongst others) to its author, and contains information about the source, destination and the event that triggered it.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A message contains 1 “data” resource, which is the root of the payload of the message. This is just a normal resource, which in its turn can refer to other related resources.</a:t>
            </a:r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99973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Comment</a:t>
            </a:r>
            <a:r>
              <a:rPr lang="en-US" baseline="0" dirty="0" smtClean="0"/>
              <a:t> about SOA discovery 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21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9800171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Consider</a:t>
            </a:r>
            <a:r>
              <a:rPr lang="en-US" baseline="0" dirty="0" smtClean="0"/>
              <a:t> multiple paradigms when creating instances – don’t want to have to </a:t>
            </a:r>
            <a:r>
              <a:rPr lang="en-US" baseline="0" dirty="0" err="1" smtClean="0"/>
              <a:t>recraft</a:t>
            </a:r>
            <a:r>
              <a:rPr lang="en-US" baseline="0" dirty="0" smtClean="0"/>
              <a:t> the narrative because you want to use a resource now in a document instead of a message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26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6771326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nl-NL" dirty="0" err="1" smtClean="0"/>
              <a:t>You’re</a:t>
            </a:r>
            <a:r>
              <a:rPr lang="nl-NL" dirty="0" smtClean="0"/>
              <a:t> a </a:t>
            </a:r>
            <a:r>
              <a:rPr lang="nl-NL" dirty="0" err="1" smtClean="0"/>
              <a:t>message</a:t>
            </a:r>
            <a:r>
              <a:rPr lang="nl-NL" dirty="0" smtClean="0"/>
              <a:t> broker routing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</a:t>
            </a:r>
            <a:r>
              <a:rPr lang="nl-NL" dirty="0" smtClean="0"/>
              <a:t>translating </a:t>
            </a:r>
            <a:r>
              <a:rPr lang="nl-NL" dirty="0" err="1" smtClean="0"/>
              <a:t>between</a:t>
            </a:r>
            <a:r>
              <a:rPr lang="nl-NL" dirty="0" smtClean="0"/>
              <a:t> v2, v3 </a:t>
            </a:r>
            <a:r>
              <a:rPr lang="nl-NL" dirty="0" err="1" smtClean="0"/>
              <a:t>and</a:t>
            </a:r>
            <a:r>
              <a:rPr lang="nl-NL" dirty="0" smtClean="0"/>
              <a:t> FHIR</a:t>
            </a:r>
            <a:endParaRPr lang="nl-NL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Your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app</a:t>
            </a:r>
            <a:r>
              <a:rPr lang="nl-NL" baseline="0" dirty="0" smtClean="0"/>
              <a:t> interfaces </a:t>
            </a:r>
            <a:r>
              <a:rPr lang="nl-NL" baseline="0" dirty="0" err="1" smtClean="0"/>
              <a:t>with</a:t>
            </a:r>
            <a:r>
              <a:rPr lang="nl-NL" baseline="0" dirty="0" smtClean="0"/>
              <a:t> a PHR </a:t>
            </a:r>
            <a:r>
              <a:rPr lang="nl-NL" baseline="0" dirty="0" err="1" smtClean="0"/>
              <a:t>using</a:t>
            </a:r>
            <a:r>
              <a:rPr lang="nl-NL" baseline="0" dirty="0" smtClean="0"/>
              <a:t> FHIR </a:t>
            </a:r>
            <a:r>
              <a:rPr lang="nl-NL" baseline="0" dirty="0" err="1" smtClean="0"/>
              <a:t>natively</a:t>
            </a:r>
            <a:endParaRPr lang="nl-NL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Your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application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can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communicate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using</a:t>
            </a:r>
            <a:r>
              <a:rPr lang="nl-NL" baseline="0" dirty="0" smtClean="0"/>
              <a:t> FHIR, but </a:t>
            </a:r>
            <a:r>
              <a:rPr lang="nl-NL" baseline="0" dirty="0" err="1" smtClean="0"/>
              <a:t>your</a:t>
            </a:r>
            <a:r>
              <a:rPr lang="nl-NL" baseline="0" dirty="0" smtClean="0"/>
              <a:t> software </a:t>
            </a:r>
            <a:r>
              <a:rPr lang="nl-NL" baseline="0" dirty="0" err="1" smtClean="0"/>
              <a:t>uses</a:t>
            </a:r>
            <a:r>
              <a:rPr lang="nl-NL" baseline="0" dirty="0" smtClean="0"/>
              <a:t> a </a:t>
            </a:r>
            <a:r>
              <a:rPr lang="nl-NL" baseline="0" dirty="0" err="1" smtClean="0"/>
              <a:t>proprietary</a:t>
            </a:r>
            <a:r>
              <a:rPr lang="nl-NL" baseline="0" dirty="0" smtClean="0"/>
              <a:t> RDBMS</a:t>
            </a:r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Use</a:t>
            </a:r>
            <a:r>
              <a:rPr lang="nl-NL" baseline="0" dirty="0" smtClean="0"/>
              <a:t> FHIR as the common </a:t>
            </a:r>
            <a:r>
              <a:rPr lang="nl-NL" baseline="0" dirty="0" err="1" smtClean="0"/>
              <a:t>language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for</a:t>
            </a:r>
            <a:r>
              <a:rPr lang="nl-NL" baseline="0" dirty="0" smtClean="0"/>
              <a:t> a </a:t>
            </a:r>
            <a:r>
              <a:rPr lang="nl-NL" baseline="0" dirty="0" err="1" smtClean="0"/>
              <a:t>Vendor</a:t>
            </a:r>
            <a:r>
              <a:rPr lang="nl-NL" baseline="0" dirty="0" smtClean="0"/>
              <a:t> Neutral </a:t>
            </a:r>
            <a:r>
              <a:rPr lang="nl-NL" baseline="0" dirty="0" err="1" smtClean="0"/>
              <a:t>Archive</a:t>
            </a:r>
            <a:endParaRPr lang="nl-NL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nl-NL" baseline="0" dirty="0" smtClean="0"/>
              <a:t>…Or a </a:t>
            </a:r>
            <a:r>
              <a:rPr lang="nl-NL" baseline="0" dirty="0" err="1" smtClean="0"/>
              <a:t>combination</a:t>
            </a:r>
            <a:r>
              <a:rPr lang="nl-NL" baseline="0" dirty="0" smtClean="0"/>
              <a:t>….</a:t>
            </a:r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You</a:t>
            </a:r>
            <a:r>
              <a:rPr lang="nl-NL" baseline="0" dirty="0" smtClean="0"/>
              <a:t> </a:t>
            </a:r>
            <a:r>
              <a:rPr lang="nl-NL" baseline="0" dirty="0" err="1" smtClean="0"/>
              <a:t>might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see</a:t>
            </a:r>
            <a:r>
              <a:rPr lang="nl-NL" baseline="0" dirty="0" smtClean="0"/>
              <a:t> data as a </a:t>
            </a:r>
            <a:r>
              <a:rPr lang="nl-NL" baseline="0" dirty="0" err="1" smtClean="0"/>
              <a:t>nested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structure</a:t>
            </a:r>
            <a:r>
              <a:rPr lang="nl-NL" baseline="0" dirty="0" smtClean="0"/>
              <a:t> of XML, a series of </a:t>
            </a:r>
            <a:r>
              <a:rPr lang="nl-NL" baseline="0" dirty="0" err="1" smtClean="0"/>
              <a:t>tables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with</a:t>
            </a:r>
            <a:r>
              <a:rPr lang="nl-NL" baseline="0" dirty="0" smtClean="0"/>
              <a:t> </a:t>
            </a:r>
            <a:r>
              <a:rPr lang="nl-NL" baseline="0" dirty="0" err="1" smtClean="0"/>
              <a:t>keys</a:t>
            </a:r>
            <a:r>
              <a:rPr lang="nl-NL" baseline="0" dirty="0" smtClean="0"/>
              <a:t>, class-</a:t>
            </a:r>
            <a:r>
              <a:rPr lang="nl-NL" baseline="0" dirty="0" err="1" smtClean="0"/>
              <a:t>diagrams</a:t>
            </a:r>
            <a:r>
              <a:rPr lang="nl-NL" baseline="0" dirty="0" smtClean="0"/>
              <a:t>….</a:t>
            </a:r>
          </a:p>
          <a:p>
            <a:endParaRPr lang="nl-NL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41158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FHIR can be your shared persistence layer – nice</a:t>
            </a:r>
            <a:r>
              <a:rPr lang="en-US" baseline="0" dirty="0" smtClean="0"/>
              <a:t> granularity for storage, extensions for handling “extra” stuff easily</a:t>
            </a:r>
          </a:p>
          <a:p>
            <a:endParaRPr lang="en-US" baseline="0" dirty="0" smtClean="0"/>
          </a:p>
          <a:p>
            <a:r>
              <a:rPr lang="en-US" baseline="0" dirty="0" smtClean="0"/>
              <a:t>FHIR can be the common model for your mapping layer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FHIR can be the logical model used for decision support, both to expose your data to the decision support engine as well as to define rules (work in progress with </a:t>
            </a:r>
            <a:r>
              <a:rPr lang="en-US" baseline="0" dirty="0" err="1" smtClean="0"/>
              <a:t>vMR</a:t>
            </a:r>
            <a:r>
              <a:rPr lang="en-US" baseline="0" dirty="0" smtClean="0"/>
              <a:t>-CDS and CQI)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41158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nl-NL" dirty="0" smtClean="0"/>
              <a:t>First scenario is</a:t>
            </a:r>
            <a:r>
              <a:rPr lang="nl-NL" baseline="0" dirty="0" smtClean="0"/>
              <a:t> most common </a:t>
            </a:r>
            <a:r>
              <a:rPr lang="nl-NL" baseline="0" dirty="0" err="1" smtClean="0"/>
              <a:t>for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existing</a:t>
            </a:r>
            <a:r>
              <a:rPr lang="nl-NL" baseline="0" dirty="0" smtClean="0"/>
              <a:t> databases: </a:t>
            </a:r>
            <a:r>
              <a:rPr lang="nl-NL" baseline="0" dirty="0" err="1" smtClean="0"/>
              <a:t>you</a:t>
            </a:r>
            <a:r>
              <a:rPr lang="nl-NL" baseline="0" dirty="0" smtClean="0"/>
              <a:t> have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map the FHIR </a:t>
            </a:r>
            <a:r>
              <a:rPr lang="nl-NL" baseline="0" dirty="0" err="1" smtClean="0"/>
              <a:t>structure</a:t>
            </a:r>
            <a:r>
              <a:rPr lang="nl-NL" baseline="0" dirty="0" smtClean="0"/>
              <a:t> (as </a:t>
            </a:r>
            <a:r>
              <a:rPr lang="nl-NL" baseline="0" dirty="0" err="1" smtClean="0"/>
              <a:t>POCO’s</a:t>
            </a:r>
            <a:r>
              <a:rPr lang="nl-NL" baseline="0" dirty="0" smtClean="0"/>
              <a:t>) </a:t>
            </a:r>
            <a:r>
              <a:rPr lang="nl-NL" baseline="0" dirty="0" err="1" smtClean="0"/>
              <a:t>onto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your</a:t>
            </a:r>
            <a:r>
              <a:rPr lang="nl-NL" baseline="0" dirty="0" smtClean="0"/>
              <a:t> (</a:t>
            </a:r>
            <a:r>
              <a:rPr lang="nl-NL" baseline="0" dirty="0" err="1" smtClean="0"/>
              <a:t>existing</a:t>
            </a:r>
            <a:r>
              <a:rPr lang="nl-NL" baseline="0" dirty="0" smtClean="0"/>
              <a:t>) databases </a:t>
            </a:r>
            <a:r>
              <a:rPr lang="nl-NL" baseline="0" dirty="0" err="1" smtClean="0"/>
              <a:t>tables</a:t>
            </a:r>
            <a:r>
              <a:rPr lang="nl-NL" baseline="0" dirty="0" smtClean="0"/>
              <a:t>. Lot’s of mappings to support our nesting, cardinalities, data types</a:t>
            </a:r>
          </a:p>
          <a:p>
            <a:pPr marL="171450" indent="-171450">
              <a:buFont typeface="Arial" charset="0"/>
              <a:buChar char="•"/>
            </a:pPr>
            <a:r>
              <a:rPr lang="nl-NL" baseline="0" dirty="0" smtClean="0"/>
              <a:t>Second scenario </a:t>
            </a:r>
            <a:r>
              <a:rPr lang="nl-NL" baseline="0" dirty="0" err="1" smtClean="0"/>
              <a:t>uses</a:t>
            </a:r>
            <a:r>
              <a:rPr lang="nl-NL" baseline="0" dirty="0" smtClean="0"/>
              <a:t> the </a:t>
            </a:r>
            <a:r>
              <a:rPr lang="nl-NL" baseline="0" dirty="0" err="1" smtClean="0"/>
              <a:t>parsers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create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POCO’s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use</a:t>
            </a:r>
            <a:r>
              <a:rPr lang="nl-NL" baseline="0" dirty="0" smtClean="0"/>
              <a:t> a </a:t>
            </a:r>
            <a:r>
              <a:rPr lang="nl-NL" baseline="0" dirty="0" err="1" smtClean="0"/>
              <a:t>NoSql</a:t>
            </a:r>
            <a:r>
              <a:rPr lang="nl-NL" baseline="0" dirty="0" smtClean="0"/>
              <a:t> </a:t>
            </a:r>
            <a:r>
              <a:rPr lang="nl-NL" baseline="0" dirty="0" err="1" smtClean="0"/>
              <a:t>driver’s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serialization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possibilities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store the </a:t>
            </a:r>
            <a:r>
              <a:rPr lang="nl-NL" baseline="0" dirty="0" err="1" smtClean="0"/>
              <a:t>structure</a:t>
            </a:r>
            <a:r>
              <a:rPr lang="nl-NL" baseline="0" dirty="0" smtClean="0"/>
              <a:t>-as-is in </a:t>
            </a:r>
            <a:r>
              <a:rPr lang="nl-NL" baseline="0" dirty="0" err="1" smtClean="0"/>
              <a:t>NoSql</a:t>
            </a:r>
            <a:endParaRPr lang="nl-NL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Third</a:t>
            </a:r>
            <a:r>
              <a:rPr lang="nl-NL" baseline="0" dirty="0" smtClean="0"/>
              <a:t> scenario </a:t>
            </a:r>
            <a:r>
              <a:rPr lang="nl-NL" baseline="0" dirty="0" err="1" smtClean="0"/>
              <a:t>uses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POCO’s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DBMS, but </a:t>
            </a:r>
            <a:r>
              <a:rPr lang="nl-NL" baseline="0" dirty="0" err="1" smtClean="0"/>
              <a:t>instead</a:t>
            </a:r>
            <a:r>
              <a:rPr lang="nl-NL" baseline="0" dirty="0" smtClean="0"/>
              <a:t> of </a:t>
            </a:r>
            <a:r>
              <a:rPr lang="nl-NL" baseline="0" dirty="0" err="1" smtClean="0"/>
              <a:t>mapping</a:t>
            </a:r>
            <a:r>
              <a:rPr lang="nl-NL" baseline="0" dirty="0" smtClean="0"/>
              <a:t> FHIR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tables</a:t>
            </a:r>
            <a:r>
              <a:rPr lang="nl-NL" baseline="0" dirty="0" smtClean="0"/>
              <a:t>, stores the data as-is </a:t>
            </a:r>
            <a:r>
              <a:rPr lang="nl-NL" baseline="0" dirty="0" err="1" smtClean="0"/>
              <a:t>into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blob</a:t>
            </a:r>
            <a:r>
              <a:rPr lang="nl-NL" baseline="0" dirty="0" smtClean="0"/>
              <a:t> storage in a DBMS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B8890-9530-48B5-B5AD-3035DC83575C}" type="slidenum">
              <a:rPr lang="nl-NL" smtClean="0"/>
              <a:pPr/>
              <a:t>33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6374003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37</a:t>
            </a:fld>
            <a:endParaRPr lang="en-CA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2</a:t>
            </a:fld>
            <a:endParaRPr lang="en-CA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 &lt; 3 hours so focus is more on “identifying considerations” than deeply exploring</a:t>
            </a:r>
            <a:r>
              <a:rPr lang="en-US" baseline="0" dirty="0" smtClean="0"/>
              <a:t> options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931944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766996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Temperature</a:t>
            </a:r>
            <a:r>
              <a:rPr lang="en-CA" baseline="0" dirty="0" smtClean="0"/>
              <a:t> check – how many people feel they’ve got a good handle on the paradigms and when they’d use them vs. not.  (This isn’t really FHIR-specific)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8</a:t>
            </a:fld>
            <a:endParaRPr lang="en-CA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829792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talking about REST in general, but rather FHIR’s implementation of REST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986893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Todo</a:t>
            </a:r>
            <a:r>
              <a:rPr lang="en-US" dirty="0" smtClean="0"/>
              <a:t>: more specifics from Grahame.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373520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A</a:t>
            </a:r>
            <a:r>
              <a:rPr lang="en-US" baseline="0" dirty="0" smtClean="0"/>
              <a:t> Document, no matter how nested, is flattened to a list of entries, the Document’s header being the first.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The document header (and any other the other resources) refer to each other using normal references to reflect the document’s nesting.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Of course, there may be a digital signature (on the whole Bundle) to attest to the content of the document.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9997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5"/>
          <p:cNvSpPr>
            <a:spLocks noChangeShapeType="1"/>
          </p:cNvSpPr>
          <p:nvPr userDrawn="1"/>
        </p:nvSpPr>
        <p:spPr bwMode="auto">
          <a:xfrm>
            <a:off x="713831" y="3790167"/>
            <a:ext cx="7699628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0265" y="619277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 bwMode="auto">
          <a:xfrm>
            <a:off x="467544" y="1556792"/>
            <a:ext cx="8352928" cy="14401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" name="Picture 13" descr="HL7 International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836712"/>
            <a:ext cx="6624736" cy="2592288"/>
          </a:xfrm>
        </p:spPr>
        <p:txBody>
          <a:bodyPr/>
          <a:lstStyle>
            <a:lvl1pPr algn="ctr">
              <a:defRPr sz="5600"/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8100392" y="5717758"/>
            <a:ext cx="792088" cy="7920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7876619" y="5565993"/>
            <a:ext cx="1008112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069022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52128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382000" cy="462453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638569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828800"/>
            <a:ext cx="4114800" cy="46245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114800" cy="46245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555763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6552728" cy="11521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709118"/>
            <a:ext cx="4040188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58032"/>
            <a:ext cx="4040188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09118"/>
            <a:ext cx="4041775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58032"/>
            <a:ext cx="4041775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978479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43275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8" y="252899"/>
            <a:ext cx="8568952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801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9678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152400" y="152400"/>
            <a:ext cx="88392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blackWhite">
          <a:xfrm>
            <a:off x="231775" y="236538"/>
            <a:ext cx="8678863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461963" y="1600200"/>
            <a:ext cx="829627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828800"/>
            <a:ext cx="8382000" cy="46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-5516" y="6643688"/>
            <a:ext cx="91440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800" b="1" dirty="0" smtClean="0"/>
              <a:t>© 2015 HL7 ® Int’l. 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HL7, Health Level Seven, FHIR &amp; flame logo are registered trademarks of Health Level Seven International. Reg. U.S. TM Office.</a:t>
            </a:r>
            <a:endParaRPr lang="en-US" sz="800" b="1" dirty="0"/>
          </a:p>
        </p:txBody>
      </p:sp>
      <p:pic>
        <p:nvPicPr>
          <p:cNvPr id="1032" name="Picture 14" descr="HL7 International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74038" y="5791200"/>
            <a:ext cx="6651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071" t="19101" r="26890" b="29814"/>
          <a:stretch/>
        </p:blipFill>
        <p:spPr>
          <a:xfrm>
            <a:off x="6853009" y="260648"/>
            <a:ext cx="2034746" cy="1252151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8670974" y="759222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>
                <a:solidFill>
                  <a:srgbClr val="CC3300"/>
                </a:solidFill>
              </a:rPr>
              <a:t>®</a:t>
            </a:r>
            <a:endParaRPr lang="en-CA" sz="1200" dirty="0">
              <a:solidFill>
                <a:srgbClr val="CC3300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32657"/>
            <a:ext cx="6552728" cy="118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3" r:id="rId2"/>
    <p:sldLayoutId id="2147483662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forge.hl7.org/svn/fhir/trunk/presentations/2013-01%20Tutorials/Introduction%20to%20FHIR.ppt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hyperlink" Target="http://creativecommons.org/licenses/by/3.0/deed.en_GB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gforge.hl7.org/svn/fhir/trunk/presentations/2013-01%20Tutorials/Introduction%20to%20FHIR.pptx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hyperlink" Target="http://creativecommons.org/licenses/by/3.0/deed.en_GB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mailto:lmckenzie@gevity.com" TargetMode="External"/><Relationship Id="rId2" Type="http://schemas.openxmlformats.org/officeDocument/2006/relationships/hyperlink" Target="http://hl7.org/fhir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FHIR for Architects</a:t>
            </a:r>
            <a:br>
              <a:rPr lang="en-US" noProof="0" dirty="0" smtClean="0"/>
            </a:br>
            <a:r>
              <a:rPr lang="en-US" dirty="0" smtClean="0"/>
              <a:t>(1 of 3)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 smtClean="0"/>
              <a:t>Lloyd McKenzie</a:t>
            </a:r>
          </a:p>
          <a:p>
            <a:r>
              <a:rPr lang="en-US" dirty="0" smtClean="0"/>
              <a:t>April 22nd</a:t>
            </a:r>
            <a:r>
              <a:rPr lang="en-US" noProof="0" dirty="0" smtClean="0"/>
              <a:t>, 2015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49585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FHIR Resource URLs</a:t>
            </a:r>
            <a:endParaRPr lang="en-AU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="" xmlns:p14="http://schemas.microsoft.com/office/powerpoint/2010/main" val="4192620140"/>
              </p:ext>
            </p:extLst>
          </p:nvPr>
        </p:nvGraphicFramePr>
        <p:xfrm>
          <a:off x="323527" y="1700809"/>
          <a:ext cx="8352930" cy="464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1"/>
                <a:gridCol w="1728192"/>
                <a:gridCol w="2592288"/>
                <a:gridCol w="1872209"/>
              </a:tblGrid>
              <a:tr h="643307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Template</a:t>
                      </a:r>
                      <a:endParaRPr kumimoji="0" lang="en-AU" sz="2000" b="1" kern="1200" dirty="0">
                        <a:solidFill>
                          <a:schemeClr val="bg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Description</a:t>
                      </a:r>
                      <a:endParaRPr kumimoji="0" lang="en-AU" sz="2000" b="1" kern="1200" dirty="0">
                        <a:solidFill>
                          <a:schemeClr val="bg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Example</a:t>
                      </a:r>
                      <a:endParaRPr kumimoji="0" lang="en-AU" sz="1600" b="1" kern="1200" dirty="0">
                        <a:solidFill>
                          <a:schemeClr val="bg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Operations</a:t>
                      </a:r>
                      <a:endParaRPr kumimoji="0" lang="en-AU" sz="1600" b="1" kern="1200" dirty="0">
                        <a:solidFill>
                          <a:schemeClr val="bg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</a:tr>
              <a:tr h="450034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[base]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Server 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http://fhir.com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OPTIONS, POST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</a:tr>
              <a:tr h="706858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[base]/[type]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baseline="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Collection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http://fhir.com/Patient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GET, POST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[base]/[type]/[id]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URL for a resource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http://fhir.com/Patient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/23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GET, PUT, DELETE</a:t>
                      </a:r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[base]/[type]/[id]/$[name]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Operation (server action)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http://fhir.com/Patient</a:t>
                      </a:r>
                      <a:b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</a:br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/23/$everything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POST</a:t>
                      </a:r>
                    </a:p>
                  </a:txBody>
                  <a:tcPr/>
                </a:tc>
              </a:tr>
              <a:tr h="11173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[base]/[type]/[id]/_history/[vid]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baseline="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Past version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http://fhir.com/Patient/23/_history/2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GET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6366924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When to use REST?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Want low coupling between systems</a:t>
            </a:r>
          </a:p>
          <a:p>
            <a:pPr lvl="1"/>
            <a:r>
              <a:rPr lang="en-US" noProof="0" dirty="0" smtClean="0"/>
              <a:t>In theory, very little up-front negotiation required</a:t>
            </a:r>
          </a:p>
          <a:p>
            <a:r>
              <a:rPr lang="en-US" noProof="0" dirty="0" smtClean="0"/>
              <a:t>Small, light-weight exchanges</a:t>
            </a:r>
          </a:p>
          <a:p>
            <a:r>
              <a:rPr lang="en-US" noProof="0" dirty="0" smtClean="0"/>
              <a:t>Focus is CRUD operations</a:t>
            </a:r>
          </a:p>
          <a:p>
            <a:pPr lvl="1"/>
            <a:r>
              <a:rPr lang="en-US" noProof="0" dirty="0" smtClean="0"/>
              <a:t>Also for publish/subscribe</a:t>
            </a:r>
          </a:p>
          <a:p>
            <a:r>
              <a:rPr lang="en-US" noProof="0" dirty="0" smtClean="0"/>
              <a:t>Client-driven client-server orchestration</a:t>
            </a:r>
          </a:p>
          <a:p>
            <a:r>
              <a:rPr lang="en-US" noProof="0" dirty="0" smtClean="0"/>
              <a:t>Server endpoint has fixed location</a:t>
            </a:r>
          </a:p>
          <a:p>
            <a:r>
              <a:rPr lang="en-US" noProof="0" dirty="0" smtClean="0"/>
              <a:t>Well-suited for Mobile, PHR, Registries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</a:t>
            </a:fld>
            <a:endParaRPr lang="en-CA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xmlns="" val="2638580129"/>
              </p:ext>
            </p:extLst>
          </p:nvPr>
        </p:nvGraphicFramePr>
        <p:xfrm>
          <a:off x="7092280" y="2965400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296212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When to avoid REST?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Complex or server-driven orchestration</a:t>
            </a:r>
          </a:p>
          <a:p>
            <a:pPr lvl="1"/>
            <a:r>
              <a:rPr lang="en-US" noProof="0" dirty="0" smtClean="0"/>
              <a:t>Order of operations matters (e.g. complex decision support)</a:t>
            </a:r>
          </a:p>
          <a:p>
            <a:r>
              <a:rPr lang="en-US" noProof="0" dirty="0" smtClean="0"/>
              <a:t>Unit of work != resource</a:t>
            </a:r>
          </a:p>
          <a:p>
            <a:pPr lvl="1"/>
            <a:r>
              <a:rPr lang="en-US" noProof="0" dirty="0" smtClean="0"/>
              <a:t>“Transaction” may be an option</a:t>
            </a:r>
          </a:p>
          <a:p>
            <a:r>
              <a:rPr lang="en-US" noProof="0" dirty="0" smtClean="0"/>
              <a:t>No natural “server” or no fixed network location</a:t>
            </a:r>
          </a:p>
          <a:p>
            <a:r>
              <a:rPr lang="en-US" noProof="0" dirty="0" smtClean="0"/>
              <a:t>Lack of trust in the client for audit,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12</a:t>
            </a:fld>
            <a:endParaRPr lang="en-CA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xmlns="" val="363126604"/>
              </p:ext>
            </p:extLst>
          </p:nvPr>
        </p:nvGraphicFramePr>
        <p:xfrm>
          <a:off x="7092280" y="2965400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327341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Documents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Similar to CDA</a:t>
            </a:r>
          </a:p>
          <a:p>
            <a:r>
              <a:rPr lang="en-US" noProof="0" dirty="0" smtClean="0"/>
              <a:t>Collection</a:t>
            </a:r>
            <a:r>
              <a:rPr lang="en-US" baseline="0" noProof="0" dirty="0" smtClean="0"/>
              <a:t> of resources bound together</a:t>
            </a:r>
          </a:p>
          <a:p>
            <a:pPr lvl="1"/>
            <a:r>
              <a:rPr lang="en-US" baseline="0" noProof="0" dirty="0" smtClean="0"/>
              <a:t>Root is a “Composition” resource</a:t>
            </a:r>
          </a:p>
          <a:p>
            <a:pPr lvl="1"/>
            <a:r>
              <a:rPr lang="en-US" baseline="0" noProof="0" dirty="0" smtClean="0"/>
              <a:t>Just like CDA header</a:t>
            </a:r>
          </a:p>
          <a:p>
            <a:r>
              <a:rPr lang="en-US" baseline="0" noProof="0" dirty="0" smtClean="0"/>
              <a:t>Sent as </a:t>
            </a:r>
            <a:r>
              <a:rPr lang="en-US" baseline="0" noProof="0" dirty="0" smtClean="0"/>
              <a:t>a</a:t>
            </a:r>
            <a:r>
              <a:rPr lang="en-US" noProof="0" dirty="0" smtClean="0"/>
              <a:t> Bundle resource</a:t>
            </a:r>
            <a:endParaRPr lang="en-US" baseline="0" noProof="0" dirty="0" smtClean="0"/>
          </a:p>
          <a:p>
            <a:r>
              <a:rPr lang="en-US" baseline="0" noProof="0" dirty="0" smtClean="0"/>
              <a:t>One context</a:t>
            </a:r>
          </a:p>
          <a:p>
            <a:r>
              <a:rPr lang="en-US" baseline="0" noProof="0" dirty="0" smtClean="0"/>
              <a:t>Can be signed, authenticated,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13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xmlns="" val="3388113474"/>
              </p:ext>
            </p:extLst>
          </p:nvPr>
        </p:nvGraphicFramePr>
        <p:xfrm>
          <a:off x="7092280" y="2924944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08746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 – are bundles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3" name="AutoShape 7"/>
          <p:cNvSpPr>
            <a:spLocks/>
          </p:cNvSpPr>
          <p:nvPr/>
        </p:nvSpPr>
        <p:spPr bwMode="auto">
          <a:xfrm>
            <a:off x="1420473" y="3344863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Observation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2000" y="1828799"/>
            <a:ext cx="3505200" cy="13001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>
                <a:effectLst/>
              </a:rPr>
              <a:t>Composition Resource</a:t>
            </a:r>
            <a:endParaRPr lang="en-US" dirty="0">
              <a:effectLst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90600" y="2227912"/>
            <a:ext cx="914400" cy="378341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/>
              <a:t>Section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394857" y="2534722"/>
            <a:ext cx="990600" cy="378341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/>
              <a:t>Section</a:t>
            </a:r>
            <a:endParaRPr lang="en-US" dirty="0"/>
          </a:p>
        </p:txBody>
      </p:sp>
      <p:sp>
        <p:nvSpPr>
          <p:cNvPr id="25" name="AutoShape 15"/>
          <p:cNvSpPr>
            <a:spLocks/>
          </p:cNvSpPr>
          <p:nvPr/>
        </p:nvSpPr>
        <p:spPr bwMode="auto">
          <a:xfrm rot="16200000" flipH="1">
            <a:off x="1967155" y="2315499"/>
            <a:ext cx="136947" cy="718456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26" name="AutoShape 7"/>
          <p:cNvSpPr>
            <a:spLocks/>
          </p:cNvSpPr>
          <p:nvPr/>
        </p:nvSpPr>
        <p:spPr bwMode="auto">
          <a:xfrm>
            <a:off x="1422061" y="4099719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Device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27" name="AutoShape 7"/>
          <p:cNvSpPr>
            <a:spLocks/>
          </p:cNvSpPr>
          <p:nvPr/>
        </p:nvSpPr>
        <p:spPr bwMode="auto">
          <a:xfrm>
            <a:off x="1446212" y="5675312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Patient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28" name="AutoShape 7"/>
          <p:cNvSpPr>
            <a:spLocks/>
          </p:cNvSpPr>
          <p:nvPr/>
        </p:nvSpPr>
        <p:spPr bwMode="auto">
          <a:xfrm>
            <a:off x="1446212" y="4876800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Prescription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30" name="AutoShape 16"/>
          <p:cNvSpPr>
            <a:spLocks/>
          </p:cNvSpPr>
          <p:nvPr/>
        </p:nvSpPr>
        <p:spPr bwMode="auto">
          <a:xfrm rot="16200000" flipH="1">
            <a:off x="-35646" y="3708699"/>
            <a:ext cx="2595190" cy="3903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105400" y="1663431"/>
            <a:ext cx="2634054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&lt;feed&gt;</a:t>
            </a:r>
          </a:p>
          <a:p>
            <a:r>
              <a:rPr lang="en-US" dirty="0"/>
              <a:t> </a:t>
            </a:r>
            <a:r>
              <a:rPr lang="en-US" dirty="0" smtClean="0"/>
              <a:t>   &lt;entry&gt;</a:t>
            </a:r>
          </a:p>
          <a:p>
            <a:r>
              <a:rPr lang="en-US" dirty="0"/>
              <a:t> </a:t>
            </a:r>
            <a:r>
              <a:rPr lang="en-US" dirty="0" smtClean="0"/>
              <a:t>         &lt;</a:t>
            </a:r>
            <a:r>
              <a:rPr lang="en-US" b="1" dirty="0" smtClean="0"/>
              <a:t>Composition</a:t>
            </a:r>
            <a:r>
              <a:rPr lang="en-US" dirty="0" smtClean="0"/>
              <a:t> /&gt;</a:t>
            </a:r>
          </a:p>
          <a:p>
            <a:r>
              <a:rPr lang="en-US" dirty="0"/>
              <a:t> </a:t>
            </a:r>
            <a:r>
              <a:rPr lang="en-US" dirty="0" smtClean="0"/>
              <a:t>  &lt;/entry&gt;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   &lt;</a:t>
            </a:r>
            <a:r>
              <a:rPr lang="en-US" dirty="0"/>
              <a:t>entry&gt;</a:t>
            </a:r>
          </a:p>
          <a:p>
            <a:r>
              <a:rPr lang="en-US" dirty="0"/>
              <a:t>          </a:t>
            </a:r>
            <a:r>
              <a:rPr lang="en-US" dirty="0" smtClean="0"/>
              <a:t>&lt;Observation </a:t>
            </a:r>
            <a:r>
              <a:rPr lang="en-US" dirty="0"/>
              <a:t>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/>
              <a:t> </a:t>
            </a:r>
            <a:r>
              <a:rPr lang="en-US" dirty="0" smtClean="0"/>
              <a:t>  &lt;</a:t>
            </a:r>
            <a:r>
              <a:rPr lang="en-US" dirty="0"/>
              <a:t>entry&gt;</a:t>
            </a:r>
          </a:p>
          <a:p>
            <a:r>
              <a:rPr lang="en-US" dirty="0"/>
              <a:t>          </a:t>
            </a:r>
            <a:r>
              <a:rPr lang="en-US" dirty="0" smtClean="0"/>
              <a:t>&lt;Device </a:t>
            </a:r>
            <a:r>
              <a:rPr lang="en-US" dirty="0"/>
              <a:t>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/>
              <a:t> </a:t>
            </a:r>
            <a:r>
              <a:rPr lang="en-US" dirty="0" smtClean="0"/>
              <a:t>  &lt;</a:t>
            </a:r>
            <a:r>
              <a:rPr lang="en-US" dirty="0"/>
              <a:t>entry&gt;</a:t>
            </a:r>
          </a:p>
          <a:p>
            <a:r>
              <a:rPr lang="en-US" dirty="0"/>
              <a:t>          </a:t>
            </a:r>
            <a:r>
              <a:rPr lang="en-US" dirty="0" smtClean="0"/>
              <a:t>&lt;Prescription </a:t>
            </a:r>
            <a:r>
              <a:rPr lang="en-US" dirty="0"/>
              <a:t>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&lt;</a:t>
            </a:r>
            <a:r>
              <a:rPr lang="en-US" dirty="0"/>
              <a:t>entry&gt;</a:t>
            </a:r>
          </a:p>
          <a:p>
            <a:r>
              <a:rPr lang="en-US" dirty="0"/>
              <a:t>          </a:t>
            </a:r>
            <a:r>
              <a:rPr lang="en-US" dirty="0" smtClean="0"/>
              <a:t>&lt;Patient </a:t>
            </a:r>
            <a:r>
              <a:rPr lang="en-US" dirty="0"/>
              <a:t>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&lt;/feed&gt;</a:t>
            </a:r>
          </a:p>
        </p:txBody>
      </p:sp>
      <p:sp>
        <p:nvSpPr>
          <p:cNvPr id="39" name="Freeform 38"/>
          <p:cNvSpPr/>
          <p:nvPr/>
        </p:nvSpPr>
        <p:spPr bwMode="auto">
          <a:xfrm>
            <a:off x="7351572" y="2427514"/>
            <a:ext cx="192228" cy="794657"/>
          </a:xfrm>
          <a:custGeom>
            <a:avLst/>
            <a:gdLst>
              <a:gd name="connsiteX0" fmla="*/ 0 w 589418"/>
              <a:gd name="connsiteY0" fmla="*/ 0 h 794657"/>
              <a:gd name="connsiteX1" fmla="*/ 587829 w 589418"/>
              <a:gd name="connsiteY1" fmla="*/ 424543 h 794657"/>
              <a:gd name="connsiteX2" fmla="*/ 174172 w 589418"/>
              <a:gd name="connsiteY2" fmla="*/ 794657 h 79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418" h="794657">
                <a:moveTo>
                  <a:pt x="0" y="0"/>
                </a:moveTo>
                <a:cubicBezTo>
                  <a:pt x="279400" y="146050"/>
                  <a:pt x="558800" y="292100"/>
                  <a:pt x="587829" y="424543"/>
                </a:cubicBezTo>
                <a:cubicBezTo>
                  <a:pt x="616858" y="556986"/>
                  <a:pt x="239486" y="731157"/>
                  <a:pt x="174172" y="794657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Freeform 40"/>
          <p:cNvSpPr/>
          <p:nvPr/>
        </p:nvSpPr>
        <p:spPr bwMode="auto">
          <a:xfrm rot="21075423">
            <a:off x="7260288" y="2364489"/>
            <a:ext cx="1214526" cy="2378174"/>
          </a:xfrm>
          <a:custGeom>
            <a:avLst/>
            <a:gdLst>
              <a:gd name="connsiteX0" fmla="*/ 391886 w 1691641"/>
              <a:gd name="connsiteY0" fmla="*/ 0 h 2449286"/>
              <a:gd name="connsiteX1" fmla="*/ 1687286 w 1691641"/>
              <a:gd name="connsiteY1" fmla="*/ 1153886 h 2449286"/>
              <a:gd name="connsiteX2" fmla="*/ 0 w 1691641"/>
              <a:gd name="connsiteY2" fmla="*/ 2449286 h 2449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1641" h="2449286">
                <a:moveTo>
                  <a:pt x="391886" y="0"/>
                </a:moveTo>
                <a:cubicBezTo>
                  <a:pt x="1072243" y="372836"/>
                  <a:pt x="1752600" y="745672"/>
                  <a:pt x="1687286" y="1153886"/>
                </a:cubicBezTo>
                <a:cubicBezTo>
                  <a:pt x="1621972" y="1562100"/>
                  <a:pt x="266700" y="2237015"/>
                  <a:pt x="0" y="2449286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 bwMode="auto">
          <a:xfrm>
            <a:off x="3048000" y="2913063"/>
            <a:ext cx="0" cy="431800"/>
          </a:xfrm>
          <a:prstGeom prst="straightConnector1">
            <a:avLst/>
          </a:pr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cxnSp>
      <p:cxnSp>
        <p:nvCxnSpPr>
          <p:cNvPr id="44" name="Straight Arrow Connector 43"/>
          <p:cNvCxnSpPr/>
          <p:nvPr/>
        </p:nvCxnSpPr>
        <p:spPr bwMode="auto">
          <a:xfrm>
            <a:off x="1828800" y="3886200"/>
            <a:ext cx="0" cy="331105"/>
          </a:xfrm>
          <a:prstGeom prst="straightConnector1">
            <a:avLst/>
          </a:pr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cxnSp>
      <p:sp>
        <p:nvSpPr>
          <p:cNvPr id="45" name="Freeform 44"/>
          <p:cNvSpPr/>
          <p:nvPr/>
        </p:nvSpPr>
        <p:spPr bwMode="auto">
          <a:xfrm>
            <a:off x="6934200" y="5029201"/>
            <a:ext cx="478971" cy="685800"/>
          </a:xfrm>
          <a:custGeom>
            <a:avLst/>
            <a:gdLst>
              <a:gd name="connsiteX0" fmla="*/ 446314 w 515556"/>
              <a:gd name="connsiteY0" fmla="*/ 0 h 816429"/>
              <a:gd name="connsiteX1" fmla="*/ 478971 w 515556"/>
              <a:gd name="connsiteY1" fmla="*/ 598715 h 816429"/>
              <a:gd name="connsiteX2" fmla="*/ 0 w 515556"/>
              <a:gd name="connsiteY2" fmla="*/ 816429 h 81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5556" h="816429">
                <a:moveTo>
                  <a:pt x="446314" y="0"/>
                </a:moveTo>
                <a:cubicBezTo>
                  <a:pt x="499835" y="231321"/>
                  <a:pt x="553357" y="462643"/>
                  <a:pt x="478971" y="598715"/>
                </a:cubicBezTo>
                <a:cubicBezTo>
                  <a:pt x="404585" y="734787"/>
                  <a:pt x="52614" y="792843"/>
                  <a:pt x="0" y="816429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124200" y="2114487"/>
            <a:ext cx="990600" cy="360683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pPr algn="ctr"/>
            <a:r>
              <a:rPr lang="en-US" dirty="0" smtClean="0"/>
              <a:t>Attester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084614" y="2096829"/>
            <a:ext cx="990600" cy="378341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/>
              <a:t>Metadata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 bwMode="auto">
          <a:xfrm>
            <a:off x="1828800" y="5460095"/>
            <a:ext cx="0" cy="331105"/>
          </a:xfrm>
          <a:prstGeom prst="straightConnector1">
            <a:avLst/>
          </a:pr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cxnSp>
      <p:sp>
        <p:nvSpPr>
          <p:cNvPr id="34" name="Freeform 33"/>
          <p:cNvSpPr/>
          <p:nvPr/>
        </p:nvSpPr>
        <p:spPr bwMode="auto">
          <a:xfrm rot="1822276">
            <a:off x="7105194" y="3386771"/>
            <a:ext cx="344628" cy="769937"/>
          </a:xfrm>
          <a:custGeom>
            <a:avLst/>
            <a:gdLst>
              <a:gd name="connsiteX0" fmla="*/ 0 w 589418"/>
              <a:gd name="connsiteY0" fmla="*/ 0 h 794657"/>
              <a:gd name="connsiteX1" fmla="*/ 587829 w 589418"/>
              <a:gd name="connsiteY1" fmla="*/ 424543 h 794657"/>
              <a:gd name="connsiteX2" fmla="*/ 174172 w 589418"/>
              <a:gd name="connsiteY2" fmla="*/ 794657 h 79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418" h="794657">
                <a:moveTo>
                  <a:pt x="0" y="0"/>
                </a:moveTo>
                <a:cubicBezTo>
                  <a:pt x="279400" y="146050"/>
                  <a:pt x="558800" y="292100"/>
                  <a:pt x="587829" y="424543"/>
                </a:cubicBezTo>
                <a:cubicBezTo>
                  <a:pt x="616858" y="556986"/>
                  <a:pt x="239486" y="731157"/>
                  <a:pt x="174172" y="794657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2414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When to use Documents?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Focus is on persistence</a:t>
            </a:r>
          </a:p>
          <a:p>
            <a:pPr lvl="0"/>
            <a:r>
              <a:rPr lang="en-US" noProof="0" dirty="0" smtClean="0"/>
              <a:t>No workflow involved</a:t>
            </a:r>
          </a:p>
          <a:p>
            <a:pPr lvl="1"/>
            <a:r>
              <a:rPr lang="en-US" noProof="0" dirty="0" smtClean="0"/>
              <a:t>other than post/retrieve document</a:t>
            </a:r>
          </a:p>
          <a:p>
            <a:pPr lvl="0"/>
            <a:r>
              <a:rPr lang="en-US" noProof="0" dirty="0" smtClean="0"/>
              <a:t>Need tight rules over authenticated content</a:t>
            </a:r>
          </a:p>
          <a:p>
            <a:pPr lvl="0"/>
            <a:r>
              <a:rPr lang="en-US" noProof="0" dirty="0" smtClean="0"/>
              <a:t>Want</a:t>
            </a:r>
            <a:r>
              <a:rPr lang="en-US" baseline="0" noProof="0" dirty="0" smtClean="0"/>
              <a:t> to communicate multiple resources with control over how data is presented</a:t>
            </a:r>
          </a:p>
          <a:p>
            <a:pPr lvl="0"/>
            <a:r>
              <a:rPr lang="en-US" baseline="0" noProof="0" dirty="0" smtClean="0"/>
              <a:t>Data spans</a:t>
            </a:r>
            <a:r>
              <a:rPr lang="en-US" noProof="0" dirty="0" smtClean="0"/>
              <a:t> </a:t>
            </a:r>
            <a:r>
              <a:rPr lang="en-US" noProof="0" smtClean="0"/>
              <a:t>multiple resources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15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xmlns="" val="3559602504"/>
              </p:ext>
            </p:extLst>
          </p:nvPr>
        </p:nvGraphicFramePr>
        <p:xfrm>
          <a:off x="7092280" y="1844824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76564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When to avoid Documents?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Need for workflow</a:t>
            </a:r>
          </a:p>
          <a:p>
            <a:pPr lvl="1"/>
            <a:r>
              <a:rPr lang="en-US" noProof="0" dirty="0" smtClean="0"/>
              <a:t>Request/response, decision support</a:t>
            </a:r>
          </a:p>
          <a:p>
            <a:pPr lvl="0"/>
            <a:r>
              <a:rPr lang="en-US" noProof="0" dirty="0" smtClean="0"/>
              <a:t>Data is dynamic</a:t>
            </a:r>
          </a:p>
          <a:p>
            <a:pPr lvl="1"/>
            <a:r>
              <a:rPr lang="en-US" noProof="0" dirty="0" smtClean="0"/>
              <a:t>I.e. want view of data now, not</a:t>
            </a:r>
            <a:r>
              <a:rPr lang="en-US" baseline="0" noProof="0" dirty="0" smtClean="0"/>
              <a:t> at time of authorship</a:t>
            </a:r>
          </a:p>
          <a:p>
            <a:pPr lvl="1"/>
            <a:r>
              <a:rPr lang="en-US" noProof="0" dirty="0" smtClean="0"/>
              <a:t>Multiple contributors over time</a:t>
            </a:r>
            <a:endParaRPr lang="en-US" baseline="0" noProof="0" dirty="0" smtClean="0"/>
          </a:p>
          <a:p>
            <a:pPr lvl="0"/>
            <a:r>
              <a:rPr lang="en-US" noProof="0" dirty="0" smtClean="0"/>
              <a:t>Resources need to be</a:t>
            </a:r>
            <a:r>
              <a:rPr lang="en-US" baseline="0" noProof="0" dirty="0" smtClean="0"/>
              <a:t> accessed/manipulated independently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16</a:t>
            </a:fld>
            <a:endParaRPr lang="en-CA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870368583"/>
              </p:ext>
            </p:extLst>
          </p:nvPr>
        </p:nvGraphicFramePr>
        <p:xfrm>
          <a:off x="7092280" y="1844824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9362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Messages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Similar to v2 and v3 messaging</a:t>
            </a:r>
          </a:p>
          <a:p>
            <a:r>
              <a:rPr lang="en-US" noProof="0" dirty="0" smtClean="0"/>
              <a:t>Also a collection of resources as </a:t>
            </a:r>
            <a:r>
              <a:rPr lang="en-US" noProof="0" dirty="0" smtClean="0"/>
              <a:t>a </a:t>
            </a:r>
            <a:r>
              <a:rPr lang="en-US" dirty="0" smtClean="0"/>
              <a:t>Bundle resource</a:t>
            </a:r>
            <a:endParaRPr lang="en-US" noProof="0" dirty="0" smtClean="0"/>
          </a:p>
          <a:p>
            <a:r>
              <a:rPr lang="en-US" noProof="0" dirty="0" smtClean="0"/>
              <a:t>Allows request/response behavior with bundles for both request and response</a:t>
            </a:r>
          </a:p>
          <a:p>
            <a:r>
              <a:rPr lang="en-US" noProof="0" dirty="0" smtClean="0"/>
              <a:t>Event-driven</a:t>
            </a:r>
          </a:p>
          <a:p>
            <a:pPr lvl="1"/>
            <a:r>
              <a:rPr lang="en-US" noProof="0" dirty="0" smtClean="0"/>
              <a:t>E.g. Send lab order, get back result</a:t>
            </a:r>
          </a:p>
          <a:p>
            <a:r>
              <a:rPr lang="en-US" noProof="0" dirty="0" smtClean="0"/>
              <a:t>Can be asynchronous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17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xmlns="" val="1382020844"/>
              </p:ext>
            </p:extLst>
          </p:nvPr>
        </p:nvGraphicFramePr>
        <p:xfrm>
          <a:off x="7092280" y="4293096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4267537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Messages – are bundles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3" name="AutoShape 7"/>
          <p:cNvSpPr>
            <a:spLocks/>
          </p:cNvSpPr>
          <p:nvPr/>
        </p:nvSpPr>
        <p:spPr bwMode="auto">
          <a:xfrm>
            <a:off x="1420473" y="3192463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Observation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2000" y="1828800"/>
            <a:ext cx="2819400" cy="1176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err="1" smtClean="0">
                <a:effectLst/>
              </a:rPr>
              <a:t>MessageHeader</a:t>
            </a: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Resource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66800" y="2133600"/>
            <a:ext cx="914400" cy="378341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09800" y="2133600"/>
            <a:ext cx="1110343" cy="378341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/>
              <a:t>destination</a:t>
            </a:r>
            <a:endParaRPr lang="en-US" dirty="0"/>
          </a:p>
        </p:txBody>
      </p:sp>
      <p:sp>
        <p:nvSpPr>
          <p:cNvPr id="26" name="AutoShape 7"/>
          <p:cNvSpPr>
            <a:spLocks/>
          </p:cNvSpPr>
          <p:nvPr/>
        </p:nvSpPr>
        <p:spPr bwMode="auto">
          <a:xfrm>
            <a:off x="1979612" y="4075112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Device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27" name="AutoShape 7"/>
          <p:cNvSpPr>
            <a:spLocks/>
          </p:cNvSpPr>
          <p:nvPr/>
        </p:nvSpPr>
        <p:spPr bwMode="auto">
          <a:xfrm>
            <a:off x="1446212" y="5522912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Patient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05400" y="1691255"/>
            <a:ext cx="298030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&lt;feed&gt;</a:t>
            </a:r>
          </a:p>
          <a:p>
            <a:r>
              <a:rPr lang="en-US" dirty="0"/>
              <a:t> </a:t>
            </a:r>
            <a:r>
              <a:rPr lang="en-US" dirty="0" smtClean="0"/>
              <a:t>   &lt;entry&gt;</a:t>
            </a:r>
          </a:p>
          <a:p>
            <a:r>
              <a:rPr lang="en-US" dirty="0"/>
              <a:t> </a:t>
            </a:r>
            <a:r>
              <a:rPr lang="en-US" dirty="0" smtClean="0"/>
              <a:t>         &lt;</a:t>
            </a:r>
            <a:r>
              <a:rPr lang="en-US" b="1" dirty="0" err="1" smtClean="0"/>
              <a:t>MessageHeader</a:t>
            </a:r>
            <a:r>
              <a:rPr lang="en-US" dirty="0" smtClean="0"/>
              <a:t> /&gt;</a:t>
            </a:r>
          </a:p>
          <a:p>
            <a:r>
              <a:rPr lang="en-US" dirty="0"/>
              <a:t> </a:t>
            </a:r>
            <a:r>
              <a:rPr lang="en-US" dirty="0" smtClean="0"/>
              <a:t>  &lt;/entry&gt;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   &lt;</a:t>
            </a:r>
            <a:r>
              <a:rPr lang="en-US" dirty="0"/>
              <a:t>entry&gt;</a:t>
            </a:r>
          </a:p>
          <a:p>
            <a:r>
              <a:rPr lang="en-US" dirty="0"/>
              <a:t>          </a:t>
            </a:r>
            <a:r>
              <a:rPr lang="en-US" dirty="0" smtClean="0"/>
              <a:t>&lt;Observation </a:t>
            </a:r>
            <a:r>
              <a:rPr lang="en-US" dirty="0"/>
              <a:t>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/>
              <a:t> </a:t>
            </a:r>
            <a:r>
              <a:rPr lang="en-US" dirty="0" smtClean="0"/>
              <a:t>  &lt;</a:t>
            </a:r>
            <a:r>
              <a:rPr lang="en-US" dirty="0"/>
              <a:t>entry&gt;</a:t>
            </a:r>
          </a:p>
          <a:p>
            <a:r>
              <a:rPr lang="en-US" dirty="0"/>
              <a:t>          </a:t>
            </a:r>
            <a:r>
              <a:rPr lang="en-US" dirty="0" smtClean="0"/>
              <a:t>&lt;Patient </a:t>
            </a:r>
            <a:r>
              <a:rPr lang="en-US" dirty="0"/>
              <a:t>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&lt;</a:t>
            </a:r>
            <a:r>
              <a:rPr lang="en-US" dirty="0"/>
              <a:t>entry&gt;</a:t>
            </a:r>
          </a:p>
          <a:p>
            <a:r>
              <a:rPr lang="en-US" dirty="0"/>
              <a:t>          &lt;Device 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&lt;/feed&gt;</a:t>
            </a:r>
          </a:p>
        </p:txBody>
      </p:sp>
      <p:sp>
        <p:nvSpPr>
          <p:cNvPr id="39" name="Freeform 38"/>
          <p:cNvSpPr/>
          <p:nvPr/>
        </p:nvSpPr>
        <p:spPr bwMode="auto">
          <a:xfrm rot="1614527">
            <a:off x="7160131" y="2498839"/>
            <a:ext cx="457200" cy="794657"/>
          </a:xfrm>
          <a:custGeom>
            <a:avLst/>
            <a:gdLst>
              <a:gd name="connsiteX0" fmla="*/ 0 w 589418"/>
              <a:gd name="connsiteY0" fmla="*/ 0 h 794657"/>
              <a:gd name="connsiteX1" fmla="*/ 587829 w 589418"/>
              <a:gd name="connsiteY1" fmla="*/ 424543 h 794657"/>
              <a:gd name="connsiteX2" fmla="*/ 174172 w 589418"/>
              <a:gd name="connsiteY2" fmla="*/ 794657 h 79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418" h="794657">
                <a:moveTo>
                  <a:pt x="0" y="0"/>
                </a:moveTo>
                <a:cubicBezTo>
                  <a:pt x="279400" y="146050"/>
                  <a:pt x="558800" y="292100"/>
                  <a:pt x="587829" y="424543"/>
                </a:cubicBezTo>
                <a:cubicBezTo>
                  <a:pt x="616858" y="556986"/>
                  <a:pt x="239486" y="731157"/>
                  <a:pt x="174172" y="794657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Freeform 39"/>
          <p:cNvSpPr/>
          <p:nvPr/>
        </p:nvSpPr>
        <p:spPr bwMode="auto">
          <a:xfrm>
            <a:off x="6926763" y="3316851"/>
            <a:ext cx="923936" cy="1674831"/>
          </a:xfrm>
          <a:custGeom>
            <a:avLst/>
            <a:gdLst>
              <a:gd name="connsiteX0" fmla="*/ 0 w 827994"/>
              <a:gd name="connsiteY0" fmla="*/ 0 h 1741714"/>
              <a:gd name="connsiteX1" fmla="*/ 827314 w 827994"/>
              <a:gd name="connsiteY1" fmla="*/ 1240971 h 1741714"/>
              <a:gd name="connsiteX2" fmla="*/ 141514 w 827994"/>
              <a:gd name="connsiteY2" fmla="*/ 1741714 h 1741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7994" h="1741714">
                <a:moveTo>
                  <a:pt x="0" y="0"/>
                </a:moveTo>
                <a:cubicBezTo>
                  <a:pt x="401864" y="475342"/>
                  <a:pt x="803728" y="950685"/>
                  <a:pt x="827314" y="1240971"/>
                </a:cubicBezTo>
                <a:cubicBezTo>
                  <a:pt x="850900" y="1531257"/>
                  <a:pt x="254000" y="1656443"/>
                  <a:pt x="141514" y="1741714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752600" y="2571687"/>
            <a:ext cx="914400" cy="378341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/>
              <a:t>event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 bwMode="auto">
          <a:xfrm>
            <a:off x="3048000" y="2824842"/>
            <a:ext cx="0" cy="492009"/>
          </a:xfrm>
          <a:prstGeom prst="straightConnector1">
            <a:avLst/>
          </a:pr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cxnSp>
      <p:cxnSp>
        <p:nvCxnSpPr>
          <p:cNvPr id="34" name="Straight Arrow Connector 33"/>
          <p:cNvCxnSpPr/>
          <p:nvPr/>
        </p:nvCxnSpPr>
        <p:spPr bwMode="auto">
          <a:xfrm>
            <a:off x="3200400" y="3698991"/>
            <a:ext cx="0" cy="492009"/>
          </a:xfrm>
          <a:prstGeom prst="straightConnector1">
            <a:avLst/>
          </a:pr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1600200" y="3810000"/>
            <a:ext cx="0" cy="1851573"/>
          </a:xfrm>
          <a:prstGeom prst="straightConnector1">
            <a:avLst/>
          </a:pr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cxnSp>
      <p:sp>
        <p:nvSpPr>
          <p:cNvPr id="20" name="Freeform 19"/>
          <p:cNvSpPr/>
          <p:nvPr/>
        </p:nvSpPr>
        <p:spPr bwMode="auto">
          <a:xfrm rot="1614527">
            <a:off x="6545194" y="3325809"/>
            <a:ext cx="457200" cy="794657"/>
          </a:xfrm>
          <a:custGeom>
            <a:avLst/>
            <a:gdLst>
              <a:gd name="connsiteX0" fmla="*/ 0 w 589418"/>
              <a:gd name="connsiteY0" fmla="*/ 0 h 794657"/>
              <a:gd name="connsiteX1" fmla="*/ 587829 w 589418"/>
              <a:gd name="connsiteY1" fmla="*/ 424543 h 794657"/>
              <a:gd name="connsiteX2" fmla="*/ 174172 w 589418"/>
              <a:gd name="connsiteY2" fmla="*/ 794657 h 79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418" h="794657">
                <a:moveTo>
                  <a:pt x="0" y="0"/>
                </a:moveTo>
                <a:cubicBezTo>
                  <a:pt x="279400" y="146050"/>
                  <a:pt x="558800" y="292100"/>
                  <a:pt x="587829" y="424543"/>
                </a:cubicBezTo>
                <a:cubicBezTo>
                  <a:pt x="616858" y="556986"/>
                  <a:pt x="239486" y="731157"/>
                  <a:pt x="174172" y="794657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6396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When to use Messaging?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Request/response workflow</a:t>
            </a:r>
          </a:p>
          <a:p>
            <a:r>
              <a:rPr lang="en-US" noProof="0" dirty="0" smtClean="0"/>
              <a:t>Need to drive behaviors more complex than CRUD on a single resource</a:t>
            </a:r>
          </a:p>
          <a:p>
            <a:pPr lvl="1"/>
            <a:r>
              <a:rPr lang="en-US" noProof="0" dirty="0" smtClean="0"/>
              <a:t>E.g. merge, complex queries</a:t>
            </a:r>
          </a:p>
          <a:p>
            <a:r>
              <a:rPr lang="en-US" noProof="0" dirty="0" smtClean="0"/>
              <a:t>Need for asynchronous communications</a:t>
            </a:r>
          </a:p>
          <a:p>
            <a:r>
              <a:rPr lang="en-US" noProof="0" dirty="0" smtClean="0"/>
              <a:t>Need to communicate information about many resources but want to minimize exchanges</a:t>
            </a:r>
          </a:p>
          <a:p>
            <a:r>
              <a:rPr lang="en-US" noProof="0" dirty="0" smtClean="0"/>
              <a:t>No “identity” for many resources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19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xmlns="" val="1994351933"/>
              </p:ext>
            </p:extLst>
          </p:nvPr>
        </p:nvGraphicFramePr>
        <p:xfrm>
          <a:off x="7092280" y="4981624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62126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This presentation</a:t>
            </a:r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Can be downloaded here:</a:t>
            </a:r>
          </a:p>
          <a:p>
            <a:pPr lvl="1"/>
            <a:r>
              <a:rPr lang="en-US" noProof="0" dirty="0" smtClean="0">
                <a:hlinkClick r:id="rId3"/>
              </a:rPr>
              <a:t>http://gforge.hl7.org/svn/fhir/trunk/presentations/2015-04 Webinars/FHIR for Architects1.pptx</a:t>
            </a:r>
            <a:endParaRPr lang="en-US" noProof="0" dirty="0" smtClean="0"/>
          </a:p>
          <a:p>
            <a:pPr lvl="2"/>
            <a:r>
              <a:rPr lang="en-US" noProof="0" dirty="0" smtClean="0"/>
              <a:t>(use “anonymous” and email address)</a:t>
            </a:r>
          </a:p>
          <a:p>
            <a:pPr lvl="0"/>
            <a:r>
              <a:rPr lang="en-US" noProof="0" dirty="0" smtClean="0"/>
              <a:t>Is licensed for use under the Creative Commons, specifically:</a:t>
            </a:r>
          </a:p>
          <a:p>
            <a:pPr lvl="1"/>
            <a:r>
              <a:rPr lang="en-US" u="sng" noProof="0" dirty="0" smtClean="0">
                <a:hlinkClick r:id="rId4"/>
              </a:rPr>
              <a:t>Creative Commons Attribution 3.0 </a:t>
            </a:r>
            <a:r>
              <a:rPr lang="en-US" u="sng" noProof="0" dirty="0" err="1" smtClean="0">
                <a:hlinkClick r:id="rId4"/>
              </a:rPr>
              <a:t>Unported</a:t>
            </a:r>
            <a:r>
              <a:rPr lang="en-US" u="sng" noProof="0" dirty="0" smtClean="0">
                <a:hlinkClick r:id="rId4"/>
              </a:rPr>
              <a:t> License</a:t>
            </a:r>
            <a:endParaRPr lang="en-US" u="sng" noProof="0" dirty="0" smtClean="0"/>
          </a:p>
          <a:p>
            <a:pPr lvl="1"/>
            <a:r>
              <a:rPr lang="en-US" noProof="0" dirty="0" smtClean="0"/>
              <a:t>(Do with it as you wish – just give credit)</a:t>
            </a:r>
            <a:endParaRPr lang="en-US" noProof="0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27784" y="5219496"/>
            <a:ext cx="1226462" cy="43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42848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When to avoid Messaging?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Precise control required on how data gets persisted/displayed to humans</a:t>
            </a:r>
          </a:p>
          <a:p>
            <a:r>
              <a:rPr lang="en-US" noProof="0" dirty="0" smtClean="0"/>
              <a:t>Need for lightweight communications</a:t>
            </a:r>
          </a:p>
          <a:p>
            <a:r>
              <a:rPr lang="en-US" noProof="0" dirty="0" smtClean="0"/>
              <a:t>Want to avoid pre-negotiations on behavior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20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xmlns="" val="4049725383"/>
              </p:ext>
            </p:extLst>
          </p:nvPr>
        </p:nvGraphicFramePr>
        <p:xfrm>
          <a:off x="7092280" y="4981624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56233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Service</a:t>
            </a:r>
            <a:r>
              <a:rPr lang="en-US" baseline="0" noProof="0" dirty="0" smtClean="0"/>
              <a:t> Oriented Architecture (SOA)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Do whatever you like </a:t>
            </a:r>
          </a:p>
          <a:p>
            <a:pPr lvl="1"/>
            <a:r>
              <a:rPr lang="en-US" noProof="0" dirty="0" smtClean="0"/>
              <a:t>(based on SOA principles)</a:t>
            </a:r>
          </a:p>
          <a:p>
            <a:pPr lvl="1"/>
            <a:r>
              <a:rPr lang="en-US" noProof="0" dirty="0" smtClean="0"/>
              <a:t>Ultra complex workflows</a:t>
            </a:r>
          </a:p>
          <a:p>
            <a:pPr lvl="1"/>
            <a:r>
              <a:rPr lang="en-US" noProof="0" dirty="0" smtClean="0"/>
              <a:t>Ultra simple workflows</a:t>
            </a:r>
          </a:p>
          <a:p>
            <a:pPr lvl="1"/>
            <a:r>
              <a:rPr lang="en-US" noProof="0" dirty="0" smtClean="0"/>
              <a:t>Individual resources or collections (in </a:t>
            </a:r>
            <a:r>
              <a:rPr lang="en-US" noProof="0" dirty="0" smtClean="0"/>
              <a:t>Bundles </a:t>
            </a:r>
            <a:r>
              <a:rPr lang="en-US" noProof="0" dirty="0" smtClean="0"/>
              <a:t>or other formats)</a:t>
            </a:r>
          </a:p>
          <a:p>
            <a:pPr lvl="1"/>
            <a:r>
              <a:rPr lang="en-US" noProof="0" dirty="0" smtClean="0"/>
              <a:t>Use HTTP or use something else</a:t>
            </a:r>
          </a:p>
          <a:p>
            <a:pPr lvl="1"/>
            <a:r>
              <a:rPr lang="en-US" noProof="0" dirty="0" smtClean="0"/>
              <a:t>Only constraint is that you’re passing around FHIR resources in some shape or manner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21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xmlns="" val="9644550"/>
              </p:ext>
            </p:extLst>
          </p:nvPr>
        </p:nvGraphicFramePr>
        <p:xfrm>
          <a:off x="7020272" y="1916832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13013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 services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22</a:t>
            </a:fld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9450" y="1825278"/>
            <a:ext cx="7783513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When to use Services?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All previous paradigms are a type of services interface</a:t>
            </a:r>
          </a:p>
          <a:p>
            <a:r>
              <a:rPr lang="en-US" noProof="0" dirty="0" smtClean="0"/>
              <a:t>Use a custom service when capabilities of other paradigms don’t fit requirement</a:t>
            </a:r>
          </a:p>
          <a:p>
            <a:pPr lvl="1"/>
            <a:r>
              <a:rPr lang="en-US" noProof="0" dirty="0" smtClean="0"/>
              <a:t>Operations other than CRUD on a resource (e.g. decision support)</a:t>
            </a:r>
          </a:p>
          <a:p>
            <a:pPr lvl="1"/>
            <a:r>
              <a:rPr lang="en-US" noProof="0" dirty="0" smtClean="0"/>
              <a:t>Workflow more complex than simple request/response</a:t>
            </a:r>
          </a:p>
          <a:p>
            <a:pPr lvl="1"/>
            <a:r>
              <a:rPr lang="en-US" noProof="0" dirty="0" smtClean="0"/>
              <a:t>Need to mix document persistence with </a:t>
            </a:r>
            <a:br>
              <a:rPr lang="en-US" noProof="0" dirty="0" smtClean="0"/>
            </a:br>
            <a:r>
              <a:rPr lang="en-US" noProof="0" dirty="0" smtClean="0"/>
              <a:t>behavior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23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xmlns="" val="799753764"/>
              </p:ext>
            </p:extLst>
          </p:nvPr>
        </p:nvGraphicFramePr>
        <p:xfrm>
          <a:off x="7020272" y="4437112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47341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When not to use services?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When something else will do the job as well</a:t>
            </a:r>
          </a:p>
          <a:p>
            <a:pPr lvl="1"/>
            <a:r>
              <a:rPr lang="en-US" noProof="0" dirty="0" smtClean="0"/>
              <a:t>I.e. Don’t define a custom service for something that already naturally is handled by REST, messaging, etc.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24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xmlns="" val="3462689337"/>
              </p:ext>
            </p:extLst>
          </p:nvPr>
        </p:nvGraphicFramePr>
        <p:xfrm>
          <a:off x="7020272" y="3861048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07430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Paradigm guidance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No absolutes</a:t>
            </a:r>
          </a:p>
          <a:p>
            <a:pPr lvl="1"/>
            <a:r>
              <a:rPr lang="en-US" noProof="0" dirty="0" smtClean="0"/>
              <a:t>Consider a “when to avoid” as a note of caution</a:t>
            </a:r>
          </a:p>
          <a:p>
            <a:pPr lvl="1"/>
            <a:r>
              <a:rPr lang="en-US" noProof="0" dirty="0" smtClean="0"/>
              <a:t>Capabilities/architecture of legacy will often drive approach, particularly initially</a:t>
            </a:r>
          </a:p>
          <a:p>
            <a:pPr lvl="2"/>
            <a:r>
              <a:rPr lang="en-US" noProof="0" dirty="0" smtClean="0"/>
              <a:t>E.g. If v2 back end, messaging</a:t>
            </a:r>
          </a:p>
          <a:p>
            <a:pPr lvl="1"/>
            <a:r>
              <a:rPr lang="en-US" noProof="0" dirty="0"/>
              <a:t>Architectures will be driven by legacy requirements, architectural preferences, enterprise architecture commitments, etc</a:t>
            </a:r>
            <a:r>
              <a:rPr lang="en-US" noProof="0" dirty="0" smtClean="0"/>
              <a:t>.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91471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Combining paradigms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No requirement for a system to only support one paradigm</a:t>
            </a:r>
          </a:p>
          <a:p>
            <a:pPr lvl="1"/>
            <a:r>
              <a:rPr lang="en-US" noProof="0" dirty="0" smtClean="0"/>
              <a:t>E.g. hospital may be primarily messaging, but use documents for discharge summaries and reports and expose registries and appointments via REST with a few custom services for decision support or specialized workflow</a:t>
            </a:r>
          </a:p>
          <a:p>
            <a:pPr lvl="0"/>
            <a:r>
              <a:rPr lang="en-US" noProof="0" dirty="0" smtClean="0"/>
              <a:t>Data (generally) shared easily across paradigm boundaries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43080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Caveats with combining paradigms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If updates come in via document, message or service, RESTful version id still needs to increment</a:t>
            </a:r>
          </a:p>
          <a:p>
            <a:r>
              <a:rPr lang="en-US" noProof="0" dirty="0" smtClean="0"/>
              <a:t>Documents</a:t>
            </a:r>
            <a:r>
              <a:rPr lang="en-US" baseline="0" noProof="0" dirty="0" smtClean="0"/>
              <a:t> should typically be persisted whole, not reconstituted from parts</a:t>
            </a:r>
          </a:p>
          <a:p>
            <a:pPr lvl="1"/>
            <a:r>
              <a:rPr lang="en-US" noProof="0" dirty="0" smtClean="0"/>
              <a:t>Ensures signature validity</a:t>
            </a:r>
          </a:p>
          <a:p>
            <a:pPr lvl="0"/>
            <a:r>
              <a:rPr lang="en-US" noProof="0" dirty="0" smtClean="0"/>
              <a:t>Legacy messaging systems may not provide the metadata to easily expose or manipulate discrete resources via REST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26076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FHIR Architecture Approaches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6235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Some possible uses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29</a:t>
            </a:fld>
            <a:endParaRPr lang="en-US"/>
          </a:p>
        </p:txBody>
      </p:sp>
      <p:cxnSp>
        <p:nvCxnSpPr>
          <p:cNvPr id="18" name="Straight Connector 17"/>
          <p:cNvCxnSpPr>
            <a:stCxn id="19" idx="0"/>
            <a:endCxn id="20" idx="2"/>
          </p:cNvCxnSpPr>
          <p:nvPr/>
        </p:nvCxnSpPr>
        <p:spPr bwMode="auto">
          <a:xfrm flipH="1" flipV="1">
            <a:off x="1771293" y="4278842"/>
            <a:ext cx="3919" cy="5826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 bwMode="auto">
          <a:xfrm>
            <a:off x="1307160" y="4861535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1051213" y="3683210"/>
            <a:ext cx="1440160" cy="5956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Broker</a:t>
            </a:r>
            <a:endParaRPr kumimoji="0" lang="nl-N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959864" y="2006891"/>
            <a:ext cx="669976" cy="1676320"/>
            <a:chOff x="4020988" y="2150421"/>
            <a:chExt cx="669976" cy="1379158"/>
          </a:xfrm>
        </p:grpSpPr>
        <p:cxnSp>
          <p:nvCxnSpPr>
            <p:cNvPr id="22" name="Straight Connector 21"/>
            <p:cNvCxnSpPr>
              <a:endCxn id="23" idx="4"/>
            </p:cNvCxnSpPr>
            <p:nvPr/>
          </p:nvCxnSpPr>
          <p:spPr bwMode="auto">
            <a:xfrm flipV="1">
              <a:off x="4355976" y="2711809"/>
              <a:ext cx="0" cy="81777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 bwMode="auto">
            <a:xfrm>
              <a:off x="4020988" y="2150421"/>
              <a:ext cx="669976" cy="56138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v3</a:t>
              </a:r>
            </a:p>
          </p:txBody>
        </p:sp>
      </p:grpSp>
      <p:sp>
        <p:nvSpPr>
          <p:cNvPr id="24" name="Rectangle 23"/>
          <p:cNvSpPr/>
          <p:nvPr/>
        </p:nvSpPr>
        <p:spPr bwMode="auto">
          <a:xfrm>
            <a:off x="659088" y="4202399"/>
            <a:ext cx="2232248" cy="1563865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846449" y="2604039"/>
            <a:ext cx="669976" cy="1079172"/>
            <a:chOff x="3876972" y="2147531"/>
            <a:chExt cx="669976" cy="809379"/>
          </a:xfrm>
        </p:grpSpPr>
        <p:cxnSp>
          <p:nvCxnSpPr>
            <p:cNvPr id="26" name="Straight Connector 25"/>
            <p:cNvCxnSpPr>
              <a:endCxn id="27" idx="4"/>
            </p:cNvCxnSpPr>
            <p:nvPr/>
          </p:nvCxnSpPr>
          <p:spPr bwMode="auto">
            <a:xfrm flipV="1">
              <a:off x="4211960" y="2658238"/>
              <a:ext cx="0" cy="29867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 bwMode="auto">
            <a:xfrm>
              <a:off x="3876972" y="2147531"/>
              <a:ext cx="669976" cy="51070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v2</a:t>
              </a: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3835996" y="3151588"/>
            <a:ext cx="1440160" cy="96010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PHR</a:t>
            </a:r>
          </a:p>
        </p:txBody>
      </p:sp>
      <p:cxnSp>
        <p:nvCxnSpPr>
          <p:cNvPr id="30" name="Straight Connector 29"/>
          <p:cNvCxnSpPr/>
          <p:nvPr/>
        </p:nvCxnSpPr>
        <p:spPr bwMode="auto">
          <a:xfrm flipV="1">
            <a:off x="4052020" y="2503517"/>
            <a:ext cx="0" cy="64807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 bwMode="auto">
          <a:xfrm>
            <a:off x="3419872" y="1844824"/>
            <a:ext cx="2232248" cy="2496278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4454872" y="2499506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3988396" y="2006889"/>
            <a:ext cx="1024780" cy="5316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App</a:t>
            </a:r>
            <a:endParaRPr kumimoji="0" lang="nl-N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6328130" y="2811460"/>
            <a:ext cx="2358669" cy="1792425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6701491" y="4306069"/>
            <a:ext cx="1440160" cy="5956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60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Comm</a:t>
            </a:r>
            <a:r>
              <a:rPr lang="nl-NL" sz="16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.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6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Interface</a:t>
            </a:r>
            <a:endParaRPr kumimoji="0" lang="nl-NL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6705600" y="4900557"/>
            <a:ext cx="1440160" cy="7234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2400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DB</a:t>
            </a:r>
            <a:endParaRPr kumimoji="0" lang="nl-N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9" name="Straight Connector 38"/>
          <p:cNvCxnSpPr>
            <a:stCxn id="37" idx="0"/>
            <a:endCxn id="40" idx="4"/>
          </p:cNvCxnSpPr>
          <p:nvPr/>
        </p:nvCxnSpPr>
        <p:spPr bwMode="auto">
          <a:xfrm flipV="1">
            <a:off x="7421571" y="3728926"/>
            <a:ext cx="0" cy="57714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 bwMode="auto">
          <a:xfrm>
            <a:off x="6953519" y="3037283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</p:spTree>
    <p:extLst>
      <p:ext uri="{BB962C8B-B14F-4D97-AF65-F5344CB8AC3E}">
        <p14:creationId xmlns:p14="http://schemas.microsoft.com/office/powerpoint/2010/main" xmlns="" val="340337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Who am I?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0" dirty="0" smtClean="0"/>
              <a:t>Name:</a:t>
            </a:r>
            <a:r>
              <a:rPr lang="en-US" noProof="0" dirty="0" smtClean="0"/>
              <a:t> Lloyd McKenzie</a:t>
            </a:r>
          </a:p>
          <a:p>
            <a:r>
              <a:rPr lang="en-US" b="1" noProof="0" dirty="0" smtClean="0"/>
              <a:t>Company:</a:t>
            </a:r>
            <a:r>
              <a:rPr lang="en-US" noProof="0" dirty="0" smtClean="0"/>
              <a:t> Gevity</a:t>
            </a:r>
          </a:p>
          <a:p>
            <a:r>
              <a:rPr lang="en-US" b="1" noProof="0" dirty="0" smtClean="0"/>
              <a:t>Background:</a:t>
            </a:r>
          </a:p>
          <a:p>
            <a:pPr lvl="1"/>
            <a:r>
              <a:rPr lang="en-US" noProof="0" dirty="0" smtClean="0"/>
              <a:t>One of FHIR’s 3 principle editors</a:t>
            </a:r>
          </a:p>
          <a:p>
            <a:pPr lvl="1"/>
            <a:r>
              <a:rPr lang="en-US" noProof="0" dirty="0" smtClean="0"/>
              <a:t>Co-chair FHIR Management Group</a:t>
            </a:r>
          </a:p>
          <a:p>
            <a:pPr lvl="1"/>
            <a:r>
              <a:rPr lang="en-US" noProof="0" dirty="0" smtClean="0"/>
              <a:t>Co-chair HL7 Modeling &amp; Methodology</a:t>
            </a:r>
          </a:p>
          <a:p>
            <a:pPr lvl="1"/>
            <a:r>
              <a:rPr lang="en-US" noProof="0" dirty="0" smtClean="0"/>
              <a:t>Chair HL7 Canada Architecture &amp; Infrastructure</a:t>
            </a:r>
          </a:p>
          <a:p>
            <a:pPr lvl="1"/>
            <a:r>
              <a:rPr lang="en-US" noProof="0" dirty="0" smtClean="0"/>
              <a:t>Heavily involved in HL7 and healthcare exchange for last 15 years (v2, v3, CDA, etc.)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</a:t>
            </a:fld>
            <a:endParaRPr lang="en-CA" dirty="0"/>
          </a:p>
        </p:txBody>
      </p:sp>
      <p:pic>
        <p:nvPicPr>
          <p:cNvPr id="8194" name="Picture 2" descr="C:\Users\office\Pictures\2012-07-30\ShadowrunHeadshot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710" t="6800" r="-73153"/>
          <a:stretch/>
        </p:blipFill>
        <p:spPr bwMode="auto">
          <a:xfrm>
            <a:off x="6876256" y="1772816"/>
            <a:ext cx="2609911" cy="1955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07867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Repository model</a:t>
            </a:r>
            <a:endParaRPr lang="en-US" noProof="0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1619672" y="3933056"/>
            <a:ext cx="5760640" cy="129614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Vendor</a:t>
            </a:r>
            <a:r>
              <a:rPr kumimoji="0" lang="nl-NL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Neutral </a:t>
            </a:r>
            <a:r>
              <a:rPr kumimoji="0" lang="nl-NL" sz="2400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Repository</a:t>
            </a:r>
            <a:endParaRPr kumimoji="0" lang="nl-N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 flipV="1">
            <a:off x="4355976" y="2503518"/>
            <a:ext cx="0" cy="142953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auto">
          <a:xfrm>
            <a:off x="1259632" y="3645025"/>
            <a:ext cx="6400378" cy="1800200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4267200" y="3118357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997322" y="1967855"/>
            <a:ext cx="1024780" cy="5316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HIS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2323084" y="1988840"/>
            <a:ext cx="1024780" cy="5316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2400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L</a:t>
            </a: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IMS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3619228" y="1988840"/>
            <a:ext cx="1024780" cy="5316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2400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PACS</a:t>
            </a:r>
            <a:endParaRPr kumimoji="0" lang="nl-N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987380" y="1988840"/>
            <a:ext cx="1600844" cy="5316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2400" b="1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SystemX</a:t>
            </a:r>
            <a:endParaRPr kumimoji="0" lang="nl-N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859588" y="1988840"/>
            <a:ext cx="1600844" cy="5316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Gateway</a:t>
            </a:r>
          </a:p>
        </p:txBody>
      </p:sp>
      <p:sp>
        <p:nvSpPr>
          <p:cNvPr id="23" name="Can 22"/>
          <p:cNvSpPr/>
          <p:nvPr/>
        </p:nvSpPr>
        <p:spPr bwMode="auto">
          <a:xfrm>
            <a:off x="827584" y="2420888"/>
            <a:ext cx="618454" cy="576064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Can 23"/>
          <p:cNvSpPr/>
          <p:nvPr/>
        </p:nvSpPr>
        <p:spPr bwMode="auto">
          <a:xfrm>
            <a:off x="2153346" y="2420888"/>
            <a:ext cx="618454" cy="576064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Can 24"/>
          <p:cNvSpPr/>
          <p:nvPr/>
        </p:nvSpPr>
        <p:spPr bwMode="auto">
          <a:xfrm>
            <a:off x="3491880" y="2420888"/>
            <a:ext cx="618454" cy="576064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Can 25"/>
          <p:cNvSpPr/>
          <p:nvPr/>
        </p:nvSpPr>
        <p:spPr bwMode="auto">
          <a:xfrm>
            <a:off x="6041778" y="2420888"/>
            <a:ext cx="618454" cy="576064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8" name="Straight Connector 27"/>
          <p:cNvCxnSpPr/>
          <p:nvPr/>
        </p:nvCxnSpPr>
        <p:spPr bwMode="auto">
          <a:xfrm flipV="1">
            <a:off x="5787802" y="2520491"/>
            <a:ext cx="0" cy="142953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 bwMode="auto">
          <a:xfrm flipV="1">
            <a:off x="7236296" y="2492896"/>
            <a:ext cx="0" cy="142953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 bwMode="auto">
          <a:xfrm>
            <a:off x="5652120" y="3118357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31" name="Oval 30"/>
          <p:cNvSpPr/>
          <p:nvPr/>
        </p:nvSpPr>
        <p:spPr bwMode="auto">
          <a:xfrm>
            <a:off x="7164288" y="3118357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cxnSp>
        <p:nvCxnSpPr>
          <p:cNvPr id="32" name="Straight Connector 31"/>
          <p:cNvCxnSpPr/>
          <p:nvPr/>
        </p:nvCxnSpPr>
        <p:spPr bwMode="auto">
          <a:xfrm flipV="1">
            <a:off x="3059832" y="2492896"/>
            <a:ext cx="0" cy="142953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 bwMode="auto">
          <a:xfrm flipV="1">
            <a:off x="1763688" y="2492896"/>
            <a:ext cx="0" cy="142953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 bwMode="auto">
          <a:xfrm>
            <a:off x="2987824" y="3118357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35" name="Oval 34"/>
          <p:cNvSpPr/>
          <p:nvPr/>
        </p:nvSpPr>
        <p:spPr bwMode="auto">
          <a:xfrm>
            <a:off x="1619672" y="3118357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</p:spTree>
    <p:extLst>
      <p:ext uri="{BB962C8B-B14F-4D97-AF65-F5344CB8AC3E}">
        <p14:creationId xmlns:p14="http://schemas.microsoft.com/office/powerpoint/2010/main" xmlns="" val="252747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Magnetic Disk 2"/>
          <p:cNvSpPr/>
          <p:nvPr/>
        </p:nvSpPr>
        <p:spPr bwMode="auto">
          <a:xfrm>
            <a:off x="1091136" y="4504378"/>
            <a:ext cx="1368152" cy="1119587"/>
          </a:xfrm>
          <a:prstGeom prst="flowChartMagneticDisk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Beyond exchange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31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815848" y="2003378"/>
            <a:ext cx="669976" cy="2199020"/>
            <a:chOff x="3876972" y="2147532"/>
            <a:chExt cx="669976" cy="1809200"/>
          </a:xfrm>
        </p:grpSpPr>
        <p:cxnSp>
          <p:nvCxnSpPr>
            <p:cNvPr id="22" name="Straight Connector 21"/>
            <p:cNvCxnSpPr>
              <a:endCxn id="23" idx="4"/>
            </p:cNvCxnSpPr>
            <p:nvPr/>
          </p:nvCxnSpPr>
          <p:spPr bwMode="auto">
            <a:xfrm flipV="1">
              <a:off x="4211960" y="2708920"/>
              <a:ext cx="0" cy="124781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 bwMode="auto">
            <a:xfrm>
              <a:off x="3876972" y="2147532"/>
              <a:ext cx="669976" cy="56138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v3</a:t>
              </a:r>
            </a:p>
          </p:txBody>
        </p:sp>
      </p:grpSp>
      <p:sp>
        <p:nvSpPr>
          <p:cNvPr id="24" name="Rectangle 23"/>
          <p:cNvSpPr/>
          <p:nvPr/>
        </p:nvSpPr>
        <p:spPr bwMode="auto">
          <a:xfrm>
            <a:off x="659088" y="4202399"/>
            <a:ext cx="2232248" cy="1563865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27916" y="2778978"/>
            <a:ext cx="669976" cy="1423421"/>
            <a:chOff x="3793444" y="2136673"/>
            <a:chExt cx="669976" cy="1067566"/>
          </a:xfrm>
        </p:grpSpPr>
        <p:cxnSp>
          <p:nvCxnSpPr>
            <p:cNvPr id="26" name="Straight Connector 25"/>
            <p:cNvCxnSpPr>
              <a:stCxn id="24" idx="0"/>
              <a:endCxn id="27" idx="4"/>
            </p:cNvCxnSpPr>
            <p:nvPr/>
          </p:nvCxnSpPr>
          <p:spPr bwMode="auto">
            <a:xfrm flipH="1" flipV="1">
              <a:off x="4128432" y="2647380"/>
              <a:ext cx="12308" cy="55685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 bwMode="auto">
            <a:xfrm>
              <a:off x="3793444" y="2136673"/>
              <a:ext cx="669976" cy="51070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v2</a:t>
              </a:r>
            </a:p>
          </p:txBody>
        </p:sp>
      </p:grpSp>
      <p:sp>
        <p:nvSpPr>
          <p:cNvPr id="35" name="Rectangle 34"/>
          <p:cNvSpPr/>
          <p:nvPr/>
        </p:nvSpPr>
        <p:spPr bwMode="auto">
          <a:xfrm>
            <a:off x="6012160" y="3284984"/>
            <a:ext cx="2674639" cy="1779187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9" name="Straight Connector 38"/>
          <p:cNvCxnSpPr/>
          <p:nvPr/>
        </p:nvCxnSpPr>
        <p:spPr bwMode="auto">
          <a:xfrm flipV="1">
            <a:off x="7467600" y="3617525"/>
            <a:ext cx="0" cy="73077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1943708" y="2027978"/>
            <a:ext cx="1116124" cy="2174419"/>
            <a:chOff x="3612852" y="1559406"/>
            <a:chExt cx="1116124" cy="1630815"/>
          </a:xfrm>
        </p:grpSpPr>
        <p:cxnSp>
          <p:nvCxnSpPr>
            <p:cNvPr id="36" name="Straight Connector 35"/>
            <p:cNvCxnSpPr>
              <a:endCxn id="41" idx="4"/>
            </p:cNvCxnSpPr>
            <p:nvPr/>
          </p:nvCxnSpPr>
          <p:spPr bwMode="auto">
            <a:xfrm flipV="1">
              <a:off x="4170914" y="2070113"/>
              <a:ext cx="0" cy="112010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 bwMode="auto">
            <a:xfrm>
              <a:off x="3612852" y="1559406"/>
              <a:ext cx="1116124" cy="51070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Other</a:t>
              </a:r>
            </a:p>
          </p:txBody>
        </p:sp>
      </p:grpSp>
      <p:cxnSp>
        <p:nvCxnSpPr>
          <p:cNvPr id="42" name="Straight Connector 41"/>
          <p:cNvCxnSpPr/>
          <p:nvPr/>
        </p:nvCxnSpPr>
        <p:spPr bwMode="auto">
          <a:xfrm flipH="1" flipV="1">
            <a:off x="4671624" y="4019707"/>
            <a:ext cx="10951" cy="10701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 bwMode="auto">
          <a:xfrm>
            <a:off x="4287812" y="4854688"/>
            <a:ext cx="789525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X12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3779912" y="3617525"/>
            <a:ext cx="1728192" cy="98636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6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Broker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l-NL" sz="1200" b="1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3779912" y="1937693"/>
            <a:ext cx="669976" cy="1679832"/>
            <a:chOff x="4112337" y="2147532"/>
            <a:chExt cx="669976" cy="1382048"/>
          </a:xfrm>
        </p:grpSpPr>
        <p:cxnSp>
          <p:nvCxnSpPr>
            <p:cNvPr id="46" name="Straight Connector 45"/>
            <p:cNvCxnSpPr>
              <a:endCxn id="47" idx="4"/>
            </p:cNvCxnSpPr>
            <p:nvPr/>
          </p:nvCxnSpPr>
          <p:spPr bwMode="auto">
            <a:xfrm flipV="1">
              <a:off x="4447325" y="2708920"/>
              <a:ext cx="0" cy="82066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 bwMode="auto">
            <a:xfrm>
              <a:off x="4112337" y="2147532"/>
              <a:ext cx="669976" cy="56138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v3</a:t>
              </a:r>
            </a:p>
          </p:txBody>
        </p:sp>
      </p:grpSp>
      <p:sp>
        <p:nvSpPr>
          <p:cNvPr id="48" name="Rectangle 47"/>
          <p:cNvSpPr/>
          <p:nvPr/>
        </p:nvSpPr>
        <p:spPr bwMode="auto">
          <a:xfrm>
            <a:off x="3563888" y="3383104"/>
            <a:ext cx="2124236" cy="1396002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4575148" y="2538355"/>
            <a:ext cx="669976" cy="1079168"/>
            <a:chOff x="3876972" y="2147532"/>
            <a:chExt cx="669976" cy="809376"/>
          </a:xfrm>
        </p:grpSpPr>
        <p:cxnSp>
          <p:nvCxnSpPr>
            <p:cNvPr id="50" name="Straight Connector 49"/>
            <p:cNvCxnSpPr>
              <a:endCxn id="51" idx="4"/>
            </p:cNvCxnSpPr>
            <p:nvPr/>
          </p:nvCxnSpPr>
          <p:spPr bwMode="auto">
            <a:xfrm flipV="1">
              <a:off x="4211960" y="2635270"/>
              <a:ext cx="0" cy="32163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 bwMode="auto">
            <a:xfrm>
              <a:off x="3876972" y="2147532"/>
              <a:ext cx="669976" cy="48773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v2</a:t>
              </a:r>
            </a:p>
          </p:txBody>
        </p:sp>
      </p:grpSp>
      <p:sp>
        <p:nvSpPr>
          <p:cNvPr id="72" name="Oval 71"/>
          <p:cNvSpPr/>
          <p:nvPr/>
        </p:nvSpPr>
        <p:spPr bwMode="auto">
          <a:xfrm>
            <a:off x="4175956" y="4019707"/>
            <a:ext cx="936104" cy="4360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125292" y="4516134"/>
            <a:ext cx="1333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Repository</a:t>
            </a:r>
            <a:endParaRPr lang="en-CA" sz="1600" dirty="0"/>
          </a:p>
        </p:txBody>
      </p:sp>
      <p:sp>
        <p:nvSpPr>
          <p:cNvPr id="74" name="Flowchart: Magnetic Disk 73"/>
          <p:cNvSpPr/>
          <p:nvPr/>
        </p:nvSpPr>
        <p:spPr bwMode="auto">
          <a:xfrm>
            <a:off x="6823388" y="4594141"/>
            <a:ext cx="1368152" cy="1119587"/>
          </a:xfrm>
          <a:prstGeom prst="flowChartMagneticDisk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6146304" y="3383105"/>
            <a:ext cx="1361160" cy="14903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6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Decision Support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l-NL" sz="1200" b="1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7" name="Oval 76"/>
          <p:cNvSpPr/>
          <p:nvPr/>
        </p:nvSpPr>
        <p:spPr bwMode="auto">
          <a:xfrm>
            <a:off x="6358832" y="4125505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78" name="Oval 77"/>
          <p:cNvSpPr/>
          <p:nvPr/>
        </p:nvSpPr>
        <p:spPr bwMode="auto">
          <a:xfrm>
            <a:off x="1294852" y="4889251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7096186" y="2429466"/>
            <a:ext cx="1116124" cy="2174419"/>
            <a:chOff x="3612852" y="1559406"/>
            <a:chExt cx="1116124" cy="1630815"/>
          </a:xfrm>
        </p:grpSpPr>
        <p:cxnSp>
          <p:nvCxnSpPr>
            <p:cNvPr id="81" name="Straight Connector 80"/>
            <p:cNvCxnSpPr>
              <a:endCxn id="82" idx="4"/>
            </p:cNvCxnSpPr>
            <p:nvPr/>
          </p:nvCxnSpPr>
          <p:spPr bwMode="auto">
            <a:xfrm flipV="1">
              <a:off x="4170914" y="2070113"/>
              <a:ext cx="0" cy="112010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 bwMode="auto">
            <a:xfrm>
              <a:off x="3612852" y="1559406"/>
              <a:ext cx="1116124" cy="51070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Other</a:t>
              </a:r>
            </a:p>
          </p:txBody>
        </p:sp>
      </p:grpSp>
      <p:cxnSp>
        <p:nvCxnSpPr>
          <p:cNvPr id="83" name="Straight Connector 82"/>
          <p:cNvCxnSpPr>
            <a:stCxn id="76" idx="0"/>
            <a:endCxn id="82" idx="3"/>
          </p:cNvCxnSpPr>
          <p:nvPr/>
        </p:nvCxnSpPr>
        <p:spPr bwMode="auto">
          <a:xfrm flipV="1">
            <a:off x="6826884" y="3010686"/>
            <a:ext cx="432755" cy="37241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5522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Overview of a server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32</a:t>
            </a:fld>
            <a:endParaRPr lang="en-CA"/>
          </a:p>
        </p:txBody>
      </p:sp>
      <p:sp>
        <p:nvSpPr>
          <p:cNvPr id="5" name="Rounded Rectangle 4"/>
          <p:cNvSpPr/>
          <p:nvPr/>
        </p:nvSpPr>
        <p:spPr bwMode="auto">
          <a:xfrm>
            <a:off x="685800" y="1828800"/>
            <a:ext cx="7848600" cy="43434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971800" y="1828800"/>
            <a:ext cx="2895600" cy="8382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b="1" dirty="0" smtClean="0">
                <a:solidFill>
                  <a:schemeClr val="bg1"/>
                </a:solidFill>
              </a:rPr>
              <a:t>HTTP</a:t>
            </a:r>
            <a:r>
              <a:rPr kumimoji="0" lang="nl-NL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/ REST interface</a:t>
            </a:r>
          </a:p>
        </p:txBody>
      </p:sp>
      <p:sp>
        <p:nvSpPr>
          <p:cNvPr id="7" name="Cloud 6"/>
          <p:cNvSpPr/>
          <p:nvPr/>
        </p:nvSpPr>
        <p:spPr bwMode="auto">
          <a:xfrm>
            <a:off x="5486400" y="1828800"/>
            <a:ext cx="3352800" cy="1447800"/>
          </a:xfrm>
          <a:prstGeom prst="cloud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dirty="0" err="1" smtClean="0"/>
              <a:t>Encoding</a:t>
            </a:r>
            <a:r>
              <a:rPr lang="nl-NL" dirty="0" smtClean="0"/>
              <a:t>/</a:t>
            </a:r>
            <a:r>
              <a:rPr lang="nl-NL" dirty="0" err="1" smtClean="0"/>
              <a:t>decoding</a:t>
            </a:r>
            <a:r>
              <a:rPr lang="nl-NL" dirty="0" smtClean="0"/>
              <a:t>, </a:t>
            </a:r>
            <a:r>
              <a:rPr lang="nl-NL" dirty="0" err="1" smtClean="0"/>
              <a:t>param</a:t>
            </a:r>
            <a:r>
              <a:rPr lang="nl-NL" dirty="0" smtClean="0"/>
              <a:t> </a:t>
            </a:r>
            <a:r>
              <a:rPr lang="nl-NL" dirty="0" err="1" smtClean="0"/>
              <a:t>validation</a:t>
            </a:r>
            <a:r>
              <a:rPr lang="nl-NL" dirty="0" smtClean="0"/>
              <a:t>, syntax </a:t>
            </a:r>
            <a:r>
              <a:rPr lang="nl-NL" dirty="0" err="1" smtClean="0"/>
              <a:t>validation</a:t>
            </a: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276600" y="3200400"/>
            <a:ext cx="2362200" cy="12192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b="1" dirty="0" err="1" smtClean="0">
                <a:solidFill>
                  <a:schemeClr val="bg1"/>
                </a:solidFill>
              </a:rPr>
              <a:t>Fhir</a:t>
            </a:r>
            <a:r>
              <a:rPr lang="nl-NL" b="1" dirty="0" smtClean="0">
                <a:solidFill>
                  <a:schemeClr val="bg1"/>
                </a:solidFill>
              </a:rPr>
              <a:t> Service</a:t>
            </a:r>
            <a:endParaRPr kumimoji="0" lang="nl-NL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Up-Down Arrow 8"/>
          <p:cNvSpPr/>
          <p:nvPr/>
        </p:nvSpPr>
        <p:spPr bwMode="auto">
          <a:xfrm>
            <a:off x="4191000" y="2514600"/>
            <a:ext cx="533400" cy="914400"/>
          </a:xfrm>
          <a:prstGeom prst="up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066800" y="4648200"/>
            <a:ext cx="2362200" cy="12192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b="1" dirty="0" err="1" smtClean="0">
                <a:solidFill>
                  <a:schemeClr val="bg1"/>
                </a:solidFill>
              </a:rPr>
              <a:t>Indexer</a:t>
            </a:r>
            <a:r>
              <a:rPr lang="nl-NL" b="1" dirty="0" smtClean="0">
                <a:solidFill>
                  <a:schemeClr val="bg1"/>
                </a:solidFill>
              </a:rPr>
              <a:t> / Search</a:t>
            </a:r>
            <a:endParaRPr kumimoji="0" lang="nl-NL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334000" y="4648200"/>
            <a:ext cx="2362200" cy="12192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b="1" dirty="0" smtClean="0">
                <a:solidFill>
                  <a:schemeClr val="bg1"/>
                </a:solidFill>
              </a:rPr>
              <a:t>Storage</a:t>
            </a:r>
            <a:endParaRPr kumimoji="0" lang="nl-NL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Left-Up Arrow 11"/>
          <p:cNvSpPr/>
          <p:nvPr/>
        </p:nvSpPr>
        <p:spPr bwMode="auto">
          <a:xfrm rot="10800000">
            <a:off x="2133601" y="3581400"/>
            <a:ext cx="1295400" cy="1219200"/>
          </a:xfrm>
          <a:prstGeom prst="leftUp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3" name="Left-Up Arrow 12"/>
          <p:cNvSpPr/>
          <p:nvPr/>
        </p:nvSpPr>
        <p:spPr bwMode="auto">
          <a:xfrm rot="16200000">
            <a:off x="5372100" y="3619500"/>
            <a:ext cx="1295400" cy="1219200"/>
          </a:xfrm>
          <a:prstGeom prst="leftUp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4" name="Cloud 13"/>
          <p:cNvSpPr/>
          <p:nvPr/>
        </p:nvSpPr>
        <p:spPr bwMode="auto">
          <a:xfrm>
            <a:off x="838200" y="2476500"/>
            <a:ext cx="3352800" cy="1447800"/>
          </a:xfrm>
          <a:prstGeom prst="cloud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dirty="0" err="1" smtClean="0"/>
              <a:t>Implement</a:t>
            </a:r>
            <a:r>
              <a:rPr lang="nl-NL" dirty="0" smtClean="0"/>
              <a:t> service operations as </a:t>
            </a:r>
            <a:r>
              <a:rPr lang="nl-NL" dirty="0" err="1" smtClean="0"/>
              <a:t>described</a:t>
            </a:r>
            <a:r>
              <a:rPr lang="nl-NL" dirty="0" smtClean="0"/>
              <a:t> in </a:t>
            </a:r>
            <a:r>
              <a:rPr lang="nl-NL" dirty="0" err="1" smtClean="0"/>
              <a:t>spec</a:t>
            </a: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05316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 bwMode="auto">
          <a:xfrm>
            <a:off x="2590800" y="1752600"/>
            <a:ext cx="1839074" cy="46381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6" name="Rectangle 105"/>
          <p:cNvSpPr/>
          <p:nvPr/>
        </p:nvSpPr>
        <p:spPr bwMode="auto">
          <a:xfrm>
            <a:off x="6781800" y="1828800"/>
            <a:ext cx="1839074" cy="46381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From wire to store</a:t>
            </a:r>
            <a:endParaRPr lang="en-US" noProof="0" dirty="0"/>
          </a:p>
        </p:txBody>
      </p:sp>
      <p:sp>
        <p:nvSpPr>
          <p:cNvPr id="4" name="Can 3"/>
          <p:cNvSpPr/>
          <p:nvPr/>
        </p:nvSpPr>
        <p:spPr>
          <a:xfrm>
            <a:off x="345976" y="5562600"/>
            <a:ext cx="1787624" cy="786662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Storage</a:t>
            </a:r>
            <a:endParaRPr lang="nl-NL" dirty="0"/>
          </a:p>
        </p:txBody>
      </p:sp>
      <p:sp>
        <p:nvSpPr>
          <p:cNvPr id="8" name="Rectangle 7"/>
          <p:cNvSpPr/>
          <p:nvPr/>
        </p:nvSpPr>
        <p:spPr>
          <a:xfrm>
            <a:off x="332319" y="3886200"/>
            <a:ext cx="1752600" cy="11518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>
                <a:solidFill>
                  <a:schemeClr val="dk1"/>
                </a:solidFill>
              </a:rPr>
              <a:t>Fhir</a:t>
            </a:r>
            <a:r>
              <a:rPr lang="nl-NL" dirty="0" smtClean="0">
                <a:solidFill>
                  <a:schemeClr val="dk1"/>
                </a:solidFill>
              </a:rPr>
              <a:t> Service</a:t>
            </a:r>
            <a:endParaRPr lang="nl-NL" dirty="0">
              <a:solidFill>
                <a:schemeClr val="dk1"/>
              </a:solidFill>
            </a:endParaRPr>
          </a:p>
        </p:txBody>
      </p:sp>
      <p:sp>
        <p:nvSpPr>
          <p:cNvPr id="9" name="Round Diagonal Corner Rectangle 8"/>
          <p:cNvSpPr/>
          <p:nvPr/>
        </p:nvSpPr>
        <p:spPr>
          <a:xfrm>
            <a:off x="371128" y="1828800"/>
            <a:ext cx="1960250" cy="487893"/>
          </a:xfrm>
          <a:prstGeom prst="round2Diag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dk1"/>
                </a:solidFill>
              </a:rPr>
              <a:t>REST interface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590800" y="1880338"/>
            <a:ext cx="1676400" cy="4520462"/>
            <a:chOff x="2926422" y="1828800"/>
            <a:chExt cx="1676400" cy="4520462"/>
          </a:xfrm>
        </p:grpSpPr>
        <p:sp>
          <p:nvSpPr>
            <p:cNvPr id="12" name="TextBox 11"/>
            <p:cNvSpPr txBox="1"/>
            <p:nvPr/>
          </p:nvSpPr>
          <p:spPr>
            <a:xfrm>
              <a:off x="3124200" y="1828800"/>
              <a:ext cx="1204176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JSON/XML</a:t>
              </a:r>
              <a:endParaRPr lang="nl-NL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26422" y="4267200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b="1" dirty="0" smtClean="0"/>
                <a:t>POCO/POJO</a:t>
              </a:r>
              <a:endParaRPr lang="nl-NL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54148" y="5953448"/>
              <a:ext cx="771365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DBMS</a:t>
              </a:r>
              <a:endParaRPr lang="nl-NL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40578" y="5181600"/>
              <a:ext cx="1133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O-R Map</a:t>
              </a:r>
              <a:endParaRPr lang="nl-NL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48000" y="3048000"/>
              <a:ext cx="1280222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FHIR </a:t>
              </a:r>
              <a:r>
                <a:rPr lang="nl-NL" b="1" dirty="0" err="1" smtClean="0"/>
                <a:t>Parser</a:t>
              </a:r>
              <a:endParaRPr lang="nl-NL" b="1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3733800" y="2438400"/>
              <a:ext cx="0" cy="5401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3733800" y="3480487"/>
              <a:ext cx="0" cy="7867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3733800" y="4712144"/>
              <a:ext cx="0" cy="3932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3744074" y="5616136"/>
              <a:ext cx="0" cy="2700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33</a:t>
            </a:fld>
            <a:endParaRPr lang="en-CA"/>
          </a:p>
        </p:txBody>
      </p:sp>
      <p:grpSp>
        <p:nvGrpSpPr>
          <p:cNvPr id="34" name="Group 33"/>
          <p:cNvGrpSpPr/>
          <p:nvPr/>
        </p:nvGrpSpPr>
        <p:grpSpPr>
          <a:xfrm>
            <a:off x="4800600" y="1852844"/>
            <a:ext cx="1676400" cy="4624156"/>
            <a:chOff x="4526622" y="1828800"/>
            <a:chExt cx="1676400" cy="4624156"/>
          </a:xfrm>
        </p:grpSpPr>
        <p:grpSp>
          <p:nvGrpSpPr>
            <p:cNvPr id="71" name="Group 70"/>
            <p:cNvGrpSpPr/>
            <p:nvPr/>
          </p:nvGrpSpPr>
          <p:grpSpPr>
            <a:xfrm>
              <a:off x="4526622" y="1828800"/>
              <a:ext cx="1676400" cy="4057435"/>
              <a:chOff x="2926422" y="1828800"/>
              <a:chExt cx="1676400" cy="4057435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3124200" y="1828800"/>
                <a:ext cx="1204176" cy="39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b="1" dirty="0" smtClean="0"/>
                  <a:t>JSON/XML</a:t>
                </a:r>
                <a:endParaRPr lang="nl-NL" b="1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2926422" y="4267200"/>
                <a:ext cx="1676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b="1" dirty="0" smtClean="0"/>
                  <a:t>POCO/POJO</a:t>
                </a:r>
                <a:endParaRPr lang="nl-NL" b="1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3203776" y="5181600"/>
                <a:ext cx="1120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b="1" dirty="0" err="1" smtClean="0"/>
                  <a:t>Serialize</a:t>
                </a:r>
                <a:endParaRPr lang="nl-NL" b="1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048000" y="3048000"/>
                <a:ext cx="1280222" cy="39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b="1" dirty="0" smtClean="0"/>
                  <a:t>FHIR </a:t>
                </a:r>
                <a:r>
                  <a:rPr lang="nl-NL" b="1" dirty="0" err="1" smtClean="0"/>
                  <a:t>Parser</a:t>
                </a:r>
                <a:endParaRPr lang="nl-NL" b="1" dirty="0"/>
              </a:p>
            </p:txBody>
          </p:sp>
          <p:cxnSp>
            <p:nvCxnSpPr>
              <p:cNvPr id="77" name="Straight Arrow Connector 76"/>
              <p:cNvCxnSpPr/>
              <p:nvPr/>
            </p:nvCxnSpPr>
            <p:spPr>
              <a:xfrm>
                <a:off x="3733800" y="2438400"/>
                <a:ext cx="0" cy="5401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>
                <a:off x="3733800" y="3480487"/>
                <a:ext cx="0" cy="78671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>
                <a:off x="3733800" y="4712144"/>
                <a:ext cx="0" cy="39325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/>
              <p:nvPr/>
            </p:nvCxnSpPr>
            <p:spPr>
              <a:xfrm>
                <a:off x="3744074" y="5616136"/>
                <a:ext cx="0" cy="27009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1" name="TextBox 80"/>
            <p:cNvSpPr txBox="1"/>
            <p:nvPr/>
          </p:nvSpPr>
          <p:spPr>
            <a:xfrm>
              <a:off x="4757370" y="5806625"/>
              <a:ext cx="12081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b="1" dirty="0" err="1" smtClean="0"/>
                <a:t>NoSql</a:t>
              </a:r>
              <a:r>
                <a:rPr lang="nl-NL" b="1" dirty="0"/>
                <a:t/>
              </a:r>
              <a:br>
                <a:rPr lang="nl-NL" b="1" dirty="0"/>
              </a:br>
              <a:r>
                <a:rPr lang="nl-NL" b="1" dirty="0" smtClean="0"/>
                <a:t>(</a:t>
              </a:r>
              <a:r>
                <a:rPr lang="nl-NL" b="1" dirty="0" err="1" smtClean="0"/>
                <a:t>Xml</a:t>
              </a:r>
              <a:r>
                <a:rPr lang="nl-NL" b="1" dirty="0" smtClean="0"/>
                <a:t>/</a:t>
              </a:r>
              <a:r>
                <a:rPr lang="nl-NL" b="1" dirty="0" err="1" smtClean="0"/>
                <a:t>Json</a:t>
              </a:r>
              <a:r>
                <a:rPr lang="nl-NL" b="1" dirty="0" smtClean="0"/>
                <a:t>)</a:t>
              </a:r>
              <a:endParaRPr lang="nl-NL" b="1" dirty="0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6858000" y="1828800"/>
            <a:ext cx="1676400" cy="4520462"/>
            <a:chOff x="2926422" y="1828800"/>
            <a:chExt cx="1676400" cy="4520462"/>
          </a:xfrm>
        </p:grpSpPr>
        <p:sp>
          <p:nvSpPr>
            <p:cNvPr id="108" name="TextBox 107"/>
            <p:cNvSpPr txBox="1"/>
            <p:nvPr/>
          </p:nvSpPr>
          <p:spPr>
            <a:xfrm>
              <a:off x="3124200" y="1828800"/>
              <a:ext cx="1204176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JSON/XML</a:t>
              </a:r>
              <a:endParaRPr lang="nl-NL" b="1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926422" y="4267200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b="1" dirty="0" smtClean="0"/>
                <a:t>POCO/POJO</a:t>
              </a:r>
              <a:endParaRPr lang="nl-NL" b="1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354148" y="5953448"/>
              <a:ext cx="771365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DBMS</a:t>
              </a:r>
              <a:endParaRPr lang="nl-NL" b="1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231222" y="5181600"/>
              <a:ext cx="1120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err="1" smtClean="0"/>
                <a:t>Serialize</a:t>
              </a:r>
              <a:endParaRPr lang="nl-NL" b="1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048000" y="3048000"/>
              <a:ext cx="1280222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FHIR </a:t>
              </a:r>
              <a:r>
                <a:rPr lang="nl-NL" b="1" dirty="0" err="1" smtClean="0"/>
                <a:t>Parser</a:t>
              </a:r>
              <a:endParaRPr lang="nl-NL" b="1" dirty="0"/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>
              <a:off x="3733800" y="2438400"/>
              <a:ext cx="0" cy="5401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>
              <a:off x="3733800" y="3480487"/>
              <a:ext cx="0" cy="7867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>
              <a:off x="3733800" y="4712144"/>
              <a:ext cx="0" cy="3932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3744074" y="5616136"/>
              <a:ext cx="0" cy="2700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162162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Architectures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FHIR makes no assumptions about the architectural design of systems</a:t>
            </a:r>
          </a:p>
          <a:p>
            <a:pPr lvl="0"/>
            <a:r>
              <a:rPr lang="en-US" noProof="0" dirty="0" smtClean="0"/>
              <a:t>You can use it for</a:t>
            </a:r>
          </a:p>
          <a:p>
            <a:pPr lvl="1"/>
            <a:r>
              <a:rPr lang="en-US" noProof="0" dirty="0" smtClean="0"/>
              <a:t>Light or heavy</a:t>
            </a:r>
            <a:r>
              <a:rPr lang="en-US" baseline="0" noProof="0" dirty="0" smtClean="0"/>
              <a:t> c</a:t>
            </a:r>
            <a:r>
              <a:rPr lang="en-US" noProof="0" dirty="0" smtClean="0"/>
              <a:t>lients</a:t>
            </a:r>
          </a:p>
          <a:p>
            <a:pPr lvl="1"/>
            <a:r>
              <a:rPr lang="en-US" noProof="0" dirty="0" smtClean="0"/>
              <a:t>Central server or peer-to-peer</a:t>
            </a:r>
            <a:r>
              <a:rPr lang="en-US" baseline="0" noProof="0" dirty="0" smtClean="0"/>
              <a:t> sharing</a:t>
            </a:r>
          </a:p>
          <a:p>
            <a:pPr lvl="1"/>
            <a:r>
              <a:rPr lang="en-US" baseline="0" noProof="0" dirty="0" smtClean="0"/>
              <a:t>Push or pull</a:t>
            </a:r>
          </a:p>
          <a:p>
            <a:pPr lvl="1"/>
            <a:r>
              <a:rPr lang="en-US" noProof="0" dirty="0" smtClean="0"/>
              <a:t>Query</a:t>
            </a:r>
            <a:r>
              <a:rPr lang="en-US" baseline="0" noProof="0" dirty="0" smtClean="0"/>
              <a:t> or publish/subscribe</a:t>
            </a:r>
          </a:p>
          <a:p>
            <a:pPr lvl="1"/>
            <a:r>
              <a:rPr lang="en-US" baseline="0" noProof="0" dirty="0" smtClean="0"/>
              <a:t>Loosely coupled or tightly coupled environments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Ø"/>
              <a:tabLst/>
              <a:defRPr/>
            </a:pPr>
            <a:r>
              <a:rPr lang="en-US" sz="2600" baseline="0" noProof="0" dirty="0" smtClean="0">
                <a:solidFill>
                  <a:schemeClr val="tx1"/>
                </a:solidFill>
                <a:effectLst/>
                <a:latin typeface="+mn-lt"/>
              </a:rPr>
              <a:t>With history tracking or without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34</a:t>
            </a:fld>
            <a:endParaRPr lang="en-CA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08304" y="2924944"/>
            <a:ext cx="873125" cy="180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01226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Bottom Line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FHIR is a set of tools</a:t>
            </a:r>
          </a:p>
          <a:p>
            <a:pPr lvl="1"/>
            <a:r>
              <a:rPr lang="en-US" noProof="0" dirty="0" smtClean="0"/>
              <a:t>Defined resources</a:t>
            </a:r>
          </a:p>
          <a:p>
            <a:pPr lvl="1"/>
            <a:r>
              <a:rPr lang="en-US" noProof="0" dirty="0" smtClean="0"/>
              <a:t>Extensibility mechanism</a:t>
            </a:r>
          </a:p>
          <a:p>
            <a:pPr lvl="1"/>
            <a:r>
              <a:rPr lang="en-US" noProof="0" dirty="0" smtClean="0"/>
              <a:t>Set of standard interfaces</a:t>
            </a:r>
          </a:p>
          <a:p>
            <a:pPr lvl="0"/>
            <a:r>
              <a:rPr lang="en-US" noProof="0" dirty="0" smtClean="0"/>
              <a:t>Primary</a:t>
            </a:r>
            <a:r>
              <a:rPr lang="en-US" baseline="0" noProof="0" dirty="0" smtClean="0"/>
              <a:t> purpose is interoperable data exchange</a:t>
            </a:r>
          </a:p>
          <a:p>
            <a:pPr lvl="0"/>
            <a:r>
              <a:rPr lang="en-US" baseline="0" noProof="0" dirty="0" smtClean="0"/>
              <a:t>However, it can be leveraged in many ways</a:t>
            </a:r>
          </a:p>
          <a:p>
            <a:pPr lvl="1"/>
            <a:r>
              <a:rPr lang="en-US" noProof="0" dirty="0" smtClean="0"/>
              <a:t>Many we haven’t even thought of yet . . .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87379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Wednesday</a:t>
            </a:r>
          </a:p>
          <a:p>
            <a:pPr lvl="1"/>
            <a:r>
              <a:rPr lang="en-CA" dirty="0" smtClean="0"/>
              <a:t>Paradigms &amp; Architecture approaches</a:t>
            </a:r>
          </a:p>
          <a:p>
            <a:r>
              <a:rPr lang="en-CA" dirty="0" smtClean="0"/>
              <a:t>Thursday</a:t>
            </a:r>
          </a:p>
          <a:p>
            <a:pPr lvl="1"/>
            <a:r>
              <a:rPr lang="en-CA" b="1" dirty="0" smtClean="0"/>
              <a:t>FHIR Features &amp; Architecture decisions</a:t>
            </a:r>
          </a:p>
          <a:p>
            <a:r>
              <a:rPr lang="en-CA" dirty="0" smtClean="0"/>
              <a:t>Friday</a:t>
            </a:r>
          </a:p>
          <a:p>
            <a:pPr lvl="1"/>
            <a:r>
              <a:rPr lang="en-CA" dirty="0" smtClean="0"/>
              <a:t>Additional considerations, Profiles &amp; Next steps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Each day = 1 hour presentation, 30 minutes for questions/discussion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36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This presentation</a:t>
            </a:r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Can be downloaded here:</a:t>
            </a:r>
          </a:p>
          <a:p>
            <a:pPr lvl="1"/>
            <a:r>
              <a:rPr lang="en-US" noProof="0" dirty="0" smtClean="0">
                <a:hlinkClick r:id="rId3"/>
              </a:rPr>
              <a:t>http://gforge.hl7.org/svn/fhir/trunk/presentations/2015-04 Webinars/FHIR for Architects1.pptx</a:t>
            </a:r>
            <a:endParaRPr lang="en-US" noProof="0" dirty="0" smtClean="0"/>
          </a:p>
          <a:p>
            <a:pPr lvl="2"/>
            <a:r>
              <a:rPr lang="en-US" noProof="0" dirty="0" smtClean="0"/>
              <a:t>(use “anonymous” and email address)</a:t>
            </a:r>
          </a:p>
          <a:p>
            <a:pPr lvl="0"/>
            <a:r>
              <a:rPr lang="en-US" noProof="0" dirty="0" smtClean="0"/>
              <a:t>Is licensed for use under the Creative Commons, specifically:</a:t>
            </a:r>
          </a:p>
          <a:p>
            <a:pPr lvl="1"/>
            <a:r>
              <a:rPr lang="en-US" u="sng" noProof="0" dirty="0" smtClean="0">
                <a:hlinkClick r:id="rId4"/>
              </a:rPr>
              <a:t>Creative Commons Attribution 3.0 </a:t>
            </a:r>
            <a:r>
              <a:rPr lang="en-US" u="sng" noProof="0" dirty="0" err="1" smtClean="0">
                <a:hlinkClick r:id="rId4"/>
              </a:rPr>
              <a:t>Unported</a:t>
            </a:r>
            <a:r>
              <a:rPr lang="en-US" u="sng" noProof="0" dirty="0" smtClean="0">
                <a:hlinkClick r:id="rId4"/>
              </a:rPr>
              <a:t> License</a:t>
            </a:r>
            <a:endParaRPr lang="en-US" u="sng" noProof="0" dirty="0" smtClean="0"/>
          </a:p>
          <a:p>
            <a:pPr lvl="1"/>
            <a:r>
              <a:rPr lang="en-US" noProof="0" dirty="0" smtClean="0"/>
              <a:t>(Do with it as you wish – just give credit)</a:t>
            </a:r>
            <a:endParaRPr lang="en-US" noProof="0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27784" y="5219496"/>
            <a:ext cx="1226462" cy="43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42848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Questions?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noProof="0" dirty="0" smtClean="0">
                <a:hlinkClick r:id="rId2"/>
              </a:rPr>
              <a:t>http://hl7.org/fhir</a:t>
            </a:r>
            <a:r>
              <a:rPr lang="en-US" sz="2800" noProof="0" dirty="0" smtClean="0"/>
              <a:t>	</a:t>
            </a:r>
            <a:r>
              <a:rPr lang="en-US" sz="2800" noProof="0" smtClean="0"/>
              <a:t>      </a:t>
            </a:r>
            <a:r>
              <a:rPr lang="en-US" sz="2800" noProof="0" smtClean="0">
                <a:hlinkClick r:id="rId3"/>
              </a:rPr>
              <a:t>lmckenzie@gevity.com</a:t>
            </a:r>
            <a:endParaRPr lang="en-US" sz="2800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38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  <p:pic>
        <p:nvPicPr>
          <p:cNvPr id="19458" name="Picture 2" descr="C:\Users\office\AppData\Local\Microsoft\Windows\Temporary Internet Files\Content.IE5\2B0EXTZ8\MC900431512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1115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23723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Tutorial Objectives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You should know</a:t>
            </a:r>
          </a:p>
          <a:p>
            <a:pPr lvl="1"/>
            <a:r>
              <a:rPr lang="en-US" sz="2700" noProof="0" dirty="0" smtClean="0">
                <a:latin typeface="Calibri"/>
              </a:rPr>
              <a:t>FHIR’s interoperability paradigms (and where to use)</a:t>
            </a:r>
          </a:p>
          <a:p>
            <a:pPr lvl="1"/>
            <a:r>
              <a:rPr lang="en-US" sz="2700" noProof="0" dirty="0" smtClean="0">
                <a:latin typeface="Calibri"/>
              </a:rPr>
              <a:t>Where FHIR can fit in the architectural stack</a:t>
            </a:r>
          </a:p>
          <a:p>
            <a:pPr lvl="1"/>
            <a:r>
              <a:rPr lang="en-US" sz="2700" noProof="0" dirty="0" smtClean="0">
                <a:latin typeface="Calibri"/>
              </a:rPr>
              <a:t>FHIR architectural considerations and how to address them</a:t>
            </a:r>
          </a:p>
          <a:p>
            <a:pPr lvl="1"/>
            <a:r>
              <a:rPr lang="en-US" sz="2700" noProof="0" dirty="0" smtClean="0">
                <a:latin typeface="Calibri"/>
              </a:rPr>
              <a:t>Where and how Profiles fit into an architectural solution</a:t>
            </a:r>
          </a:p>
          <a:p>
            <a:pPr lvl="1"/>
            <a:r>
              <a:rPr lang="en-US" sz="2700" noProof="0" dirty="0" smtClean="0">
                <a:latin typeface="Calibri"/>
              </a:rPr>
              <a:t>If, when and how FHIR might be used within your own organization</a:t>
            </a:r>
            <a:endParaRPr lang="en-US" sz="2700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65042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Level Setting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 smtClean="0"/>
              <a:t>Should be familiar with basics of FHIR – from FHIR for Executives or equivalent presentation or experience</a:t>
            </a:r>
          </a:p>
          <a:p>
            <a:r>
              <a:rPr lang="en-CA" sz="2800" dirty="0" smtClean="0"/>
              <a:t>This presentation won’t drill into the hands on details of messaging, documents, XML or JSON syntax, etc.</a:t>
            </a:r>
          </a:p>
          <a:p>
            <a:r>
              <a:rPr lang="en-CA" sz="2800" dirty="0" smtClean="0"/>
              <a:t>Focus will be high level architecture considerations – will get through as much as we can . . . </a:t>
            </a: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Wednesday</a:t>
            </a:r>
          </a:p>
          <a:p>
            <a:pPr lvl="1"/>
            <a:r>
              <a:rPr lang="en-CA" b="1" dirty="0" smtClean="0"/>
              <a:t>Paradigms &amp; Architecture approaches</a:t>
            </a:r>
          </a:p>
          <a:p>
            <a:r>
              <a:rPr lang="en-CA" dirty="0" smtClean="0"/>
              <a:t>Thursday</a:t>
            </a:r>
          </a:p>
          <a:p>
            <a:pPr lvl="1"/>
            <a:r>
              <a:rPr lang="en-CA" dirty="0" smtClean="0"/>
              <a:t>FHIR Features &amp; Architecture decisions</a:t>
            </a:r>
          </a:p>
          <a:p>
            <a:r>
              <a:rPr lang="en-CA" dirty="0" smtClean="0"/>
              <a:t>Friday</a:t>
            </a:r>
          </a:p>
          <a:p>
            <a:pPr lvl="1"/>
            <a:r>
              <a:rPr lang="en-CA" dirty="0" smtClean="0"/>
              <a:t>Additional considerations, Profiles &amp; Next steps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Each day = 1 hour presentation, 30 minutes for questions/discussion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What Paradigm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570162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Paradigms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FHIR supports 4 interoperability paradigms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xmlns="" val="3082956222"/>
              </p:ext>
            </p:extLst>
          </p:nvPr>
        </p:nvGraphicFramePr>
        <p:xfrm>
          <a:off x="-180528" y="234888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292080" y="3140968"/>
            <a:ext cx="2952328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Ø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 dirty="0" smtClean="0">
                <a:solidFill>
                  <a:schemeClr val="accent1"/>
                </a:solidFill>
              </a:rPr>
              <a:t>What should you use when?</a:t>
            </a:r>
          </a:p>
        </p:txBody>
      </p:sp>
    </p:spTree>
    <p:extLst>
      <p:ext uri="{BB962C8B-B14F-4D97-AF65-F5344CB8AC3E}">
        <p14:creationId xmlns:p14="http://schemas.microsoft.com/office/powerpoint/2010/main" xmlns="" val="105409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REST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Simple, out-of-the-box interoperability</a:t>
            </a:r>
          </a:p>
          <a:p>
            <a:r>
              <a:rPr lang="en-US" noProof="0" dirty="0" smtClean="0"/>
              <a:t>Leverage</a:t>
            </a:r>
            <a:r>
              <a:rPr lang="en-US" baseline="0" noProof="0" dirty="0" smtClean="0"/>
              <a:t> HTTP: GET, POST, etc.</a:t>
            </a:r>
          </a:p>
          <a:p>
            <a:r>
              <a:rPr lang="en-US" noProof="0" dirty="0" smtClean="0"/>
              <a:t>Pre-defined operations</a:t>
            </a:r>
          </a:p>
          <a:p>
            <a:pPr lvl="1"/>
            <a:r>
              <a:rPr lang="en-US" noProof="0" dirty="0" smtClean="0"/>
              <a:t>Create, Read, Update, Delete</a:t>
            </a:r>
          </a:p>
          <a:p>
            <a:pPr lvl="1"/>
            <a:r>
              <a:rPr lang="en-US" noProof="0" dirty="0" smtClean="0"/>
              <a:t>Also: History, Read Version, Search, Updates, Validate, Conformance &amp; Batch</a:t>
            </a:r>
          </a:p>
          <a:p>
            <a:r>
              <a:rPr lang="en-US" noProof="0" dirty="0" smtClean="0"/>
              <a:t>Works best in environments where control resides on client side and trust relationship exists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xmlns="" val="1360073690"/>
              </p:ext>
            </p:extLst>
          </p:nvPr>
        </p:nvGraphicFramePr>
        <p:xfrm>
          <a:off x="7092280" y="2420888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261259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Ambassador HL7 Power Point Template 2012</Template>
  <TotalTime>12614</TotalTime>
  <Words>1990</Words>
  <Application>Microsoft Office PowerPoint</Application>
  <PresentationFormat>On-screen Show (4:3)</PresentationFormat>
  <Paragraphs>405</Paragraphs>
  <Slides>38</Slides>
  <Notes>16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Refined</vt:lpstr>
      <vt:lpstr>FHIR for Architects (1 of 3)</vt:lpstr>
      <vt:lpstr>This presentation</vt:lpstr>
      <vt:lpstr>Who am I?</vt:lpstr>
      <vt:lpstr>Tutorial Objectives</vt:lpstr>
      <vt:lpstr>Level Setting</vt:lpstr>
      <vt:lpstr>Agenda</vt:lpstr>
      <vt:lpstr>What Paradigm</vt:lpstr>
      <vt:lpstr>Paradigms</vt:lpstr>
      <vt:lpstr>REST</vt:lpstr>
      <vt:lpstr>FHIR Resource URLs</vt:lpstr>
      <vt:lpstr>When to use REST?</vt:lpstr>
      <vt:lpstr>When to avoid REST?</vt:lpstr>
      <vt:lpstr>Documents</vt:lpstr>
      <vt:lpstr>Documents – are bundles</vt:lpstr>
      <vt:lpstr>When to use Documents?</vt:lpstr>
      <vt:lpstr>When to avoid Documents?</vt:lpstr>
      <vt:lpstr>Messages</vt:lpstr>
      <vt:lpstr>Messages – are bundles</vt:lpstr>
      <vt:lpstr>When to use Messaging?</vt:lpstr>
      <vt:lpstr>When to avoid Messaging?</vt:lpstr>
      <vt:lpstr>Service Oriented Architecture (SOA)</vt:lpstr>
      <vt:lpstr>Example services</vt:lpstr>
      <vt:lpstr>When to use Services?</vt:lpstr>
      <vt:lpstr>When not to use services?</vt:lpstr>
      <vt:lpstr>Paradigm guidance</vt:lpstr>
      <vt:lpstr>Combining paradigms</vt:lpstr>
      <vt:lpstr>Caveats with combining paradigms</vt:lpstr>
      <vt:lpstr>FHIR Architecture Approaches</vt:lpstr>
      <vt:lpstr>Some possible uses</vt:lpstr>
      <vt:lpstr>Repository model</vt:lpstr>
      <vt:lpstr>Beyond exchange</vt:lpstr>
      <vt:lpstr>Overview of a server</vt:lpstr>
      <vt:lpstr>From wire to store</vt:lpstr>
      <vt:lpstr>Architectures</vt:lpstr>
      <vt:lpstr>Bottom Line</vt:lpstr>
      <vt:lpstr>Agenda</vt:lpstr>
      <vt:lpstr>This presentation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FHIR Webinar</dc:title>
  <dc:creator>Grahame</dc:creator>
  <cp:lastModifiedBy>Lloyd</cp:lastModifiedBy>
  <cp:revision>285</cp:revision>
  <dcterms:created xsi:type="dcterms:W3CDTF">2012-12-03T20:41:34Z</dcterms:created>
  <dcterms:modified xsi:type="dcterms:W3CDTF">2015-04-22T17:37:37Z</dcterms:modified>
</cp:coreProperties>
</file>