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8"/>
  </p:notesMasterIdLst>
  <p:sldIdLst>
    <p:sldId id="256" r:id="rId3"/>
    <p:sldId id="324" r:id="rId4"/>
    <p:sldId id="286" r:id="rId5"/>
    <p:sldId id="316" r:id="rId6"/>
    <p:sldId id="320" r:id="rId7"/>
    <p:sldId id="315" r:id="rId8"/>
    <p:sldId id="301" r:id="rId9"/>
    <p:sldId id="396" r:id="rId10"/>
    <p:sldId id="397" r:id="rId11"/>
    <p:sldId id="346" r:id="rId12"/>
    <p:sldId id="398" r:id="rId13"/>
    <p:sldId id="394" r:id="rId14"/>
    <p:sldId id="325" r:id="rId15"/>
    <p:sldId id="326" r:id="rId16"/>
    <p:sldId id="288" r:id="rId17"/>
    <p:sldId id="339" r:id="rId18"/>
    <p:sldId id="340" r:id="rId19"/>
    <p:sldId id="341" r:id="rId20"/>
    <p:sldId id="342" r:id="rId21"/>
    <p:sldId id="399" r:id="rId22"/>
    <p:sldId id="331" r:id="rId23"/>
    <p:sldId id="336" r:id="rId24"/>
    <p:sldId id="329" r:id="rId25"/>
    <p:sldId id="400" r:id="rId26"/>
    <p:sldId id="3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  <a:srgbClr val="3891A7"/>
    <a:srgbClr val="97DC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24/04/2015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324465"/>
            <a:chOff x="240" y="288"/>
            <a:chExt cx="5290" cy="3469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469"/>
            </a:xfrm>
            <a:prstGeom prst="rect">
              <a:avLst/>
            </a:prstGeom>
            <a:grp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35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grpFill/>
            <a:ln w="38100">
              <a:solidFill>
                <a:srgbClr val="05953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07" y="5637124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18" y="264105"/>
            <a:ext cx="2009800" cy="10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4" y="264105"/>
            <a:ext cx="933770" cy="12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5" y="264107"/>
            <a:ext cx="980443" cy="12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51520" y="252899"/>
            <a:ext cx="8640960" cy="6128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6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3246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9"/>
            <a:ext cx="8678863" cy="6144790"/>
          </a:xfrm>
          <a:prstGeom prst="rect">
            <a:avLst/>
          </a:prstGeom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5953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31775" y="6536532"/>
            <a:ext cx="8759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 smtClean="0"/>
              <a:t>© 2015 AEGIS.net, Inc.,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AEGIS &amp; </a:t>
            </a:r>
            <a:r>
              <a:rPr lang="en-US" sz="800" b="1" dirty="0" err="1" smtClean="0"/>
              <a:t>WildFHIR</a:t>
            </a:r>
            <a:r>
              <a:rPr lang="en-US" sz="800" b="1" dirty="0" smtClean="0"/>
              <a:t> are registered trademarks</a:t>
            </a:r>
            <a:r>
              <a:rPr lang="en-US" sz="800" b="1" baseline="0" dirty="0" smtClean="0"/>
              <a:t> of AEGIS.net, Inc.</a:t>
            </a:r>
            <a:r>
              <a:rPr lang="en-US" sz="800" b="1" dirty="0" smtClean="0"/>
              <a:t>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636228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3" y="5542091"/>
            <a:ext cx="1343599" cy="7977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18" y="264105"/>
            <a:ext cx="2009800" cy="1004900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97" y="605911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81E5-0C72-4A6E-8949-6FD46FEB120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ettema@aegi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1%20Tutorials/Introduction%20to%20FHIR.ppt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uploadedFiles/Documents/ITI/IHE_ITI_Suppl_PDQm.pdf" TargetMode="External"/><Relationship Id="rId2" Type="http://schemas.openxmlformats.org/officeDocument/2006/relationships/hyperlink" Target="http://www.ihe.net/uploadedFiles/Documents/ITI/IHE_ITI_Suppl_MH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://wiki.siframework.org/Structured+Data+Capture+Initiativ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" TargetMode="External"/><Relationship Id="rId2" Type="http://schemas.openxmlformats.org/officeDocument/2006/relationships/hyperlink" Target="http://wildfhir.aegis.net/fhirgu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penimmunizationsoftware.net/forecasting/forecast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84784"/>
            <a:ext cx="6781800" cy="1912466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sz="4800" dirty="0" smtClean="0"/>
              <a:t>Introduction to FHIR</a:t>
            </a:r>
            <a:r>
              <a:rPr lang="en-AU" sz="4800" dirty="0"/>
              <a:t/>
            </a:r>
            <a:br>
              <a:rPr lang="en-AU" sz="4800" dirty="0"/>
            </a:br>
            <a:r>
              <a:rPr lang="en-AU" sz="3200" dirty="0" smtClean="0"/>
              <a:t>April 13-15, 2015</a:t>
            </a:r>
            <a:r>
              <a:rPr lang="en-AU" sz="3200" dirty="0"/>
              <a:t/>
            </a:r>
            <a:br>
              <a:rPr lang="en-AU" sz="3200" dirty="0"/>
            </a:br>
            <a:r>
              <a:rPr lang="en-AU" sz="3200" dirty="0" smtClean="0"/>
              <a:t>HIMSS15</a:t>
            </a:r>
            <a:r>
              <a:rPr lang="en-AU" sz="4800" dirty="0"/>
              <a:t/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Richard Ettema</a:t>
            </a:r>
          </a:p>
          <a:p>
            <a:r>
              <a:rPr lang="en-AU" dirty="0" smtClean="0"/>
              <a:t>Lead Consultant, AEGIS.net, Inc.</a:t>
            </a:r>
          </a:p>
          <a:p>
            <a:r>
              <a:rPr lang="en-AU" dirty="0" smtClean="0">
                <a:hlinkClick r:id="rId2"/>
              </a:rPr>
              <a:t>richard.ettema@aegis.net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Building blocks…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268579" y="3128717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5736" y="3127433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63888" y="3128716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3426" y="4862959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0171" y="1739458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a Resource?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467544" y="1709118"/>
            <a:ext cx="4040188" cy="639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 smtClean="0"/>
              <a:t>Examples</a:t>
            </a:r>
            <a:endParaRPr lang="en-CA" sz="2800" b="1" kern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2358032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Administrative</a:t>
            </a:r>
          </a:p>
          <a:p>
            <a:pPr lvl="1"/>
            <a:r>
              <a:rPr lang="en-US" sz="2000" dirty="0" smtClean="0"/>
              <a:t>Patient, Practitioner, Organization, Location, Coverage, Invoice</a:t>
            </a:r>
          </a:p>
          <a:p>
            <a:r>
              <a:rPr lang="en-US" sz="2400" dirty="0" smtClean="0"/>
              <a:t>Clinical Concepts</a:t>
            </a:r>
          </a:p>
          <a:p>
            <a:pPr lvl="1"/>
            <a:r>
              <a:rPr lang="en-US" sz="2000" dirty="0" smtClean="0"/>
              <a:t>Allergy, Condition, Family History, Care Plan</a:t>
            </a:r>
          </a:p>
          <a:p>
            <a:r>
              <a:rPr lang="en-US" sz="2400" dirty="0" smtClean="0"/>
              <a:t>Infrastructure</a:t>
            </a:r>
          </a:p>
          <a:p>
            <a:pPr lvl="1"/>
            <a:r>
              <a:rPr lang="en-US" sz="2000" dirty="0" smtClean="0"/>
              <a:t>Document, Message, Profile, Conformance*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45025" y="1709118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 smtClean="0"/>
              <a:t>Non-examples</a:t>
            </a:r>
            <a:endParaRPr lang="en-CA" sz="2800" b="1" kern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5025" y="2348880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Gender</a:t>
            </a:r>
          </a:p>
          <a:p>
            <a:pPr lvl="1"/>
            <a:r>
              <a:rPr lang="en-US" sz="2000" dirty="0" smtClean="0"/>
              <a:t>Too small</a:t>
            </a:r>
          </a:p>
          <a:p>
            <a:r>
              <a:rPr lang="en-US" sz="2400" dirty="0" smtClean="0"/>
              <a:t>Electronic Health Record</a:t>
            </a:r>
          </a:p>
          <a:p>
            <a:pPr lvl="1"/>
            <a:r>
              <a:rPr lang="en-US" sz="2000" dirty="0" smtClean="0"/>
              <a:t>Too big</a:t>
            </a:r>
          </a:p>
          <a:p>
            <a:r>
              <a:rPr lang="en-US" sz="2400" dirty="0" smtClean="0"/>
              <a:t>Blood Pressure</a:t>
            </a:r>
          </a:p>
          <a:p>
            <a:pPr lvl="1"/>
            <a:r>
              <a:rPr lang="en-US" sz="2000" dirty="0" smtClean="0"/>
              <a:t>Too specific</a:t>
            </a:r>
          </a:p>
          <a:p>
            <a:r>
              <a:rPr lang="en-US" sz="2500" dirty="0" smtClean="0"/>
              <a:t>Intervention</a:t>
            </a:r>
          </a:p>
          <a:p>
            <a:pPr lvl="1"/>
            <a:r>
              <a:rPr lang="en-US" sz="2000" dirty="0" smtClean="0"/>
              <a:t>Too broad</a:t>
            </a:r>
          </a:p>
        </p:txBody>
      </p:sp>
    </p:spTree>
    <p:extLst>
      <p:ext uri="{BB962C8B-B14F-4D97-AF65-F5344CB8AC3E}">
        <p14:creationId xmlns:p14="http://schemas.microsoft.com/office/powerpoint/2010/main" val="10460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There’s a resource for documenting conformance to FHIR</a:t>
            </a:r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</a:t>
            </a:r>
            <a:r>
              <a:rPr lang="en-US" sz="2400" dirty="0" smtClean="0"/>
              <a:t>behavior</a:t>
            </a:r>
            <a:endParaRPr lang="en-US" sz="2400" dirty="0"/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Conformance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3239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Simple, out-of-the-box interoperability</a:t>
            </a:r>
          </a:p>
          <a:p>
            <a:r>
              <a:rPr lang="en-US" sz="2800" dirty="0" smtClean="0"/>
              <a:t>Leverage</a:t>
            </a:r>
            <a:r>
              <a:rPr lang="en-US" sz="2800" baseline="0" dirty="0" smtClean="0"/>
              <a:t> HTTP: GET, POST, etc.</a:t>
            </a:r>
          </a:p>
          <a:p>
            <a:r>
              <a:rPr lang="en-US" sz="2800" dirty="0" smtClean="0"/>
              <a:t>Pre-defined operations</a:t>
            </a:r>
          </a:p>
          <a:p>
            <a:pPr lvl="1"/>
            <a:r>
              <a:rPr lang="en-US" sz="2400" dirty="0" smtClean="0"/>
              <a:t>Create, Read, Update, Delete</a:t>
            </a:r>
          </a:p>
          <a:p>
            <a:pPr lvl="1"/>
            <a:r>
              <a:rPr lang="en-US" sz="2400" dirty="0" smtClean="0"/>
              <a:t>Also: History, Read Version, Search, Updates, Validate, Conformance &amp; Transaction</a:t>
            </a:r>
          </a:p>
          <a:p>
            <a:r>
              <a:rPr lang="en-US" sz="2800" dirty="0" smtClean="0"/>
              <a:t>Works best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8750011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CDA</a:t>
            </a:r>
          </a:p>
          <a:p>
            <a:r>
              <a:rPr lang="en-US" sz="2800" dirty="0" smtClean="0"/>
              <a:t>Collection</a:t>
            </a:r>
            <a:r>
              <a:rPr lang="en-US" sz="2800" baseline="0" dirty="0" smtClean="0"/>
              <a:t> of resources bound together</a:t>
            </a:r>
          </a:p>
          <a:p>
            <a:pPr lvl="1"/>
            <a:r>
              <a:rPr lang="en-US" sz="2400" baseline="0" dirty="0" smtClean="0"/>
              <a:t>Root is a “Composition” resource</a:t>
            </a:r>
          </a:p>
          <a:p>
            <a:pPr lvl="1"/>
            <a:r>
              <a:rPr lang="en-US" sz="2400" baseline="0" dirty="0" smtClean="0"/>
              <a:t>Just like CDA header</a:t>
            </a:r>
          </a:p>
          <a:p>
            <a:r>
              <a:rPr lang="en-US" sz="2800" baseline="0" dirty="0" smtClean="0"/>
              <a:t>Sent as a Bundle </a:t>
            </a:r>
            <a:r>
              <a:rPr lang="en-US" sz="2000" b="1" baseline="0" dirty="0" smtClean="0">
                <a:solidFill>
                  <a:srgbClr val="C00000"/>
                </a:solidFill>
              </a:rPr>
              <a:t>(FHIR Resource)</a:t>
            </a:r>
          </a:p>
          <a:p>
            <a:r>
              <a:rPr lang="en-US" sz="2800" baseline="0" dirty="0" smtClean="0"/>
              <a:t>One context</a:t>
            </a:r>
          </a:p>
          <a:p>
            <a:r>
              <a:rPr lang="en-US" sz="2800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 to v2 and v3 messaging</a:t>
            </a:r>
          </a:p>
          <a:p>
            <a:r>
              <a:rPr lang="en-US" sz="2800" dirty="0" smtClean="0"/>
              <a:t>Also a collection of resources as </a:t>
            </a:r>
            <a:r>
              <a:rPr lang="en-US" sz="2800" dirty="0"/>
              <a:t>a Bundle </a:t>
            </a:r>
            <a:r>
              <a:rPr lang="en-US" sz="2000" b="1" dirty="0">
                <a:solidFill>
                  <a:srgbClr val="C00000"/>
                </a:solidFill>
              </a:rPr>
              <a:t>(FHIR Resource)</a:t>
            </a:r>
            <a:endParaRPr lang="en-US" sz="2000" dirty="0" smtClean="0"/>
          </a:p>
          <a:p>
            <a:r>
              <a:rPr lang="en-US" sz="2800" dirty="0" smtClean="0"/>
              <a:t>Allows request/response behavior for both request and response payloads</a:t>
            </a:r>
          </a:p>
          <a:p>
            <a:r>
              <a:rPr lang="en-US" sz="2800" dirty="0" smtClean="0"/>
              <a:t>Event-driven</a:t>
            </a:r>
          </a:p>
          <a:p>
            <a:pPr lvl="1"/>
            <a:r>
              <a:rPr lang="en-US" sz="2400" dirty="0" smtClean="0"/>
              <a:t>e.g. Send lab order, get back result</a:t>
            </a:r>
          </a:p>
          <a:p>
            <a:r>
              <a:rPr lang="en-US" sz="280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 whatever you like </a:t>
            </a:r>
          </a:p>
          <a:p>
            <a:pPr lvl="1"/>
            <a:r>
              <a:rPr lang="en-US" sz="2400" dirty="0" smtClean="0"/>
              <a:t>(based on SOA principles)</a:t>
            </a:r>
          </a:p>
          <a:p>
            <a:pPr lvl="1"/>
            <a:r>
              <a:rPr lang="en-US" sz="2400" dirty="0" smtClean="0"/>
              <a:t>Ultra complex workflows</a:t>
            </a:r>
          </a:p>
          <a:p>
            <a:pPr lvl="1"/>
            <a:r>
              <a:rPr lang="en-US" sz="2400" dirty="0" smtClean="0"/>
              <a:t>Ultra simple workflows</a:t>
            </a:r>
          </a:p>
          <a:p>
            <a:pPr lvl="1"/>
            <a:r>
              <a:rPr lang="en-US" sz="2400" dirty="0" smtClean="0"/>
              <a:t>Individual resources or collections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 Bundle, contained resources or other formats)</a:t>
            </a:r>
          </a:p>
          <a:p>
            <a:pPr lvl="1"/>
            <a:r>
              <a:rPr lang="en-US" sz="2400" dirty="0" smtClean="0"/>
              <a:t>Use HTTP or use something else</a:t>
            </a:r>
          </a:p>
          <a:p>
            <a:pPr lvl="1"/>
            <a:r>
              <a:rPr lang="en-US" sz="2400" dirty="0" smtClean="0"/>
              <a:t>Only constraint is that you’re passing around FHIR resources in some shape or manner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 be downloaded at:</a:t>
            </a:r>
          </a:p>
          <a:p>
            <a:pPr lvl="1"/>
            <a:r>
              <a:rPr lang="en-CA" sz="2400" dirty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gforge.hl7.org/svn/fhir/trunk/presentations/2015-05 </a:t>
            </a:r>
            <a:r>
              <a:rPr lang="en-CA" sz="2400" dirty="0" smtClean="0">
                <a:hlinkClick r:id="rId2"/>
              </a:rPr>
              <a:t>HIMSS/AEGIS </a:t>
            </a:r>
            <a:r>
              <a:rPr lang="en-CA" sz="2400" dirty="0" smtClean="0">
                <a:hlinkClick r:id="rId2"/>
              </a:rPr>
              <a:t>- Intro </a:t>
            </a:r>
            <a:r>
              <a:rPr lang="en-CA" sz="2400" dirty="0">
                <a:hlinkClick r:id="rId2"/>
              </a:rPr>
              <a:t>to </a:t>
            </a:r>
            <a:r>
              <a:rPr lang="en-CA" sz="2400" dirty="0" smtClean="0">
                <a:hlinkClick r:id="rId2"/>
              </a:rPr>
              <a:t>FHIR.pptx</a:t>
            </a:r>
            <a:endParaRPr lang="en-CA" sz="2400" dirty="0" smtClean="0"/>
          </a:p>
          <a:p>
            <a:pPr lvl="1"/>
            <a:r>
              <a:rPr lang="en-US" sz="2400" dirty="0"/>
              <a:t>(use “anonymous” and email address)</a:t>
            </a:r>
          </a:p>
          <a:p>
            <a:pPr lvl="0"/>
            <a:r>
              <a:rPr lang="en-US" sz="2800" dirty="0" smtClean="0"/>
              <a:t>Is licensed for use under the Creative Commons, specifically:</a:t>
            </a:r>
          </a:p>
          <a:p>
            <a:pPr lvl="1"/>
            <a:r>
              <a:rPr lang="en-CA" sz="2400" u="sng" dirty="0">
                <a:hlinkClick r:id="rId3"/>
              </a:rPr>
              <a:t>Creative Commons Attribution 3.0 </a:t>
            </a:r>
            <a:r>
              <a:rPr lang="en-CA" sz="2400" u="sng" dirty="0" err="1">
                <a:hlinkClick r:id="rId3"/>
              </a:rPr>
              <a:t>Unported</a:t>
            </a:r>
            <a:r>
              <a:rPr lang="en-CA" sz="2400" u="sng" dirty="0">
                <a:hlinkClick r:id="rId3"/>
              </a:rPr>
              <a:t> </a:t>
            </a:r>
            <a:r>
              <a:rPr lang="en-CA" sz="2400" u="sng" dirty="0" smtClean="0">
                <a:hlinkClick r:id="rId3"/>
              </a:rPr>
              <a:t>License</a:t>
            </a:r>
            <a:endParaRPr lang="en-CA" sz="2400" u="sng" dirty="0" smtClean="0"/>
          </a:p>
          <a:p>
            <a:pPr lvl="1"/>
            <a:r>
              <a:rPr lang="en-US" sz="2400" dirty="0" smtClean="0"/>
              <a:t>(Do with it as you wish, so long as you give credit)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Regardless of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the content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468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85292" y="1661996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</a:t>
              </a:r>
              <a:r>
                <a:rPr lang="en-US" dirty="0" smtClean="0">
                  <a:solidFill>
                    <a:srgbClr val="636360"/>
                  </a:solidFill>
                </a:rPr>
                <a:t>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Message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275856" y="2564903"/>
            <a:ext cx="6724918" cy="3163996"/>
            <a:chOff x="3289172" y="2096802"/>
            <a:chExt cx="6724918" cy="237299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Document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36360"/>
                  </a:solidFill>
                </a:rPr>
                <a:t>…Package </a:t>
              </a:r>
              <a:r>
                <a:rPr lang="en-US" dirty="0">
                  <a:solidFill>
                    <a:srgbClr val="636360"/>
                  </a:solidFill>
                </a:rPr>
                <a:t>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 smtClean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Down Arrow 26"/>
          <p:cNvSpPr/>
          <p:nvPr/>
        </p:nvSpPr>
        <p:spPr>
          <a:xfrm rot="14554775">
            <a:off x="2455803" y="4179458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320480"/>
          </a:xfrm>
        </p:spPr>
        <p:txBody>
          <a:bodyPr/>
          <a:lstStyle/>
          <a:p>
            <a:r>
              <a:rPr lang="en-AU" sz="2400" dirty="0" smtClean="0"/>
              <a:t>IHE</a:t>
            </a:r>
          </a:p>
          <a:p>
            <a:pPr lvl="1"/>
            <a:r>
              <a:rPr lang="en-AU" sz="1800" dirty="0" smtClean="0"/>
              <a:t>Investigating use of FHIR for MHD (mobile XDS) and </a:t>
            </a:r>
            <a:r>
              <a:rPr lang="en-AU" sz="1800" dirty="0" err="1" smtClean="0"/>
              <a:t>PDQm</a:t>
            </a:r>
            <a:r>
              <a:rPr lang="en-AU" sz="1800" dirty="0" smtClean="0"/>
              <a:t> (mobile Patient Query)</a:t>
            </a:r>
          </a:p>
          <a:p>
            <a:pPr marL="457200" lvl="1" indent="0">
              <a:buNone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www.ihe.net/uploadedFiles/Documents/ITI/IHE_ITI_Suppl_MHD.pdf</a:t>
            </a:r>
            <a:endParaRPr lang="en-AU" sz="1800" dirty="0" smtClean="0"/>
          </a:p>
          <a:p>
            <a:pPr marL="457200" lvl="1" indent="0">
              <a:buNone/>
            </a:pPr>
            <a:r>
              <a:rPr lang="en-AU" sz="1800" dirty="0">
                <a:hlinkClick r:id="rId3"/>
              </a:rPr>
              <a:t>http://</a:t>
            </a:r>
            <a:r>
              <a:rPr lang="en-AU" sz="1800" dirty="0" smtClean="0">
                <a:hlinkClick r:id="rId3"/>
              </a:rPr>
              <a:t>www.ihe.net/uploadedFiles/Documents/ITI/IHE_ITI_Suppl_PDQm.pdf</a:t>
            </a:r>
            <a:endParaRPr lang="en-AU" sz="1800" dirty="0" smtClean="0"/>
          </a:p>
          <a:p>
            <a:r>
              <a:rPr lang="en-AU" sz="2400" dirty="0" smtClean="0"/>
              <a:t>ONC</a:t>
            </a:r>
          </a:p>
          <a:p>
            <a:pPr lvl="1"/>
            <a:r>
              <a:rPr lang="en-AU" sz="1800" dirty="0"/>
              <a:t>Structured Data Capture </a:t>
            </a:r>
            <a:r>
              <a:rPr lang="en-AU" sz="1800" dirty="0" smtClean="0"/>
              <a:t>Initiative </a:t>
            </a:r>
            <a:r>
              <a:rPr lang="en-US" sz="1800" dirty="0"/>
              <a:t>to facilitate the collection of supplemental EHR-derived data</a:t>
            </a:r>
            <a:endParaRPr lang="en-AU" sz="1800" dirty="0" smtClean="0"/>
          </a:p>
          <a:p>
            <a:pPr marL="457200" lvl="1" indent="0">
              <a:buNone/>
            </a:pPr>
            <a:r>
              <a:rPr lang="en-AU" sz="1800" dirty="0">
                <a:hlinkClick r:id="rId4"/>
              </a:rPr>
              <a:t>http://</a:t>
            </a:r>
            <a:r>
              <a:rPr lang="en-AU" sz="1800" dirty="0" smtClean="0">
                <a:hlinkClick r:id="rId4"/>
              </a:rPr>
              <a:t>wiki.siframework.org/Structured+Data+Capture+Initiative</a:t>
            </a:r>
            <a:endParaRPr lang="en-AU" sz="1800" dirty="0" smtClean="0"/>
          </a:p>
          <a:p>
            <a:r>
              <a:rPr lang="en-AU" sz="24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Resources (building blocks)</a:t>
            </a:r>
          </a:p>
          <a:p>
            <a:r>
              <a:rPr lang="en-US" sz="2800" dirty="0" smtClean="0"/>
              <a:t>Extensions (part of the spec)</a:t>
            </a:r>
          </a:p>
          <a:p>
            <a:r>
              <a:rPr lang="en-US" sz="2800" dirty="0" smtClean="0"/>
              <a:t>Methodology</a:t>
            </a:r>
          </a:p>
          <a:p>
            <a:pPr lvl="1"/>
            <a:r>
              <a:rPr lang="en-US" sz="2400" dirty="0" smtClean="0"/>
              <a:t>Bundles, Profiles, Conformance</a:t>
            </a:r>
          </a:p>
          <a:p>
            <a:r>
              <a:rPr lang="en-US" sz="2800" dirty="0" smtClean="0"/>
              <a:t>Syntax (XML, JSON)</a:t>
            </a:r>
          </a:p>
          <a:p>
            <a:r>
              <a:rPr lang="en-US" sz="2800" dirty="0" smtClean="0"/>
              <a:t>Human readability</a:t>
            </a:r>
          </a:p>
          <a:p>
            <a:r>
              <a:rPr lang="en-US" sz="2800" dirty="0" smtClean="0"/>
              <a:t>Support for multiple Paradigms</a:t>
            </a:r>
          </a:p>
          <a:p>
            <a:pPr lvl="1"/>
            <a:r>
              <a:rPr lang="en-US" sz="2400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78827" y="250009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4973106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661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307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024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883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194235" y="2503658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DSTU</a:t>
            </a:r>
          </a:p>
        </p:txBody>
      </p:sp>
      <p:grpSp>
        <p:nvGrpSpPr>
          <p:cNvPr id="24" name="Group 53"/>
          <p:cNvGrpSpPr/>
          <p:nvPr/>
        </p:nvGrpSpPr>
        <p:grpSpPr>
          <a:xfrm>
            <a:off x="4406901" y="2524504"/>
            <a:ext cx="1023037" cy="2272648"/>
            <a:chOff x="4133365" y="2524504"/>
            <a:chExt cx="1023037" cy="2272648"/>
          </a:xfrm>
        </p:grpSpPr>
        <p:sp>
          <p:nvSpPr>
            <p:cNvPr id="25" name="TextBox 24"/>
            <p:cNvSpPr txBox="1"/>
            <p:nvPr/>
          </p:nvSpPr>
          <p:spPr>
            <a:xfrm>
              <a:off x="4133365" y="2524504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2</a:t>
              </a:r>
              <a:r>
                <a:rPr lang="en-US" sz="24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nd</a:t>
              </a: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DSTU</a:t>
              </a:r>
            </a:p>
          </p:txBody>
        </p:sp>
        <p:grpSp>
          <p:nvGrpSpPr>
            <p:cNvPr id="26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/>
          <p:cNvGrpSpPr/>
          <p:nvPr/>
        </p:nvGrpSpPr>
        <p:grpSpPr>
          <a:xfrm>
            <a:off x="5796136" y="2500095"/>
            <a:ext cx="1023037" cy="2297057"/>
            <a:chOff x="5555524" y="2500095"/>
            <a:chExt cx="1023037" cy="2297057"/>
          </a:xfrm>
        </p:grpSpPr>
        <p:sp>
          <p:nvSpPr>
            <p:cNvPr id="30" name="TextBox 29"/>
            <p:cNvSpPr txBox="1"/>
            <p:nvPr/>
          </p:nvSpPr>
          <p:spPr>
            <a:xfrm>
              <a:off x="5555524" y="2500095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1</a:t>
              </a:r>
              <a:r>
                <a:rPr lang="en-US" sz="24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Norm.</a:t>
              </a:r>
            </a:p>
          </p:txBody>
        </p:sp>
        <p:grpSp>
          <p:nvGrpSpPr>
            <p:cNvPr id="31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55"/>
          <p:cNvGrpSpPr/>
          <p:nvPr/>
        </p:nvGrpSpPr>
        <p:grpSpPr>
          <a:xfrm>
            <a:off x="7075517" y="2503658"/>
            <a:ext cx="1023037" cy="2293494"/>
            <a:chOff x="7075517" y="2503658"/>
            <a:chExt cx="1023037" cy="2293494"/>
          </a:xfrm>
        </p:grpSpPr>
        <p:sp>
          <p:nvSpPr>
            <p:cNvPr id="35" name="TextBox 34"/>
            <p:cNvSpPr txBox="1"/>
            <p:nvPr/>
          </p:nvSpPr>
          <p:spPr>
            <a:xfrm>
              <a:off x="7075517" y="2503658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2</a:t>
              </a:r>
              <a:r>
                <a:rPr lang="en-US" sz="24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nd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Norm.</a:t>
              </a:r>
            </a:p>
          </p:txBody>
        </p:sp>
        <p:grpSp>
          <p:nvGrpSpPr>
            <p:cNvPr id="36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8182217" y="267839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8742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AEGIS </a:t>
            </a:r>
            <a:r>
              <a:rPr lang="en-US" sz="2400" dirty="0" err="1" smtClean="0"/>
              <a:t>WildFHIR</a:t>
            </a:r>
            <a:r>
              <a:rPr lang="en-US" sz="2400" dirty="0" smtClean="0"/>
              <a:t> public site</a:t>
            </a:r>
          </a:p>
          <a:p>
            <a:pPr lvl="1"/>
            <a:r>
              <a:rPr lang="en-US" sz="2000" dirty="0" smtClean="0"/>
              <a:t>Client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hlinkClick r:id="rId2"/>
              </a:rPr>
              <a:t>http://wildfhir.aegis.net/fhirgui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Server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  <a:hlinkClick r:id="rId3"/>
              </a:rPr>
              <a:t>http://wildfhir.aegis.net/fhir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sz="2400" dirty="0" smtClean="0"/>
              <a:t>Demonstrate</a:t>
            </a:r>
          </a:p>
          <a:p>
            <a:pPr lvl="1"/>
            <a:r>
              <a:rPr lang="en-US" sz="2000" dirty="0" smtClean="0"/>
              <a:t>Patient Resource</a:t>
            </a:r>
          </a:p>
          <a:p>
            <a:pPr lvl="1"/>
            <a:r>
              <a:rPr lang="en-US" sz="2000" dirty="0" smtClean="0"/>
              <a:t>Conformance Resource</a:t>
            </a:r>
          </a:p>
          <a:p>
            <a:pPr lvl="1"/>
            <a:r>
              <a:rPr lang="en-US" sz="2000" dirty="0" smtClean="0"/>
              <a:t>FHIR Messaging – Clinical Decision Support Immunization Forecasting</a:t>
            </a:r>
          </a:p>
          <a:p>
            <a:pPr marL="857250" lvl="2" indent="0">
              <a:buNone/>
            </a:pPr>
            <a:r>
              <a:rPr lang="en-US" sz="1800" dirty="0" smtClean="0"/>
              <a:t>In collaboration with the </a:t>
            </a:r>
            <a:r>
              <a:rPr lang="en-US" sz="1800" b="1" dirty="0" smtClean="0"/>
              <a:t>Immunization Information System (IIS) </a:t>
            </a:r>
            <a:r>
              <a:rPr lang="en-US" sz="1800" dirty="0" smtClean="0"/>
              <a:t>community; this is an example of creating a new FHIR Profile</a:t>
            </a:r>
          </a:p>
          <a:p>
            <a:pPr marL="857250" lvl="2" indent="0"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openimmunizationsoftware.net/forecasting/forecasting.html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4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healthcare information electronically</a:t>
            </a:r>
          </a:p>
          <a:p>
            <a:pPr lvl="1"/>
            <a:r>
              <a:rPr lang="en-US" dirty="0" smtClean="0"/>
              <a:t>HL7 v2 is nearly 30 years old</a:t>
            </a:r>
          </a:p>
          <a:p>
            <a:pPr lvl="1"/>
            <a:r>
              <a:rPr lang="en-US" dirty="0" smtClean="0"/>
              <a:t>HL7 v3 and CDA more recent</a:t>
            </a:r>
          </a:p>
          <a:p>
            <a:r>
              <a:rPr lang="en-US" dirty="0" smtClean="0"/>
              <a:t>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/>
              <a:t>Faster – integration in days or weeks, not months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What would healthcare exchange look like if we started from scratch using modern approaches?</a:t>
            </a:r>
          </a:p>
          <a:p>
            <a:pPr lvl="1"/>
            <a:r>
              <a:rPr lang="en-AU" sz="2300" dirty="0" smtClean="0"/>
              <a:t>Web search for success markers led to RESTful based APIs</a:t>
            </a:r>
          </a:p>
          <a:p>
            <a:pPr lvl="1"/>
            <a:r>
              <a:rPr lang="en-AU" sz="2300" dirty="0" smtClean="0"/>
              <a:t>Example: </a:t>
            </a:r>
            <a:r>
              <a:rPr lang="en-AU" sz="2300" dirty="0" err="1" smtClean="0"/>
              <a:t>Highrise</a:t>
            </a:r>
            <a:r>
              <a:rPr lang="en-AU" sz="2300" dirty="0" smtClean="0"/>
              <a:t> API </a:t>
            </a:r>
            <a:r>
              <a:rPr lang="en-AU" sz="2400" dirty="0"/>
              <a:t>(</a:t>
            </a:r>
            <a:r>
              <a:rPr lang="en-AU" sz="2400" dirty="0">
                <a:hlinkClick r:id="rId2"/>
              </a:rPr>
              <a:t>https://github.com/37signals/highrise-api</a:t>
            </a:r>
            <a:r>
              <a:rPr lang="en-AU" sz="2400" dirty="0" smtClean="0"/>
              <a:t>)</a:t>
            </a:r>
            <a:endParaRPr lang="en-AU" sz="2300" dirty="0" smtClean="0"/>
          </a:p>
          <a:p>
            <a:r>
              <a:rPr lang="en-AU" sz="2800" dirty="0" smtClean="0"/>
              <a:t>Drafted a healthcare exchange API based on this approach – </a:t>
            </a:r>
            <a:r>
              <a:rPr lang="en-AU" sz="2800" dirty="0" smtClean="0">
                <a:hlinkClick r:id="rId3"/>
              </a:rPr>
              <a:t>http://hl7.org/fhir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Focus on </a:t>
            </a:r>
            <a:r>
              <a:rPr lang="en-US" sz="2800" b="1" dirty="0" smtClean="0"/>
              <a:t>Implementers</a:t>
            </a:r>
          </a:p>
          <a:p>
            <a:pPr lvl="0"/>
            <a:r>
              <a:rPr lang="en-US" sz="2800" dirty="0" smtClean="0"/>
              <a:t>Target support for </a:t>
            </a:r>
            <a:r>
              <a:rPr lang="en-US" sz="2800" b="1" dirty="0" smtClean="0"/>
              <a:t>common</a:t>
            </a:r>
            <a:r>
              <a:rPr lang="en-US" sz="2800" dirty="0" smtClean="0"/>
              <a:t> </a:t>
            </a:r>
            <a:r>
              <a:rPr lang="en-US" sz="2800" b="1" dirty="0" smtClean="0"/>
              <a:t>scenarios</a:t>
            </a:r>
          </a:p>
          <a:p>
            <a:r>
              <a:rPr lang="en-US" sz="2800" dirty="0" smtClean="0"/>
              <a:t>Leverage cross-industry </a:t>
            </a:r>
            <a:r>
              <a:rPr lang="en-US" sz="2800" b="1" dirty="0" smtClean="0"/>
              <a:t>web technologies</a:t>
            </a:r>
          </a:p>
          <a:p>
            <a:r>
              <a:rPr lang="en-US" sz="2800" dirty="0" smtClean="0"/>
              <a:t>Require </a:t>
            </a:r>
            <a:r>
              <a:rPr lang="en-US" sz="2800" b="1" dirty="0" smtClean="0"/>
              <a:t>human readability</a:t>
            </a:r>
            <a:r>
              <a:rPr lang="en-US" sz="2800" dirty="0" smtClean="0"/>
              <a:t> as base level of interoperability</a:t>
            </a:r>
          </a:p>
          <a:p>
            <a:r>
              <a:rPr lang="en-US" sz="2800" dirty="0" smtClean="0"/>
              <a:t>Make content </a:t>
            </a:r>
            <a:r>
              <a:rPr lang="en-US" sz="2800" b="1" dirty="0" smtClean="0"/>
              <a:t>freely available</a:t>
            </a:r>
          </a:p>
          <a:p>
            <a:r>
              <a:rPr lang="en-US" sz="2800" b="0" dirty="0" smtClean="0"/>
              <a:t>Support multiple </a:t>
            </a:r>
            <a:r>
              <a:rPr lang="en-US" sz="2800" b="1" dirty="0" smtClean="0"/>
              <a:t>paradigms </a:t>
            </a:r>
            <a:r>
              <a:rPr lang="en-US" sz="2800" b="0" dirty="0" smtClean="0"/>
              <a:t>&amp;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sz="2000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sz="2000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sz="2000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sz="2000" dirty="0" smtClean="0"/>
              <a:t>Building blocks – more on these next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Defined Structured Data</a:t>
            </a:r>
          </a:p>
          <a:p>
            <a:pPr lvl="1"/>
            <a:r>
              <a:rPr lang="en-AU" sz="2000" dirty="0"/>
              <a:t>The logical, </a:t>
            </a:r>
            <a:r>
              <a:rPr lang="en-AU" sz="2000" i="1" dirty="0"/>
              <a:t>common</a:t>
            </a:r>
            <a:r>
              <a:rPr lang="en-AU" sz="2000" dirty="0"/>
              <a:t> contents of the resource</a:t>
            </a:r>
          </a:p>
          <a:p>
            <a:pPr lvl="1"/>
            <a:r>
              <a:rPr lang="en-AU" sz="2000" dirty="0"/>
              <a:t>Mapped to formal definitions/RIM &amp; other </a:t>
            </a:r>
            <a:r>
              <a:rPr lang="en-AU" sz="2000" dirty="0" smtClean="0"/>
              <a:t>formats</a:t>
            </a:r>
          </a:p>
          <a:p>
            <a:pPr lvl="1"/>
            <a:r>
              <a:rPr lang="en-AU" sz="2000" dirty="0" smtClean="0"/>
              <a:t>Syntax (XML and JSON)</a:t>
            </a:r>
            <a:endParaRPr lang="en-AU" sz="2000" dirty="0"/>
          </a:p>
          <a:p>
            <a:r>
              <a:rPr lang="en-AU" sz="2400" dirty="0"/>
              <a:t>Extensions</a:t>
            </a:r>
          </a:p>
          <a:p>
            <a:pPr lvl="1"/>
            <a:r>
              <a:rPr lang="en-AU" sz="2000" dirty="0"/>
              <a:t>Local requirements, but everyone can use</a:t>
            </a:r>
          </a:p>
          <a:p>
            <a:pPr lvl="1"/>
            <a:r>
              <a:rPr lang="en-AU" sz="2000" dirty="0"/>
              <a:t>Published and managed</a:t>
            </a:r>
          </a:p>
          <a:p>
            <a:r>
              <a:rPr lang="en-AU" sz="2400" dirty="0"/>
              <a:t>Narrative</a:t>
            </a:r>
          </a:p>
          <a:p>
            <a:pPr lvl="1"/>
            <a:r>
              <a:rPr lang="en-AU" sz="2000" dirty="0"/>
              <a:t>Human readable</a:t>
            </a:r>
            <a:endParaRPr lang="en-A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77624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613"/>
            <a:ext cx="5564742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713" y="1140725"/>
            <a:ext cx="5416056" cy="12801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8714" y="3068960"/>
            <a:ext cx="5416056" cy="3024336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28714" y="2420889"/>
            <a:ext cx="5418596" cy="648071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28713" y="497697"/>
            <a:ext cx="5416056" cy="64302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effectLst/>
                <a:ea typeface="Calibri"/>
                <a:cs typeface="Times New Roman"/>
              </a:rPr>
              <a:t>Identity &amp; Metadata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4" y="260648"/>
            <a:ext cx="5588635" cy="609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713" y="1140725"/>
            <a:ext cx="5416056" cy="77610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8713" y="2924944"/>
            <a:ext cx="5418597" cy="331236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28714" y="1916833"/>
            <a:ext cx="5418596" cy="1008111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28713" y="497697"/>
            <a:ext cx="5416056" cy="64302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effectLst/>
                <a:ea typeface="Calibri"/>
                <a:cs typeface="Times New Roman"/>
              </a:rPr>
              <a:t>Identity &amp; Metadata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9505</TotalTime>
  <Words>1087</Words>
  <Application>Microsoft Office PowerPoint</Application>
  <PresentationFormat>On-screen Show (4:3)</PresentationFormat>
  <Paragraphs>260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Refined</vt:lpstr>
      <vt:lpstr>Custom Design</vt:lpstr>
      <vt:lpstr> Introduction to FHIR April 13-15, 2015 HIMSS15 </vt:lpstr>
      <vt:lpstr>This presentation</vt:lpstr>
      <vt:lpstr>The Need</vt:lpstr>
      <vt:lpstr>Genesis of FHIR</vt:lpstr>
      <vt:lpstr>FHIR Manifesto</vt:lpstr>
      <vt:lpstr>The acronym</vt:lpstr>
      <vt:lpstr>Resources</vt:lpstr>
      <vt:lpstr>PowerPoint Presentation</vt:lpstr>
      <vt:lpstr>PowerPoint Presentation</vt:lpstr>
      <vt:lpstr>It’s all about the resources . . .</vt:lpstr>
      <vt:lpstr>What is a Resource?</vt:lpstr>
      <vt:lpstr>Conformance*</vt:lpstr>
      <vt:lpstr>Human Readable</vt:lpstr>
      <vt:lpstr>Freely available</vt:lpstr>
      <vt:lpstr>Paradigms</vt:lpstr>
      <vt:lpstr>REST</vt:lpstr>
      <vt:lpstr>Documents</vt:lpstr>
      <vt:lpstr>Messages</vt:lpstr>
      <vt:lpstr>Service Oriented Architecture (SOA)</vt:lpstr>
      <vt:lpstr>Regardless of paradigm  the content is the same</vt:lpstr>
      <vt:lpstr>FHIR &amp; other SDOs</vt:lpstr>
      <vt:lpstr>Where can FHIR be used?</vt:lpstr>
      <vt:lpstr>Recap: What does FHIR provide?</vt:lpstr>
      <vt:lpstr>FHIR Timeline (planned)</vt:lpstr>
      <vt:lpstr>Demo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Richard J. Ettema (AEGIS.net)</cp:lastModifiedBy>
  <cp:revision>194</cp:revision>
  <dcterms:created xsi:type="dcterms:W3CDTF">2012-12-03T20:41:34Z</dcterms:created>
  <dcterms:modified xsi:type="dcterms:W3CDTF">2015-04-24T12:47:51Z</dcterms:modified>
</cp:coreProperties>
</file>