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4" r:id="rId9"/>
    <p:sldId id="261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07" autoAdjust="0"/>
  </p:normalViewPr>
  <p:slideViewPr>
    <p:cSldViewPr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2680D-CF8A-40FC-BD0E-0776069350A0}" type="datetimeFigureOut">
              <a:rPr lang="en-AU" smtClean="0"/>
              <a:t>14/04/2015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08F8C-E477-4BBA-9A79-D5F2A6C91F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0122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What capabilities are important in FHIR Release 2</a:t>
            </a:r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Where will FHIR development progress in the next year.</a:t>
            </a:r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How can folks in the audience advance FHIR by participating in the Argonaut Implementation program.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08F8C-E477-4BBA-9A79-D5F2A6C91F4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3920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Why we have a title like that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08F8C-E477-4BBA-9A79-D5F2A6C91F4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5697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Why we have a title like that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08F8C-E477-4BBA-9A79-D5F2A6C91F4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5697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Overall FHIR timeline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08F8C-E477-4BBA-9A79-D5F2A6C91F4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528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Key changes</a:t>
            </a:r>
            <a:r>
              <a:rPr lang="en-AU" baseline="0" dirty="0" smtClean="0"/>
              <a:t> in FHIR DSTU 2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08F8C-E477-4BBA-9A79-D5F2A6C91F4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9389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What’s in</a:t>
            </a:r>
            <a:r>
              <a:rPr lang="en-AU" baseline="0" dirty="0" smtClean="0"/>
              <a:t> store after DSTU 2?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08F8C-E477-4BBA-9A79-D5F2A6C91F49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5057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08F8C-E477-4BBA-9A79-D5F2A6C91F49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5059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C880-F39A-4702-BCAD-C6FD3A3B45DF}" type="datetimeFigureOut">
              <a:rPr lang="en-AU" smtClean="0"/>
              <a:t>14/04/2015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0FA6-9756-4DD4-8468-AAB4E24F842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4408" y="0"/>
            <a:ext cx="899592" cy="926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765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C880-F39A-4702-BCAD-C6FD3A3B45DF}" type="datetimeFigureOut">
              <a:rPr lang="en-AU" smtClean="0"/>
              <a:t>14/04/2015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0FA6-9756-4DD4-8468-AAB4E24F84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866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C880-F39A-4702-BCAD-C6FD3A3B45DF}" type="datetimeFigureOut">
              <a:rPr lang="en-AU" smtClean="0"/>
              <a:t>14/04/2015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0FA6-9756-4DD4-8468-AAB4E24F84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56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C880-F39A-4702-BCAD-C6FD3A3B45DF}" type="datetimeFigureOut">
              <a:rPr lang="en-AU" smtClean="0"/>
              <a:t>14/04/2015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0FA6-9756-4DD4-8468-AAB4E24F842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4408" y="0"/>
            <a:ext cx="899592" cy="926619"/>
          </a:xfrm>
          <a:prstGeom prst="rect">
            <a:avLst/>
          </a:prstGeom>
          <a:noFill/>
        </p:spPr>
      </p:pic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76200" y="6629400"/>
            <a:ext cx="5715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" b="1" dirty="0"/>
              <a:t>© </a:t>
            </a:r>
            <a:r>
              <a:rPr lang="en-US" sz="600" b="1" dirty="0" smtClean="0"/>
              <a:t>2015 </a:t>
            </a:r>
            <a:r>
              <a:rPr lang="en-US" sz="600" b="1" dirty="0"/>
              <a:t>Health Level Seven ® International. All Rights Reserved. </a:t>
            </a:r>
            <a:r>
              <a:rPr lang="en-US" sz="600" b="1" dirty="0" smtClean="0"/>
              <a:t> Licensed under Creative</a:t>
            </a:r>
            <a:r>
              <a:rPr lang="en-US" sz="600" b="1" baseline="0" dirty="0" smtClean="0"/>
              <a:t> Commons 0</a:t>
            </a:r>
            <a:endParaRPr lang="en-US" sz="600" b="1" dirty="0"/>
          </a:p>
          <a:p>
            <a:r>
              <a:rPr lang="en-US" sz="600" b="1" dirty="0"/>
              <a:t>HL7 and Health Level Seven are registered trademarks of Health Level Seven International. Reg. U.S. TM Office.</a:t>
            </a:r>
          </a:p>
        </p:txBody>
      </p:sp>
    </p:spTree>
    <p:extLst>
      <p:ext uri="{BB962C8B-B14F-4D97-AF65-F5344CB8AC3E}">
        <p14:creationId xmlns:p14="http://schemas.microsoft.com/office/powerpoint/2010/main" val="124366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C880-F39A-4702-BCAD-C6FD3A3B45DF}" type="datetimeFigureOut">
              <a:rPr lang="en-AU" smtClean="0"/>
              <a:t>14/04/2015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0FA6-9756-4DD4-8468-AAB4E24F84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142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C880-F39A-4702-BCAD-C6FD3A3B45DF}" type="datetimeFigureOut">
              <a:rPr lang="en-AU" smtClean="0"/>
              <a:t>14/04/2015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0FA6-9756-4DD4-8468-AAB4E24F84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049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C880-F39A-4702-BCAD-C6FD3A3B45DF}" type="datetimeFigureOut">
              <a:rPr lang="en-AU" smtClean="0"/>
              <a:t>14/04/2015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0FA6-9756-4DD4-8468-AAB4E24F84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60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C880-F39A-4702-BCAD-C6FD3A3B45DF}" type="datetimeFigureOut">
              <a:rPr lang="en-AU" smtClean="0"/>
              <a:t>14/04/2015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0FA6-9756-4DD4-8468-AAB4E24F84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07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C880-F39A-4702-BCAD-C6FD3A3B45DF}" type="datetimeFigureOut">
              <a:rPr lang="en-AU" smtClean="0"/>
              <a:t>14/04/2015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0FA6-9756-4DD4-8468-AAB4E24F84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50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C880-F39A-4702-BCAD-C6FD3A3B45DF}" type="datetimeFigureOut">
              <a:rPr lang="en-AU" smtClean="0"/>
              <a:t>14/04/2015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0FA6-9756-4DD4-8468-AAB4E24F84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512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C880-F39A-4702-BCAD-C6FD3A3B45DF}" type="datetimeFigureOut">
              <a:rPr lang="en-AU" smtClean="0"/>
              <a:t>14/04/2015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0FA6-9756-4DD4-8468-AAB4E24F84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442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BC880-F39A-4702-BCAD-C6FD3A3B45DF}" type="datetimeFigureOut">
              <a:rPr lang="en-AU" smtClean="0"/>
              <a:t>14/04/2015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00FA6-9756-4DD4-8468-AAB4E24F84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203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healthcaresoa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forge.hl7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hyperlink" Target="http://wiki.hl7.org/" TargetMode="External"/><Relationship Id="rId4" Type="http://schemas.openxmlformats.org/officeDocument/2006/relationships/hyperlink" Target="http://hl7-fhir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FHIR: The Future of Interoperability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HIMSS 2015</a:t>
            </a:r>
          </a:p>
          <a:p>
            <a:r>
              <a:rPr lang="en-AU" dirty="0" smtClean="0"/>
              <a:t>Grahame Grieve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6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Communities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Core community: HL7 – the editors</a:t>
            </a:r>
          </a:p>
          <a:p>
            <a:pPr lvl="1"/>
            <a:r>
              <a:rPr lang="en-AU" dirty="0" smtClean="0"/>
              <a:t>HL7 face to face meetings, email list, skype</a:t>
            </a:r>
          </a:p>
          <a:p>
            <a:r>
              <a:rPr lang="en-AU" dirty="0" smtClean="0"/>
              <a:t>Implementation Guide community </a:t>
            </a:r>
          </a:p>
          <a:p>
            <a:pPr lvl="1"/>
            <a:r>
              <a:rPr lang="en-AU" dirty="0" smtClean="0"/>
              <a:t>IHE / Smart / ONC S&amp;I / National Projects</a:t>
            </a:r>
          </a:p>
          <a:p>
            <a:r>
              <a:rPr lang="en-AU" dirty="0" smtClean="0"/>
              <a:t>Implementation Projects</a:t>
            </a:r>
          </a:p>
          <a:p>
            <a:pPr lvl="1"/>
            <a:r>
              <a:rPr lang="en-AU" dirty="0" smtClean="0"/>
              <a:t>Argonaut </a:t>
            </a:r>
          </a:p>
          <a:p>
            <a:pPr lvl="1"/>
            <a:r>
              <a:rPr lang="en-AU" dirty="0" smtClean="0"/>
              <a:t>HSPC (</a:t>
            </a:r>
            <a:r>
              <a:rPr lang="en-AU" dirty="0" smtClean="0">
                <a:hlinkClick r:id="rId2"/>
              </a:rPr>
              <a:t>http://healthcaresoa.org</a:t>
            </a:r>
            <a:r>
              <a:rPr lang="en-AU" dirty="0" smtClean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21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Argonaut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Project to accelerate implementation of JASON Recommendations</a:t>
            </a:r>
          </a:p>
          <a:p>
            <a:pPr lvl="1"/>
            <a:r>
              <a:rPr lang="en-AU" dirty="0" smtClean="0"/>
              <a:t>API based access to data &amp; documents</a:t>
            </a:r>
          </a:p>
          <a:p>
            <a:r>
              <a:rPr lang="en-AU" dirty="0" smtClean="0"/>
              <a:t>Not a standards project (Argonaut won’t produce a standard)</a:t>
            </a:r>
          </a:p>
          <a:p>
            <a:r>
              <a:rPr lang="en-AU" dirty="0" smtClean="0"/>
              <a:t>Produce &amp; test implementations of FHIR + DAF + MHD</a:t>
            </a:r>
          </a:p>
          <a:p>
            <a:r>
              <a:rPr lang="en-AU" dirty="0" smtClean="0"/>
              <a:t>Focus on getting to transaction</a:t>
            </a:r>
          </a:p>
          <a:p>
            <a:r>
              <a:rPr lang="en-AU" dirty="0" smtClean="0"/>
              <a:t>Major US vendors all involved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9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History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 smtClean="0"/>
              <a:t>July 2011 - Conception</a:t>
            </a:r>
          </a:p>
          <a:p>
            <a:r>
              <a:rPr lang="en-AU" dirty="0" smtClean="0"/>
              <a:t>A new approach based on current technologies</a:t>
            </a:r>
          </a:p>
          <a:p>
            <a:r>
              <a:rPr lang="en-AU" dirty="0" smtClean="0"/>
              <a:t>Build on the good bits (v2 CDA DICOM XDS), but simplify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Aug/Sept 2012 – First </a:t>
            </a:r>
            <a:r>
              <a:rPr lang="en-AU" dirty="0" smtClean="0"/>
              <a:t>Draft &amp; </a:t>
            </a:r>
            <a:r>
              <a:rPr lang="en-AU" dirty="0" err="1" smtClean="0"/>
              <a:t>Connectathon</a:t>
            </a:r>
            <a:endParaRPr lang="en-AU" dirty="0"/>
          </a:p>
          <a:p>
            <a:pPr marL="0" indent="0">
              <a:buNone/>
            </a:pPr>
            <a:r>
              <a:rPr lang="en-AU" dirty="0" smtClean="0"/>
              <a:t>Feb 4 2014 </a:t>
            </a:r>
            <a:r>
              <a:rPr lang="en-AU" dirty="0"/>
              <a:t>– </a:t>
            </a:r>
            <a:r>
              <a:rPr lang="en-AU" dirty="0" smtClean="0"/>
              <a:t>First DSTU</a:t>
            </a:r>
          </a:p>
          <a:p>
            <a:r>
              <a:rPr lang="en-AU" dirty="0" smtClean="0"/>
              <a:t>Very preliminary draft</a:t>
            </a:r>
          </a:p>
          <a:p>
            <a:r>
              <a:rPr lang="en-AU" dirty="0" smtClean="0"/>
              <a:t>PHR support for social media</a:t>
            </a:r>
            <a:endParaRPr lang="en-AU" dirty="0"/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0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Adoption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Expected: a little interest in social media space</a:t>
            </a:r>
          </a:p>
          <a:p>
            <a:pPr marL="0" indent="0">
              <a:buNone/>
            </a:pPr>
            <a:r>
              <a:rPr lang="en-AU" dirty="0" smtClean="0"/>
              <a:t>Actual:</a:t>
            </a:r>
          </a:p>
          <a:p>
            <a:r>
              <a:rPr lang="en-AU" dirty="0" smtClean="0"/>
              <a:t>Production Adoption in all sorts of contexts</a:t>
            </a:r>
          </a:p>
          <a:p>
            <a:pPr lvl="1"/>
            <a:r>
              <a:rPr lang="en-AU" dirty="0" err="1" smtClean="0"/>
              <a:t>Commonwell</a:t>
            </a:r>
            <a:r>
              <a:rPr lang="en-AU" dirty="0" smtClean="0"/>
              <a:t> / Ebola infrastructure</a:t>
            </a:r>
          </a:p>
          <a:p>
            <a:r>
              <a:rPr lang="en-AU" dirty="0" smtClean="0"/>
              <a:t>National EHRs in Europe </a:t>
            </a:r>
          </a:p>
          <a:p>
            <a:r>
              <a:rPr lang="en-AU" dirty="0" smtClean="0"/>
              <a:t>MHD (XDS on FHIR) + other IHE usage</a:t>
            </a:r>
          </a:p>
          <a:p>
            <a:r>
              <a:rPr lang="en-AU" dirty="0" smtClean="0"/>
              <a:t>Smart / Argonaut / HSPC</a:t>
            </a:r>
          </a:p>
          <a:p>
            <a:r>
              <a:rPr lang="en-AU" dirty="0" smtClean="0"/>
              <a:t>US implementation guides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5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Current State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DSTU 2 ballot is currently open </a:t>
            </a:r>
          </a:p>
          <a:p>
            <a:r>
              <a:rPr lang="en-AU" dirty="0" smtClean="0"/>
              <a:t>Target to publish DSTU 2 July / August</a:t>
            </a:r>
          </a:p>
          <a:p>
            <a:r>
              <a:rPr lang="en-AU" dirty="0" smtClean="0"/>
              <a:t>API / Conformance / Core PHR + admin </a:t>
            </a:r>
          </a:p>
          <a:p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DSTU 2.1 January 2016</a:t>
            </a:r>
          </a:p>
          <a:p>
            <a:r>
              <a:rPr lang="en-AU" dirty="0" smtClean="0"/>
              <a:t>Limited to specific areas of less maturity</a:t>
            </a:r>
          </a:p>
          <a:p>
            <a:r>
              <a:rPr lang="en-AU" dirty="0" smtClean="0"/>
              <a:t>Workflow (Request / </a:t>
            </a:r>
            <a:r>
              <a:rPr lang="en-AU" dirty="0" err="1" smtClean="0"/>
              <a:t>fulfillment</a:t>
            </a:r>
            <a:r>
              <a:rPr lang="en-AU" dirty="0" smtClean="0"/>
              <a:t>)</a:t>
            </a:r>
          </a:p>
          <a:p>
            <a:r>
              <a:rPr lang="en-AU" dirty="0" smtClean="0"/>
              <a:t>Financials</a:t>
            </a:r>
          </a:p>
          <a:p>
            <a:pPr lvl="1"/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1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Key Changes in DSTU2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API changes</a:t>
            </a:r>
          </a:p>
          <a:p>
            <a:r>
              <a:rPr lang="en-AU" dirty="0" smtClean="0"/>
              <a:t>Replace Atom with Bundle (normalisation)</a:t>
            </a:r>
          </a:p>
          <a:p>
            <a:pPr marL="0" indent="0">
              <a:buNone/>
            </a:pPr>
            <a:r>
              <a:rPr lang="en-AU" dirty="0" smtClean="0"/>
              <a:t>Conformance / Introspection</a:t>
            </a:r>
          </a:p>
          <a:p>
            <a:r>
              <a:rPr lang="en-AU" dirty="0" smtClean="0"/>
              <a:t>Major overhaul (functional upgrade)</a:t>
            </a:r>
          </a:p>
          <a:p>
            <a:pPr marL="0" indent="0">
              <a:buNone/>
            </a:pPr>
            <a:r>
              <a:rPr lang="en-AU" dirty="0" smtClean="0"/>
              <a:t>Resource Content</a:t>
            </a:r>
          </a:p>
          <a:p>
            <a:r>
              <a:rPr lang="en-AU" dirty="0" smtClean="0"/>
              <a:t>Response to implementer experience</a:t>
            </a:r>
          </a:p>
          <a:p>
            <a:r>
              <a:rPr lang="en-AU" dirty="0" smtClean="0"/>
              <a:t>Alignment / Harmonization</a:t>
            </a:r>
          </a:p>
          <a:p>
            <a:r>
              <a:rPr lang="en-AU" dirty="0" smtClean="0"/>
              <a:t>Broaden functionality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5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New </a:t>
            </a:r>
            <a:r>
              <a:rPr lang="en-AU" dirty="0"/>
              <a:t>F</a:t>
            </a:r>
            <a:r>
              <a:rPr lang="en-AU" dirty="0" smtClean="0"/>
              <a:t>unctionality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b="1" dirty="0" smtClean="0"/>
              <a:t>Clinical</a:t>
            </a:r>
          </a:p>
          <a:p>
            <a:r>
              <a:rPr lang="en-AU" dirty="0" smtClean="0"/>
              <a:t>Referrals</a:t>
            </a:r>
          </a:p>
          <a:p>
            <a:r>
              <a:rPr lang="en-AU" dirty="0" smtClean="0"/>
              <a:t>Clinical Evaluation</a:t>
            </a:r>
          </a:p>
          <a:p>
            <a:r>
              <a:rPr lang="en-AU" dirty="0" smtClean="0"/>
              <a:t>Nutrition &amp; Optometry</a:t>
            </a:r>
          </a:p>
          <a:p>
            <a:r>
              <a:rPr lang="en-AU" dirty="0" smtClean="0"/>
              <a:t>Better Imaging Integration</a:t>
            </a:r>
          </a:p>
          <a:p>
            <a:endParaRPr lang="en-AU" dirty="0" smtClean="0"/>
          </a:p>
          <a:p>
            <a:pPr marL="0" indent="0">
              <a:buNone/>
            </a:pPr>
            <a:r>
              <a:rPr lang="en-AU" b="1" dirty="0" smtClean="0"/>
              <a:t>Administration</a:t>
            </a:r>
          </a:p>
          <a:p>
            <a:r>
              <a:rPr lang="en-AU" dirty="0" smtClean="0"/>
              <a:t>Healthcare Service discovery &amp; scheduling</a:t>
            </a:r>
          </a:p>
          <a:p>
            <a:r>
              <a:rPr lang="en-AU" dirty="0" smtClean="0"/>
              <a:t>Contract / Consent</a:t>
            </a:r>
          </a:p>
          <a:p>
            <a:r>
              <a:rPr lang="en-AU" dirty="0"/>
              <a:t>Communication &amp; Process Management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b="1" dirty="0" smtClean="0"/>
              <a:t>Infrastructure</a:t>
            </a:r>
          </a:p>
          <a:p>
            <a:r>
              <a:rPr lang="en-AU" dirty="0"/>
              <a:t>Document </a:t>
            </a:r>
            <a:r>
              <a:rPr lang="en-AU" dirty="0" smtClean="0"/>
              <a:t>Manifest</a:t>
            </a:r>
          </a:p>
          <a:p>
            <a:r>
              <a:rPr lang="en-AU" dirty="0" smtClean="0"/>
              <a:t>ISO 11179 integration</a:t>
            </a:r>
          </a:p>
          <a:p>
            <a:r>
              <a:rPr lang="en-AU" dirty="0" smtClean="0"/>
              <a:t>Bundle / Binary</a:t>
            </a:r>
          </a:p>
          <a:p>
            <a:r>
              <a:rPr lang="en-AU" dirty="0" smtClean="0"/>
              <a:t>Terminology Service</a:t>
            </a:r>
          </a:p>
          <a:p>
            <a:endParaRPr lang="en-AU" dirty="0" smtClean="0"/>
          </a:p>
          <a:p>
            <a:pPr marL="0" indent="0">
              <a:buNone/>
            </a:pPr>
            <a:r>
              <a:rPr lang="en-AU" b="1" dirty="0" smtClean="0"/>
              <a:t>Financials</a:t>
            </a:r>
          </a:p>
          <a:p>
            <a:r>
              <a:rPr lang="en-AU" dirty="0" smtClean="0"/>
              <a:t>Coverage / Eligibility</a:t>
            </a:r>
          </a:p>
          <a:p>
            <a:r>
              <a:rPr lang="en-AU" dirty="0" smtClean="0"/>
              <a:t>Claim Process</a:t>
            </a:r>
          </a:p>
          <a:p>
            <a:r>
              <a:rPr lang="en-AU" dirty="0" smtClean="0"/>
              <a:t>Payment Tracking</a:t>
            </a:r>
          </a:p>
          <a:p>
            <a:endParaRPr lang="en-AU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87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DSTU R2.1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Known Issues / Less Mature:</a:t>
            </a:r>
          </a:p>
          <a:p>
            <a:r>
              <a:rPr lang="en-AU" dirty="0" smtClean="0"/>
              <a:t>Order/Request + </a:t>
            </a:r>
            <a:r>
              <a:rPr lang="en-AU" dirty="0" err="1" smtClean="0"/>
              <a:t>Fulfillment</a:t>
            </a:r>
            <a:endParaRPr lang="en-AU" dirty="0" smtClean="0"/>
          </a:p>
          <a:p>
            <a:r>
              <a:rPr lang="en-AU" dirty="0" smtClean="0"/>
              <a:t>Financial Management functionality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 smtClean="0"/>
              <a:t>Possible additional functionality</a:t>
            </a:r>
          </a:p>
          <a:p>
            <a:r>
              <a:rPr lang="en-AU" dirty="0" smtClean="0"/>
              <a:t>Adverse Event Reporting </a:t>
            </a:r>
          </a:p>
          <a:p>
            <a:r>
              <a:rPr lang="en-AU" dirty="0" smtClean="0"/>
              <a:t>Clinical concern tracking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63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Future enhancements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 smtClean="0"/>
              <a:t>Best practice Guides</a:t>
            </a:r>
          </a:p>
          <a:p>
            <a:r>
              <a:rPr lang="en-AU" dirty="0" smtClean="0"/>
              <a:t>FHIR is a platform specification</a:t>
            </a:r>
          </a:p>
          <a:p>
            <a:pPr lvl="1"/>
            <a:r>
              <a:rPr lang="en-AU" dirty="0" smtClean="0"/>
              <a:t>Enable what people actually do </a:t>
            </a:r>
          </a:p>
          <a:p>
            <a:r>
              <a:rPr lang="en-AU" dirty="0" smtClean="0"/>
              <a:t>Make recommendations about what people should do</a:t>
            </a:r>
          </a:p>
          <a:p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Clinical Dictionaries</a:t>
            </a:r>
          </a:p>
          <a:p>
            <a:r>
              <a:rPr lang="en-AU" dirty="0" smtClean="0"/>
              <a:t>API / information content is only part of the picture</a:t>
            </a:r>
          </a:p>
          <a:p>
            <a:r>
              <a:rPr lang="en-AU" dirty="0" smtClean="0"/>
              <a:t>Deeper descriptions of what systems (should) do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22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Shaping the Future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Development of FHIR is iterative</a:t>
            </a:r>
          </a:p>
          <a:p>
            <a:pPr lvl="1"/>
            <a:r>
              <a:rPr lang="en-AU" dirty="0" smtClean="0"/>
              <a:t>Initiate (Requirements/scope/community)</a:t>
            </a:r>
          </a:p>
          <a:p>
            <a:pPr lvl="1"/>
            <a:r>
              <a:rPr lang="en-AU" dirty="0" smtClean="0"/>
              <a:t>Argue, Draft, Test (</a:t>
            </a:r>
            <a:r>
              <a:rPr lang="en-AU" dirty="0" err="1" smtClean="0"/>
              <a:t>Connectathons</a:t>
            </a:r>
            <a:r>
              <a:rPr lang="en-AU" dirty="0" smtClean="0"/>
              <a:t>!)</a:t>
            </a:r>
          </a:p>
          <a:p>
            <a:pPr lvl="1"/>
            <a:r>
              <a:rPr lang="en-AU" dirty="0" smtClean="0"/>
              <a:t>Publish. Then start again</a:t>
            </a:r>
          </a:p>
          <a:p>
            <a:r>
              <a:rPr lang="en-AU" dirty="0" smtClean="0"/>
              <a:t>Development of FHIR is open</a:t>
            </a:r>
          </a:p>
          <a:p>
            <a:pPr lvl="1"/>
            <a:r>
              <a:rPr lang="en-AU" dirty="0" smtClean="0"/>
              <a:t>Change Management: </a:t>
            </a:r>
            <a:r>
              <a:rPr lang="en-AU" dirty="0" smtClean="0">
                <a:hlinkClick r:id="rId3"/>
              </a:rPr>
              <a:t>http://gforge.hl7.org</a:t>
            </a:r>
            <a:endParaRPr lang="en-AU" dirty="0" smtClean="0"/>
          </a:p>
          <a:p>
            <a:pPr lvl="1"/>
            <a:r>
              <a:rPr lang="en-AU" dirty="0"/>
              <a:t>Latest copy</a:t>
            </a:r>
            <a:r>
              <a:rPr lang="en-AU" dirty="0" smtClean="0"/>
              <a:t>: </a:t>
            </a:r>
            <a:r>
              <a:rPr lang="en-AU" dirty="0" smtClean="0">
                <a:hlinkClick r:id="rId4"/>
              </a:rPr>
              <a:t>http</a:t>
            </a:r>
            <a:r>
              <a:rPr lang="en-AU" dirty="0">
                <a:hlinkClick r:id="rId4"/>
              </a:rPr>
              <a:t>://</a:t>
            </a:r>
            <a:r>
              <a:rPr lang="en-AU" dirty="0" smtClean="0">
                <a:hlinkClick r:id="rId4"/>
              </a:rPr>
              <a:t>hl7-fhir.github.io</a:t>
            </a:r>
            <a:endParaRPr lang="en-AU" dirty="0" smtClean="0"/>
          </a:p>
          <a:p>
            <a:pPr lvl="1"/>
            <a:r>
              <a:rPr lang="en-AU" dirty="0" smtClean="0"/>
              <a:t>Wiki (internal doc): </a:t>
            </a:r>
            <a:r>
              <a:rPr lang="en-AU" dirty="0">
                <a:hlinkClick r:id="rId5"/>
              </a:rPr>
              <a:t>http://</a:t>
            </a:r>
            <a:r>
              <a:rPr lang="en-AU" dirty="0" smtClean="0">
                <a:hlinkClick r:id="rId5"/>
              </a:rPr>
              <a:t>wiki.hl7.org</a:t>
            </a:r>
            <a:endParaRPr lang="en-AU" dirty="0" smtClean="0"/>
          </a:p>
          <a:p>
            <a:pPr lvl="1"/>
            <a:r>
              <a:rPr lang="en-AU" dirty="0" smtClean="0"/>
              <a:t>Lots of social media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6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469</Words>
  <Application>Microsoft Office PowerPoint</Application>
  <PresentationFormat>On-screen Show (4:3)</PresentationFormat>
  <Paragraphs>116</Paragraphs>
  <Slides>11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FHIR: The Future of Interoperability</vt:lpstr>
      <vt:lpstr>FHIR History</vt:lpstr>
      <vt:lpstr>FHIR Adoption</vt:lpstr>
      <vt:lpstr>FHIR Current State</vt:lpstr>
      <vt:lpstr>Key Changes in DSTU2</vt:lpstr>
      <vt:lpstr>New Functionality</vt:lpstr>
      <vt:lpstr>DSTU R2.1</vt:lpstr>
      <vt:lpstr>Future enhancements</vt:lpstr>
      <vt:lpstr>Shaping the Future</vt:lpstr>
      <vt:lpstr>FHIR Communities</vt:lpstr>
      <vt:lpstr>Argonaut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Grahame</dc:creator>
  <cp:lastModifiedBy>Grahame</cp:lastModifiedBy>
  <cp:revision>8</cp:revision>
  <dcterms:created xsi:type="dcterms:W3CDTF">2015-04-12T08:44:46Z</dcterms:created>
  <dcterms:modified xsi:type="dcterms:W3CDTF">2015-04-13T21:40:17Z</dcterms:modified>
</cp:coreProperties>
</file>