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handoutMasterIdLst>
    <p:handoutMasterId r:id="rId100"/>
  </p:handoutMasterIdLst>
  <p:sldIdLst>
    <p:sldId id="256" r:id="rId2"/>
    <p:sldId id="633" r:id="rId3"/>
    <p:sldId id="497" r:id="rId4"/>
    <p:sldId id="283" r:id="rId5"/>
    <p:sldId id="501" r:id="rId6"/>
    <p:sldId id="564" r:id="rId7"/>
    <p:sldId id="338" r:id="rId8"/>
    <p:sldId id="288" r:id="rId9"/>
    <p:sldId id="339" r:id="rId10"/>
    <p:sldId id="402" r:id="rId11"/>
    <p:sldId id="403" r:id="rId12"/>
    <p:sldId id="340" r:id="rId13"/>
    <p:sldId id="567" r:id="rId14"/>
    <p:sldId id="408" r:id="rId15"/>
    <p:sldId id="409" r:id="rId16"/>
    <p:sldId id="341" r:id="rId17"/>
    <p:sldId id="568" r:id="rId18"/>
    <p:sldId id="410" r:id="rId19"/>
    <p:sldId id="411" r:id="rId20"/>
    <p:sldId id="342" r:id="rId21"/>
    <p:sldId id="569" r:id="rId22"/>
    <p:sldId id="412" r:id="rId23"/>
    <p:sldId id="414" r:id="rId24"/>
    <p:sldId id="413" r:id="rId25"/>
    <p:sldId id="415" r:id="rId26"/>
    <p:sldId id="416" r:id="rId27"/>
    <p:sldId id="421" r:id="rId28"/>
    <p:sldId id="417" r:id="rId29"/>
    <p:sldId id="418" r:id="rId30"/>
    <p:sldId id="422" r:id="rId31"/>
    <p:sldId id="419" r:id="rId32"/>
    <p:sldId id="420" r:id="rId33"/>
    <p:sldId id="423" r:id="rId34"/>
    <p:sldId id="424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91" r:id="rId57"/>
    <p:sldId id="592" r:id="rId58"/>
    <p:sldId id="593" r:id="rId59"/>
    <p:sldId id="594" r:id="rId60"/>
    <p:sldId id="595" r:id="rId61"/>
    <p:sldId id="596" r:id="rId62"/>
    <p:sldId id="597" r:id="rId63"/>
    <p:sldId id="598" r:id="rId64"/>
    <p:sldId id="599" r:id="rId65"/>
    <p:sldId id="600" r:id="rId66"/>
    <p:sldId id="601" r:id="rId67"/>
    <p:sldId id="602" r:id="rId68"/>
    <p:sldId id="603" r:id="rId69"/>
    <p:sldId id="604" r:id="rId70"/>
    <p:sldId id="605" r:id="rId71"/>
    <p:sldId id="606" r:id="rId72"/>
    <p:sldId id="607" r:id="rId73"/>
    <p:sldId id="608" r:id="rId74"/>
    <p:sldId id="609" r:id="rId75"/>
    <p:sldId id="610" r:id="rId76"/>
    <p:sldId id="611" r:id="rId77"/>
    <p:sldId id="612" r:id="rId78"/>
    <p:sldId id="613" r:id="rId79"/>
    <p:sldId id="614" r:id="rId80"/>
    <p:sldId id="615" r:id="rId81"/>
    <p:sldId id="616" r:id="rId82"/>
    <p:sldId id="617" r:id="rId83"/>
    <p:sldId id="618" r:id="rId84"/>
    <p:sldId id="619" r:id="rId85"/>
    <p:sldId id="620" r:id="rId86"/>
    <p:sldId id="621" r:id="rId87"/>
    <p:sldId id="622" r:id="rId88"/>
    <p:sldId id="623" r:id="rId89"/>
    <p:sldId id="624" r:id="rId90"/>
    <p:sldId id="625" r:id="rId91"/>
    <p:sldId id="626" r:id="rId92"/>
    <p:sldId id="627" r:id="rId93"/>
    <p:sldId id="628" r:id="rId94"/>
    <p:sldId id="629" r:id="rId95"/>
    <p:sldId id="630" r:id="rId96"/>
    <p:sldId id="631" r:id="rId97"/>
    <p:sldId id="632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0946" autoAdjust="0"/>
  </p:normalViewPr>
  <p:slideViewPr>
    <p:cSldViewPr>
      <p:cViewPr varScale="1">
        <p:scale>
          <a:sx n="95" d="100"/>
          <a:sy n="95" d="100"/>
        </p:scale>
        <p:origin x="-1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15-04-28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708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15-04-28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60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86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642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830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96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05%20Tutorials/FHIR%20for%20Architects.pptx" TargetMode="External"/><Relationship Id="rId4" Type="http://schemas.openxmlformats.org/officeDocument/2006/relationships/hyperlink" Target="http://creativecommons.org/licenses/by/3.0/deed.en_G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/comparison.html" TargetMode="External"/><Relationship Id="rId3" Type="http://schemas.openxmlformats.org/officeDocument/2006/relationships/hyperlink" Target="https://healthlevelseven.desk.com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19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png"/><Relationship Id="rId8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05%20Tutorials/FHIR%20for%20Architects.pptx" TargetMode="External"/><Relationship Id="rId4" Type="http://schemas.openxmlformats.org/officeDocument/2006/relationships/hyperlink" Target="http://creativecommons.org/licenses/by/3.0/deed.en_G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</a:t>
            </a:r>
            <a:r>
              <a:rPr lang="en-US" noProof="0" dirty="0" smtClean="0"/>
              <a:t>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Jean Duteau</a:t>
            </a:r>
            <a:endParaRPr lang="en-US" noProof="0" dirty="0" smtClean="0"/>
          </a:p>
          <a:p>
            <a:r>
              <a:rPr lang="en-US" dirty="0" smtClean="0"/>
              <a:t>HL7 May 2015 WGM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12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341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</a:t>
            </a:r>
            <a:r>
              <a:rPr lang="en-US" noProof="0" dirty="0" smtClean="0"/>
              <a:t> Bundle resource</a:t>
            </a:r>
            <a:endParaRPr lang="en-US" baseline="0" noProof="0" dirty="0" smtClean="0"/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4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4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2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 </a:t>
            </a:r>
            <a:r>
              <a:rPr lang="en-US" dirty="0" smtClean="0"/>
              <a:t>Bundle resource</a:t>
            </a:r>
            <a:endParaRPr lang="en-US" noProof="0" dirty="0" smtClean="0"/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6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26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33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</a:t>
            </a:r>
            <a:r>
              <a:rPr lang="en-US" noProof="0" dirty="0" smtClean="0">
                <a:hlinkClick r:id="rId3"/>
              </a:rPr>
              <a:t>-05 Tutorials/</a:t>
            </a:r>
            <a:r>
              <a:rPr lang="en-US" noProof="0" dirty="0" smtClean="0">
                <a:hlinkClick r:id="rId3"/>
              </a:rPr>
              <a:t>FHIR for </a:t>
            </a:r>
            <a:r>
              <a:rPr lang="en-US" noProof="0" dirty="0" smtClean="0">
                <a:hlinkClick r:id="rId3"/>
              </a:rPr>
              <a:t>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5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Bundles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50" y="1825278"/>
            <a:ext cx="7783513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41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30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71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8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76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40337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52747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</a:t>
            </a:r>
            <a:r>
              <a:rPr lang="en-US" noProof="0" dirty="0" smtClean="0"/>
              <a:t>Jean Duteau</a:t>
            </a:r>
            <a:endParaRPr lang="en-US" noProof="0" dirty="0" smtClean="0"/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</a:t>
            </a:r>
            <a:r>
              <a:rPr lang="en-US" noProof="0" dirty="0" smtClean="0"/>
              <a:t>Duteau Design Inc</a:t>
            </a:r>
            <a:endParaRPr lang="en-US" noProof="0" dirty="0" smtClean="0"/>
          </a:p>
          <a:p>
            <a:r>
              <a:rPr lang="en-US" b="1" noProof="0" dirty="0" smtClean="0"/>
              <a:t>Background:</a:t>
            </a:r>
          </a:p>
          <a:p>
            <a:pPr>
              <a:buFontTx/>
              <a:buChar char="•"/>
            </a:pPr>
            <a:r>
              <a:rPr lang="en-GB" sz="2400" dirty="0"/>
              <a:t>Co-chair of </a:t>
            </a:r>
            <a:r>
              <a:rPr lang="en-GB" sz="2400" dirty="0" smtClean="0"/>
              <a:t>HL7 </a:t>
            </a:r>
            <a:r>
              <a:rPr lang="en-GB" sz="2400" dirty="0" err="1"/>
              <a:t>Modeling</a:t>
            </a:r>
            <a:r>
              <a:rPr lang="en-GB" sz="2400" dirty="0"/>
              <a:t> &amp; </a:t>
            </a:r>
            <a:r>
              <a:rPr lang="en-GB" sz="2400" dirty="0" smtClean="0"/>
              <a:t>Methodology WG</a:t>
            </a:r>
            <a:endParaRPr lang="en-GB" sz="2400" dirty="0"/>
          </a:p>
          <a:p>
            <a:pPr>
              <a:buFontTx/>
              <a:buChar char="•"/>
            </a:pPr>
            <a:r>
              <a:rPr lang="en-GB" sz="2400" dirty="0" err="1"/>
              <a:t>Modeling</a:t>
            </a:r>
            <a:r>
              <a:rPr lang="en-GB" sz="2400" dirty="0"/>
              <a:t> Facilitator </a:t>
            </a:r>
            <a:r>
              <a:rPr lang="en-GB" sz="2400" dirty="0" smtClean="0"/>
              <a:t>for Pharmacy WG (main creator of the Pharmacy FHIR resources)</a:t>
            </a:r>
            <a:endParaRPr lang="en-GB" sz="2400" dirty="0"/>
          </a:p>
          <a:p>
            <a:pPr>
              <a:buFontTx/>
              <a:buChar char="•"/>
            </a:pPr>
            <a:r>
              <a:rPr lang="en-GB" sz="2400" dirty="0" smtClean="0"/>
              <a:t>Publishing </a:t>
            </a:r>
            <a:r>
              <a:rPr lang="en-GB" sz="2400" dirty="0"/>
              <a:t>Facilitator for Public Health</a:t>
            </a:r>
          </a:p>
          <a:p>
            <a:pPr>
              <a:buFontTx/>
              <a:buChar char="•"/>
            </a:pPr>
            <a:r>
              <a:rPr lang="en-GB" sz="2400" dirty="0"/>
              <a:t>Member of HL7 Canada Council</a:t>
            </a:r>
          </a:p>
          <a:p>
            <a:pPr>
              <a:buFontTx/>
              <a:buChar char="•"/>
            </a:pPr>
            <a:r>
              <a:rPr lang="en-GB" sz="2400" dirty="0"/>
              <a:t>Implementer of many HL7 v3 projects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867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62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26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79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631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746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val="232398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91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666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19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599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99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260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184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74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11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0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45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FHIR for Executives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688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1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dirty="0" smtClean="0"/>
              <a:t>3 types:</a:t>
            </a:r>
          </a:p>
          <a:p>
            <a:pPr lvl="2"/>
            <a:r>
              <a:rPr lang="en-US" noProof="0" dirty="0" smtClean="0"/>
              <a:t>Security</a:t>
            </a:r>
          </a:p>
          <a:p>
            <a:pPr lvl="2"/>
            <a:r>
              <a:rPr lang="en-US" dirty="0" smtClean="0"/>
              <a:t>Profile</a:t>
            </a:r>
          </a:p>
          <a:p>
            <a:pPr lvl="2"/>
            <a:r>
              <a:rPr lang="en-US" noProof="0" dirty="0" smtClean="0"/>
              <a:t>General (workflow, etc.)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74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77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360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476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653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Swift</a:t>
            </a:r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055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727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Paradigms </a:t>
            </a:r>
            <a:r>
              <a:rPr lang="en-CA" dirty="0" smtClean="0"/>
              <a:t>&amp; Architecture approaches</a:t>
            </a:r>
          </a:p>
          <a:p>
            <a:r>
              <a:rPr lang="en-CA" dirty="0" smtClean="0"/>
              <a:t>FHIR </a:t>
            </a:r>
            <a:r>
              <a:rPr lang="en-CA" dirty="0" smtClean="0"/>
              <a:t>Features &amp; Architecture decisions</a:t>
            </a:r>
          </a:p>
          <a:p>
            <a:r>
              <a:rPr lang="en-CA" dirty="0" smtClean="0"/>
              <a:t>Additional considerations</a:t>
            </a:r>
            <a:endParaRPr lang="en-CA" dirty="0"/>
          </a:p>
          <a:p>
            <a:r>
              <a:rPr lang="en-CA" dirty="0" smtClean="0"/>
              <a:t>Profiles </a:t>
            </a:r>
            <a:r>
              <a:rPr lang="en-CA" dirty="0" smtClean="0"/>
              <a:t>&amp; Next </a:t>
            </a:r>
            <a:r>
              <a:rPr lang="en-CA" dirty="0" smtClean="0"/>
              <a:t>steps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39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207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64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362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49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64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07748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067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7150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01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47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474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414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20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5382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1925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41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30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156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657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339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71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Basic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7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26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90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10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271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63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40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0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 Ballot</a:t>
            </a:r>
            <a:endParaRPr lang="en-US" baseline="0" dirty="0" smtClean="0"/>
          </a:p>
          <a:p>
            <a:pPr marL="342900" indent="-342900"/>
            <a:r>
              <a:rPr lang="en-US" dirty="0" smtClean="0"/>
              <a:t>Now: DSTU 2 ballot</a:t>
            </a:r>
          </a:p>
          <a:p>
            <a:pPr marL="342900" lvl="0" indent="-342900"/>
            <a:r>
              <a:rPr lang="en-US" dirty="0" smtClean="0"/>
              <a:t>Summer 2015: DSTU 2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18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5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pPr lvl="1"/>
            <a:r>
              <a:rPr lang="en-AU" sz="1900" dirty="0" smtClean="0"/>
              <a:t>October 2-9 Atlanta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July 13-15 DC</a:t>
            </a:r>
          </a:p>
          <a:p>
            <a:pPr lvl="1"/>
            <a:r>
              <a:rPr lang="en-AU" sz="1900" dirty="0" smtClean="0"/>
              <a:t>November 16-18 Dallas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June 22-26, October 19-23</a:t>
            </a:r>
          </a:p>
          <a:p>
            <a:r>
              <a:rPr lang="en-AU" sz="2400" dirty="0" smtClean="0"/>
              <a:t>FHIR Developer Days</a:t>
            </a:r>
          </a:p>
          <a:p>
            <a:pPr lvl="1"/>
            <a:r>
              <a:rPr lang="en-AU" sz="1900" smtClean="0"/>
              <a:t>Amsterdam Nov 18-20th</a:t>
            </a:r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6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accent1"/>
                </a:solidFill>
              </a:rPr>
              <a:t>November 18-20, 2015 </a:t>
            </a:r>
            <a:r>
              <a:rPr lang="en-US" sz="2400" b="1" dirty="0" smtClean="0">
                <a:solidFill>
                  <a:schemeClr val="accent1"/>
                </a:solidFill>
              </a:rPr>
              <a:t>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1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</a:t>
            </a:r>
            <a:r>
              <a:rPr lang="en-US" noProof="0" dirty="0" smtClean="0">
                <a:hlinkClick r:id="rId3"/>
              </a:rPr>
              <a:t>-05 Tutorials/</a:t>
            </a:r>
            <a:r>
              <a:rPr lang="en-US" noProof="0" dirty="0" smtClean="0">
                <a:hlinkClick r:id="rId3"/>
              </a:rPr>
              <a:t>FHIR for </a:t>
            </a:r>
            <a:r>
              <a:rPr lang="en-US" noProof="0" dirty="0" smtClean="0">
                <a:hlinkClick r:id="rId3"/>
              </a:rPr>
              <a:t>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2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err="1" smtClean="0"/>
              <a:t>jean@duteaudesign.com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7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12627</TotalTime>
  <Words>5123</Words>
  <Application>Microsoft Macintosh PowerPoint</Application>
  <PresentationFormat>On-screen Show (4:3)</PresentationFormat>
  <Paragraphs>866</Paragraphs>
  <Slides>97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Refined</vt:lpstr>
      <vt:lpstr>FHIR for Architects</vt:lpstr>
      <vt:lpstr>This presentation</vt:lpstr>
      <vt:lpstr>Who am I?</vt:lpstr>
      <vt:lpstr>Tutorial Objectives</vt:lpstr>
      <vt:lpstr>Level Setting</vt:lpstr>
      <vt:lpstr>Agenda</vt:lpstr>
      <vt:lpstr>What Paradigm</vt:lpstr>
      <vt:lpstr>Paradigms</vt:lpstr>
      <vt:lpstr>REST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Bundles (cont’d)</vt:lpstr>
      <vt:lpstr>Bundle decisions</vt:lpstr>
      <vt:lpstr>Bundle decisions (cont’d)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18-20, 2015 in Amsterdam</vt:lpstr>
      <vt:lpstr>This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Jean-Henri Duteau</cp:lastModifiedBy>
  <cp:revision>287</cp:revision>
  <dcterms:created xsi:type="dcterms:W3CDTF">2012-12-03T20:41:34Z</dcterms:created>
  <dcterms:modified xsi:type="dcterms:W3CDTF">2015-04-28T08:35:40Z</dcterms:modified>
</cp:coreProperties>
</file>