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324" r:id="rId3"/>
    <p:sldId id="571" r:id="rId4"/>
    <p:sldId id="283" r:id="rId5"/>
    <p:sldId id="501" r:id="rId6"/>
    <p:sldId id="564" r:id="rId7"/>
    <p:sldId id="338" r:id="rId8"/>
    <p:sldId id="288" r:id="rId9"/>
    <p:sldId id="339" r:id="rId10"/>
    <p:sldId id="566" r:id="rId11"/>
    <p:sldId id="402" r:id="rId12"/>
    <p:sldId id="403" r:id="rId13"/>
    <p:sldId id="340" r:id="rId14"/>
    <p:sldId id="567" r:id="rId15"/>
    <p:sldId id="408" r:id="rId16"/>
    <p:sldId id="409" r:id="rId17"/>
    <p:sldId id="341" r:id="rId18"/>
    <p:sldId id="568" r:id="rId19"/>
    <p:sldId id="410" r:id="rId20"/>
    <p:sldId id="411" r:id="rId21"/>
    <p:sldId id="342" r:id="rId22"/>
    <p:sldId id="569" r:id="rId23"/>
    <p:sldId id="412" r:id="rId24"/>
    <p:sldId id="414" r:id="rId25"/>
    <p:sldId id="413" r:id="rId26"/>
    <p:sldId id="415" r:id="rId27"/>
    <p:sldId id="416" r:id="rId28"/>
    <p:sldId id="421" r:id="rId29"/>
    <p:sldId id="417" r:id="rId30"/>
    <p:sldId id="418" r:id="rId31"/>
    <p:sldId id="422" r:id="rId32"/>
    <p:sldId id="419" r:id="rId33"/>
    <p:sldId id="420" r:id="rId34"/>
    <p:sldId id="423" r:id="rId35"/>
    <p:sldId id="424" r:id="rId36"/>
    <p:sldId id="565" r:id="rId37"/>
    <p:sldId id="56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0946" autoAdjust="0"/>
  </p:normalViewPr>
  <p:slideViewPr>
    <p:cSldViewPr>
      <p:cViewPr varScale="1">
        <p:scale>
          <a:sx n="73" d="100"/>
          <a:sy n="73" d="100"/>
        </p:scale>
        <p:origin x="-27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BD1F41E-2AD9-4FD8-969F-1FD7FC2D9F24}" type="presOf" srcId="{B5E039F1-BBD9-49CA-AED0-167893AD4C2D}" destId="{AA9D5778-9E54-41DB-BF3A-44486A11C644}" srcOrd="0" destOrd="0" presId="urn:microsoft.com/office/officeart/2005/8/layout/matrix3"/>
    <dgm:cxn modelId="{71C1A2B6-A533-4C1C-B93D-8F6FE994E003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5AE577E-FA34-4ECD-B929-A0D6DC39DE6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D0D0C44-FE61-4CF3-8471-98BD276CF194}" type="presOf" srcId="{95D9FA2A-C5BC-4752-8E72-6799C0FBC1C6}" destId="{C9DED484-765B-4B50-9650-386C82457535}" srcOrd="0" destOrd="0" presId="urn:microsoft.com/office/officeart/2005/8/layout/matrix3"/>
    <dgm:cxn modelId="{7E753A98-45C0-4B79-9FD9-069A11EC1247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F2A64C4-5A33-43ED-8CC2-A166A1566193}" type="presParOf" srcId="{0F528374-3DE1-4486-B71C-82DC73192314}" destId="{7476B03F-5A87-4E08-A32E-D8B9821AFAB6}" srcOrd="0" destOrd="0" presId="urn:microsoft.com/office/officeart/2005/8/layout/matrix3"/>
    <dgm:cxn modelId="{EA96B758-1670-4147-A727-0DC9E0CA2DD3}" type="presParOf" srcId="{0F528374-3DE1-4486-B71C-82DC73192314}" destId="{ECAE1A64-3C26-4CD0-8055-16154FF0361B}" srcOrd="1" destOrd="0" presId="urn:microsoft.com/office/officeart/2005/8/layout/matrix3"/>
    <dgm:cxn modelId="{2ECF4DFE-1445-4BA5-A37F-D3AE83B9CE40}" type="presParOf" srcId="{0F528374-3DE1-4486-B71C-82DC73192314}" destId="{AA9D5778-9E54-41DB-BF3A-44486A11C644}" srcOrd="2" destOrd="0" presId="urn:microsoft.com/office/officeart/2005/8/layout/matrix3"/>
    <dgm:cxn modelId="{1D6ADE71-3CDA-4BAD-9B5D-2FF2EFE4C8EB}" type="presParOf" srcId="{0F528374-3DE1-4486-B71C-82DC73192314}" destId="{B6C28692-8BAE-4E06-A3BE-9AAFCCA84D47}" srcOrd="3" destOrd="0" presId="urn:microsoft.com/office/officeart/2005/8/layout/matrix3"/>
    <dgm:cxn modelId="{6B948C34-AE78-41EB-8090-885C7EF98F9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F0B4F40-747C-4BCB-86FA-2B2F684435CF}" type="presOf" srcId="{95D9FA2A-C5BC-4752-8E72-6799C0FBC1C6}" destId="{C9DED484-765B-4B50-9650-386C82457535}" srcOrd="0" destOrd="0" presId="urn:microsoft.com/office/officeart/2005/8/layout/matrix3"/>
    <dgm:cxn modelId="{1A7F3FB3-A54C-45EE-861E-8B33F0F4B3BF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D2A99E7-FF60-4443-9C2A-7D14DB0D30DB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1037A672-DE61-4A5C-9CAD-D2D8E311E3B6}" type="presOf" srcId="{1439D559-D189-4FF1-A4FB-F22A15A268D1}" destId="{B6C28692-8BAE-4E06-A3BE-9AAFCCA84D47}" srcOrd="0" destOrd="0" presId="urn:microsoft.com/office/officeart/2005/8/layout/matrix3"/>
    <dgm:cxn modelId="{301E922A-7FF8-47E8-8C3B-80851FBF089D}" type="presOf" srcId="{D1EB14A3-E50B-4C6B-8B85-FC2F1AA58ED5}" destId="{ECAE1A64-3C26-4CD0-8055-16154FF0361B}" srcOrd="0" destOrd="0" presId="urn:microsoft.com/office/officeart/2005/8/layout/matrix3"/>
    <dgm:cxn modelId="{F18B56EF-8C63-4894-B5D6-351F786A5D79}" type="presParOf" srcId="{0F528374-3DE1-4486-B71C-82DC73192314}" destId="{7476B03F-5A87-4E08-A32E-D8B9821AFAB6}" srcOrd="0" destOrd="0" presId="urn:microsoft.com/office/officeart/2005/8/layout/matrix3"/>
    <dgm:cxn modelId="{162233CD-9A36-4D8D-9304-DE7C86BEE217}" type="presParOf" srcId="{0F528374-3DE1-4486-B71C-82DC73192314}" destId="{ECAE1A64-3C26-4CD0-8055-16154FF0361B}" srcOrd="1" destOrd="0" presId="urn:microsoft.com/office/officeart/2005/8/layout/matrix3"/>
    <dgm:cxn modelId="{D57E088D-4183-4D4D-8702-6A004E3C9545}" type="presParOf" srcId="{0F528374-3DE1-4486-B71C-82DC73192314}" destId="{AA9D5778-9E54-41DB-BF3A-44486A11C644}" srcOrd="2" destOrd="0" presId="urn:microsoft.com/office/officeart/2005/8/layout/matrix3"/>
    <dgm:cxn modelId="{A06E343D-F519-4DA4-B701-DDCE6D25BADB}" type="presParOf" srcId="{0F528374-3DE1-4486-B71C-82DC73192314}" destId="{B6C28692-8BAE-4E06-A3BE-9AAFCCA84D47}" srcOrd="3" destOrd="0" presId="urn:microsoft.com/office/officeart/2005/8/layout/matrix3"/>
    <dgm:cxn modelId="{5E6BC5A9-D104-4803-BE6E-B243DE0EA08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FF1307E-87E3-45E5-A263-73BD7F498936}" type="presOf" srcId="{1439D559-D189-4FF1-A4FB-F22A15A268D1}" destId="{B6C28692-8BAE-4E06-A3BE-9AAFCCA84D47}" srcOrd="0" destOrd="0" presId="urn:microsoft.com/office/officeart/2005/8/layout/matrix3"/>
    <dgm:cxn modelId="{AC2998AA-CFA9-449E-814E-CD998F8AEB16}" type="presOf" srcId="{B5E039F1-BBD9-49CA-AED0-167893AD4C2D}" destId="{AA9D5778-9E54-41DB-BF3A-44486A11C644}" srcOrd="0" destOrd="0" presId="urn:microsoft.com/office/officeart/2005/8/layout/matrix3"/>
    <dgm:cxn modelId="{D212DB5D-A65E-4064-9021-8514336DB254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38467D31-8C42-493B-8431-DF64102AAC33}" type="presOf" srcId="{3E4F9D75-D5D8-4314-ACBD-27833A7F9B37}" destId="{0F528374-3DE1-4486-B71C-82DC73192314}" srcOrd="0" destOrd="0" presId="urn:microsoft.com/office/officeart/2005/8/layout/matrix3"/>
    <dgm:cxn modelId="{CD1C1497-8778-4710-AA36-BC598DEEA667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40ED55F-332D-46C9-816F-56A6912D0B9B}" type="presParOf" srcId="{0F528374-3DE1-4486-B71C-82DC73192314}" destId="{7476B03F-5A87-4E08-A32E-D8B9821AFAB6}" srcOrd="0" destOrd="0" presId="urn:microsoft.com/office/officeart/2005/8/layout/matrix3"/>
    <dgm:cxn modelId="{E24FBB64-D968-4E46-BFD9-2407829E5736}" type="presParOf" srcId="{0F528374-3DE1-4486-B71C-82DC73192314}" destId="{ECAE1A64-3C26-4CD0-8055-16154FF0361B}" srcOrd="1" destOrd="0" presId="urn:microsoft.com/office/officeart/2005/8/layout/matrix3"/>
    <dgm:cxn modelId="{06550CC0-42C2-4BC7-9C2D-FBDBA5142B8A}" type="presParOf" srcId="{0F528374-3DE1-4486-B71C-82DC73192314}" destId="{AA9D5778-9E54-41DB-BF3A-44486A11C644}" srcOrd="2" destOrd="0" presId="urn:microsoft.com/office/officeart/2005/8/layout/matrix3"/>
    <dgm:cxn modelId="{B93C6D40-9E01-4628-AB6C-568FB763538A}" type="presParOf" srcId="{0F528374-3DE1-4486-B71C-82DC73192314}" destId="{B6C28692-8BAE-4E06-A3BE-9AAFCCA84D47}" srcOrd="3" destOrd="0" presId="urn:microsoft.com/office/officeart/2005/8/layout/matrix3"/>
    <dgm:cxn modelId="{D0A6EB58-25CE-4CD0-B3C6-E9821C083B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368A6EF-7B7A-467D-A345-5B49F173FCDF}" type="presOf" srcId="{D1EB14A3-E50B-4C6B-8B85-FC2F1AA58ED5}" destId="{ECAE1A64-3C26-4CD0-8055-16154FF0361B}" srcOrd="0" destOrd="0" presId="urn:microsoft.com/office/officeart/2005/8/layout/matrix3"/>
    <dgm:cxn modelId="{1A3590E9-62BE-4E47-A181-2B196F721EA7}" type="presOf" srcId="{95D9FA2A-C5BC-4752-8E72-6799C0FBC1C6}" destId="{C9DED484-765B-4B50-9650-386C82457535}" srcOrd="0" destOrd="0" presId="urn:microsoft.com/office/officeart/2005/8/layout/matrix3"/>
    <dgm:cxn modelId="{1EE8CF04-4A2E-407D-B775-0BDC6CFA9BF5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B182188-68F5-4CBA-A04A-A20D95DE2DBF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303CF7F-2269-4F6E-93F4-35C5AF1DDD07}" type="presOf" srcId="{3E4F9D75-D5D8-4314-ACBD-27833A7F9B37}" destId="{0F528374-3DE1-4486-B71C-82DC73192314}" srcOrd="0" destOrd="0" presId="urn:microsoft.com/office/officeart/2005/8/layout/matrix3"/>
    <dgm:cxn modelId="{F3BF0B8D-37D0-4142-B734-650151ABE775}" type="presParOf" srcId="{0F528374-3DE1-4486-B71C-82DC73192314}" destId="{7476B03F-5A87-4E08-A32E-D8B9821AFAB6}" srcOrd="0" destOrd="0" presId="urn:microsoft.com/office/officeart/2005/8/layout/matrix3"/>
    <dgm:cxn modelId="{6DA1AB73-B3C7-447E-A730-5BC83C3C12D7}" type="presParOf" srcId="{0F528374-3DE1-4486-B71C-82DC73192314}" destId="{ECAE1A64-3C26-4CD0-8055-16154FF0361B}" srcOrd="1" destOrd="0" presId="urn:microsoft.com/office/officeart/2005/8/layout/matrix3"/>
    <dgm:cxn modelId="{8539697A-62D3-4322-8158-99657CE22291}" type="presParOf" srcId="{0F528374-3DE1-4486-B71C-82DC73192314}" destId="{AA9D5778-9E54-41DB-BF3A-44486A11C644}" srcOrd="2" destOrd="0" presId="urn:microsoft.com/office/officeart/2005/8/layout/matrix3"/>
    <dgm:cxn modelId="{1B415D15-941D-4983-A34C-B4B43BFFB09A}" type="presParOf" srcId="{0F528374-3DE1-4486-B71C-82DC73192314}" destId="{B6C28692-8BAE-4E06-A3BE-9AAFCCA84D47}" srcOrd="3" destOrd="0" presId="urn:microsoft.com/office/officeart/2005/8/layout/matrix3"/>
    <dgm:cxn modelId="{BF1E7B42-2BA0-4626-8CFA-8002CBA656D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1AE7FCD-EB47-45B3-9366-387FAF3BBCCC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2EEE27E8-E381-4378-B8D0-25957C47783C}" type="presOf" srcId="{1439D559-D189-4FF1-A4FB-F22A15A268D1}" destId="{B6C28692-8BAE-4E06-A3BE-9AAFCCA84D47}" srcOrd="0" destOrd="0" presId="urn:microsoft.com/office/officeart/2005/8/layout/matrix3"/>
    <dgm:cxn modelId="{D0AEF30B-A390-4400-B8AA-2722C8A354BC}" type="presOf" srcId="{B5E039F1-BBD9-49CA-AED0-167893AD4C2D}" destId="{AA9D5778-9E54-41DB-BF3A-44486A11C644}" srcOrd="0" destOrd="0" presId="urn:microsoft.com/office/officeart/2005/8/layout/matrix3"/>
    <dgm:cxn modelId="{97702249-2366-461C-8286-407772B41C12}" type="presOf" srcId="{D1EB14A3-E50B-4C6B-8B85-FC2F1AA58ED5}" destId="{ECAE1A64-3C26-4CD0-8055-16154FF0361B}" srcOrd="0" destOrd="0" presId="urn:microsoft.com/office/officeart/2005/8/layout/matrix3"/>
    <dgm:cxn modelId="{2752FA35-85B1-4496-91AE-DB66617DB28B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41D29E5-6DD6-418D-9ED4-D43DF8913796}" type="presParOf" srcId="{0F528374-3DE1-4486-B71C-82DC73192314}" destId="{7476B03F-5A87-4E08-A32E-D8B9821AFAB6}" srcOrd="0" destOrd="0" presId="urn:microsoft.com/office/officeart/2005/8/layout/matrix3"/>
    <dgm:cxn modelId="{A7B04D3E-434C-4E4F-8C40-5D2B57180A36}" type="presParOf" srcId="{0F528374-3DE1-4486-B71C-82DC73192314}" destId="{ECAE1A64-3C26-4CD0-8055-16154FF0361B}" srcOrd="1" destOrd="0" presId="urn:microsoft.com/office/officeart/2005/8/layout/matrix3"/>
    <dgm:cxn modelId="{001EE678-D6DB-470D-B924-E9DE9FF9AF1F}" type="presParOf" srcId="{0F528374-3DE1-4486-B71C-82DC73192314}" destId="{AA9D5778-9E54-41DB-BF3A-44486A11C644}" srcOrd="2" destOrd="0" presId="urn:microsoft.com/office/officeart/2005/8/layout/matrix3"/>
    <dgm:cxn modelId="{5361B622-2065-4629-8C52-2E24E980112A}" type="presParOf" srcId="{0F528374-3DE1-4486-B71C-82DC73192314}" destId="{B6C28692-8BAE-4E06-A3BE-9AAFCCA84D47}" srcOrd="3" destOrd="0" presId="urn:microsoft.com/office/officeart/2005/8/layout/matrix3"/>
    <dgm:cxn modelId="{A0B0B5E6-E039-4609-A3CD-4C5AC8800E4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52395F4-5F2C-4064-BA5F-20A192404EBD}" type="presOf" srcId="{95D9FA2A-C5BC-4752-8E72-6799C0FBC1C6}" destId="{C9DED484-765B-4B50-9650-386C82457535}" srcOrd="0" destOrd="0" presId="urn:microsoft.com/office/officeart/2005/8/layout/matrix3"/>
    <dgm:cxn modelId="{A0F11315-7976-42BD-98D1-728D35B3B465}" type="presOf" srcId="{B5E039F1-BBD9-49CA-AED0-167893AD4C2D}" destId="{AA9D5778-9E54-41DB-BF3A-44486A11C644}" srcOrd="0" destOrd="0" presId="urn:microsoft.com/office/officeart/2005/8/layout/matrix3"/>
    <dgm:cxn modelId="{9734CC20-FBEA-46C5-BFA5-77269ED66EBC}" type="presOf" srcId="{1439D559-D189-4FF1-A4FB-F22A15A268D1}" destId="{B6C28692-8BAE-4E06-A3BE-9AAFCCA84D47}" srcOrd="0" destOrd="0" presId="urn:microsoft.com/office/officeart/2005/8/layout/matrix3"/>
    <dgm:cxn modelId="{25ECBB50-5F18-42C4-A984-0D0C5A2EA9A0}" type="presOf" srcId="{D1EB14A3-E50B-4C6B-8B85-FC2F1AA58ED5}" destId="{ECAE1A64-3C26-4CD0-8055-16154FF0361B}" srcOrd="0" destOrd="0" presId="urn:microsoft.com/office/officeart/2005/8/layout/matrix3"/>
    <dgm:cxn modelId="{D86005FB-B91F-4DE9-9BE1-E1D919089BC1}" type="presOf" srcId="{3E4F9D75-D5D8-4314-ACBD-27833A7F9B37}" destId="{0F528374-3DE1-4486-B71C-82DC7319231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AA367FC-F9C2-473B-A629-4107506EE580}" type="presParOf" srcId="{0F528374-3DE1-4486-B71C-82DC73192314}" destId="{7476B03F-5A87-4E08-A32E-D8B9821AFAB6}" srcOrd="0" destOrd="0" presId="urn:microsoft.com/office/officeart/2005/8/layout/matrix3"/>
    <dgm:cxn modelId="{3E59E560-800D-4A7C-9885-AA3039FB29FF}" type="presParOf" srcId="{0F528374-3DE1-4486-B71C-82DC73192314}" destId="{ECAE1A64-3C26-4CD0-8055-16154FF0361B}" srcOrd="1" destOrd="0" presId="urn:microsoft.com/office/officeart/2005/8/layout/matrix3"/>
    <dgm:cxn modelId="{57CBFE11-0FE1-407C-BB46-383547F5223C}" type="presParOf" srcId="{0F528374-3DE1-4486-B71C-82DC73192314}" destId="{AA9D5778-9E54-41DB-BF3A-44486A11C644}" srcOrd="2" destOrd="0" presId="urn:microsoft.com/office/officeart/2005/8/layout/matrix3"/>
    <dgm:cxn modelId="{D7E57F66-B75D-4A31-B5A2-0B1A93E18CE2}" type="presParOf" srcId="{0F528374-3DE1-4486-B71C-82DC73192314}" destId="{B6C28692-8BAE-4E06-A3BE-9AAFCCA84D47}" srcOrd="3" destOrd="0" presId="urn:microsoft.com/office/officeart/2005/8/layout/matrix3"/>
    <dgm:cxn modelId="{96B5AC9F-817A-4AB7-B78C-AE81E0605EE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386080"/>
        <a:ext cx="1584960" cy="1584960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386080"/>
        <a:ext cx="1584960" cy="1584960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2092960"/>
        <a:ext cx="1584960" cy="1584960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2092960"/>
        <a:ext cx="1584960" cy="158496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24/06/2015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24/06/2015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999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8001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multiple paradigms when creating instances – don’t want to have to </a:t>
            </a:r>
            <a:r>
              <a:rPr lang="en-US" baseline="0" dirty="0" err="1" smtClean="0"/>
              <a:t>recraft</a:t>
            </a:r>
            <a:r>
              <a:rPr lang="en-US" baseline="0" dirty="0" smtClean="0"/>
              <a:t>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67713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4115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can be your shared persistence layer – nice</a:t>
            </a:r>
            <a:r>
              <a:rPr lang="en-US" baseline="0" dirty="0" smtClean="0"/>
              <a:t> granularity for storage, extensions for handling “extra” stuff easily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common model for your mapping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 smtClean="0"/>
              <a:t>vMR</a:t>
            </a:r>
            <a:r>
              <a:rPr lang="en-US" baseline="0" dirty="0" smtClean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411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63740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&lt; 3 hours so focus is more on “identifying considerations” than deeply exploring</a:t>
            </a:r>
            <a:r>
              <a:rPr lang="en-US" baseline="0" dirty="0" smtClean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3194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766996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Temperature</a:t>
            </a:r>
            <a:r>
              <a:rPr lang="en-CA" baseline="0" dirty="0" smtClean="0"/>
              <a:t> check – how many people feel they’ve got a good handle on the paradigms and when they’d use them vs. not.  (This isn’t really FHIR-specific)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82979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talking about REST in general, but rather FHIR’s implementation of 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8689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more specifics from Grahame.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37352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999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3-01%20Tutorials/Introduction%20to%20FHIR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br>
              <a:rPr lang="en-US" noProof="0" dirty="0" smtClean="0"/>
            </a:br>
            <a:r>
              <a:rPr lang="en-US" dirty="0" smtClean="0"/>
              <a:t>(1 of 3)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June 24th</a:t>
            </a:r>
            <a:r>
              <a:rPr lang="en-US" noProof="0" dirty="0" smtClean="0"/>
              <a:t>, </a:t>
            </a:r>
            <a:r>
              <a:rPr lang="en-US" noProof="0" dirty="0" smtClean="0"/>
              <a:t>2015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Resource URLs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192620140"/>
              </p:ext>
            </p:extLst>
          </p:nvPr>
        </p:nvGraphicFramePr>
        <p:xfrm>
          <a:off x="323527" y="1700809"/>
          <a:ext cx="8352930" cy="464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/>
                <a:gridCol w="1728192"/>
                <a:gridCol w="2592288"/>
                <a:gridCol w="1872209"/>
              </a:tblGrid>
              <a:tr h="643307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Operations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50034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OPTIONS, POST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0685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Collection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PUT, DELETE</a:t>
                      </a: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[base]/[type]/[id]/$[name]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 (server action)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b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</a:b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/23/$everything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POST</a:t>
                      </a:r>
                    </a:p>
                  </a:txBody>
                  <a:tcPr/>
                </a:tc>
              </a:tr>
              <a:tr h="1117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Past version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http://fhir.com/Patient/23/_history/2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3669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Want low coupling between systems</a:t>
            </a:r>
          </a:p>
          <a:p>
            <a:pPr lvl="1"/>
            <a:r>
              <a:rPr lang="en-US" noProof="0" dirty="0" smtClean="0"/>
              <a:t>In theory, very little up-front negotiation required</a:t>
            </a:r>
          </a:p>
          <a:p>
            <a:r>
              <a:rPr lang="en-US" noProof="0" dirty="0" smtClean="0"/>
              <a:t>Small, light-weight exchanges</a:t>
            </a:r>
          </a:p>
          <a:p>
            <a:r>
              <a:rPr lang="en-US" noProof="0" dirty="0" smtClean="0"/>
              <a:t>Focus is CRUD operations</a:t>
            </a:r>
          </a:p>
          <a:p>
            <a:pPr lvl="1"/>
            <a:r>
              <a:rPr lang="en-US" noProof="0" dirty="0" smtClean="0"/>
              <a:t>Also for publish/subscribe</a:t>
            </a:r>
          </a:p>
          <a:p>
            <a:r>
              <a:rPr lang="en-US" noProof="0" dirty="0" smtClean="0"/>
              <a:t>Client-driven client-server orchestration</a:t>
            </a:r>
          </a:p>
          <a:p>
            <a:r>
              <a:rPr lang="en-US" noProof="0" dirty="0" smtClean="0"/>
              <a:t>Server endpoint has fixed location</a:t>
            </a:r>
          </a:p>
          <a:p>
            <a:r>
              <a:rPr lang="en-US" noProof="0" dirty="0" smtClean="0"/>
              <a:t>Well-suited for Mobile, PHR, Registries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2638580129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9621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Complex or server-driven orchestration</a:t>
            </a:r>
          </a:p>
          <a:p>
            <a:pPr lvl="1"/>
            <a:r>
              <a:rPr lang="en-US" noProof="0" dirty="0" smtClean="0"/>
              <a:t>Order of operations matters (e.g. complex decision support)</a:t>
            </a:r>
          </a:p>
          <a:p>
            <a:r>
              <a:rPr lang="en-US" noProof="0" dirty="0" smtClean="0"/>
              <a:t>Unit of work != resource</a:t>
            </a:r>
          </a:p>
          <a:p>
            <a:pPr lvl="1"/>
            <a:r>
              <a:rPr lang="en-US" noProof="0" dirty="0" smtClean="0"/>
              <a:t>“Transaction” may be an option</a:t>
            </a:r>
          </a:p>
          <a:p>
            <a:r>
              <a:rPr lang="en-US" noProof="0" dirty="0" smtClean="0"/>
              <a:t>No natural “server” or no fixed network location</a:t>
            </a:r>
          </a:p>
          <a:p>
            <a:r>
              <a:rPr lang="en-US" noProof="0" dirty="0" smtClean="0"/>
              <a:t>Lack of trust in the client for audit,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363126604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2734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pPr lvl="1"/>
            <a:r>
              <a:rPr lang="en-US" baseline="0" noProof="0" dirty="0" smtClean="0"/>
              <a:t>Root is a “Composition” resource</a:t>
            </a:r>
          </a:p>
          <a:p>
            <a:pPr lvl="1"/>
            <a:r>
              <a:rPr lang="en-US" baseline="0" noProof="0" dirty="0" smtClean="0"/>
              <a:t>Just like CDA header</a:t>
            </a:r>
          </a:p>
          <a:p>
            <a:r>
              <a:rPr lang="en-US" baseline="0" noProof="0" dirty="0" smtClean="0"/>
              <a:t>Sent as a</a:t>
            </a:r>
            <a:r>
              <a:rPr lang="en-US" noProof="0" dirty="0" smtClean="0"/>
              <a:t> Bundle resource</a:t>
            </a:r>
            <a:endParaRPr lang="en-US" baseline="0" noProof="0" dirty="0" smtClean="0"/>
          </a:p>
          <a:p>
            <a:r>
              <a:rPr lang="en-US" baseline="0" noProof="0" dirty="0" smtClean="0"/>
              <a:t>One 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3448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799"/>
            <a:ext cx="3505200" cy="1300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Composition Resource</a:t>
            </a:r>
            <a:endParaRPr lang="en-US" dirty="0"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40997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6753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8768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35646" y="3708699"/>
            <a:ext cx="2595190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63431"/>
            <a:ext cx="26340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&lt;Bundle&gt;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smtClean="0"/>
              <a:t>Composition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&lt;Device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&lt;/Bundle&gt;</a:t>
            </a:r>
            <a:endParaRPr lang="en-US" dirty="0" smtClean="0"/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431800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8862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24200" y="2114487"/>
            <a:ext cx="990600" cy="360683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84614" y="2096829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828800" y="5460095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4" name="Freeform 33"/>
          <p:cNvSpPr/>
          <p:nvPr/>
        </p:nvSpPr>
        <p:spPr bwMode="auto">
          <a:xfrm rot="1822276">
            <a:off x="7105194" y="3386771"/>
            <a:ext cx="344628" cy="76993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41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Focus is on persistence</a:t>
            </a:r>
          </a:p>
          <a:p>
            <a:pPr lvl="0"/>
            <a:r>
              <a:rPr lang="en-US" noProof="0" dirty="0" smtClean="0"/>
              <a:t>No workflow involved</a:t>
            </a:r>
          </a:p>
          <a:p>
            <a:pPr lvl="1"/>
            <a:r>
              <a:rPr lang="en-US" noProof="0" dirty="0" smtClean="0"/>
              <a:t>other than post/retrieve document</a:t>
            </a:r>
          </a:p>
          <a:p>
            <a:pPr lvl="0"/>
            <a:r>
              <a:rPr lang="en-US" noProof="0" dirty="0" smtClean="0"/>
              <a:t>Need tight rules over authenticated content</a:t>
            </a:r>
          </a:p>
          <a:p>
            <a:pPr lvl="0"/>
            <a:r>
              <a:rPr lang="en-US" noProof="0" dirty="0" smtClean="0"/>
              <a:t>Want</a:t>
            </a:r>
            <a:r>
              <a:rPr lang="en-US" baseline="0" noProof="0" dirty="0" smtClean="0"/>
              <a:t> to communicate multiple resources with control over how data is presented</a:t>
            </a:r>
          </a:p>
          <a:p>
            <a:pPr lvl="0"/>
            <a:r>
              <a:rPr lang="en-US" baseline="0" noProof="0" dirty="0" smtClean="0"/>
              <a:t>Data spans</a:t>
            </a:r>
            <a:r>
              <a:rPr lang="en-US" noProof="0" dirty="0" smtClean="0"/>
              <a:t> </a:t>
            </a:r>
            <a:r>
              <a:rPr lang="en-US" noProof="0" smtClean="0"/>
              <a:t>multiple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7656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for workflow</a:t>
            </a:r>
          </a:p>
          <a:p>
            <a:pPr lvl="1"/>
            <a:r>
              <a:rPr lang="en-US" noProof="0" dirty="0" smtClean="0"/>
              <a:t>Request/response, decision support</a:t>
            </a:r>
          </a:p>
          <a:p>
            <a:pPr lvl="0"/>
            <a:r>
              <a:rPr lang="en-US" noProof="0" dirty="0" smtClean="0"/>
              <a:t>Data is dynamic</a:t>
            </a:r>
          </a:p>
          <a:p>
            <a:pPr lvl="1"/>
            <a:r>
              <a:rPr lang="en-US" noProof="0" dirty="0" smtClean="0"/>
              <a:t>I.e. want view of data now, not</a:t>
            </a:r>
            <a:r>
              <a:rPr lang="en-US" baseline="0" noProof="0" dirty="0" smtClean="0"/>
              <a:t> at time of authorship</a:t>
            </a:r>
          </a:p>
          <a:p>
            <a:pPr lvl="1"/>
            <a:r>
              <a:rPr lang="en-US" noProof="0" dirty="0" smtClean="0"/>
              <a:t>Multiple contributors over time</a:t>
            </a:r>
            <a:endParaRPr lang="en-US" baseline="0" noProof="0" dirty="0" smtClean="0"/>
          </a:p>
          <a:p>
            <a:pPr lvl="0"/>
            <a:r>
              <a:rPr lang="en-US" noProof="0" dirty="0" smtClean="0"/>
              <a:t>Resources need to be</a:t>
            </a:r>
            <a:r>
              <a:rPr lang="en-US" baseline="0" noProof="0" dirty="0" smtClean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93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v2 and v3 messaging</a:t>
            </a:r>
          </a:p>
          <a:p>
            <a:r>
              <a:rPr lang="en-US" noProof="0" dirty="0" smtClean="0"/>
              <a:t>Also a collection of resources as a </a:t>
            </a:r>
            <a:r>
              <a:rPr lang="en-US" dirty="0" smtClean="0"/>
              <a:t>Bundle resource</a:t>
            </a:r>
            <a:endParaRPr lang="en-US" noProof="0" dirty="0" smtClean="0"/>
          </a:p>
          <a:p>
            <a:r>
              <a:rPr lang="en-US" noProof="0" dirty="0" smtClean="0"/>
              <a:t>Allows request/response behavior with bundles for both request and response</a:t>
            </a:r>
          </a:p>
          <a:p>
            <a:r>
              <a:rPr lang="en-US" noProof="0" dirty="0" smtClean="0"/>
              <a:t>Event-driven</a:t>
            </a:r>
          </a:p>
          <a:p>
            <a:pPr lvl="1"/>
            <a:r>
              <a:rPr lang="en-US" noProof="0" dirty="0" smtClean="0"/>
              <a:t>E.g. Send lab order, get back result</a:t>
            </a:r>
          </a:p>
          <a:p>
            <a:r>
              <a:rPr lang="en-US" noProof="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err="1" smtClean="0">
                <a:effectLst/>
              </a:rPr>
              <a:t>MessageHeader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980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&lt;Bundle&gt;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err="1" smtClean="0"/>
              <a:t>MessageHeader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smtClean="0"/>
              <a:t>&lt;/Bundle&gt;</a:t>
            </a:r>
            <a:endParaRPr lang="en-US" dirty="0" smtClean="0"/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39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Request/response workflow</a:t>
            </a:r>
          </a:p>
          <a:p>
            <a:r>
              <a:rPr lang="en-US" noProof="0" dirty="0" smtClean="0"/>
              <a:t>Need to drive behaviors more complex than CRUD on a single resource</a:t>
            </a:r>
          </a:p>
          <a:p>
            <a:pPr lvl="1"/>
            <a:r>
              <a:rPr lang="en-US" noProof="0" dirty="0" smtClean="0"/>
              <a:t>E.g. merge, complex queries</a:t>
            </a:r>
          </a:p>
          <a:p>
            <a:r>
              <a:rPr lang="en-US" noProof="0" dirty="0" smtClean="0"/>
              <a:t>Need for asynchronous communications</a:t>
            </a:r>
          </a:p>
          <a:p>
            <a:r>
              <a:rPr lang="en-US" noProof="0" dirty="0" smtClean="0"/>
              <a:t>Need to communicate information about many resources but want to minimize exchanges</a:t>
            </a:r>
          </a:p>
          <a:p>
            <a:r>
              <a:rPr lang="en-US" noProof="0" dirty="0" smtClean="0"/>
              <a:t>No “identity” for many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99435193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621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</a:t>
            </a:r>
            <a:r>
              <a:rPr lang="en-US" noProof="0" dirty="0" smtClean="0">
                <a:hlinkClick r:id="rId3"/>
              </a:rPr>
              <a:t>gforge.hl7.org/svn/fhir/trunk/presentations/2015-06 </a:t>
            </a:r>
            <a:r>
              <a:rPr lang="en-US" noProof="0" dirty="0" smtClean="0">
                <a:hlinkClick r:id="rId3"/>
              </a:rPr>
              <a:t>Webinars/FHIR for Architects1.pptx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Precise control required on how data gets persisted/displayed to humans</a:t>
            </a:r>
          </a:p>
          <a:p>
            <a:r>
              <a:rPr lang="en-US" noProof="0" dirty="0" smtClean="0"/>
              <a:t>Need for lightweight communications</a:t>
            </a:r>
          </a:p>
          <a:p>
            <a:r>
              <a:rPr lang="en-US" noProof="0" dirty="0" smtClean="0"/>
              <a:t>Want to avoid pre-negotiations on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404972538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5623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</a:t>
            </a:r>
            <a:r>
              <a:rPr lang="en-US" baseline="0" noProof="0" dirty="0" smtClean="0"/>
              <a:t> Oriented Architecture (SOA)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Do whatever you like </a:t>
            </a:r>
          </a:p>
          <a:p>
            <a:pPr lvl="1"/>
            <a:r>
              <a:rPr lang="en-US" noProof="0" dirty="0" smtClean="0"/>
              <a:t>(based on SOA principles)</a:t>
            </a:r>
          </a:p>
          <a:p>
            <a:pPr lvl="1"/>
            <a:r>
              <a:rPr lang="en-US" noProof="0" dirty="0" smtClean="0"/>
              <a:t>Ultra complex workflows</a:t>
            </a:r>
          </a:p>
          <a:p>
            <a:pPr lvl="1"/>
            <a:r>
              <a:rPr lang="en-US" noProof="0" dirty="0" smtClean="0"/>
              <a:t>Ultra simple workflows</a:t>
            </a:r>
          </a:p>
          <a:p>
            <a:pPr lvl="1"/>
            <a:r>
              <a:rPr lang="en-US" noProof="0" dirty="0" smtClean="0"/>
              <a:t>Individual resources or collections (in Bundles or other formats)</a:t>
            </a:r>
          </a:p>
          <a:p>
            <a:pPr lvl="1"/>
            <a:r>
              <a:rPr lang="en-US" noProof="0" dirty="0" smtClean="0"/>
              <a:t>Use HTTP or use something else</a:t>
            </a:r>
          </a:p>
          <a:p>
            <a:pPr lvl="1"/>
            <a:r>
              <a:rPr lang="en-US" noProof="0" dirty="0" smtClean="0"/>
              <a:t>Only constraint is that you’re passing around FHIR resources in some shape or manner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450" y="1825278"/>
            <a:ext cx="7783513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All previous paradigms are a type of services interface</a:t>
            </a:r>
          </a:p>
          <a:p>
            <a:r>
              <a:rPr lang="en-US" noProof="0" dirty="0" smtClean="0"/>
              <a:t>Use a custom service when capabilities of other paradigms don’t fit requirement</a:t>
            </a:r>
          </a:p>
          <a:p>
            <a:pPr lvl="1"/>
            <a:r>
              <a:rPr lang="en-US" noProof="0" dirty="0" smtClean="0"/>
              <a:t>Operations other than CRUD on a resource (e.g. decision support)</a:t>
            </a:r>
          </a:p>
          <a:p>
            <a:pPr lvl="1"/>
            <a:r>
              <a:rPr lang="en-US" noProof="0" dirty="0" smtClean="0"/>
              <a:t>Workflow more complex than simple request/response</a:t>
            </a:r>
          </a:p>
          <a:p>
            <a:pPr lvl="1"/>
            <a:r>
              <a:rPr lang="en-US" noProof="0" dirty="0" smtClean="0"/>
              <a:t>Need to mix document persistence with </a:t>
            </a:r>
            <a:br>
              <a:rPr lang="en-US" noProof="0" dirty="0" smtClean="0"/>
            </a:br>
            <a:r>
              <a:rPr lang="en-US" noProof="0" dirty="0" smtClean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799753764"/>
              </p:ext>
            </p:extLst>
          </p:nvPr>
        </p:nvGraphicFramePr>
        <p:xfrm>
          <a:off x="7020272" y="443711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734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not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When something else will do the job as well</a:t>
            </a:r>
          </a:p>
          <a:p>
            <a:pPr lvl="1"/>
            <a:r>
              <a:rPr lang="en-US" noProof="0" dirty="0" smtClean="0"/>
              <a:t>I.e. Don’t define a custom service for something that already naturally is handled by REST, messaging,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462689337"/>
              </p:ext>
            </p:extLst>
          </p:nvPr>
        </p:nvGraphicFramePr>
        <p:xfrm>
          <a:off x="7020272" y="386104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0743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 guidance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absolutes</a:t>
            </a:r>
          </a:p>
          <a:p>
            <a:pPr lvl="1"/>
            <a:r>
              <a:rPr lang="en-US" noProof="0" dirty="0" smtClean="0"/>
              <a:t>Consider a “when to avoid” as a note of caution</a:t>
            </a:r>
          </a:p>
          <a:p>
            <a:pPr lvl="1"/>
            <a:r>
              <a:rPr lang="en-US" noProof="0" dirty="0" smtClean="0"/>
              <a:t>Capabilities/architecture of legacy will often drive approach, particularly initially</a:t>
            </a:r>
          </a:p>
          <a:p>
            <a:pPr lvl="2"/>
            <a:r>
              <a:rPr lang="en-US" noProof="0" dirty="0" smtClean="0"/>
              <a:t>E.g. If v2 back end, messaging</a:t>
            </a:r>
          </a:p>
          <a:p>
            <a:pPr lvl="1"/>
            <a:r>
              <a:rPr lang="en-US" noProof="0" dirty="0"/>
              <a:t>Architectures will be driven by legacy requirements, architectural preferences, enterprise architecture commitments, etc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147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requirement for a system to only support one paradigm</a:t>
            </a:r>
          </a:p>
          <a:p>
            <a:pPr lvl="1"/>
            <a:r>
              <a:rPr lang="en-US" noProof="0" dirty="0" smtClean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 smtClean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308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Caveats with 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If updates come in via document, message or service, RESTful version id still needs to increment</a:t>
            </a:r>
          </a:p>
          <a:p>
            <a:r>
              <a:rPr lang="en-US" noProof="0" dirty="0" smtClean="0"/>
              <a:t>Documents</a:t>
            </a:r>
            <a:r>
              <a:rPr lang="en-US" baseline="0" noProof="0" dirty="0" smtClean="0"/>
              <a:t> should typically be persisted whole, not reconstituted from parts</a:t>
            </a:r>
          </a:p>
          <a:p>
            <a:pPr lvl="1"/>
            <a:r>
              <a:rPr lang="en-US" noProof="0" dirty="0" smtClean="0"/>
              <a:t>Ensures signature validity</a:t>
            </a:r>
          </a:p>
          <a:p>
            <a:pPr lvl="0"/>
            <a:r>
              <a:rPr lang="en-US" noProof="0" dirty="0" smtClean="0"/>
              <a:t>Legacy messaging systems may not provide the metadata to easily expose or manipulate discrete resources via REST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60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Architecture Approaches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23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possible uses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="" xmlns:p14="http://schemas.microsoft.com/office/powerpoint/2010/main" val="3403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Gevity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Group, Modeling &amp; Methodology, FHIR Infrastructure</a:t>
            </a:r>
          </a:p>
          <a:p>
            <a:pPr lvl="1"/>
            <a:r>
              <a:rPr lang="en-US" noProof="0" dirty="0" smtClean="0"/>
              <a:t>Former 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exchange </a:t>
            </a:r>
            <a:r>
              <a:rPr lang="en-US" noProof="0" dirty="0" smtClean="0"/>
              <a:t>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786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Repository model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6720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="" xmlns:p14="http://schemas.microsoft.com/office/powerpoint/2010/main" val="25274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Beyond exchange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55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 of a server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53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From wire to store</a:t>
            </a:r>
            <a:endParaRPr lang="en-US" noProof="0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6216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12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Bottom 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is a set of tools</a:t>
            </a:r>
          </a:p>
          <a:p>
            <a:pPr lvl="1"/>
            <a:r>
              <a:rPr lang="en-US" noProof="0" dirty="0" smtClean="0"/>
              <a:t>Defined resources</a:t>
            </a:r>
          </a:p>
          <a:p>
            <a:pPr lvl="1"/>
            <a:r>
              <a:rPr lang="en-US" noProof="0" dirty="0" smtClean="0"/>
              <a:t>Extensibility mechanism</a:t>
            </a:r>
          </a:p>
          <a:p>
            <a:pPr lvl="1"/>
            <a:r>
              <a:rPr lang="en-US" noProof="0" dirty="0" smtClean="0"/>
              <a:t>Set of standard interfaces</a:t>
            </a:r>
          </a:p>
          <a:p>
            <a:pPr lvl="0"/>
            <a:r>
              <a:rPr lang="en-US" noProof="0" dirty="0" smtClean="0"/>
              <a:t>Primary</a:t>
            </a:r>
            <a:r>
              <a:rPr lang="en-US" baseline="0" noProof="0" dirty="0" smtClean="0"/>
              <a:t> purpose is interoperable data exchange</a:t>
            </a:r>
          </a:p>
          <a:p>
            <a:pPr lvl="0"/>
            <a:r>
              <a:rPr lang="en-US" baseline="0" noProof="0" dirty="0" smtClean="0"/>
              <a:t>However, it can be leveraged in many ways</a:t>
            </a:r>
          </a:p>
          <a:p>
            <a:pPr lvl="1"/>
            <a:r>
              <a:rPr lang="en-US" noProof="0" dirty="0" smtClean="0"/>
              <a:t>Many we haven’t even thought of yet . . 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737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b="1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 should know</a:t>
            </a:r>
          </a:p>
          <a:p>
            <a:pPr lvl="1"/>
            <a:r>
              <a:rPr lang="en-US" sz="2700" noProof="0" dirty="0" smtClean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700" noProof="0" dirty="0" smtClean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and how Profiles fit into an architectural solution</a:t>
            </a:r>
          </a:p>
          <a:p>
            <a:pPr lvl="1"/>
            <a:r>
              <a:rPr lang="en-US" sz="2700" noProof="0" dirty="0" smtClean="0">
                <a:latin typeface="Calibri"/>
              </a:rPr>
              <a:t>If, when and how FHIR might be used within your own organization</a:t>
            </a:r>
            <a:endParaRPr lang="en-US" sz="27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Setting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Should be familiar with basics of FHIR – from FHIR for Executives or equivalent presentation or experience</a:t>
            </a:r>
          </a:p>
          <a:p>
            <a:r>
              <a:rPr lang="en-CA" sz="2800" dirty="0" smtClean="0"/>
              <a:t>This presentation won’t drill into the hands on details of messaging, documents, XML or JSON syntax, etc.</a:t>
            </a:r>
          </a:p>
          <a:p>
            <a:r>
              <a:rPr lang="en-CA" sz="2800" dirty="0" smtClean="0"/>
              <a:t>Focus will be high level architecture considerations – will get through as much as we can . . .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b="1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Paradigm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=""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Simple, out-of-the-box interoperability</a:t>
            </a:r>
          </a:p>
          <a:p>
            <a:r>
              <a:rPr lang="en-US" noProof="0" dirty="0" smtClean="0"/>
              <a:t>Leverage</a:t>
            </a:r>
            <a:r>
              <a:rPr lang="en-US" baseline="0" noProof="0" dirty="0" smtClean="0"/>
              <a:t> HTTP: GET, POST, etc.</a:t>
            </a:r>
          </a:p>
          <a:p>
            <a:r>
              <a:rPr lang="en-US" noProof="0" dirty="0" smtClean="0"/>
              <a:t>Pre-defined operations</a:t>
            </a:r>
          </a:p>
          <a:p>
            <a:pPr lvl="1"/>
            <a:r>
              <a:rPr lang="en-US" noProof="0" dirty="0" smtClean="0"/>
              <a:t>Create, Read, Update, Delete</a:t>
            </a:r>
          </a:p>
          <a:p>
            <a:pPr lvl="1"/>
            <a:r>
              <a:rPr lang="en-US" noProof="0" dirty="0" smtClean="0"/>
              <a:t>Also: History, Read Version, Search, Updates, Validate, Conformance &amp; Batch</a:t>
            </a:r>
          </a:p>
          <a:p>
            <a:r>
              <a:rPr lang="en-US" noProof="0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12800</TotalTime>
  <Words>1927</Words>
  <Application>Microsoft Office PowerPoint</Application>
  <PresentationFormat>On-screen Show (4:3)</PresentationFormat>
  <Paragraphs>396</Paragraphs>
  <Slides>37</Slides>
  <Notes>15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Refined</vt:lpstr>
      <vt:lpstr>FHIR for Architects (1 of 3)</vt:lpstr>
      <vt:lpstr>This presentation</vt:lpstr>
      <vt:lpstr>Who am I?</vt:lpstr>
      <vt:lpstr>Tutorial Objectives</vt:lpstr>
      <vt:lpstr>Level Setting</vt:lpstr>
      <vt:lpstr>Agenda</vt:lpstr>
      <vt:lpstr>What Paradigm</vt:lpstr>
      <vt:lpstr>Paradigms</vt:lpstr>
      <vt:lpstr>REST</vt:lpstr>
      <vt:lpstr>FHIR Resource URLs</vt:lpstr>
      <vt:lpstr>When to use REST?</vt:lpstr>
      <vt:lpstr>When to avoid REST?</vt:lpstr>
      <vt:lpstr>Documents</vt:lpstr>
      <vt:lpstr>Documents – are bundles</vt:lpstr>
      <vt:lpstr>When to use Documents?</vt:lpstr>
      <vt:lpstr>When to avoid Documents?</vt:lpstr>
      <vt:lpstr>Messages</vt:lpstr>
      <vt:lpstr>Messages – are bundles</vt:lpstr>
      <vt:lpstr>When to use Messaging?</vt:lpstr>
      <vt:lpstr>When to avoid Messaging?</vt:lpstr>
      <vt:lpstr>Service Oriented Architecture (SOA)</vt:lpstr>
      <vt:lpstr>Example services</vt:lpstr>
      <vt:lpstr>When to use Services?</vt:lpstr>
      <vt:lpstr>When not to use services?</vt:lpstr>
      <vt:lpstr>Paradigm guidance</vt:lpstr>
      <vt:lpstr>Combining paradigms</vt:lpstr>
      <vt:lpstr>Caveats with combining paradigms</vt:lpstr>
      <vt:lpstr>FHIR Architecture Approaches</vt:lpstr>
      <vt:lpstr>Some possible uses</vt:lpstr>
      <vt:lpstr>Repository model</vt:lpstr>
      <vt:lpstr>Beyond exchange</vt:lpstr>
      <vt:lpstr>Overview of a server</vt:lpstr>
      <vt:lpstr>From wire to store</vt:lpstr>
      <vt:lpstr>Architectures</vt:lpstr>
      <vt:lpstr>Bottom Line</vt:lpstr>
      <vt:lpstr>Agenda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288</cp:revision>
  <dcterms:created xsi:type="dcterms:W3CDTF">2012-12-03T20:41:34Z</dcterms:created>
  <dcterms:modified xsi:type="dcterms:W3CDTF">2015-06-24T18:53:43Z</dcterms:modified>
</cp:coreProperties>
</file>