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4" r:id="rId3"/>
    <p:sldId id="566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59" r:id="rId32"/>
    <p:sldId id="560" r:id="rId33"/>
    <p:sldId id="569" r:id="rId34"/>
    <p:sldId id="562" r:id="rId35"/>
    <p:sldId id="56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0946" autoAdjust="0"/>
  </p:normalViewPr>
  <p:slideViewPr>
    <p:cSldViewPr>
      <p:cViewPr varScale="1">
        <p:scale>
          <a:sx n="73" d="100"/>
          <a:sy n="73" d="100"/>
        </p:scale>
        <p:origin x="-27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25/06/2015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25/06/2015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Patient might update their own demographics.  Organization might issue an</a:t>
            </a:r>
            <a:r>
              <a:rPr lang="en-US" baseline="0" dirty="0" smtClean="0"/>
              <a:t> identifier to itself,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6786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think you’re in the last category, would love to chat with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9664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had</a:t>
            </a:r>
            <a:r>
              <a:rPr lang="en-US" baseline="0" dirty="0" smtClean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8583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levelseven.desk.com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3-01%20Tutorials/Introduction%20to%20FHIR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br>
              <a:rPr lang="en-US" noProof="0" dirty="0" smtClean="0"/>
            </a:br>
            <a:r>
              <a:rPr lang="en-US" dirty="0" smtClean="0"/>
              <a:t>(3 of 3)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noProof="0" dirty="0" smtClean="0"/>
              <a:t>June 26, </a:t>
            </a:r>
            <a:r>
              <a:rPr lang="en-US" noProof="0" dirty="0" smtClean="0"/>
              <a:t>2015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Variable Server capabilities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FHIR defines a number of mechanisms to give clients control of queries</a:t>
            </a:r>
          </a:p>
          <a:p>
            <a:pPr lvl="1"/>
            <a:r>
              <a:rPr lang="en-US" sz="2400" dirty="0" smtClean="0"/>
              <a:t>Paging, many filters, _include, _summary, compartments</a:t>
            </a:r>
          </a:p>
          <a:p>
            <a:pPr lvl="1"/>
            <a:r>
              <a:rPr lang="en-US" sz="2400" dirty="0" smtClean="0"/>
              <a:t>However, these are all optional . . .</a:t>
            </a:r>
          </a:p>
          <a:p>
            <a:r>
              <a:rPr lang="en-US" sz="2800" dirty="0" smtClean="0"/>
              <a:t>What should a server do?</a:t>
            </a:r>
          </a:p>
          <a:p>
            <a:pPr lvl="1"/>
            <a:r>
              <a:rPr lang="en-US" sz="2000" dirty="0" smtClean="0"/>
              <a:t>Cost/benefit trade-off</a:t>
            </a:r>
          </a:p>
          <a:p>
            <a:pPr lvl="1"/>
            <a:r>
              <a:rPr lang="en-US" sz="2000" dirty="0" smtClean="0"/>
              <a:t>More you support, more clients will work with you</a:t>
            </a:r>
          </a:p>
          <a:p>
            <a:pPr lvl="1"/>
            <a:r>
              <a:rPr lang="en-US" sz="2000" dirty="0" smtClean="0"/>
              <a:t>Some capabilities may be very expensive in some architectures</a:t>
            </a:r>
          </a:p>
          <a:p>
            <a:pPr lvl="1"/>
            <a:r>
              <a:rPr lang="en-US" sz="2000" dirty="0" smtClean="0"/>
              <a:t>Do as much as you can, “within reason”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9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Server capabilities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What should a client do?</a:t>
            </a:r>
          </a:p>
          <a:p>
            <a:pPr lvl="1"/>
            <a:r>
              <a:rPr lang="en-US" sz="2400" dirty="0" smtClean="0"/>
              <a:t>Take advantage of desired capabilities, work with narrow set of servers</a:t>
            </a:r>
          </a:p>
          <a:p>
            <a:pPr lvl="2"/>
            <a:r>
              <a:rPr lang="en-US" sz="2000" dirty="0" smtClean="0"/>
              <a:t>Works well in closed environments</a:t>
            </a:r>
          </a:p>
          <a:p>
            <a:pPr lvl="1"/>
            <a:r>
              <a:rPr lang="en-US" sz="2400" dirty="0" smtClean="0"/>
              <a:t>Use minimal capabilities, work in most/all environments</a:t>
            </a:r>
          </a:p>
          <a:p>
            <a:pPr lvl="1"/>
            <a:r>
              <a:rPr lang="en-US" sz="2400" dirty="0" smtClean="0"/>
              <a:t>Use advanced features where available, fallback to client processing where needed</a:t>
            </a:r>
          </a:p>
          <a:p>
            <a:pPr lvl="2"/>
            <a:r>
              <a:rPr lang="en-US" sz="2000" dirty="0" smtClean="0"/>
              <a:t>More efficient but more complex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989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Prohibiting</a:t>
            </a:r>
            <a:r>
              <a:rPr lang="en-US" baseline="0" dirty="0" smtClean="0"/>
              <a:t> data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FHIR, you’re not allowed to prohibit unknown extensions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</a:t>
            </a:r>
            <a:r>
              <a:rPr lang="en-US" b="0" dirty="0" smtClean="0"/>
              <a:t> set a </a:t>
            </a:r>
            <a:r>
              <a:rPr lang="en-US" b="0" dirty="0" err="1" smtClean="0"/>
              <a:t>maxOccurs</a:t>
            </a:r>
            <a:r>
              <a:rPr lang="en-US" b="0" dirty="0" smtClean="0"/>
              <a:t>=0 for</a:t>
            </a:r>
            <a:r>
              <a:rPr lang="en-US" b="0" baseline="0" dirty="0" smtClean="0"/>
              <a:t> data elements, however</a:t>
            </a:r>
          </a:p>
          <a:p>
            <a:pPr lvl="1"/>
            <a:r>
              <a:rPr lang="en-US" dirty="0" smtClean="0"/>
              <a:t>This </a:t>
            </a:r>
            <a:r>
              <a:rPr lang="en-US" smtClean="0"/>
              <a:t>forces clients to </a:t>
            </a:r>
            <a:r>
              <a:rPr lang="en-US" dirty="0" smtClean="0"/>
              <a:t>customize what they send you – bad practice</a:t>
            </a:r>
          </a:p>
          <a:p>
            <a:pPr lvl="1"/>
            <a:r>
              <a:rPr lang="en-US" dirty="0" smtClean="0"/>
              <a:t>Better to accept and ignore</a:t>
            </a:r>
          </a:p>
          <a:p>
            <a:pPr lvl="2"/>
            <a:r>
              <a:rPr lang="en-US" dirty="0" smtClean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521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Interoperating</a:t>
            </a:r>
            <a:r>
              <a:rPr lang="en-US" baseline="0" dirty="0" smtClean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FHIR play nicely with v2, v3, CDA?</a:t>
            </a:r>
          </a:p>
          <a:p>
            <a:pPr lvl="1"/>
            <a:r>
              <a:rPr lang="en-US" dirty="0" smtClean="0"/>
              <a:t>Not enough time to cover here</a:t>
            </a:r>
          </a:p>
          <a:p>
            <a:pPr lvl="1"/>
            <a:r>
              <a:rPr lang="en-US" dirty="0"/>
              <a:t>Look at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hl7.org/fhir/comparison.html</a:t>
            </a:r>
            <a:endParaRPr lang="en-US" dirty="0" smtClean="0"/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healthlevelseven.desk.com</a:t>
            </a:r>
            <a:endParaRPr lang="en-CA" dirty="0" smtClean="0"/>
          </a:p>
          <a:p>
            <a:pPr lvl="3"/>
            <a:r>
              <a:rPr lang="en-US" dirty="0" smtClean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Profiled FHIR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You don’t need profiles to interoperate with FHIR</a:t>
            </a:r>
          </a:p>
          <a:p>
            <a:pPr lvl="1"/>
            <a:r>
              <a:rPr lang="en-US" sz="2400" dirty="0" smtClean="0"/>
              <a:t>Resources are “discrete” enough that mechanism to populate most elements is clear</a:t>
            </a:r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Populate/consume all elements you know, use HL7 or country-standard extensions for extras</a:t>
            </a:r>
          </a:p>
          <a:p>
            <a:pPr lvl="1"/>
            <a:r>
              <a:rPr lang="en-US" sz="2400" dirty="0" smtClean="0"/>
              <a:t>Map to/from “recommended” terminologies as much as possible, populate </a:t>
            </a:r>
            <a:r>
              <a:rPr lang="en-US" sz="2400" dirty="0" err="1" smtClean="0"/>
              <a:t>CodeableConcept.text</a:t>
            </a:r>
            <a:endParaRPr lang="en-US" sz="2400" dirty="0" smtClean="0"/>
          </a:p>
          <a:p>
            <a:pPr lvl="1"/>
            <a:r>
              <a:rPr lang="en-US" sz="2400" dirty="0" smtClean="0"/>
              <a:t>Expose capabilities in Conformance resource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0446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Uses for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Profiles are still quite useful</a:t>
            </a:r>
          </a:p>
          <a:p>
            <a:pPr lvl="1"/>
            <a:r>
              <a:rPr lang="en-US" sz="2400" noProof="0" dirty="0" smtClean="0"/>
              <a:t>Define documents and messages</a:t>
            </a:r>
          </a:p>
          <a:p>
            <a:pPr lvl="1"/>
            <a:r>
              <a:rPr lang="en-US" sz="2400" dirty="0" smtClean="0"/>
              <a:t>Define extensions, search parameters</a:t>
            </a:r>
          </a:p>
          <a:p>
            <a:pPr lvl="1"/>
            <a:r>
              <a:rPr lang="en-US" sz="2400" noProof="0" dirty="0" smtClean="0"/>
              <a:t>Set interoperability expectations in a particular context</a:t>
            </a:r>
          </a:p>
          <a:p>
            <a:pPr lvl="2"/>
            <a:r>
              <a:rPr lang="en-US" sz="2000" dirty="0" smtClean="0"/>
              <a:t>National standards, types of care, business patterns</a:t>
            </a:r>
          </a:p>
          <a:p>
            <a:pPr lvl="1"/>
            <a:r>
              <a:rPr lang="en-US" sz="2400" noProof="0" dirty="0" smtClean="0"/>
              <a:t>Clinical practice guidelines / detailed clinical models</a:t>
            </a:r>
          </a:p>
          <a:p>
            <a:pPr lvl="1"/>
            <a:r>
              <a:rPr lang="en-US" sz="2400" dirty="0" smtClean="0"/>
              <a:t>Document system capabilities</a:t>
            </a:r>
            <a:endParaRPr lang="en-US" sz="2400" noProof="0" dirty="0" smtClean="0"/>
          </a:p>
          <a:p>
            <a:pPr lvl="0"/>
            <a:r>
              <a:rPr lang="en-US" sz="2800" noProof="0" dirty="0" smtClean="0"/>
              <a:t>Only accept what you can understand (good/bad)</a:t>
            </a:r>
          </a:p>
          <a:p>
            <a:pPr lvl="0"/>
            <a:r>
              <a:rPr lang="en-US" sz="2800" noProof="0" dirty="0" smtClean="0"/>
              <a:t>Interoperability standards</a:t>
            </a:r>
          </a:p>
          <a:p>
            <a:pPr lvl="0"/>
            <a:r>
              <a:rPr lang="en-US" sz="2800" noProof="0" dirty="0" smtClean="0"/>
              <a:t>Clinical practice guidelines/DCMs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370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to guide behavior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can be used to dynamically configure</a:t>
            </a:r>
            <a:r>
              <a:rPr lang="en-US" baseline="0" noProof="0" dirty="0" smtClean="0"/>
              <a:t> system behavior</a:t>
            </a:r>
          </a:p>
          <a:p>
            <a:pPr lvl="1"/>
            <a:r>
              <a:rPr lang="en-US" noProof="0" dirty="0" smtClean="0"/>
              <a:t>Load a profile to guide data entry</a:t>
            </a:r>
          </a:p>
          <a:p>
            <a:pPr lvl="2"/>
            <a:r>
              <a:rPr lang="en-US" dirty="0" smtClean="0"/>
              <a:t>E.g. Oncology referral</a:t>
            </a:r>
            <a:endParaRPr lang="en-US" noProof="0" dirty="0" smtClean="0"/>
          </a:p>
          <a:p>
            <a:pPr lvl="1"/>
            <a:r>
              <a:rPr lang="en-US" noProof="0" dirty="0" smtClean="0"/>
              <a:t>Load a profile to guide data display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503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Multiple profiles can apply to an instance at the same time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codings</a:t>
            </a:r>
            <a:r>
              <a:rPr lang="en-US" dirty="0" smtClean="0"/>
              <a:t> for different value sets</a:t>
            </a:r>
          </a:p>
          <a:p>
            <a:pPr lvl="1"/>
            <a:r>
              <a:rPr lang="en-US" dirty="0" smtClean="0"/>
              <a:t>Include the union of all needed elements</a:t>
            </a:r>
          </a:p>
          <a:p>
            <a:pPr lvl="1"/>
            <a:r>
              <a:rPr lang="en-US" dirty="0" smtClean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934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Instances can identify what profiles they support using tags</a:t>
            </a:r>
          </a:p>
          <a:p>
            <a:pPr marL="742950" lvl="1" indent="-342900"/>
            <a:r>
              <a:rPr lang="en-US" dirty="0" smtClean="0"/>
              <a:t>Considerations:</a:t>
            </a:r>
          </a:p>
          <a:p>
            <a:pPr marL="1143000" lvl="2" indent="-342900"/>
            <a:r>
              <a:rPr lang="en-US" dirty="0" smtClean="0"/>
              <a:t>Is declaration version-specific?</a:t>
            </a:r>
          </a:p>
          <a:p>
            <a:pPr marL="1143000" lvl="2" indent="-342900"/>
            <a:r>
              <a:rPr lang="en-US" dirty="0" smtClean="0"/>
              <a:t>Do you trust the declaration to be accurate?</a:t>
            </a:r>
          </a:p>
          <a:p>
            <a:pPr marL="1143000" lvl="2" indent="-342900"/>
            <a:r>
              <a:rPr lang="en-US" dirty="0" smtClean="0"/>
              <a:t>Will all clients declare the profiles of interest on submissions?</a:t>
            </a:r>
          </a:p>
          <a:p>
            <a:pPr marL="1143000" lvl="2" indent="-342900"/>
            <a:r>
              <a:rPr lang="en-US" dirty="0" smtClean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725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</a:t>
            </a:r>
            <a:r>
              <a:rPr lang="en-US" noProof="0" dirty="0" smtClean="0">
                <a:hlinkClick r:id="rId3"/>
              </a:rPr>
              <a:t>gforge.hl7.org/svn/fhir/trunk/presentations/2015-06 </a:t>
            </a:r>
            <a:r>
              <a:rPr lang="en-US" noProof="0" dirty="0" smtClean="0">
                <a:hlinkClick r:id="rId3"/>
              </a:rPr>
              <a:t>Webinars/FHIR for Architects3.pptx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now?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Dealing with DSTU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FHIR is a “draft standard”</a:t>
            </a:r>
          </a:p>
          <a:p>
            <a:pPr lvl="1"/>
            <a:r>
              <a:rPr lang="en-US" sz="2400" noProof="0" dirty="0" smtClean="0"/>
              <a:t>Anything can change – no compatibility promised</a:t>
            </a:r>
          </a:p>
          <a:p>
            <a:pPr lvl="1"/>
            <a:r>
              <a:rPr lang="en-US" sz="2400" noProof="0" dirty="0" smtClean="0"/>
              <a:t>Changes driven by implementation feedback</a:t>
            </a:r>
          </a:p>
          <a:p>
            <a:pPr lvl="2"/>
            <a:r>
              <a:rPr lang="en-US" sz="2000" noProof="0" dirty="0" smtClean="0"/>
              <a:t>Most changes expected in resources</a:t>
            </a:r>
          </a:p>
          <a:p>
            <a:pPr lvl="2"/>
            <a:r>
              <a:rPr lang="en-US" sz="2000" noProof="0" dirty="0" smtClean="0"/>
              <a:t>Already significant implementation experience through reference implementations, connectathons</a:t>
            </a:r>
          </a:p>
          <a:p>
            <a:pPr lvl="1"/>
            <a:r>
              <a:rPr lang="en-US" sz="2400" dirty="0" smtClean="0"/>
              <a:t>Some needed resources aren’t yet defined</a:t>
            </a:r>
          </a:p>
          <a:p>
            <a:pPr lvl="2"/>
            <a:r>
              <a:rPr lang="en-US" sz="2000" noProof="0" dirty="0" smtClean="0"/>
              <a:t>Insurance, Referral, etc.</a:t>
            </a:r>
          </a:p>
          <a:p>
            <a:pPr lvl="1"/>
            <a:r>
              <a:rPr lang="en-US" sz="2400" dirty="0" smtClean="0"/>
              <a:t>At least one more DSTU, possibly more before content becomes normative</a:t>
            </a:r>
          </a:p>
          <a:p>
            <a:pPr lvl="2"/>
            <a:r>
              <a:rPr lang="en-US" sz="2000" noProof="0" dirty="0" smtClean="0"/>
              <a:t>What goes normative when will depend on </a:t>
            </a:r>
            <a:br>
              <a:rPr lang="en-US" sz="2000" noProof="0" dirty="0" smtClean="0"/>
            </a:br>
            <a:r>
              <a:rPr lang="en-US" sz="2000" noProof="0" dirty="0" smtClean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6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If multiple DSTU versions could be in play</a:t>
            </a:r>
          </a:p>
          <a:p>
            <a:pPr lvl="1"/>
            <a:r>
              <a:rPr lang="en-US" dirty="0" smtClean="0"/>
              <a:t>Distinguish using tags or distinct endpoints</a:t>
            </a:r>
          </a:p>
          <a:p>
            <a:pPr lvl="1"/>
            <a:r>
              <a:rPr lang="en-US" noProof="0" dirty="0" smtClean="0"/>
              <a:t>Be prepared to transform between versions to move/rename elements or handle syntax changes</a:t>
            </a:r>
          </a:p>
          <a:p>
            <a:r>
              <a:rPr lang="en-US" dirty="0" smtClean="0"/>
              <a:t>For missing resources</a:t>
            </a:r>
          </a:p>
          <a:p>
            <a:pPr lvl="1"/>
            <a:r>
              <a:rPr lang="en-US" noProof="0" dirty="0" smtClean="0"/>
              <a:t>Use Basic</a:t>
            </a:r>
          </a:p>
          <a:p>
            <a:pPr lvl="1"/>
            <a:r>
              <a:rPr lang="en-US" dirty="0" smtClean="0"/>
              <a:t>Create your own custom resource</a:t>
            </a:r>
          </a:p>
          <a:p>
            <a:pPr lvl="2"/>
            <a:r>
              <a:rPr lang="en-US" dirty="0" smtClean="0"/>
              <a:t>Non-conformant, but ok during DSTU in closed community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17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adoption approaches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Low hanging fruit</a:t>
            </a:r>
          </a:p>
          <a:p>
            <a:pPr lvl="1"/>
            <a:r>
              <a:rPr lang="en-US" noProof="0" dirty="0" smtClean="0"/>
              <a:t>Registries</a:t>
            </a:r>
          </a:p>
          <a:p>
            <a:pPr lvl="1"/>
            <a:r>
              <a:rPr lang="en-US" noProof="0" dirty="0" smtClean="0"/>
              <a:t>Terminology</a:t>
            </a:r>
          </a:p>
          <a:p>
            <a:pPr lvl="1"/>
            <a:r>
              <a:rPr lang="en-US" noProof="0" dirty="0" smtClean="0"/>
              <a:t>MHD (XDS)</a:t>
            </a:r>
          </a:p>
          <a:p>
            <a:pPr lvl="1"/>
            <a:r>
              <a:rPr lang="en-US" noProof="0" dirty="0" smtClean="0"/>
              <a:t>CCDA interface</a:t>
            </a:r>
          </a:p>
          <a:p>
            <a:pPr lvl="1"/>
            <a:r>
              <a:rPr lang="en-US" noProof="0" dirty="0" smtClean="0"/>
              <a:t>Patient Portals / Mobile Health</a:t>
            </a:r>
          </a:p>
          <a:p>
            <a:pPr lvl="1"/>
            <a:r>
              <a:rPr lang="en-US" noProof="0" dirty="0" smtClean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3335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99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Trial &amp; experiment</a:t>
            </a:r>
          </a:p>
          <a:p>
            <a:pPr lvl="1"/>
            <a:r>
              <a:rPr lang="en-US" noProof="0" dirty="0" smtClean="0"/>
              <a:t>Green-field</a:t>
            </a:r>
          </a:p>
          <a:p>
            <a:pPr lvl="1"/>
            <a:r>
              <a:rPr lang="en-US" noProof="0" dirty="0" smtClean="0"/>
              <a:t>Pilots</a:t>
            </a:r>
          </a:p>
          <a:p>
            <a:pPr lvl="1"/>
            <a:r>
              <a:rPr lang="en-US" noProof="0" dirty="0" smtClean="0"/>
              <a:t>“good fit” solutions</a:t>
            </a:r>
            <a:r>
              <a:rPr lang="en-US" baseline="0" noProof="0" dirty="0" smtClean="0"/>
              <a:t> (mobile, social media)</a:t>
            </a:r>
          </a:p>
          <a:p>
            <a:pPr lvl="1"/>
            <a:r>
              <a:rPr lang="en-US" baseline="0" noProof="0" dirty="0" smtClean="0"/>
              <a:t>Elements not standardized elsewhere</a:t>
            </a:r>
          </a:p>
          <a:p>
            <a:pPr lvl="2"/>
            <a:r>
              <a:rPr lang="en-US" dirty="0" smtClean="0"/>
              <a:t>Questionnaire, </a:t>
            </a:r>
            <a:r>
              <a:rPr lang="en-US" dirty="0" err="1" smtClean="0"/>
              <a:t>ConceptMap</a:t>
            </a:r>
            <a:r>
              <a:rPr lang="en-US" dirty="0" smtClean="0"/>
              <a:t>, etc.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63712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59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dive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brave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smtClean="0">
                <a:ea typeface="+mn-ea"/>
                <a:cs typeface="+mn-cs"/>
              </a:rPr>
              <a:t>Probably premature during DSTU period, given that specification is likely to change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adapt to change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30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45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Monitor</a:t>
            </a:r>
          </a:p>
          <a:p>
            <a:pPr lvl="1"/>
            <a:r>
              <a:rPr lang="en-US" noProof="0" dirty="0" smtClean="0"/>
              <a:t>Wait for</a:t>
            </a:r>
            <a:r>
              <a:rPr lang="en-US" baseline="0" noProof="0" dirty="0" smtClean="0"/>
              <a:t> next DSTU, normative, jurisdictional direction (e.g. meaningful use)</a:t>
            </a:r>
          </a:p>
          <a:p>
            <a:pPr lvl="1"/>
            <a:r>
              <a:rPr lang="en-US" dirty="0" smtClean="0"/>
              <a:t>Wait for stability in reference implementations</a:t>
            </a:r>
          </a:p>
          <a:p>
            <a:pPr lvl="1"/>
            <a:r>
              <a:rPr lang="en-US" noProof="0" dirty="0" smtClean="0"/>
              <a:t>Wait to see more implementation experience</a:t>
            </a:r>
          </a:p>
          <a:p>
            <a:pPr lvl="0"/>
            <a:r>
              <a:rPr lang="en-US" noProof="0" dirty="0" smtClean="0"/>
              <a:t>Ignore</a:t>
            </a:r>
          </a:p>
          <a:p>
            <a:pPr lvl="1"/>
            <a:r>
              <a:rPr lang="en-US" dirty="0" smtClean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17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Estimating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How much will implementing a FHIR solution cost?</a:t>
            </a:r>
          </a:p>
          <a:p>
            <a:pPr lvl="1"/>
            <a:r>
              <a:rPr lang="en-US" sz="2400" baseline="0" noProof="0" dirty="0" smtClean="0"/>
              <a:t>Considerations</a:t>
            </a:r>
          </a:p>
          <a:p>
            <a:pPr lvl="2"/>
            <a:r>
              <a:rPr lang="en-US" sz="2000" baseline="0" noProof="0" dirty="0" smtClean="0"/>
              <a:t>Reference implementations help</a:t>
            </a:r>
          </a:p>
          <a:p>
            <a:pPr lvl="2"/>
            <a:r>
              <a:rPr lang="en-US" sz="2000" baseline="0" noProof="0" dirty="0" smtClean="0"/>
              <a:t>Learning curve is lower</a:t>
            </a:r>
          </a:p>
          <a:p>
            <a:pPr lvl="3"/>
            <a:r>
              <a:rPr lang="en-US" sz="1800" baseline="0" noProof="0" dirty="0" smtClean="0"/>
              <a:t>Still a curve if unfamiliar with XML / JSON / REST</a:t>
            </a:r>
          </a:p>
          <a:p>
            <a:pPr lvl="2"/>
            <a:r>
              <a:rPr lang="en-US" sz="2000" baseline="0" noProof="0" dirty="0" smtClean="0"/>
              <a:t>Faster to “drive by” interoperability</a:t>
            </a:r>
          </a:p>
          <a:p>
            <a:pPr lvl="2"/>
            <a:r>
              <a:rPr lang="en-US" sz="2000" baseline="0" noProof="0" dirty="0" smtClean="0"/>
              <a:t>Can’t speed consensus</a:t>
            </a:r>
          </a:p>
          <a:p>
            <a:pPr lvl="2"/>
            <a:r>
              <a:rPr lang="en-US" sz="2000" noProof="0" dirty="0" smtClean="0"/>
              <a:t>Tools to help with mapping to internal codes and structures, still takes time</a:t>
            </a:r>
          </a:p>
          <a:p>
            <a:pPr lvl="2"/>
            <a:r>
              <a:rPr lang="en-US" sz="2000" noProof="0" dirty="0" smtClean="0"/>
              <a:t>Anecdotal</a:t>
            </a:r>
            <a:r>
              <a:rPr lang="en-US" sz="2000" baseline="0" noProof="0" dirty="0" smtClean="0"/>
              <a:t> is “faster” to “significantly faster” to implement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15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Skill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To implement a FHIR solution, you’ll need:</a:t>
            </a:r>
          </a:p>
          <a:p>
            <a:pPr lvl="1"/>
            <a:r>
              <a:rPr lang="en-US" noProof="0" dirty="0" smtClean="0"/>
              <a:t>Knowledge of XML and/or JSON</a:t>
            </a:r>
          </a:p>
          <a:p>
            <a:pPr lvl="1"/>
            <a:r>
              <a:rPr lang="en-US" noProof="0" dirty="0" smtClean="0"/>
              <a:t>Some degree of familiarity with HTTP (assuming REST)</a:t>
            </a:r>
          </a:p>
          <a:p>
            <a:pPr lvl="1"/>
            <a:r>
              <a:rPr lang="en-US" noProof="0" dirty="0" smtClean="0"/>
              <a:t>Likely someone knowledgeable in HTTP security and possibly OAuth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06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What’s giving you pain now?</a:t>
            </a:r>
          </a:p>
          <a:p>
            <a:pPr lvl="0"/>
            <a:r>
              <a:rPr lang="en-US" noProof="0" dirty="0" smtClean="0"/>
              <a:t>How could FHIR address those pain points?</a:t>
            </a:r>
          </a:p>
          <a:p>
            <a:pPr lvl="0"/>
            <a:r>
              <a:rPr lang="en-US" noProof="0" dirty="0" smtClean="0"/>
              <a:t>What worries you about using FHIR?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2"/>
            <a:ext cx="1382349" cy="207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1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b="1" dirty="0" smtClean="0"/>
              <a:t>Additional considerations, Profiles &amp; Next steps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Time-points for </a:t>
            </a:r>
            <a:br>
              <a:rPr lang="en-US" noProof="0" dirty="0" smtClean="0"/>
            </a:br>
            <a:r>
              <a:rPr lang="en-US" noProof="0" dirty="0" smtClean="0"/>
              <a:t>re-evaluation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Sept </a:t>
            </a:r>
            <a:r>
              <a:rPr lang="en-US" dirty="0" smtClean="0"/>
              <a:t>2015: DSTU 2 published</a:t>
            </a:r>
          </a:p>
          <a:p>
            <a:pPr marL="342900" lvl="0" indent="-342900"/>
            <a:r>
              <a:rPr lang="en-US" dirty="0" smtClean="0"/>
              <a:t>Jan 2016: DSTU 2.1 ballot</a:t>
            </a:r>
          </a:p>
          <a:p>
            <a:pPr marL="342900" lvl="0" indent="-342900"/>
            <a:r>
              <a:rPr lang="en-US" dirty="0" smtClean="0"/>
              <a:t>Spring 2016: DSTU 2.1 published</a:t>
            </a:r>
            <a:endParaRPr lang="en-US" dirty="0" smtClean="0"/>
          </a:p>
          <a:p>
            <a:pPr marL="342900" lvl="0" indent="-342900"/>
            <a:r>
              <a:rPr lang="en-US" dirty="0" smtClean="0"/>
              <a:t>2017</a:t>
            </a:r>
            <a:r>
              <a:rPr lang="en-US" dirty="0" smtClean="0"/>
              <a:t>: First Normative specification</a:t>
            </a:r>
          </a:p>
          <a:p>
            <a:pPr marL="342900" lvl="0" indent="-342900"/>
            <a:r>
              <a:rPr lang="en-US" dirty="0" smtClean="0"/>
              <a:t>Additional releases every 12-18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92896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8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wiki.hl7.org</a:t>
            </a:r>
            <a:r>
              <a:rPr lang="en-US" dirty="0"/>
              <a:t>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480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05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October </a:t>
            </a:r>
            <a:r>
              <a:rPr lang="en-AU" sz="1900" dirty="0" smtClean="0"/>
              <a:t>2-9 </a:t>
            </a:r>
            <a:r>
              <a:rPr lang="en-AU" sz="1900" dirty="0" smtClean="0"/>
              <a:t>Atlanta</a:t>
            </a:r>
          </a:p>
          <a:p>
            <a:pPr lvl="1"/>
            <a:r>
              <a:rPr lang="en-AU" sz="1900" dirty="0" smtClean="0"/>
              <a:t>January 9-15 </a:t>
            </a:r>
            <a:r>
              <a:rPr lang="en-AU" sz="1900" dirty="0" err="1" smtClean="0"/>
              <a:t>Orlando</a:t>
            </a:r>
            <a:endParaRPr lang="en-AU" sz="1900" dirty="0" smtClean="0"/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July 13-15 DC</a:t>
            </a:r>
          </a:p>
          <a:p>
            <a:pPr lvl="1"/>
            <a:r>
              <a:rPr lang="en-AU" sz="1900" dirty="0" smtClean="0"/>
              <a:t>November 16-18 Dallas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October 19-23</a:t>
            </a:r>
            <a:r>
              <a:rPr lang="en-AU" sz="1900" smtClean="0"/>
              <a:t>, December 7-11</a:t>
            </a:r>
            <a:endParaRPr lang="en-AU" sz="1900" dirty="0" smtClean="0"/>
          </a:p>
          <a:p>
            <a:r>
              <a:rPr lang="en-AU" sz="2400" dirty="0" smtClean="0"/>
              <a:t>FHIR Developer Days</a:t>
            </a:r>
          </a:p>
          <a:p>
            <a:pPr lvl="1"/>
            <a:r>
              <a:rPr lang="en-AU" sz="1900" dirty="0" smtClean="0"/>
              <a:t>Amsterdam Nov 18-20th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smtClean="0">
                <a:solidFill>
                  <a:schemeClr val="accent1"/>
                </a:solidFill>
              </a:rPr>
              <a:t>November 18-20, 2015 </a:t>
            </a:r>
            <a:r>
              <a:rPr lang="en-US" sz="2400" b="1" dirty="0" smtClean="0">
                <a:solidFill>
                  <a:schemeClr val="accent1"/>
                </a:solidFill>
              </a:rPr>
              <a:t>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3</a:t>
            </a:r>
            <a:r>
              <a:rPr lang="en-US" sz="2000" dirty="0" smtClean="0"/>
              <a:t>4 tutorials/presentations</a:t>
            </a:r>
            <a:endParaRPr lang="en-US" sz="2000" dirty="0" smtClean="0"/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840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Additional Considerations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Resolving identity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Variable server capabilities</a:t>
            </a:r>
          </a:p>
          <a:p>
            <a:r>
              <a:rPr lang="en-US" dirty="0" smtClean="0"/>
              <a:t>Prohibiting data elements</a:t>
            </a:r>
          </a:p>
          <a:p>
            <a:r>
              <a:rPr lang="en-US" dirty="0" smtClean="0"/>
              <a:t>Interoperating with legacy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074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Resource is electronic representation of real-world object</a:t>
            </a:r>
          </a:p>
          <a:p>
            <a:pPr lvl="0"/>
            <a:r>
              <a:rPr lang="en-US" sz="2800" noProof="0" dirty="0" smtClean="0"/>
              <a:t>Can have multiple resource instances for same real-world object</a:t>
            </a:r>
          </a:p>
          <a:p>
            <a:pPr lvl="1"/>
            <a:r>
              <a:rPr lang="en-US" sz="2400" noProof="0" dirty="0" smtClean="0"/>
              <a:t>Different servers or sometimes even same server</a:t>
            </a:r>
          </a:p>
          <a:p>
            <a:pPr lvl="1"/>
            <a:r>
              <a:rPr lang="en-US" sz="2400" noProof="0" dirty="0" smtClean="0"/>
              <a:t>Ids for same resource on different servers can be completely different</a:t>
            </a:r>
          </a:p>
          <a:p>
            <a:pPr lvl="1"/>
            <a:r>
              <a:rPr lang="en-US" sz="2400" noProof="0" dirty="0" smtClean="0"/>
              <a:t>Data on different servers can also vary</a:t>
            </a:r>
          </a:p>
          <a:p>
            <a:pPr lvl="0"/>
            <a:r>
              <a:rPr lang="en-US" sz="2800" noProof="0" dirty="0" smtClean="0"/>
              <a:t>One resource multiple sites (with different ids)</a:t>
            </a:r>
          </a:p>
          <a:p>
            <a:pPr lvl="0"/>
            <a:r>
              <a:rPr lang="en-US" sz="2800" noProof="0" dirty="0" smtClean="0"/>
              <a:t>Available data may vary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xmlns="" val="10484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Matching resources within and across servers is generally accomplished by business id (“identifier”)</a:t>
            </a:r>
          </a:p>
          <a:p>
            <a:r>
              <a:rPr lang="en-US" noProof="0" dirty="0" smtClean="0"/>
              <a:t>May also have business “version”</a:t>
            </a:r>
          </a:p>
          <a:p>
            <a:pPr lvl="1"/>
            <a:r>
              <a:rPr lang="en-US" noProof="0" dirty="0" smtClean="0"/>
              <a:t>Rules over changing business version are domain-dependent.  </a:t>
            </a:r>
          </a:p>
          <a:p>
            <a:pPr lvl="1"/>
            <a:r>
              <a:rPr lang="en-US" noProof="0" dirty="0" smtClean="0"/>
              <a:t>Where old versions my be maintained, each version might be distinct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00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Missing data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Extremely few resource or data type elements are required (</a:t>
            </a:r>
            <a:r>
              <a:rPr lang="en-US" noProof="0" dirty="0" err="1" smtClean="0"/>
              <a:t>minOccurs</a:t>
            </a:r>
            <a:r>
              <a:rPr lang="en-US" noProof="0" dirty="0" smtClean="0"/>
              <a:t> &gt; 0)</a:t>
            </a:r>
          </a:p>
          <a:p>
            <a:pPr lvl="1"/>
            <a:r>
              <a:rPr lang="en-US" noProof="0" dirty="0" smtClean="0"/>
              <a:t>Resources and data types are context independent</a:t>
            </a:r>
          </a:p>
          <a:p>
            <a:pPr lvl="1"/>
            <a:r>
              <a:rPr lang="en-US" noProof="0" dirty="0" smtClean="0"/>
              <a:t>Extensions might supersede core elements</a:t>
            </a:r>
          </a:p>
          <a:p>
            <a:r>
              <a:rPr lang="en-US" noProof="0" dirty="0" smtClean="0"/>
              <a:t>Therefore</a:t>
            </a:r>
          </a:p>
          <a:p>
            <a:pPr lvl="1"/>
            <a:r>
              <a:rPr lang="en-US" noProof="0" dirty="0" smtClean="0"/>
              <a:t>Don’t assume data will be present</a:t>
            </a:r>
          </a:p>
          <a:p>
            <a:pPr lvl="2"/>
            <a:r>
              <a:rPr lang="en-US" noProof="0" dirty="0" smtClean="0"/>
              <a:t>Always check for element/@value, not just element</a:t>
            </a:r>
          </a:p>
          <a:p>
            <a:pPr lvl="1"/>
            <a:r>
              <a:rPr lang="en-US" noProof="0" dirty="0" smtClean="0"/>
              <a:t>May need to validate to a profile to enforce requirements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487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Looping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resources are interrelated</a:t>
            </a:r>
            <a:r>
              <a:rPr lang="en-US" baseline="0" noProof="0" dirty="0" smtClean="0"/>
              <a:t> in a network, not a hierarchy</a:t>
            </a:r>
          </a:p>
          <a:p>
            <a:pPr lvl="1"/>
            <a:r>
              <a:rPr lang="en-US" noProof="0" dirty="0" smtClean="0"/>
              <a:t>Direct and indirect looping relationships are possible</a:t>
            </a:r>
          </a:p>
          <a:p>
            <a:pPr lvl="2"/>
            <a:r>
              <a:rPr lang="en-US" noProof="0" dirty="0" smtClean="0"/>
              <a:t>In resource definitions &amp; instances</a:t>
            </a:r>
          </a:p>
          <a:p>
            <a:pPr lvl="2"/>
            <a:r>
              <a:rPr lang="en-US" noProof="0" dirty="0" smtClean="0"/>
              <a:t>Even if not possible with core elements, may occur with extensions</a:t>
            </a:r>
          </a:p>
          <a:p>
            <a:pPr lvl="1"/>
            <a:r>
              <a:rPr lang="en-US" noProof="0" dirty="0" smtClean="0"/>
              <a:t>Parsing and processing algorithms must deal with this possibility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19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12280</TotalTime>
  <Words>1378</Words>
  <Application>Microsoft Office PowerPoint</Application>
  <PresentationFormat>On-screen Show (4:3)</PresentationFormat>
  <Paragraphs>266</Paragraphs>
  <Slides>35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Refined</vt:lpstr>
      <vt:lpstr>FHIR for Architects (3 of 3)</vt:lpstr>
      <vt:lpstr>This presentation</vt:lpstr>
      <vt:lpstr>Agenda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Profiled FHIR</vt:lpstr>
      <vt:lpstr>Profile-less FHIR</vt:lpstr>
      <vt:lpstr>Uses for Profiles</vt:lpstr>
      <vt:lpstr>Profiles to guide behavior</vt:lpstr>
      <vt:lpstr>Simultaneous profiles</vt:lpstr>
      <vt:lpstr>Declaring profiles</vt:lpstr>
      <vt:lpstr>What now?</vt:lpstr>
      <vt:lpstr>Dealing with DSTU</vt:lpstr>
      <vt:lpstr>DSTU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 re-evaluation</vt:lpstr>
      <vt:lpstr>Resources wiki.hl7.org/?title=FHIR</vt:lpstr>
      <vt:lpstr>Next Steps for you</vt:lpstr>
      <vt:lpstr>Education opportunities</vt:lpstr>
      <vt:lpstr>International HL7 FHIR Developer Days November 18-20, 2015 in Amsterdam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286</cp:revision>
  <dcterms:created xsi:type="dcterms:W3CDTF">2012-12-03T20:41:34Z</dcterms:created>
  <dcterms:modified xsi:type="dcterms:W3CDTF">2015-06-26T14:50:05Z</dcterms:modified>
</cp:coreProperties>
</file>