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45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47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44" r:id="rId33"/>
    <p:sldId id="319" r:id="rId34"/>
    <p:sldId id="320" r:id="rId35"/>
    <p:sldId id="321" r:id="rId36"/>
    <p:sldId id="322" r:id="rId37"/>
    <p:sldId id="323" r:id="rId38"/>
    <p:sldId id="343" r:id="rId39"/>
    <p:sldId id="325" r:id="rId40"/>
    <p:sldId id="326" r:id="rId41"/>
    <p:sldId id="346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22/06/2015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22/06/2015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820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0008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335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28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3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2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8715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1069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277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5-06%20Tutorials/FHIR%20for%20Executives2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June 23, </a:t>
            </a:r>
            <a:r>
              <a:rPr lang="en-AU" dirty="0" smtClean="0"/>
              <a:t>2015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40690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7961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075517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18221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211960" y="2132856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</a:t>
            </a:r>
            <a:r>
              <a:rPr lang="en-US" dirty="0" smtClean="0"/>
              <a:t>Sept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“push”, Operations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95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Maturity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Intended to indicate level of stability</a:t>
            </a:r>
          </a:p>
          <a:p>
            <a:pPr lvl="1"/>
            <a:r>
              <a:rPr lang="en-CA" dirty="0" smtClean="0"/>
              <a:t>FMM1 – Resource is “done”, no build warnings</a:t>
            </a:r>
          </a:p>
          <a:p>
            <a:pPr lvl="1"/>
            <a:r>
              <a:rPr lang="en-CA" dirty="0" smtClean="0"/>
              <a:t>FMM2 – Tested at approved Connectathon</a:t>
            </a:r>
          </a:p>
          <a:p>
            <a:pPr lvl="1"/>
            <a:r>
              <a:rPr lang="en-CA" dirty="0" smtClean="0"/>
              <a:t>FMM3 – Passes QA, has passed ballot</a:t>
            </a:r>
          </a:p>
          <a:p>
            <a:pPr lvl="1"/>
            <a:r>
              <a:rPr lang="en-CA" dirty="0" smtClean="0"/>
              <a:t>FMM4* – Tested across scope, published, prototype implementation</a:t>
            </a:r>
          </a:p>
          <a:p>
            <a:pPr lvl="1"/>
            <a:r>
              <a:rPr lang="en-CA" dirty="0" smtClean="0"/>
              <a:t>FMM5* – 5 distinct production implementations, multiple countries, 2</a:t>
            </a:r>
          </a:p>
          <a:p>
            <a:r>
              <a:rPr lang="en-CA" dirty="0" smtClean="0"/>
              <a:t>Non-compatible changes at level 4 and 5 will face increased hurdles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307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gforge.hl7.org/svn/fhir/trunk/presentations/2015-06 </a:t>
            </a:r>
            <a:r>
              <a:rPr lang="en-CA" dirty="0" smtClean="0">
                <a:hlinkClick r:id="rId2"/>
              </a:rPr>
              <a:t>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&gt;100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150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54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CCDA or FHIR data</a:t>
            </a:r>
          </a:p>
          <a:p>
            <a:r>
              <a:rPr lang="en-US" sz="2400" dirty="0" smtClean="0"/>
              <a:t>Data Access Framework</a:t>
            </a:r>
          </a:p>
          <a:p>
            <a:pPr lvl="1"/>
            <a:r>
              <a:rPr lang="en-US" sz="2000" dirty="0" smtClean="0"/>
              <a:t>Profiling FHIR for meaningful use data access outside documents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3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</a:t>
            </a:r>
            <a:r>
              <a:rPr lang="en-CA" dirty="0" err="1" smtClean="0"/>
              <a:t>Affiars</a:t>
            </a:r>
            <a:r>
              <a:rPr lang="en-CA" dirty="0" smtClean="0"/>
              <a:t>, 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</a:t>
            </a:r>
            <a:r>
              <a:rPr lang="en-US" dirty="0" smtClean="0"/>
              <a:t>Fall,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17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Who</a:t>
            </a:r>
          </a:p>
          <a:p>
            <a:pPr lvl="1"/>
            <a:r>
              <a:rPr lang="en-US" sz="2400" dirty="0" smtClean="0"/>
              <a:t>Healthcentrix.co – U.S. cloud-based PHR start-up</a:t>
            </a:r>
          </a:p>
          <a:p>
            <a:r>
              <a:rPr lang="en-US" sz="2800" dirty="0" smtClean="0"/>
              <a:t>What</a:t>
            </a:r>
          </a:p>
          <a:p>
            <a:pPr lvl="1"/>
            <a:r>
              <a:rPr lang="en-CA" sz="2400" dirty="0"/>
              <a:t> </a:t>
            </a:r>
            <a:r>
              <a:rPr lang="en-CA" sz="2400" dirty="0" smtClean="0"/>
              <a:t>Community portal, PHR, mobile health assistant, device aggregator</a:t>
            </a:r>
          </a:p>
          <a:p>
            <a:pPr lvl="2"/>
            <a:r>
              <a:rPr lang="en-CA" sz="2000" dirty="0" smtClean="0"/>
              <a:t>XDS </a:t>
            </a:r>
            <a:r>
              <a:rPr lang="en-CA" sz="2000" dirty="0"/>
              <a:t>persistence integrated with a CCDA bridge (HISP Direct and HIE</a:t>
            </a:r>
            <a:r>
              <a:rPr lang="en-CA" sz="2000" dirty="0" smtClean="0"/>
              <a:t>)</a:t>
            </a:r>
          </a:p>
          <a:p>
            <a:pPr lvl="1"/>
            <a:r>
              <a:rPr lang="en-CA" sz="2400" dirty="0" smtClean="0"/>
              <a:t>Patients</a:t>
            </a:r>
            <a:r>
              <a:rPr lang="en-CA" sz="2400" dirty="0"/>
              <a:t>, doctors and families share </a:t>
            </a:r>
            <a:r>
              <a:rPr lang="en-CA" sz="2400" dirty="0" smtClean="0"/>
              <a:t>PHI</a:t>
            </a:r>
            <a:r>
              <a:rPr lang="en-CA" sz="2400" dirty="0"/>
              <a:t>, </a:t>
            </a:r>
            <a:r>
              <a:rPr lang="en-CA" sz="2400" dirty="0" smtClean="0"/>
              <a:t>care plans &amp; patient-generated data</a:t>
            </a:r>
            <a:endParaRPr lang="en-US" sz="2400" dirty="0" smtClean="0"/>
          </a:p>
          <a:p>
            <a:r>
              <a:rPr lang="en-US" sz="2800" dirty="0" smtClean="0"/>
              <a:t>When:</a:t>
            </a:r>
          </a:p>
          <a:p>
            <a:pPr lvl="1"/>
            <a:r>
              <a:rPr lang="en-US" sz="2400" dirty="0" smtClean="0"/>
              <a:t>Alpha Feb (200 patients). Beta </a:t>
            </a:r>
            <a:r>
              <a:rPr lang="en-US" sz="2400" dirty="0" smtClean="0"/>
              <a:t>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079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7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messages over Web Services to query and retrieve CDA documents. 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focus is  End of Life preferences by Ambulance Service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 by end of 2014</a:t>
            </a:r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HSPCS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52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to 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</a:p>
          <a:p>
            <a:pPr lvl="1"/>
            <a:r>
              <a:rPr lang="en-CA" dirty="0" smtClean="0"/>
              <a:t>Updates to Integration engine to map v2 to FHIR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Delivery Q2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5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  <a:endParaRPr lang="en-US" sz="2600" dirty="0" smtClean="0">
              <a:solidFill>
                <a:schemeClr val="tx1"/>
              </a:solidFill>
              <a:effectLst/>
              <a:latin typeface="+mn-lt"/>
            </a:endParaRP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Registration/ADT, Clinical Document and Med order clinical portal portion </a:t>
            </a:r>
            <a:r>
              <a:rPr lang="en-US" dirty="0" smtClean="0"/>
              <a:t>production (2014)</a:t>
            </a:r>
            <a:endParaRPr lang="en-US" dirty="0" smtClean="0"/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60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 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</a:p>
          <a:p>
            <a:pPr lvl="1"/>
            <a:r>
              <a:rPr lang="en-CA" dirty="0" smtClean="0"/>
              <a:t>UNICEF, USAID, </a:t>
            </a:r>
            <a:r>
              <a:rPr lang="en-CA" dirty="0" err="1" smtClean="0"/>
              <a:t>IntraHealth</a:t>
            </a:r>
            <a:r>
              <a:rPr lang="en-CA" dirty="0" smtClean="0"/>
              <a:t>, </a:t>
            </a:r>
            <a:r>
              <a:rPr lang="en-CA" dirty="0" err="1" smtClean="0"/>
              <a:t>OpenMRS</a:t>
            </a:r>
            <a:r>
              <a:rPr lang="en-CA" dirty="0" smtClean="0"/>
              <a:t>, +++</a:t>
            </a:r>
          </a:p>
          <a:p>
            <a:r>
              <a:rPr lang="en-CA" dirty="0" smtClean="0"/>
              <a:t>What</a:t>
            </a:r>
          </a:p>
          <a:p>
            <a:pPr lvl="1"/>
            <a:r>
              <a:rPr lang="en-CA" dirty="0" smtClean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CA" dirty="0" smtClean="0"/>
              <a:t>Prod: Liberia in Aug.; Sierra </a:t>
            </a:r>
            <a:r>
              <a:rPr lang="en-CA" dirty="0" err="1" smtClean="0"/>
              <a:t>Leonne</a:t>
            </a:r>
            <a:r>
              <a:rPr lang="en-CA" dirty="0" smtClean="0"/>
              <a:t>, </a:t>
            </a:r>
            <a:r>
              <a:rPr lang="en-CA" dirty="0" err="1" smtClean="0"/>
              <a:t>Guinnea</a:t>
            </a:r>
            <a:r>
              <a:rPr lang="en-CA" dirty="0" smtClean="0"/>
              <a:t> now</a:t>
            </a:r>
          </a:p>
          <a:p>
            <a:pPr lvl="1"/>
            <a:r>
              <a:rPr lang="en-CA" dirty="0" smtClean="0"/>
              <a:t>Rollout &amp; expansion </a:t>
            </a:r>
            <a:r>
              <a:rPr lang="en-CA" smtClean="0"/>
              <a:t>in several more </a:t>
            </a:r>
            <a:r>
              <a:rPr lang="en-CA" dirty="0" smtClean="0"/>
              <a:t>countries</a:t>
            </a:r>
            <a:br>
              <a:rPr lang="en-CA" dirty="0" smtClean="0"/>
            </a:br>
            <a:r>
              <a:rPr lang="en-CA" dirty="0" smtClean="0"/>
              <a:t>in next 6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074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2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="" xmlns:p14="http://schemas.microsoft.com/office/powerpoint/2010/main" val="4009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June 22-26, October 19-23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smtClean="0"/>
              <a:t>Amsterdam Nov 18-20th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585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gforge.hl7.org/svn/fhir/trunk/presentations/2015-04 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7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="" xmlns:p14="http://schemas.microsoft.com/office/powerpoint/2010/main" val="1387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9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3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13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10204</TotalTime>
  <Words>1796</Words>
  <Application>Microsoft Office PowerPoint</Application>
  <PresentationFormat>On-screen Show (4:3)</PresentationFormat>
  <Paragraphs>393</Paragraphs>
  <Slides>42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Refined</vt:lpstr>
      <vt:lpstr>FHIR for Executives (2 of 2)</vt:lpstr>
      <vt:lpstr>This presentation</vt:lpstr>
      <vt:lpstr>Questions?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Maturity levels</vt:lpstr>
      <vt:lpstr>Normative FHIR</vt:lpstr>
      <vt:lpstr>Using FHIR</vt:lpstr>
      <vt:lpstr>Where can FHIR be used?</vt:lpstr>
      <vt:lpstr>Implementation during DSTU</vt:lpstr>
      <vt:lpstr>Who’s working with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International HL7 FHIR Developer Days November 18-20, 2015 in Amsterdam</vt:lpstr>
      <vt:lpstr>Final message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292</cp:revision>
  <dcterms:created xsi:type="dcterms:W3CDTF">2012-12-03T20:41:34Z</dcterms:created>
  <dcterms:modified xsi:type="dcterms:W3CDTF">2015-06-22T15:31:19Z</dcterms:modified>
</cp:coreProperties>
</file>