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322" r:id="rId4"/>
    <p:sldId id="323" r:id="rId5"/>
    <p:sldId id="284" r:id="rId6"/>
    <p:sldId id="324" r:id="rId7"/>
    <p:sldId id="286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7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51" r:id="rId32"/>
    <p:sldId id="352" r:id="rId33"/>
    <p:sldId id="347" r:id="rId34"/>
    <p:sldId id="353" r:id="rId35"/>
    <p:sldId id="348" r:id="rId36"/>
    <p:sldId id="349" r:id="rId37"/>
    <p:sldId id="354" r:id="rId38"/>
    <p:sldId id="400" r:id="rId39"/>
    <p:sldId id="401" r:id="rId40"/>
    <p:sldId id="402" r:id="rId41"/>
    <p:sldId id="403" r:id="rId42"/>
    <p:sldId id="404" r:id="rId43"/>
    <p:sldId id="355" r:id="rId44"/>
    <p:sldId id="405" r:id="rId45"/>
    <p:sldId id="356" r:id="rId46"/>
    <p:sldId id="358" r:id="rId47"/>
    <p:sldId id="357" r:id="rId48"/>
    <p:sldId id="363" r:id="rId49"/>
    <p:sldId id="391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8" r:id="rId60"/>
    <p:sldId id="380" r:id="rId61"/>
    <p:sldId id="381" r:id="rId62"/>
    <p:sldId id="382" r:id="rId63"/>
    <p:sldId id="383" r:id="rId64"/>
    <p:sldId id="384" r:id="rId65"/>
    <p:sldId id="385" r:id="rId66"/>
    <p:sldId id="377" r:id="rId67"/>
    <p:sldId id="359" r:id="rId68"/>
    <p:sldId id="360" r:id="rId69"/>
    <p:sldId id="364" r:id="rId70"/>
    <p:sldId id="361" r:id="rId71"/>
    <p:sldId id="362" r:id="rId72"/>
    <p:sldId id="365" r:id="rId73"/>
    <p:sldId id="366" r:id="rId74"/>
    <p:sldId id="367" r:id="rId75"/>
    <p:sldId id="386" r:id="rId76"/>
    <p:sldId id="387" r:id="rId77"/>
    <p:sldId id="388" r:id="rId78"/>
    <p:sldId id="389" r:id="rId79"/>
    <p:sldId id="390" r:id="rId80"/>
    <p:sldId id="392" r:id="rId81"/>
    <p:sldId id="393" r:id="rId82"/>
    <p:sldId id="394" r:id="rId83"/>
    <p:sldId id="395" r:id="rId84"/>
    <p:sldId id="396" r:id="rId85"/>
    <p:sldId id="397" r:id="rId86"/>
    <p:sldId id="398" r:id="rId87"/>
    <p:sldId id="399" r:id="rId88"/>
    <p:sldId id="406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24" d="100"/>
          <a:sy n="124" d="100"/>
        </p:scale>
        <p:origin x="12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17/06/2015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62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17/06/2015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52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17/06/2015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86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17/06/2015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9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17/06/2015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55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17/06/2015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73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17/06/2015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29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17/06/2015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7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17/06/2015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09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17/06/2015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2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A1F-D2A3-43E2-9792-DA5F4B4E8751}" type="datetimeFigureOut">
              <a:rPr lang="en-AU" smtClean="0"/>
              <a:t>17/06/2015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64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AA1F-D2A3-43E2-9792-DA5F4B4E8751}" type="datetimeFigureOut">
              <a:rPr lang="en-AU" smtClean="0"/>
              <a:t>17/06/2015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D40F-1364-4263-9F67-1C11A167E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file:///C:\work\org.hl7.fhir\build\publish\observation-daf-results.html" TargetMode="External"/><Relationship Id="rId13" Type="http://schemas.openxmlformats.org/officeDocument/2006/relationships/hyperlink" Target="file:///C:\work\org.hl7.fhir\build\publish\medicationprescription-daf.html" TargetMode="External"/><Relationship Id="rId18" Type="http://schemas.openxmlformats.org/officeDocument/2006/relationships/hyperlink" Target="file:///C:\work\org.hl7.fhir\build\publish\observation-daf-vitalsigns.html" TargetMode="External"/><Relationship Id="rId3" Type="http://schemas.openxmlformats.org/officeDocument/2006/relationships/hyperlink" Target="file:///C:\work\org.hl7.fhir\build\publish\diagnosticorder-daf.html" TargetMode="External"/><Relationship Id="rId21" Type="http://schemas.openxmlformats.org/officeDocument/2006/relationships/hyperlink" Target="file:///C:\work\org.hl7.fhir\build\publish\location-daf-daflocation.html" TargetMode="External"/><Relationship Id="rId7" Type="http://schemas.openxmlformats.org/officeDocument/2006/relationships/hyperlink" Target="file:///C:\work\org.hl7.fhir\build\publish\immunization-daf.html" TargetMode="External"/><Relationship Id="rId12" Type="http://schemas.openxmlformats.org/officeDocument/2006/relationships/hyperlink" Target="file:///C:\work\org.hl7.fhir\build\publish\medicationdispense-daf.html" TargetMode="External"/><Relationship Id="rId17" Type="http://schemas.openxmlformats.org/officeDocument/2006/relationships/hyperlink" Target="file:///C:\work\org.hl7.fhir\build\publish\observation-daf-smokingstatus.html" TargetMode="External"/><Relationship Id="rId2" Type="http://schemas.openxmlformats.org/officeDocument/2006/relationships/hyperlink" Target="file:///C:\work\org.hl7.fhir\build\publish\allergyintolerance-daf.html" TargetMode="External"/><Relationship Id="rId16" Type="http://schemas.openxmlformats.org/officeDocument/2006/relationships/hyperlink" Target="file:///C:\work\org.hl7.fhir\build\publish\procedure-daf.html" TargetMode="External"/><Relationship Id="rId20" Type="http://schemas.openxmlformats.org/officeDocument/2006/relationships/hyperlink" Target="file:///C:\work\org.hl7.fhir\build\publish\org-daf-daforganiz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work\org.hl7.fhir\build\publish\familymemberhistory-daf.html" TargetMode="External"/><Relationship Id="rId11" Type="http://schemas.openxmlformats.org/officeDocument/2006/relationships/hyperlink" Target="file:///C:\work\org.hl7.fhir\build\publish\medicationadministration-daf.html" TargetMode="External"/><Relationship Id="rId24" Type="http://schemas.openxmlformats.org/officeDocument/2006/relationships/hyperlink" Target="file:///C:\work\org.hl7.fhir\build\publish\relatedperson-daf-dafrelatedperson.html" TargetMode="External"/><Relationship Id="rId5" Type="http://schemas.openxmlformats.org/officeDocument/2006/relationships/hyperlink" Target="file:///C:\work\org.hl7.fhir\build\publish\encounter-daf.html" TargetMode="External"/><Relationship Id="rId15" Type="http://schemas.openxmlformats.org/officeDocument/2006/relationships/hyperlink" Target="file:///C:\work\org.hl7.fhir\build\publish\condition-daf.html" TargetMode="External"/><Relationship Id="rId23" Type="http://schemas.openxmlformats.org/officeDocument/2006/relationships/hyperlink" Target="file:///C:\work\org.hl7.fhir\build\publish\substance-daf-dafsubstance.html" TargetMode="External"/><Relationship Id="rId10" Type="http://schemas.openxmlformats.org/officeDocument/2006/relationships/hyperlink" Target="file:///C:\work\org.hl7.fhir\build\publish\medicationstatement-daf.html" TargetMode="External"/><Relationship Id="rId19" Type="http://schemas.openxmlformats.org/officeDocument/2006/relationships/hyperlink" Target="file:///C:\work\org.hl7.fhir\build\publish\list-daf.html" TargetMode="External"/><Relationship Id="rId4" Type="http://schemas.openxmlformats.org/officeDocument/2006/relationships/hyperlink" Target="file:///C:\work\org.hl7.fhir\build\publish\diagnosticreport-daf.html" TargetMode="External"/><Relationship Id="rId9" Type="http://schemas.openxmlformats.org/officeDocument/2006/relationships/hyperlink" Target="file:///C:\work\org.hl7.fhir\build\publish\medication-daf.html" TargetMode="External"/><Relationship Id="rId14" Type="http://schemas.openxmlformats.org/officeDocument/2006/relationships/hyperlink" Target="file:///C:\work\org.hl7.fhir\build\publish\patient-daf.html" TargetMode="External"/><Relationship Id="rId22" Type="http://schemas.openxmlformats.org/officeDocument/2006/relationships/hyperlink" Target="file:///C:\work\org.hl7.fhir\build\publish\pract-daf-dafpract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hirblog.com/" TargetMode="External"/><Relationship Id="rId2" Type="http://schemas.openxmlformats.org/officeDocument/2006/relationships/hyperlink" Target="http://www.healthintersections.com.au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file:///C:\work\org.hl7.fhir\build\publish\communication-qicore-qicore-communication.html" TargetMode="External"/><Relationship Id="rId13" Type="http://schemas.openxmlformats.org/officeDocument/2006/relationships/hyperlink" Target="file:///C:\work\org.hl7.fhir\build\publish\medicationprescription-qicore-qicore-medicationprescription.html" TargetMode="External"/><Relationship Id="rId18" Type="http://schemas.openxmlformats.org/officeDocument/2006/relationships/hyperlink" Target="file:///C:\work\org.hl7.fhir\build\publish\deviceusestatement-qicore-qicore-deviceusestatement.html" TargetMode="External"/><Relationship Id="rId26" Type="http://schemas.openxmlformats.org/officeDocument/2006/relationships/hyperlink" Target="file:///C:\work\org.hl7.fhir\build\publish\familymemberhistory-qicore-qicore-familymemberhistory.html" TargetMode="External"/><Relationship Id="rId3" Type="http://schemas.openxmlformats.org/officeDocument/2006/relationships/hyperlink" Target="file:///C:\work\org.hl7.fhir\build\publish\immunizationrecommendation-qicore-qicore-immunizationrec.html" TargetMode="External"/><Relationship Id="rId21" Type="http://schemas.openxmlformats.org/officeDocument/2006/relationships/hyperlink" Target="file:///C:\work\org.hl7.fhir\build\publish\patient-qicore-qicore-patient.html" TargetMode="External"/><Relationship Id="rId34" Type="http://schemas.openxmlformats.org/officeDocument/2006/relationships/hyperlink" Target="file:///C:\work\org.hl7.fhir\build\publish\immunization-qicore-qicore-immunization.html" TargetMode="External"/><Relationship Id="rId7" Type="http://schemas.openxmlformats.org/officeDocument/2006/relationships/hyperlink" Target="file:///C:\work\org.hl7.fhir\build\publish\medication-qicore-qicore-medication.html" TargetMode="External"/><Relationship Id="rId12" Type="http://schemas.openxmlformats.org/officeDocument/2006/relationships/hyperlink" Target="file:///C:\work\org.hl7.fhir\build\publish\condition-qicore-qicore-condition.html" TargetMode="External"/><Relationship Id="rId17" Type="http://schemas.openxmlformats.org/officeDocument/2006/relationships/hyperlink" Target="file:///C:\work\org.hl7.fhir\build\publish\observation-qicore-qicore-observation.html" TargetMode="External"/><Relationship Id="rId25" Type="http://schemas.openxmlformats.org/officeDocument/2006/relationships/hyperlink" Target="file:///C:\work\org.hl7.fhir\build\publish\procedure-qicore-qicore-procedure.html" TargetMode="External"/><Relationship Id="rId33" Type="http://schemas.openxmlformats.org/officeDocument/2006/relationships/hyperlink" Target="file:///C:\work\org.hl7.fhir\build\publish\specimen-qicore-qicore-specimen.html" TargetMode="External"/><Relationship Id="rId2" Type="http://schemas.openxmlformats.org/officeDocument/2006/relationships/hyperlink" Target="file:///C:\work\org.hl7.fhir\build\publish\adverseevent-qicore-qicore-adverseevent.html" TargetMode="External"/><Relationship Id="rId16" Type="http://schemas.openxmlformats.org/officeDocument/2006/relationships/hyperlink" Target="file:///C:\work\org.hl7.fhir\build\publish\deviceuserequest-qicore-qicore-deviceuserequest.html" TargetMode="External"/><Relationship Id="rId20" Type="http://schemas.openxmlformats.org/officeDocument/2006/relationships/hyperlink" Target="file:///C:\work\org.hl7.fhir\build\publish\diagnosticorder-qicore-qicore-diagnosticorder.html" TargetMode="External"/><Relationship Id="rId29" Type="http://schemas.openxmlformats.org/officeDocument/2006/relationships/hyperlink" Target="file:///C:\work\org.hl7.fhir\build\publish\referralrequest-qicore-qicore-referralreque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work\org.hl7.fhir\build\publish\bodysite-qicore-qicore-bodysite.html" TargetMode="External"/><Relationship Id="rId11" Type="http://schemas.openxmlformats.org/officeDocument/2006/relationships/hyperlink" Target="file:///C:\work\org.hl7.fhir\build\publish\medicationdispense-qicore-qicore-medicationdispense.html" TargetMode="External"/><Relationship Id="rId24" Type="http://schemas.openxmlformats.org/officeDocument/2006/relationships/hyperlink" Target="file:///C:\work\org.hl7.fhir\build\publish\encounter-qicore-qicore-encounter.html" TargetMode="External"/><Relationship Id="rId32" Type="http://schemas.openxmlformats.org/officeDocument/2006/relationships/hyperlink" Target="file:///C:\work\org.hl7.fhir\build\publish\imagingstudy-qicore-qicore-imagingstudy.html" TargetMode="External"/><Relationship Id="rId5" Type="http://schemas.openxmlformats.org/officeDocument/2006/relationships/hyperlink" Target="file:///C:\work\org.hl7.fhir\build\publish\location-qicore-qicore-location.html" TargetMode="External"/><Relationship Id="rId15" Type="http://schemas.openxmlformats.org/officeDocument/2006/relationships/hyperlink" Target="file:///C:\work\org.hl7.fhir\build\publish\medicationstatement-qicore-qicore-medicationstatement.html" TargetMode="External"/><Relationship Id="rId23" Type="http://schemas.openxmlformats.org/officeDocument/2006/relationships/hyperlink" Target="file:///C:\work\org.hl7.fhir\build\publish\practitioner-qicore-qicore-practitioner.html" TargetMode="External"/><Relationship Id="rId28" Type="http://schemas.openxmlformats.org/officeDocument/2006/relationships/hyperlink" Target="file:///C:\work\org.hl7.fhir\build\publish\flag-qicore-qicore-flag.html" TargetMode="External"/><Relationship Id="rId10" Type="http://schemas.openxmlformats.org/officeDocument/2006/relationships/hyperlink" Target="file:///C:\work\org.hl7.fhir\build\publish\communicationrequest-qicore-qicore-communicationrequest.html" TargetMode="External"/><Relationship Id="rId19" Type="http://schemas.openxmlformats.org/officeDocument/2006/relationships/hyperlink" Target="file:///C:\work\org.hl7.fhir\build\publish\organization-qicore-qicore-organization.html" TargetMode="External"/><Relationship Id="rId31" Type="http://schemas.openxmlformats.org/officeDocument/2006/relationships/hyperlink" Target="file:///C:\work\org.hl7.fhir\build\publish\relatedperson-qicore-qicore-relatedperson.html" TargetMode="External"/><Relationship Id="rId4" Type="http://schemas.openxmlformats.org/officeDocument/2006/relationships/hyperlink" Target="file:///C:\work\org.hl7.fhir\build\publish\allergyintolerance-qicore-qicore-allergyintolerance.html" TargetMode="External"/><Relationship Id="rId9" Type="http://schemas.openxmlformats.org/officeDocument/2006/relationships/hyperlink" Target="file:///C:\work\org.hl7.fhir\build\publish\medicationadministration-qicore-qicore-medicationadministration.html" TargetMode="External"/><Relationship Id="rId14" Type="http://schemas.openxmlformats.org/officeDocument/2006/relationships/hyperlink" Target="file:///C:\work\org.hl7.fhir\build\publish\device-qicore-qicore-device.html" TargetMode="External"/><Relationship Id="rId22" Type="http://schemas.openxmlformats.org/officeDocument/2006/relationships/hyperlink" Target="file:///C:\work\org.hl7.fhir\build\publish\diagnosticreport-qicore-qicore-diagnosticreport.html" TargetMode="External"/><Relationship Id="rId27" Type="http://schemas.openxmlformats.org/officeDocument/2006/relationships/hyperlink" Target="file:///C:\work\org.hl7.fhir\build\publish\procedurerequest-qicore-qicore-procedurerequest.html" TargetMode="External"/><Relationship Id="rId30" Type="http://schemas.openxmlformats.org/officeDocument/2006/relationships/hyperlink" Target="file:///C:\work\org.hl7.fhir\build\publish\goal-qicore-qicore-goal.html" TargetMode="External"/><Relationship Id="rId35" Type="http://schemas.openxmlformats.org/officeDocument/2006/relationships/hyperlink" Target="file:///C:\work\org.hl7.fhir\build\publish\substance-qicore-qicore-substance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althit.gov/facas/sites/faca/files/Joint_HIT_JTF%20Final%20Report%20v2_2014-10-15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rgonautwiki.hl7.org/index.ph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itemesa.com/interop.htm" TargetMode="External"/><Relationship Id="rId2" Type="http://schemas.openxmlformats.org/officeDocument/2006/relationships/hyperlink" Target="https://groups.yahoo.com/neo/groups/soapbuilders/info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motorcycleguy.blogspot.com.au/2012/09/successes-at-hl7-fhir-connectathon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FHIR_Connectathon_Brisbane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fhir" TargetMode="External"/><Relationship Id="rId2" Type="http://schemas.openxmlformats.org/officeDocument/2006/relationships/hyperlink" Target="http://fhir-dev.healthintersections.com.au/open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2015May/index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ridashi.com.au/site/demo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gf/project/fhir/tracker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hl7-fhir.github.io/nehta.htm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fhir.oridashi.com.au/aus/index.php?title=FHIRA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://hl7-fhir.github.io/change.html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en-AU" dirty="0" smtClean="0"/>
              <a:t>HL7 Australia FHIR </a:t>
            </a:r>
            <a:br>
              <a:rPr lang="en-AU" dirty="0" smtClean="0"/>
            </a:br>
            <a:r>
              <a:rPr lang="en-AU" dirty="0" smtClean="0"/>
              <a:t>Symposium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Grahame Grieve</a:t>
            </a:r>
          </a:p>
          <a:p>
            <a:r>
              <a:rPr lang="en-AU" dirty="0" smtClean="0"/>
              <a:t>16 June 2015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23881" y="6453336"/>
            <a:ext cx="8746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 © 2013 </a:t>
            </a:r>
            <a:r>
              <a:rPr lang="en-US" sz="900" b="1" dirty="0" smtClean="0"/>
              <a:t>Health Intersections. </a:t>
            </a:r>
            <a:r>
              <a:rPr lang="en-US" sz="900" b="1" dirty="0"/>
              <a:t>Licensed under Creative Commons. </a:t>
            </a:r>
            <a:r>
              <a:rPr lang="en-US" sz="900" b="1" dirty="0" smtClean="0"/>
              <a:t>FHIR, HL7, </a:t>
            </a:r>
            <a:r>
              <a:rPr lang="en-US" sz="900" b="1" dirty="0"/>
              <a:t>Health Level Seven are registered trademarks of Health Level Seven International. Reg. U.S. TM Office.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7429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Important Resources: Maturity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314312"/>
              </p:ext>
            </p:extLst>
          </p:nvPr>
        </p:nvGraphicFramePr>
        <p:xfrm>
          <a:off x="827584" y="1772816"/>
          <a:ext cx="74991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720080"/>
                <a:gridCol w="504056"/>
                <a:gridCol w="2645067"/>
                <a:gridCol w="13873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Resource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Level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Resource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Level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Patient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Medication*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Encounter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Practitioner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Observation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Organization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Diagnostic</a:t>
                      </a:r>
                      <a:r>
                        <a:rPr lang="en-AU" baseline="0" dirty="0" err="1" smtClean="0"/>
                        <a:t>Report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Location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Condition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List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 (3)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AllergyIntolerance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Bundle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Procedure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ValueSet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CarePlan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Composition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Overall 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What we expected</a:t>
            </a:r>
          </a:p>
          <a:p>
            <a:pPr lvl="1"/>
            <a:r>
              <a:rPr lang="en-AU" dirty="0" smtClean="0"/>
              <a:t>Scattered adoption by </a:t>
            </a:r>
            <a:r>
              <a:rPr lang="en-AU" dirty="0" err="1" smtClean="0"/>
              <a:t>greenfields</a:t>
            </a:r>
            <a:r>
              <a:rPr lang="en-AU" dirty="0" smtClean="0"/>
              <a:t> solutions (mainly social media driven)</a:t>
            </a:r>
          </a:p>
          <a:p>
            <a:pPr lvl="1"/>
            <a:r>
              <a:rPr lang="en-AU" dirty="0" smtClean="0"/>
              <a:t>Gradual growth of focus on FHIR at HL7</a:t>
            </a:r>
          </a:p>
          <a:p>
            <a:r>
              <a:rPr lang="en-AU" dirty="0" smtClean="0"/>
              <a:t>What actually happened</a:t>
            </a:r>
          </a:p>
          <a:p>
            <a:pPr lvl="1"/>
            <a:r>
              <a:rPr lang="en-AU" dirty="0" smtClean="0"/>
              <a:t>Adoption across new platforms (at least one national EHR)</a:t>
            </a:r>
          </a:p>
          <a:p>
            <a:pPr lvl="1"/>
            <a:r>
              <a:rPr lang="en-AU" dirty="0" smtClean="0"/>
              <a:t>Prototypes &amp; implementations from many members including national programs</a:t>
            </a:r>
          </a:p>
          <a:p>
            <a:pPr lvl="1"/>
            <a:r>
              <a:rPr lang="en-AU" dirty="0" smtClean="0"/>
              <a:t>FHIR dominates HL7 agenda </a:t>
            </a:r>
            <a:r>
              <a:rPr lang="en-AU" dirty="0" smtClean="0"/>
              <a:t>now</a:t>
            </a:r>
          </a:p>
          <a:p>
            <a:pPr lvl="1"/>
            <a:r>
              <a:rPr lang="en-AU" dirty="0" smtClean="0"/>
              <a:t>0% of US hospitals use FHIR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87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vc.com/wp-content/uploads/2014/09/Hype-cycl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3" y="692696"/>
            <a:ext cx="7724964" cy="531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Trough of Disillusionment?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68905" y="6167103"/>
            <a:ext cx="825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Trough: FHIR doesn’t solve all interoperability problems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7459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Problems FHIR doesn’t solve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Can’t make hard problems easy</a:t>
            </a:r>
          </a:p>
          <a:p>
            <a:r>
              <a:rPr lang="en-AU" dirty="0" smtClean="0"/>
              <a:t>Can’t force people to want to interoperate</a:t>
            </a:r>
          </a:p>
          <a:p>
            <a:r>
              <a:rPr lang="en-AU" dirty="0" smtClean="0"/>
              <a:t>Can’t make interoperability easy (data and processes really differ)</a:t>
            </a:r>
          </a:p>
          <a:p>
            <a:r>
              <a:rPr lang="en-AU" dirty="0" smtClean="0"/>
              <a:t>Full scope of healthcare is very broad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57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Problems FHIR does solve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Simple specification implementers can easily engage with &amp; like (5-5-5)</a:t>
            </a:r>
          </a:p>
          <a:p>
            <a:r>
              <a:rPr lang="en-AU" dirty="0" smtClean="0"/>
              <a:t>Solid computable base (ontologies, terminologies, computable conformance layer)</a:t>
            </a:r>
          </a:p>
          <a:p>
            <a:r>
              <a:rPr lang="en-AU" dirty="0" smtClean="0"/>
              <a:t>Open license (free)</a:t>
            </a:r>
          </a:p>
          <a:p>
            <a:r>
              <a:rPr lang="en-AU" dirty="0"/>
              <a:t>Strong </a:t>
            </a:r>
            <a:r>
              <a:rPr lang="en-AU" dirty="0" smtClean="0"/>
              <a:t>Collaboration / Engagement process</a:t>
            </a:r>
          </a:p>
          <a:p>
            <a:r>
              <a:rPr lang="en-AU" dirty="0" smtClean="0"/>
              <a:t>Covers most important content for exchange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1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Directions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Later today…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28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Morning Break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11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Collaborations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DICOM</a:t>
            </a:r>
          </a:p>
          <a:p>
            <a:r>
              <a:rPr lang="en-AU" dirty="0" smtClean="0"/>
              <a:t>IHE</a:t>
            </a:r>
          </a:p>
          <a:p>
            <a:r>
              <a:rPr lang="en-AU" dirty="0" smtClean="0"/>
              <a:t>ONC: DAF, CQI, SDC</a:t>
            </a:r>
          </a:p>
          <a:p>
            <a:r>
              <a:rPr lang="en-AU" dirty="0" smtClean="0"/>
              <a:t>Argonaut</a:t>
            </a:r>
          </a:p>
          <a:p>
            <a:r>
              <a:rPr lang="en-AU" dirty="0" smtClean="0"/>
              <a:t>HSPC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Joint DICOM / HL7 Working group = Imaging Integration</a:t>
            </a:r>
          </a:p>
          <a:p>
            <a:pPr lvl="1"/>
            <a:r>
              <a:rPr lang="en-AU" dirty="0" smtClean="0"/>
              <a:t>Integrating Image management into wider healthcare context</a:t>
            </a:r>
          </a:p>
          <a:p>
            <a:r>
              <a:rPr lang="en-AU" dirty="0" smtClean="0"/>
              <a:t>2 resources:</a:t>
            </a:r>
          </a:p>
          <a:p>
            <a:pPr lvl="1"/>
            <a:r>
              <a:rPr lang="en-AU" dirty="0" err="1" smtClean="0"/>
              <a:t>ImagingStudy</a:t>
            </a:r>
            <a:r>
              <a:rPr lang="en-AU" dirty="0"/>
              <a:t> </a:t>
            </a:r>
            <a:r>
              <a:rPr lang="en-AU" dirty="0" smtClean="0"/>
              <a:t>– record of DICOM imaging study</a:t>
            </a:r>
          </a:p>
          <a:p>
            <a:pPr lvl="1"/>
            <a:r>
              <a:rPr lang="en-AU" dirty="0" err="1" smtClean="0"/>
              <a:t>ImagingObjectSelection</a:t>
            </a:r>
            <a:r>
              <a:rPr lang="en-AU" dirty="0" smtClean="0"/>
              <a:t> – Selected set of DICOM images e.g. for </a:t>
            </a:r>
            <a:r>
              <a:rPr lang="en-AU" dirty="0" err="1" smtClean="0"/>
              <a:t>DiagnosticReport</a:t>
            </a:r>
            <a:endParaRPr lang="en-AU" dirty="0"/>
          </a:p>
          <a:p>
            <a:r>
              <a:rPr lang="en-AU" dirty="0" smtClean="0"/>
              <a:t>Both make links available in EHR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62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IHE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IHE Engagement is deep and broad</a:t>
            </a:r>
          </a:p>
          <a:p>
            <a:r>
              <a:rPr lang="en-AU" dirty="0" smtClean="0"/>
              <a:t>Started with Mobile Health Documents (‘XDS on FHIR’)</a:t>
            </a:r>
          </a:p>
          <a:p>
            <a:r>
              <a:rPr lang="en-AU" dirty="0" smtClean="0"/>
              <a:t>Many IHE profiles on FHIR under development now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77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 of Days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1560" y="1600200"/>
            <a:ext cx="80752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Today</a:t>
            </a:r>
          </a:p>
          <a:p>
            <a:r>
              <a:rPr lang="en-AU" dirty="0" smtClean="0"/>
              <a:t>Introduction / Status</a:t>
            </a:r>
          </a:p>
          <a:p>
            <a:r>
              <a:rPr lang="en-AU" dirty="0" smtClean="0"/>
              <a:t>Collaborations + Claims &amp; Terminology Services</a:t>
            </a:r>
          </a:p>
          <a:p>
            <a:r>
              <a:rPr lang="en-AU" dirty="0" err="1" smtClean="0"/>
              <a:t>Connectathons</a:t>
            </a:r>
            <a:r>
              <a:rPr lang="en-AU" dirty="0" smtClean="0"/>
              <a:t> + FHIR in Australia</a:t>
            </a:r>
          </a:p>
          <a:p>
            <a:r>
              <a:rPr lang="en-AU" dirty="0" smtClean="0"/>
              <a:t>FHIR in NZ + Future directions / discussion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Tomorrow: </a:t>
            </a:r>
            <a:r>
              <a:rPr lang="en-AU" dirty="0" err="1" smtClean="0"/>
              <a:t>Connectathon</a:t>
            </a:r>
            <a:endParaRPr lang="en-AU" dirty="0" smtClean="0"/>
          </a:p>
          <a:p>
            <a:r>
              <a:rPr lang="en-AU" dirty="0" smtClean="0"/>
              <a:t>More about this after lunch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9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Office of the National Coordinator (for healthcare IT)</a:t>
            </a:r>
          </a:p>
          <a:p>
            <a:r>
              <a:rPr lang="en-AU" dirty="0" smtClean="0"/>
              <a:t>Works with HL7 on specifications to support efforts to transform US healthcare system</a:t>
            </a:r>
          </a:p>
          <a:p>
            <a:r>
              <a:rPr lang="en-AU" dirty="0" smtClean="0"/>
              <a:t>Uses FHIR for 3 projects:</a:t>
            </a:r>
          </a:p>
          <a:p>
            <a:pPr lvl="1"/>
            <a:r>
              <a:rPr lang="en-AU" dirty="0" smtClean="0"/>
              <a:t>SDC: Structured Data Capture</a:t>
            </a:r>
          </a:p>
          <a:p>
            <a:pPr lvl="1"/>
            <a:r>
              <a:rPr lang="en-AU" dirty="0" smtClean="0"/>
              <a:t>DAF: Data Access Framework </a:t>
            </a:r>
          </a:p>
          <a:p>
            <a:pPr lvl="1"/>
            <a:r>
              <a:rPr lang="en-AU" dirty="0" smtClean="0"/>
              <a:t>CQI: Clinical Quality Initiative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30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SDC: Structured Data Capture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Scope:</a:t>
            </a:r>
          </a:p>
          <a:p>
            <a:r>
              <a:rPr lang="en-AU" dirty="0"/>
              <a:t>C</a:t>
            </a:r>
            <a:r>
              <a:rPr lang="en-AU" dirty="0" smtClean="0"/>
              <a:t>reation </a:t>
            </a:r>
            <a:r>
              <a:rPr lang="en-AU" dirty="0"/>
              <a:t>and population of forms with patient-specific </a:t>
            </a:r>
            <a:r>
              <a:rPr lang="en-AU" dirty="0" smtClean="0"/>
              <a:t>data</a:t>
            </a:r>
          </a:p>
          <a:p>
            <a:r>
              <a:rPr lang="en-AU" dirty="0"/>
              <a:t>a mechanism for linking questions in forms to pre-defined data elements </a:t>
            </a:r>
            <a:endParaRPr lang="en-AU" dirty="0" smtClean="0"/>
          </a:p>
          <a:p>
            <a:r>
              <a:rPr lang="en-AU" dirty="0" smtClean="0"/>
              <a:t>automatically </a:t>
            </a:r>
            <a:r>
              <a:rPr lang="en-AU" dirty="0"/>
              <a:t>populate portions of the form based on existing data</a:t>
            </a:r>
          </a:p>
        </p:txBody>
      </p:sp>
    </p:spTree>
    <p:extLst>
      <p:ext uri="{BB962C8B-B14F-4D97-AF65-F5344CB8AC3E}">
        <p14:creationId xmlns:p14="http://schemas.microsoft.com/office/powerpoint/2010/main" val="17539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SDC Profiles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err="1" smtClean="0"/>
              <a:t>DataElement</a:t>
            </a:r>
            <a:r>
              <a:rPr lang="en-AU" dirty="0" smtClean="0"/>
              <a:t>: auto-populate </a:t>
            </a:r>
            <a:r>
              <a:rPr lang="en-AU" dirty="0"/>
              <a:t>form </a:t>
            </a:r>
            <a:r>
              <a:rPr lang="en-AU" dirty="0" smtClean="0"/>
              <a:t>data based on questionnaire links</a:t>
            </a:r>
          </a:p>
          <a:p>
            <a:r>
              <a:rPr lang="en-AU" b="1" dirty="0" err="1" smtClean="0"/>
              <a:t>ValueSet</a:t>
            </a:r>
            <a:r>
              <a:rPr lang="en-AU" dirty="0" smtClean="0"/>
              <a:t>: define allowed values for data elements and for questions in questionnaires</a:t>
            </a:r>
          </a:p>
          <a:p>
            <a:r>
              <a:rPr lang="en-AU" b="1" dirty="0" smtClean="0"/>
              <a:t>Questionnaire</a:t>
            </a:r>
            <a:r>
              <a:rPr lang="en-AU" dirty="0" smtClean="0"/>
              <a:t>:  define </a:t>
            </a:r>
            <a:r>
              <a:rPr lang="en-AU" dirty="0"/>
              <a:t>form definitions </a:t>
            </a:r>
            <a:r>
              <a:rPr lang="en-AU" dirty="0" smtClean="0"/>
              <a:t>(manual </a:t>
            </a:r>
            <a:r>
              <a:rPr lang="en-AU" dirty="0"/>
              <a:t>and/or automatic </a:t>
            </a:r>
            <a:r>
              <a:rPr lang="en-AU" dirty="0" smtClean="0"/>
              <a:t>population)</a:t>
            </a:r>
            <a:endParaRPr lang="en-AU" dirty="0"/>
          </a:p>
          <a:p>
            <a:r>
              <a:rPr lang="en-AU" b="1" dirty="0" err="1" smtClean="0"/>
              <a:t>QuestionnaireAnswers</a:t>
            </a:r>
            <a:r>
              <a:rPr lang="en-AU" dirty="0" smtClean="0"/>
              <a:t>: share data </a:t>
            </a:r>
            <a:r>
              <a:rPr lang="en-AU" dirty="0"/>
              <a:t>captured using questionnaire </a:t>
            </a:r>
            <a:r>
              <a:rPr lang="en-AU" dirty="0" smtClean="0"/>
              <a:t>forms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6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77" y="692696"/>
            <a:ext cx="8907045" cy="5026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8397" y="6381328"/>
            <a:ext cx="207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Ackn</a:t>
            </a:r>
            <a:r>
              <a:rPr lang="en-AU" dirty="0"/>
              <a:t>.</a:t>
            </a:r>
            <a:r>
              <a:rPr lang="en-AU" dirty="0" smtClean="0"/>
              <a:t> </a:t>
            </a:r>
            <a:r>
              <a:rPr lang="en-AU" dirty="0" err="1" smtClean="0"/>
              <a:t>HealthConnex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72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SDC workflow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Doctor decides to refer patient to a healthcare service</a:t>
            </a:r>
          </a:p>
          <a:p>
            <a:r>
              <a:rPr lang="en-AU" dirty="0" smtClean="0"/>
              <a:t>Looks up service on Healthcare Service Directory, makes appointment, gets a data entry form</a:t>
            </a:r>
          </a:p>
          <a:p>
            <a:r>
              <a:rPr lang="en-AU" dirty="0" smtClean="0"/>
              <a:t>Doctor’s system fills out the parts of the form it can</a:t>
            </a:r>
          </a:p>
          <a:p>
            <a:r>
              <a:rPr lang="en-AU" dirty="0" smtClean="0"/>
              <a:t>Doctor fills out the rest of the form </a:t>
            </a:r>
          </a:p>
          <a:p>
            <a:r>
              <a:rPr lang="en-AU" dirty="0" smtClean="0"/>
              <a:t>System submits the form as part of the referral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53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DAF (</a:t>
            </a:r>
            <a:r>
              <a:rPr lang="en-AU" dirty="0"/>
              <a:t>Data Access </a:t>
            </a:r>
            <a:r>
              <a:rPr lang="en-AU" dirty="0" smtClean="0"/>
              <a:t>Framework)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Allow </a:t>
            </a:r>
            <a:r>
              <a:rPr lang="en-AU" dirty="0"/>
              <a:t>access to </a:t>
            </a:r>
            <a:r>
              <a:rPr lang="en-AU" dirty="0" smtClean="0"/>
              <a:t>data stored in Health IT systems</a:t>
            </a:r>
          </a:p>
          <a:p>
            <a:r>
              <a:rPr lang="en-AU" dirty="0" smtClean="0"/>
              <a:t>Goals</a:t>
            </a:r>
          </a:p>
          <a:p>
            <a:pPr lvl="1"/>
            <a:r>
              <a:rPr lang="en-AU" dirty="0" smtClean="0"/>
              <a:t>Better understand an individual patient health</a:t>
            </a:r>
          </a:p>
          <a:p>
            <a:pPr lvl="1"/>
            <a:r>
              <a:rPr lang="en-AU" dirty="0" smtClean="0"/>
              <a:t>Understand a provider’s patient population</a:t>
            </a:r>
          </a:p>
          <a:p>
            <a:pPr lvl="1"/>
            <a:r>
              <a:rPr lang="en-AU" dirty="0" smtClean="0"/>
              <a:t>Understand the entire populations health</a:t>
            </a:r>
          </a:p>
          <a:p>
            <a:pPr lvl="1"/>
            <a:r>
              <a:rPr lang="en-AU" dirty="0" smtClean="0"/>
              <a:t>E.g. make data available for secondary data analysis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DAF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2 parts for the DAF project</a:t>
            </a:r>
          </a:p>
          <a:p>
            <a:r>
              <a:rPr lang="en-AU" dirty="0" smtClean="0"/>
              <a:t>What Meaningful Use data looks like in FHIR</a:t>
            </a:r>
          </a:p>
          <a:p>
            <a:pPr lvl="1"/>
            <a:r>
              <a:rPr lang="en-AU" dirty="0" smtClean="0"/>
              <a:t>High level specifications for what systems must be able to exchange</a:t>
            </a:r>
          </a:p>
          <a:p>
            <a:pPr lvl="1"/>
            <a:r>
              <a:rPr lang="en-AU" dirty="0" smtClean="0"/>
              <a:t>Not specific to DAF, but no one else had done it </a:t>
            </a:r>
          </a:p>
          <a:p>
            <a:r>
              <a:rPr lang="en-AU" dirty="0" smtClean="0"/>
              <a:t>What is required to ‘give access to the data’</a:t>
            </a:r>
          </a:p>
          <a:p>
            <a:pPr lvl="1"/>
            <a:r>
              <a:rPr lang="en-AU" dirty="0" smtClean="0"/>
              <a:t>Security / Context</a:t>
            </a:r>
          </a:p>
          <a:p>
            <a:pPr lvl="1"/>
            <a:r>
              <a:rPr lang="en-AU" dirty="0" smtClean="0"/>
              <a:t>Search Parameters (paths into the data)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46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Meaningful Use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Patient name / Sex / Date of birth / Race / Ethnicity / Preferred language</a:t>
            </a:r>
          </a:p>
          <a:p>
            <a:r>
              <a:rPr lang="en-AU" dirty="0"/>
              <a:t>Smoking status</a:t>
            </a:r>
          </a:p>
          <a:p>
            <a:r>
              <a:rPr lang="en-AU" dirty="0"/>
              <a:t>Problems</a:t>
            </a:r>
          </a:p>
          <a:p>
            <a:r>
              <a:rPr lang="en-AU" dirty="0"/>
              <a:t>Medications</a:t>
            </a:r>
          </a:p>
          <a:p>
            <a:r>
              <a:rPr lang="en-AU" dirty="0"/>
              <a:t>Medication allergies</a:t>
            </a:r>
          </a:p>
          <a:p>
            <a:r>
              <a:rPr lang="en-AU" dirty="0"/>
              <a:t>Laboratory test(s)</a:t>
            </a:r>
          </a:p>
          <a:p>
            <a:r>
              <a:rPr lang="en-AU" dirty="0"/>
              <a:t>Laboratory value(s)/result(s)</a:t>
            </a:r>
          </a:p>
          <a:p>
            <a:r>
              <a:rPr lang="en-AU" dirty="0"/>
              <a:t>Vital signs – height, weight, blood pressure, BMI</a:t>
            </a:r>
          </a:p>
          <a:p>
            <a:r>
              <a:rPr lang="en-AU" dirty="0"/>
              <a:t>Care plan field(s), including goals and instructions</a:t>
            </a:r>
          </a:p>
          <a:p>
            <a:r>
              <a:rPr lang="en-AU" dirty="0"/>
              <a:t>Procedures</a:t>
            </a:r>
          </a:p>
          <a:p>
            <a:r>
              <a:rPr lang="en-AU" dirty="0"/>
              <a:t>Care team member(s)</a:t>
            </a:r>
          </a:p>
          <a:p>
            <a:r>
              <a:rPr lang="en-AU" dirty="0"/>
              <a:t>Documents relating to a patient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59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DAF Profiles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182824"/>
              </p:ext>
            </p:extLst>
          </p:nvPr>
        </p:nvGraphicFramePr>
        <p:xfrm>
          <a:off x="405880" y="1556792"/>
          <a:ext cx="8280920" cy="5184579"/>
        </p:xfrm>
        <a:graphic>
          <a:graphicData uri="http://schemas.openxmlformats.org/drawingml/2006/table">
            <a:tbl>
              <a:tblPr/>
              <a:tblGrid>
                <a:gridCol w="3240361"/>
                <a:gridCol w="5040559"/>
              </a:tblGrid>
              <a:tr h="389950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 b="1" dirty="0">
                          <a:effectLst/>
                          <a:latin typeface="verdana" panose="020B0604030504040204" pitchFamily="34" charset="0"/>
                        </a:rPr>
                        <a:t>Meaningful Use conceptual data element</a:t>
                      </a: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 b="1">
                          <a:effectLst/>
                          <a:latin typeface="verdana" panose="020B0604030504040204" pitchFamily="34" charset="0"/>
                        </a:rPr>
                        <a:t>DAF profile</a:t>
                      </a: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5923">
                <a:tc>
                  <a:txBody>
                    <a:bodyPr/>
                    <a:lstStyle/>
                    <a:p>
                      <a:pPr fontAlgn="t"/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Medication allergies</a:t>
                      </a: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" action="ppaction://hlinkfile"/>
                        </a:rPr>
                        <a:t>DAFAllergyIntolerance</a:t>
                      </a:r>
                      <a:endParaRPr lang="en-AU" sz="12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5923">
                <a:tc>
                  <a:txBody>
                    <a:bodyPr/>
                    <a:lstStyle/>
                    <a:p>
                      <a:pPr fontAlgn="t"/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Laboratory Order(s)</a:t>
                      </a: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3" action="ppaction://hlinkfile"/>
                        </a:rPr>
                        <a:t>DAFDiagnosticOrder</a:t>
                      </a:r>
                      <a:endParaRPr lang="en-AU" sz="12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5923">
                <a:tc>
                  <a:txBody>
                    <a:bodyPr/>
                    <a:lstStyle/>
                    <a:p>
                      <a:pPr fontAlgn="t"/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Laboratory Test(s)</a:t>
                      </a: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4" action="ppaction://hlinkfile"/>
                        </a:rPr>
                        <a:t>DAFDiagnosticReport</a:t>
                      </a:r>
                      <a:endParaRPr lang="en-AU" sz="12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5923">
                <a:tc>
                  <a:txBody>
                    <a:bodyPr/>
                    <a:lstStyle/>
                    <a:p>
                      <a:pPr fontAlgn="t"/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Encounter Diagnoses</a:t>
                      </a: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5" action="ppaction://hlinkfile"/>
                        </a:rPr>
                        <a:t>DAFEncounter</a:t>
                      </a:r>
                      <a:endParaRPr lang="en-AU" sz="12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2096">
                <a:tc>
                  <a:txBody>
                    <a:bodyPr/>
                    <a:lstStyle/>
                    <a:p>
                      <a:pPr fontAlgn="t"/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Family Health History</a:t>
                      </a: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6" action="ppaction://hlinkfile"/>
                        </a:rPr>
                        <a:t>DAFFamilyMemberHistory</a:t>
                      </a:r>
                      <a:endParaRPr lang="en-AU" sz="12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5923">
                <a:tc>
                  <a:txBody>
                    <a:bodyPr/>
                    <a:lstStyle/>
                    <a:p>
                      <a:pPr fontAlgn="t"/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Immunizations</a:t>
                      </a: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7" action="ppaction://hlinkfile"/>
                        </a:rPr>
                        <a:t>DAFImmunization</a:t>
                      </a:r>
                      <a:endParaRPr lang="en-AU" sz="12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2096">
                <a:tc>
                  <a:txBody>
                    <a:bodyPr/>
                    <a:lstStyle/>
                    <a:p>
                      <a:pPr fontAlgn="t"/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Laboratory Result Value(s)</a:t>
                      </a: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b="0" u="none" strike="noStrike" dirty="0" err="1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8" action="ppaction://hlinkfile"/>
                        </a:rPr>
                        <a:t>DAFLabResults</a:t>
                      </a:r>
                      <a:endParaRPr lang="en-AU" sz="12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5729">
                <a:tc>
                  <a:txBody>
                    <a:bodyPr/>
                    <a:lstStyle/>
                    <a:p>
                      <a:pPr fontAlgn="t"/>
                      <a:r>
                        <a:rPr lang="en-AU" sz="1200" b="0" dirty="0">
                          <a:effectLst/>
                          <a:latin typeface="verdana" panose="020B0604030504040204" pitchFamily="34" charset="0"/>
                        </a:rPr>
                        <a:t>Medications</a:t>
                      </a: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b="0" u="none" strike="noStrike" dirty="0" err="1" smtClean="0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9" action="ppaction://hlinkfile"/>
                        </a:rPr>
                        <a:t>DAFMedication</a:t>
                      </a:r>
                      <a:r>
                        <a:rPr lang="en-AU" sz="1200" b="0" dirty="0" err="1" smtClean="0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r>
                        <a:rPr lang="en-AU" sz="1200" b="0" u="none" strike="noStrike" dirty="0" err="1" smtClean="0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0" action="ppaction://hlinkfile"/>
                        </a:rPr>
                        <a:t>DAFMedicationStatement</a:t>
                      </a:r>
                      <a:r>
                        <a:rPr lang="en-AU" sz="1200" b="0" dirty="0" smtClean="0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br>
                        <a:rPr lang="en-AU" sz="1200" b="0" dirty="0" smtClean="0"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AU" sz="1200" b="0" u="none" strike="noStrike" dirty="0" err="1" smtClean="0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1" action="ppaction://hlinkfile"/>
                        </a:rPr>
                        <a:t>DAFMedicationAdministration</a:t>
                      </a:r>
                      <a:r>
                        <a:rPr lang="en-AU" sz="1200" b="0" dirty="0">
                          <a:effectLst/>
                          <a:latin typeface="verdana" panose="020B0604030504040204" pitchFamily="34" charset="0"/>
                        </a:rPr>
                        <a:t>, </a:t>
                      </a:r>
                      <a:r>
                        <a:rPr lang="en-AU" sz="1200" b="0" u="none" strike="noStrike" dirty="0" err="1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2" action="ppaction://hlinkfile"/>
                        </a:rPr>
                        <a:t>DAFMedicationDispense</a:t>
                      </a:r>
                      <a:r>
                        <a:rPr lang="en-AU" sz="1200" b="0" dirty="0" smtClean="0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br>
                        <a:rPr lang="en-AU" sz="1200" b="0" dirty="0" smtClean="0"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AU" sz="1200" b="0" u="none" strike="noStrike" dirty="0" err="1" smtClean="0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3" action="ppaction://hlinkfile"/>
                        </a:rPr>
                        <a:t>DAFMedicationPrescription</a:t>
                      </a:r>
                      <a:endParaRPr lang="en-AU" sz="12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2297">
                <a:tc>
                  <a:txBody>
                    <a:bodyPr/>
                    <a:lstStyle/>
                    <a:p>
                      <a:pPr fontAlgn="t"/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Patient name, Sex, Date of Birth, Race, Ethnicity, Preferred Language</a:t>
                      </a: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4" action="ppaction://hlinkfile"/>
                        </a:rPr>
                        <a:t>DAFPatient</a:t>
                      </a:r>
                      <a:endParaRPr lang="en-AU" sz="12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2096">
                <a:tc>
                  <a:txBody>
                    <a:bodyPr/>
                    <a:lstStyle/>
                    <a:p>
                      <a:pPr fontAlgn="t"/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Problems</a:t>
                      </a: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5" action="ppaction://hlinkfile"/>
                        </a:rPr>
                        <a:t>DAFCondition (Problem)</a:t>
                      </a:r>
                      <a:endParaRPr lang="en-AU" sz="12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5923">
                <a:tc>
                  <a:txBody>
                    <a:bodyPr/>
                    <a:lstStyle/>
                    <a:p>
                      <a:pPr fontAlgn="t"/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Procedures</a:t>
                      </a: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6" action="ppaction://hlinkfile"/>
                        </a:rPr>
                        <a:t>DAFProcedure</a:t>
                      </a:r>
                      <a:endParaRPr lang="en-AU" sz="12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5923">
                <a:tc>
                  <a:txBody>
                    <a:bodyPr/>
                    <a:lstStyle/>
                    <a:p>
                      <a:pPr fontAlgn="t"/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Smoking status</a:t>
                      </a: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7" action="ppaction://hlinkfile"/>
                        </a:rPr>
                        <a:t>DAFSmokingStatus</a:t>
                      </a:r>
                      <a:endParaRPr lang="en-AU" sz="12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910">
                <a:tc>
                  <a:txBody>
                    <a:bodyPr/>
                    <a:lstStyle/>
                    <a:p>
                      <a:pPr fontAlgn="t"/>
                      <a:r>
                        <a:rPr lang="en-AU" sz="1200" b="0" dirty="0">
                          <a:effectLst/>
                          <a:latin typeface="verdana" panose="020B0604030504040204" pitchFamily="34" charset="0"/>
                        </a:rPr>
                        <a:t>Vital Signs (Height, weight, BP, BMI)</a:t>
                      </a: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8" action="ppaction://hlinkfile"/>
                        </a:rPr>
                        <a:t>DAFVitalSigns</a:t>
                      </a:r>
                      <a:endParaRPr lang="en-AU" sz="12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1941">
                <a:tc>
                  <a:txBody>
                    <a:bodyPr/>
                    <a:lstStyle/>
                    <a:p>
                      <a:pPr fontAlgn="t"/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MedicationAllergies list, Problem list, Medication List, Immunizations, Encounters, Laboratory Result Values</a:t>
                      </a: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9" action="ppaction://hlinkfile"/>
                        </a:rPr>
                        <a:t>DAFAllergyIntoleranceList</a:t>
                      </a:r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, </a:t>
                      </a:r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9" action="ppaction://hlinkfile"/>
                        </a:rPr>
                        <a:t>DAFProblemList</a:t>
                      </a:r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9" action="ppaction://hlinkfile"/>
                        </a:rPr>
                        <a:t>DAFMedicationList</a:t>
                      </a:r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, </a:t>
                      </a:r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9" action="ppaction://hlinkfile"/>
                        </a:rPr>
                        <a:t>DAFImmunizationList</a:t>
                      </a:r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9" action="ppaction://hlinkfile"/>
                        </a:rPr>
                        <a:t>DAFEncounterList</a:t>
                      </a:r>
                      <a:r>
                        <a:rPr lang="en-AU" sz="1200" b="0">
                          <a:effectLst/>
                          <a:latin typeface="verdana" panose="020B0604030504040204" pitchFamily="34" charset="0"/>
                        </a:rPr>
                        <a:t>, </a:t>
                      </a:r>
                      <a:r>
                        <a:rPr lang="en-AU" sz="12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9" action="ppaction://hlinkfile"/>
                        </a:rPr>
                        <a:t>DAFResultsList</a:t>
                      </a:r>
                      <a:endParaRPr lang="en-AU" sz="12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8003">
                <a:tc>
                  <a:txBody>
                    <a:bodyPr/>
                    <a:lstStyle/>
                    <a:p>
                      <a:pPr fontAlgn="t"/>
                      <a:endParaRPr lang="en-AU" sz="12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b="0" dirty="0">
                          <a:effectLst/>
                          <a:latin typeface="verdana" panose="020B0604030504040204" pitchFamily="34" charset="0"/>
                        </a:rPr>
                        <a:t>DAF Supporting </a:t>
                      </a:r>
                      <a:r>
                        <a:rPr lang="en-AU" sz="1200" b="0" dirty="0" err="1">
                          <a:effectLst/>
                          <a:latin typeface="verdana" panose="020B0604030504040204" pitchFamily="34" charset="0"/>
                        </a:rPr>
                        <a:t>Profiles:</a:t>
                      </a:r>
                      <a:r>
                        <a:rPr lang="en-AU" sz="1200" b="0" u="none" strike="noStrike" dirty="0" err="1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0" action="ppaction://hlinkfile"/>
                        </a:rPr>
                        <a:t>DAFOrganization</a:t>
                      </a:r>
                      <a:r>
                        <a:rPr lang="en-AU" sz="1200" b="0" dirty="0">
                          <a:effectLst/>
                          <a:latin typeface="verdana" panose="020B0604030504040204" pitchFamily="34" charset="0"/>
                        </a:rPr>
                        <a:t>, </a:t>
                      </a:r>
                      <a:r>
                        <a:rPr lang="en-AU" sz="1200" b="0" u="none" strike="noStrike" dirty="0" err="1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1" action="ppaction://hlinkfile"/>
                        </a:rPr>
                        <a:t>DAFLocation</a:t>
                      </a:r>
                      <a:r>
                        <a:rPr lang="en-AU" sz="1200" b="0" dirty="0" err="1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r>
                        <a:rPr lang="en-AU" sz="1200" b="0" u="none" strike="noStrike" dirty="0" err="1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2" action="ppaction://hlinkfile"/>
                        </a:rPr>
                        <a:t>DAFPractitioner</a:t>
                      </a:r>
                      <a:r>
                        <a:rPr lang="en-AU" sz="1200" b="0" dirty="0">
                          <a:effectLst/>
                          <a:latin typeface="verdana" panose="020B0604030504040204" pitchFamily="34" charset="0"/>
                        </a:rPr>
                        <a:t>, </a:t>
                      </a:r>
                      <a:r>
                        <a:rPr lang="en-AU" sz="1200" b="0" dirty="0" smtClean="0">
                          <a:effectLst/>
                          <a:latin typeface="verdana" panose="020B0604030504040204" pitchFamily="34" charset="0"/>
                        </a:rPr>
                        <a:t/>
                      </a:r>
                      <a:br>
                        <a:rPr lang="en-AU" sz="1200" b="0" dirty="0" smtClean="0"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AU" sz="1200" b="0" u="none" strike="noStrike" dirty="0" err="1" smtClean="0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3" action="ppaction://hlinkfile"/>
                        </a:rPr>
                        <a:t>DAFSubstance</a:t>
                      </a:r>
                      <a:r>
                        <a:rPr lang="en-AU" sz="1200" b="0" dirty="0" err="1" smtClean="0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r>
                        <a:rPr lang="en-AU" sz="1200" b="0" u="none" strike="noStrike" dirty="0" err="1" smtClean="0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4" action="ppaction://hlinkfile"/>
                        </a:rPr>
                        <a:t>DAFRelatedPerson</a:t>
                      </a:r>
                      <a:endParaRPr lang="en-AU" sz="12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80" marR="10880" marT="10880" marB="1088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0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CQI: Clinical Quality </a:t>
            </a:r>
            <a:r>
              <a:rPr lang="en-AU" dirty="0" smtClean="0"/>
              <a:t>Initiative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A </a:t>
            </a:r>
            <a:r>
              <a:rPr lang="en-AU" dirty="0"/>
              <a:t>set of FHIR profiles that </a:t>
            </a:r>
            <a:r>
              <a:rPr lang="en-AU" dirty="0" smtClean="0"/>
              <a:t>implement the </a:t>
            </a:r>
            <a:r>
              <a:rPr lang="en-AU" dirty="0"/>
              <a:t>Quality Information and Clinical Knowledge (QUICK) logical </a:t>
            </a:r>
            <a:r>
              <a:rPr lang="en-AU" dirty="0" smtClean="0"/>
              <a:t>model</a:t>
            </a:r>
          </a:p>
          <a:p>
            <a:r>
              <a:rPr lang="en-AU" dirty="0" smtClean="0"/>
              <a:t>So you can use the </a:t>
            </a:r>
            <a:r>
              <a:rPr lang="en-AU" dirty="0"/>
              <a:t>Clinical Quality Language (CQL</a:t>
            </a:r>
            <a:r>
              <a:rPr lang="en-AU" dirty="0" smtClean="0"/>
              <a:t>) against data made available through the FHIR API</a:t>
            </a:r>
          </a:p>
          <a:p>
            <a:r>
              <a:rPr lang="en-AU" dirty="0"/>
              <a:t>Encouraging consistent access and use of data for clinical quality applications, across organizations and between healthcare systems</a:t>
            </a:r>
          </a:p>
        </p:txBody>
      </p:sp>
    </p:spTree>
    <p:extLst>
      <p:ext uri="{BB962C8B-B14F-4D97-AF65-F5344CB8AC3E}">
        <p14:creationId xmlns:p14="http://schemas.microsoft.com/office/powerpoint/2010/main" val="27432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Presenters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 smtClean="0"/>
              <a:t>Grahame Grieve</a:t>
            </a:r>
          </a:p>
          <a:p>
            <a:r>
              <a:rPr lang="en-AU" dirty="0" smtClean="0"/>
              <a:t>FHIR Project Lead, FHIR Governance Board, FHIR Infrastructure</a:t>
            </a:r>
          </a:p>
          <a:p>
            <a:r>
              <a:rPr lang="en-AU" dirty="0" smtClean="0">
                <a:hlinkClick r:id="rId2"/>
              </a:rPr>
              <a:t>http://www.healthintersections.com.au</a:t>
            </a:r>
            <a:r>
              <a:rPr lang="en-AU" dirty="0" smtClean="0"/>
              <a:t> 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David Hay</a:t>
            </a:r>
          </a:p>
          <a:p>
            <a:r>
              <a:rPr lang="en-AU" dirty="0" smtClean="0"/>
              <a:t>FHIR Management Group, Leading FHIR advocate</a:t>
            </a:r>
          </a:p>
          <a:p>
            <a:r>
              <a:rPr lang="en-AU" dirty="0" smtClean="0">
                <a:hlinkClick r:id="rId3"/>
              </a:rPr>
              <a:t>http://fhirblog.com</a:t>
            </a:r>
            <a:r>
              <a:rPr lang="en-AU" dirty="0" smtClean="0"/>
              <a:t> 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Heather Grain</a:t>
            </a:r>
          </a:p>
          <a:p>
            <a:r>
              <a:rPr lang="en-AU" dirty="0" smtClean="0"/>
              <a:t>HL7 Vocabulary, HL7 </a:t>
            </a:r>
            <a:r>
              <a:rPr lang="en-AU" smtClean="0"/>
              <a:t>Terminology Authority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63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QUICK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AU" dirty="0" smtClean="0"/>
              <a:t>QI-Core is only publication of QUICK?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6048374" cy="42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CQI Problems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Overlaps with DAF. Imperfectly harmonised</a:t>
            </a:r>
          </a:p>
          <a:p>
            <a:endParaRPr lang="en-AU" dirty="0" smtClean="0"/>
          </a:p>
          <a:p>
            <a:r>
              <a:rPr lang="en-AU" dirty="0" smtClean="0"/>
              <a:t>It’s a simplified data model</a:t>
            </a:r>
          </a:p>
          <a:p>
            <a:pPr lvl="1"/>
            <a:r>
              <a:rPr lang="en-AU" dirty="0" smtClean="0"/>
              <a:t>Not clear how useful a simplified view of healthcare data will be for clinical quality rules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Not clear how US specific this is or should be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47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QI-Core Profiles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198826"/>
              </p:ext>
            </p:extLst>
          </p:nvPr>
        </p:nvGraphicFramePr>
        <p:xfrm>
          <a:off x="827581" y="1340766"/>
          <a:ext cx="7776866" cy="5308020"/>
        </p:xfrm>
        <a:graphic>
          <a:graphicData uri="http://schemas.openxmlformats.org/drawingml/2006/table">
            <a:tbl>
              <a:tblPr/>
              <a:tblGrid>
                <a:gridCol w="3888433"/>
                <a:gridCol w="3888433"/>
              </a:tblGrid>
              <a:tr h="517458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 dirty="0" err="1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" action="ppaction://hlinkfile"/>
                        </a:rPr>
                        <a:t>QICore-AdverseEvent</a:t>
                      </a:r>
                      <a:endParaRPr lang="en-AU" sz="18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 dirty="0" err="1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3" action="ppaction://hlinkfile"/>
                        </a:rPr>
                        <a:t>QICore-ImmunizationRecommendation</a:t>
                      </a:r>
                      <a:endParaRPr lang="en-AU" sz="18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94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4" action="ppaction://hlinkfile"/>
                        </a:rPr>
                        <a:t>QICore-AllergyIntolerance</a:t>
                      </a:r>
                      <a:endParaRPr lang="en-AU" sz="18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5" action="ppaction://hlinkfile"/>
                        </a:rPr>
                        <a:t>QICore-Location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94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6" action="ppaction://hlinkfile"/>
                        </a:rPr>
                        <a:t>QICore-BodySite</a:t>
                      </a:r>
                      <a:endParaRPr lang="en-AU" sz="18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7" action="ppaction://hlinkfile"/>
                        </a:rPr>
                        <a:t>QICore-Medication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94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 dirty="0" err="1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8" action="ppaction://hlinkfile"/>
                        </a:rPr>
                        <a:t>QICore</a:t>
                      </a:r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8" action="ppaction://hlinkfile"/>
                        </a:rPr>
                        <a:t>-Communication</a:t>
                      </a:r>
                      <a:endParaRPr lang="en-AU" sz="18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9" action="ppaction://hlinkfile"/>
                        </a:rPr>
                        <a:t>QICore-MedicationAdministration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94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0" action="ppaction://hlinkfile"/>
                        </a:rPr>
                        <a:t>QICore-CommunicationRequest</a:t>
                      </a:r>
                      <a:endParaRPr lang="en-AU" sz="18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1" action="ppaction://hlinkfile"/>
                        </a:rPr>
                        <a:t>QICore-MedicationDispense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94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 dirty="0" err="1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2" action="ppaction://hlinkfile"/>
                        </a:rPr>
                        <a:t>QICore</a:t>
                      </a:r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2" action="ppaction://hlinkfile"/>
                        </a:rPr>
                        <a:t>-Condition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3" action="ppaction://hlinkfile"/>
                        </a:rPr>
                        <a:t>QICore-MedicationPrescription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94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4" action="ppaction://hlinkfile"/>
                        </a:rPr>
                        <a:t>QICore-Device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5" action="ppaction://hlinkfile"/>
                        </a:rPr>
                        <a:t>QICore-MedicationStatement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94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6" action="ppaction://hlinkfile"/>
                        </a:rPr>
                        <a:t>QICore-DeviceUseRequest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7" action="ppaction://hlinkfile"/>
                        </a:rPr>
                        <a:t>QICore-Observation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94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8" action="ppaction://hlinkfile"/>
                        </a:rPr>
                        <a:t>QICore-DeviceUseStatement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19" action="ppaction://hlinkfile"/>
                        </a:rPr>
                        <a:t>QICore-Organization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94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0" action="ppaction://hlinkfile"/>
                        </a:rPr>
                        <a:t>QICore-DiagnosticOrder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1" action="ppaction://hlinkfile"/>
                        </a:rPr>
                        <a:t>QICore-Patient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94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2" action="ppaction://hlinkfile"/>
                        </a:rPr>
                        <a:t>QICore-DiagnosticReport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3" action="ppaction://hlinkfile"/>
                        </a:rPr>
                        <a:t>QICore-Practitioner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94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4" action="ppaction://hlinkfile"/>
                        </a:rPr>
                        <a:t>QICore-Encounter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5" action="ppaction://hlinkfile"/>
                        </a:rPr>
                        <a:t>QICore-Procedure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94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6" action="ppaction://hlinkfile"/>
                        </a:rPr>
                        <a:t>QICore-FamilyMemberHistory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7" action="ppaction://hlinkfile"/>
                        </a:rPr>
                        <a:t>QICore-ProcedureRequest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94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8" action="ppaction://hlinkfile"/>
                        </a:rPr>
                        <a:t>QICore-Flag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29" action="ppaction://hlinkfile"/>
                        </a:rPr>
                        <a:t>QICore-ReferralRequest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94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30" action="ppaction://hlinkfile"/>
                        </a:rPr>
                        <a:t>QICore-Goal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31" action="ppaction://hlinkfile"/>
                        </a:rPr>
                        <a:t>QICore-RelatedPerson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94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32" action="ppaction://hlinkfile"/>
                        </a:rPr>
                        <a:t>QICore-ImagingStudy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 dirty="0" err="1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33" action="ppaction://hlinkfile"/>
                        </a:rPr>
                        <a:t>QICore</a:t>
                      </a:r>
                      <a:r>
                        <a:rPr lang="en-AU" sz="1800" b="0" u="none" strike="noStrike" dirty="0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33" action="ppaction://hlinkfile"/>
                        </a:rPr>
                        <a:t>-Specimen</a:t>
                      </a:r>
                      <a:endParaRPr lang="en-AU" sz="18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94"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34" action="ppaction://hlinkfile"/>
                        </a:rPr>
                        <a:t>QICore-Immunization</a:t>
                      </a:r>
                      <a:endParaRPr lang="en-AU" sz="18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u="none" strike="noStrike" dirty="0" err="1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35" action="ppaction://hlinkfile"/>
                        </a:rPr>
                        <a:t>QICore</a:t>
                      </a:r>
                      <a:r>
                        <a:rPr lang="en-AU" sz="1800" b="0" u="none" strike="noStrike" dirty="0">
                          <a:solidFill>
                            <a:srgbClr val="428BCA"/>
                          </a:solidFill>
                          <a:effectLst/>
                          <a:latin typeface="verdana" panose="020B0604030504040204" pitchFamily="34" charset="0"/>
                          <a:hlinkClick r:id="rId35" action="ppaction://hlinkfile"/>
                        </a:rPr>
                        <a:t>-Substance</a:t>
                      </a:r>
                      <a:endParaRPr lang="en-AU" sz="18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890" marR="10890" marT="10890" marB="10890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0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Argonaut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JASON </a:t>
            </a:r>
            <a:r>
              <a:rPr lang="en-AU" dirty="0" smtClean="0"/>
              <a:t>Taskforce Report</a:t>
            </a:r>
            <a:r>
              <a:rPr lang="en-AU" dirty="0"/>
              <a:t/>
            </a:r>
            <a:br>
              <a:rPr lang="en-AU" dirty="0"/>
            </a:br>
            <a:r>
              <a:rPr lang="en-AU" sz="1200" dirty="0">
                <a:hlinkClick r:id="rId2"/>
              </a:rPr>
              <a:t>https://</a:t>
            </a:r>
            <a:r>
              <a:rPr lang="en-AU" sz="1200" dirty="0" smtClean="0">
                <a:hlinkClick r:id="rId2"/>
              </a:rPr>
              <a:t>www.healthit.gov/facas/sites/faca/files/Joint_HIT_JTF%20Final%20Report%20v2_2014-10-15.pdf</a:t>
            </a:r>
            <a:endParaRPr lang="en-AU" sz="1200" dirty="0" smtClean="0"/>
          </a:p>
          <a:p>
            <a:r>
              <a:rPr lang="en-AU" sz="2400" dirty="0"/>
              <a:t>“JASON recommends that healthcare interoperability be reoriented away from "siloed legacy systems" toward a centrally orchestrated interoperability architecture based on open APIs and advanced intermediary applications and </a:t>
            </a:r>
            <a:r>
              <a:rPr lang="en-AU" sz="2400" dirty="0" smtClean="0"/>
              <a:t>services”</a:t>
            </a:r>
          </a:p>
          <a:p>
            <a:r>
              <a:rPr lang="en-AU" sz="2400" dirty="0"/>
              <a:t>API Based access will be critical to MU3 </a:t>
            </a:r>
            <a:r>
              <a:rPr lang="en-AU" sz="2400" dirty="0" smtClean="0"/>
              <a:t>regulations</a:t>
            </a:r>
          </a:p>
          <a:p>
            <a:r>
              <a:rPr lang="en-AU" sz="2400" dirty="0" smtClean="0"/>
              <a:t>Which API? There is only one…. But what exactly will it say? </a:t>
            </a:r>
          </a:p>
          <a:p>
            <a:r>
              <a:rPr lang="en-AU" sz="2400" dirty="0" smtClean="0"/>
              <a:t>Argonaut project (“Jason’s team”) work with HL7 to create a path for MU3 regulations</a:t>
            </a:r>
          </a:p>
          <a:p>
            <a:pPr lvl="1"/>
            <a:r>
              <a:rPr lang="en-AU" sz="2000" dirty="0" smtClean="0"/>
              <a:t>Key US stakeholders including large vendors </a:t>
            </a:r>
          </a:p>
          <a:p>
            <a:pPr lvl="1"/>
            <a:r>
              <a:rPr lang="en-AU" sz="2000" dirty="0" smtClean="0"/>
              <a:t>Make sure FHIR is ready on time &amp; suitable and understood</a:t>
            </a:r>
            <a:r>
              <a:rPr lang="en-AU" sz="1600" dirty="0"/>
              <a:t/>
            </a:r>
            <a:br>
              <a:rPr lang="en-AU" sz="1600" dirty="0"/>
            </a:b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5135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Argonaut Profiles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56891"/>
            <a:ext cx="8229600" cy="676672"/>
          </a:xfrm>
        </p:spPr>
        <p:txBody>
          <a:bodyPr/>
          <a:lstStyle/>
          <a:p>
            <a:r>
              <a:rPr lang="en-AU" dirty="0" smtClean="0"/>
              <a:t>Based on DAF (for the Meaningful Use part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41009"/>
            <a:ext cx="6381898" cy="47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Argonaut Project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Strong testing/implementation focus now</a:t>
            </a:r>
          </a:p>
          <a:p>
            <a:r>
              <a:rPr lang="en-AU" dirty="0" smtClean="0"/>
              <a:t>Open to any participants</a:t>
            </a:r>
          </a:p>
          <a:p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argonautwiki.hl7.org/index.php</a:t>
            </a:r>
            <a:endParaRPr lang="en-AU" dirty="0" smtClean="0"/>
          </a:p>
          <a:p>
            <a:r>
              <a:rPr lang="en-AU" dirty="0" smtClean="0"/>
              <a:t>Testing still ramping up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7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HSPC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Healthcare Services Platform Consortium</a:t>
            </a:r>
          </a:p>
          <a:p>
            <a:r>
              <a:rPr lang="en-AU" dirty="0" smtClean="0"/>
              <a:t>Wide set of interests around creating interoperable specifications</a:t>
            </a:r>
          </a:p>
          <a:p>
            <a:r>
              <a:rPr lang="en-AU" dirty="0" smtClean="0"/>
              <a:t>One specific interest: Plug-in framework for decision support/workflow assistance modules for EHRs</a:t>
            </a:r>
          </a:p>
          <a:p>
            <a:pPr lvl="1"/>
            <a:r>
              <a:rPr lang="en-AU" dirty="0" smtClean="0"/>
              <a:t>SMART on FHIR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39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HSPC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Build in DAF / Argonaut by being much more proscriptive about the content</a:t>
            </a:r>
          </a:p>
          <a:p>
            <a:pPr lvl="1"/>
            <a:r>
              <a:rPr lang="en-AU" dirty="0" smtClean="0"/>
              <a:t>Specify codes, reference ranges, allowable values, interpretation flags (e.g. like PITUS, but much wider)</a:t>
            </a:r>
          </a:p>
          <a:p>
            <a:pPr lvl="1"/>
            <a:r>
              <a:rPr lang="en-AU" dirty="0" smtClean="0"/>
              <a:t>All these things needed to create truly </a:t>
            </a:r>
            <a:r>
              <a:rPr lang="en-AU" dirty="0" err="1" smtClean="0"/>
              <a:t>plug’n’play</a:t>
            </a:r>
            <a:r>
              <a:rPr lang="en-AU" dirty="0" smtClean="0"/>
              <a:t> modules that don’t need to be re-written across systems (depends on how specific you want to be)</a:t>
            </a:r>
          </a:p>
          <a:p>
            <a:pPr lvl="1"/>
            <a:r>
              <a:rPr lang="en-AU" dirty="0" smtClean="0"/>
              <a:t>HSPC work has a longer pay-off cycle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43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Challenge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algn="just">
              <a:buNone/>
            </a:pPr>
            <a:endParaRPr lang="en-CA" dirty="0" smtClean="0"/>
          </a:p>
          <a:p>
            <a:pPr algn="just">
              <a:buNone/>
            </a:pPr>
            <a:r>
              <a:rPr lang="en-CA" dirty="0" smtClean="0">
                <a:solidFill>
                  <a:schemeClr val="tx2"/>
                </a:solidFill>
              </a:rPr>
              <a:t>	Health insurance is a financial instrument used to settle health care claims, why can’t we “put the claims through with the ease of  a credit card?”.</a:t>
            </a:r>
          </a:p>
          <a:p>
            <a:pPr algn="just">
              <a:buNone/>
            </a:pPr>
            <a:endParaRPr lang="en-CA" dirty="0">
              <a:solidFill>
                <a:schemeClr val="tx2"/>
              </a:solidFill>
            </a:endParaRPr>
          </a:p>
          <a:p>
            <a:pPr algn="ctr">
              <a:buNone/>
            </a:pPr>
            <a:r>
              <a:rPr lang="en-CA" dirty="0" smtClean="0">
                <a:solidFill>
                  <a:schemeClr val="tx2"/>
                </a:solidFill>
              </a:rPr>
              <a:t>It’s what patients and providers said in 1990.</a:t>
            </a:r>
          </a:p>
          <a:p>
            <a:pPr algn="ctr">
              <a:buNone/>
            </a:pPr>
            <a:r>
              <a:rPr lang="en-CA" dirty="0" smtClean="0">
                <a:solidFill>
                  <a:schemeClr val="tx2"/>
                </a:solidFill>
              </a:rPr>
              <a:t>It’s what they still say today!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Knapp/CANA</a:t>
            </a: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Claims Environment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Surprisingly similar around the planet:</a:t>
            </a:r>
            <a:endParaRPr lang="en-US" dirty="0">
              <a:solidFill>
                <a:schemeClr val="tx1"/>
              </a:solidFill>
            </a:endParaRPr>
          </a:p>
          <a:p>
            <a:pPr>
              <a:buFontTx/>
              <a:buNone/>
              <a:defRPr/>
            </a:pPr>
            <a:endParaRPr lang="en-US" sz="11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Public healthcare tends to focus on medical, hospital, lab and pharmacy, private healthcare focus is on the rest: dental, vision, etc.</a:t>
            </a:r>
          </a:p>
          <a:p>
            <a:pPr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Providers (practitioners and institutions) </a:t>
            </a:r>
            <a:r>
              <a:rPr lang="en-US" sz="2200" dirty="0">
                <a:solidFill>
                  <a:schemeClr val="tx1"/>
                </a:solidFill>
              </a:rPr>
              <a:t>are </a:t>
            </a:r>
            <a:r>
              <a:rPr lang="en-US" sz="2200" dirty="0" smtClean="0">
                <a:solidFill>
                  <a:schemeClr val="tx1"/>
                </a:solidFill>
              </a:rPr>
              <a:t>generally jurisdictionally licensed.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Practitioners </a:t>
            </a:r>
            <a:r>
              <a:rPr lang="en-US" sz="2200" dirty="0">
                <a:solidFill>
                  <a:schemeClr val="tx1"/>
                </a:solidFill>
              </a:rPr>
              <a:t>work predominantly </a:t>
            </a:r>
            <a:r>
              <a:rPr lang="en-US" sz="2200" dirty="0" smtClean="0">
                <a:solidFill>
                  <a:schemeClr val="tx1"/>
                </a:solidFill>
              </a:rPr>
              <a:t>either in public institutions or in </a:t>
            </a:r>
            <a:r>
              <a:rPr lang="en-US" sz="2200" dirty="0">
                <a:solidFill>
                  <a:schemeClr val="tx1"/>
                </a:solidFill>
              </a:rPr>
              <a:t>private </a:t>
            </a:r>
            <a:r>
              <a:rPr lang="en-US" sz="2200" dirty="0" smtClean="0">
                <a:solidFill>
                  <a:schemeClr val="tx1"/>
                </a:solidFill>
              </a:rPr>
              <a:t>practice.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200" dirty="0">
                <a:solidFill>
                  <a:schemeClr val="tx1"/>
                </a:solidFill>
              </a:rPr>
              <a:t>P</a:t>
            </a:r>
            <a:r>
              <a:rPr lang="en-US" sz="2200" dirty="0" smtClean="0">
                <a:solidFill>
                  <a:schemeClr val="tx1"/>
                </a:solidFill>
              </a:rPr>
              <a:t>rivate practices often have 1-5 practitioners, </a:t>
            </a:r>
            <a:r>
              <a:rPr lang="en-US" sz="2200" dirty="0">
                <a:solidFill>
                  <a:schemeClr val="tx1"/>
                </a:solidFill>
              </a:rPr>
              <a:t>some large </a:t>
            </a:r>
            <a:r>
              <a:rPr lang="en-US" sz="2200" dirty="0" smtClean="0">
                <a:solidFill>
                  <a:schemeClr val="tx1"/>
                </a:solidFill>
              </a:rPr>
              <a:t>clinics.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200" dirty="0">
                <a:solidFill>
                  <a:schemeClr val="tx1"/>
                </a:solidFill>
              </a:rPr>
              <a:t>Third party insurance provides most </a:t>
            </a:r>
            <a:r>
              <a:rPr lang="en-US" sz="2200" dirty="0" smtClean="0">
                <a:solidFill>
                  <a:schemeClr val="tx1"/>
                </a:solidFill>
              </a:rPr>
              <a:t>private coverage.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200" dirty="0">
                <a:solidFill>
                  <a:schemeClr val="tx1"/>
                </a:solidFill>
              </a:rPr>
              <a:t>Patient pays the </a:t>
            </a:r>
            <a:r>
              <a:rPr lang="en-US" sz="2200" dirty="0" smtClean="0">
                <a:solidFill>
                  <a:schemeClr val="tx1"/>
                </a:solidFill>
              </a:rPr>
              <a:t>balance after the public and private insurers.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200" dirty="0">
                <a:solidFill>
                  <a:schemeClr val="tx1"/>
                </a:solidFill>
              </a:rPr>
              <a:t>Public funding is important but </a:t>
            </a:r>
            <a:r>
              <a:rPr lang="en-US" sz="2200" dirty="0" smtClean="0">
                <a:solidFill>
                  <a:schemeClr val="tx1"/>
                </a:solidFill>
              </a:rPr>
              <a:t>often a minor player.</a:t>
            </a:r>
          </a:p>
          <a:p>
            <a:pPr>
              <a:defRPr/>
            </a:pPr>
            <a:r>
              <a:rPr lang="en-US" sz="2200" dirty="0">
                <a:solidFill>
                  <a:schemeClr val="tx1"/>
                </a:solidFill>
              </a:rPr>
              <a:t>There </a:t>
            </a:r>
            <a:r>
              <a:rPr lang="en-US" sz="2200" dirty="0" smtClean="0">
                <a:solidFill>
                  <a:schemeClr val="tx1"/>
                </a:solidFill>
              </a:rPr>
              <a:t>may </a:t>
            </a:r>
            <a:r>
              <a:rPr lang="en-US" sz="2200" dirty="0">
                <a:solidFill>
                  <a:schemeClr val="tx1"/>
                </a:solidFill>
              </a:rPr>
              <a:t>no legislation mandating eClaims</a:t>
            </a:r>
            <a:r>
              <a:rPr lang="en-US" sz="2200" dirty="0" smtClean="0">
                <a:solidFill>
                  <a:schemeClr val="tx1"/>
                </a:solidFill>
              </a:rPr>
              <a:t>!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buNone/>
            </a:pPr>
            <a:endParaRPr lang="en-CA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Knapp/CANA</a:t>
            </a:r>
          </a:p>
        </p:txBody>
      </p:sp>
    </p:spTree>
    <p:extLst>
      <p:ext uri="{BB962C8B-B14F-4D97-AF65-F5344CB8AC3E}">
        <p14:creationId xmlns:p14="http://schemas.microsoft.com/office/powerpoint/2010/main" val="8491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Contributors, Australia &amp; NZ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Grahame Grieve, David Hay, Heather Grain</a:t>
            </a:r>
          </a:p>
          <a:p>
            <a:r>
              <a:rPr lang="en-AU" dirty="0" smtClean="0"/>
              <a:t>Brian </a:t>
            </a:r>
            <a:r>
              <a:rPr lang="en-AU" dirty="0" err="1" smtClean="0"/>
              <a:t>Postlethwaite</a:t>
            </a:r>
            <a:r>
              <a:rPr lang="en-AU" dirty="0"/>
              <a:t> </a:t>
            </a:r>
            <a:r>
              <a:rPr lang="en-AU" dirty="0" smtClean="0"/>
              <a:t>– FMG + PA WG editor</a:t>
            </a:r>
          </a:p>
          <a:p>
            <a:r>
              <a:rPr lang="en-AU" dirty="0" smtClean="0"/>
              <a:t>Brett </a:t>
            </a:r>
            <a:r>
              <a:rPr lang="en-AU" dirty="0" err="1" smtClean="0"/>
              <a:t>Esler</a:t>
            </a:r>
            <a:r>
              <a:rPr lang="en-AU" dirty="0" smtClean="0"/>
              <a:t> – Implementer / Tester + AU editor</a:t>
            </a:r>
          </a:p>
          <a:p>
            <a:r>
              <a:rPr lang="en-AU" dirty="0" smtClean="0"/>
              <a:t>Vince McCauley – Services co-chair + CC</a:t>
            </a:r>
          </a:p>
          <a:p>
            <a:r>
              <a:rPr lang="en-AU" dirty="0" smtClean="0"/>
              <a:t>Stephen Chu</a:t>
            </a:r>
          </a:p>
          <a:p>
            <a:r>
              <a:rPr lang="en-AU" dirty="0" smtClean="0"/>
              <a:t>Andy Bond / Reuben Daniels  - Architecture / Implementation</a:t>
            </a:r>
          </a:p>
          <a:p>
            <a:r>
              <a:rPr lang="en-AU" dirty="0" smtClean="0"/>
              <a:t>Stephen Royce / David McKillop – Testing profiling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22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Claims Environment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  <a:defRPr/>
            </a:pPr>
            <a:r>
              <a:rPr lang="en-US" sz="3900" dirty="0" smtClean="0">
                <a:solidFill>
                  <a:schemeClr val="tx1"/>
                </a:solidFill>
              </a:rPr>
              <a:t>Virtually </a:t>
            </a:r>
            <a:r>
              <a:rPr lang="en-US" sz="3900" dirty="0">
                <a:solidFill>
                  <a:schemeClr val="tx1"/>
                </a:solidFill>
              </a:rPr>
              <a:t>ALL providers must submit ‘claims’ for reporting and generally for reimbursement </a:t>
            </a:r>
            <a:r>
              <a:rPr lang="en-US" sz="3900" dirty="0" smtClean="0">
                <a:solidFill>
                  <a:schemeClr val="tx1"/>
                </a:solidFill>
              </a:rPr>
              <a:t>purposes, yet:</a:t>
            </a:r>
            <a:endParaRPr lang="en-US" sz="3900" dirty="0">
              <a:solidFill>
                <a:schemeClr val="tx1"/>
              </a:solidFill>
            </a:endParaRPr>
          </a:p>
          <a:p>
            <a:pPr>
              <a:buFontTx/>
              <a:buNone/>
              <a:defRPr/>
            </a:pPr>
            <a:endParaRPr lang="en-US" sz="11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900" dirty="0" smtClean="0">
                <a:solidFill>
                  <a:schemeClr val="tx1"/>
                </a:solidFill>
              </a:rPr>
              <a:t>Code systems are either non-existent or consistent within silos but locally derived.</a:t>
            </a:r>
          </a:p>
          <a:p>
            <a:pPr>
              <a:defRPr/>
            </a:pPr>
            <a:r>
              <a:rPr lang="en-US" sz="2900" dirty="0" smtClean="0">
                <a:solidFill>
                  <a:schemeClr val="tx1"/>
                </a:solidFill>
              </a:rPr>
              <a:t>Claim standards tend to be proprietary, jurisdictional, discipline specific or non-existent.</a:t>
            </a:r>
          </a:p>
          <a:p>
            <a:pPr>
              <a:defRPr/>
            </a:pPr>
            <a:endParaRPr lang="en-US" sz="26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6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6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900" dirty="0" smtClean="0">
                <a:solidFill>
                  <a:schemeClr val="tx1"/>
                </a:solidFill>
              </a:rPr>
              <a:t>Batch claims are typically flat-file oriented.</a:t>
            </a:r>
          </a:p>
          <a:p>
            <a:pPr>
              <a:defRPr/>
            </a:pPr>
            <a:r>
              <a:rPr lang="en-US" sz="2900" dirty="0" smtClean="0">
                <a:solidFill>
                  <a:schemeClr val="tx1"/>
                </a:solidFill>
              </a:rPr>
              <a:t>In 1999 work began on a common set of </a:t>
            </a:r>
            <a:r>
              <a:rPr lang="en-US" sz="2900" dirty="0" err="1" smtClean="0">
                <a:solidFill>
                  <a:schemeClr val="tx1"/>
                </a:solidFill>
              </a:rPr>
              <a:t>eClaims</a:t>
            </a:r>
            <a:r>
              <a:rPr lang="en-US" sz="2900" dirty="0" smtClean="0">
                <a:solidFill>
                  <a:schemeClr val="tx1"/>
                </a:solidFill>
              </a:rPr>
              <a:t> for </a:t>
            </a:r>
            <a:r>
              <a:rPr lang="en-US" sz="2900" dirty="0" err="1" smtClean="0">
                <a:solidFill>
                  <a:schemeClr val="tx1"/>
                </a:solidFill>
              </a:rPr>
              <a:t>RealTime</a:t>
            </a:r>
            <a:r>
              <a:rPr lang="en-US" sz="2900" dirty="0" smtClean="0">
                <a:solidFill>
                  <a:schemeClr val="tx1"/>
                </a:solidFill>
              </a:rPr>
              <a:t> and Batch.</a:t>
            </a:r>
            <a:endParaRPr lang="en-US" sz="2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900" dirty="0" smtClean="0">
                <a:solidFill>
                  <a:schemeClr val="tx1"/>
                </a:solidFill>
              </a:rPr>
              <a:t>HL7 has </a:t>
            </a:r>
            <a:r>
              <a:rPr lang="en-US" sz="2900" dirty="0" err="1" smtClean="0">
                <a:solidFill>
                  <a:schemeClr val="tx1"/>
                </a:solidFill>
              </a:rPr>
              <a:t>eClaims</a:t>
            </a:r>
            <a:r>
              <a:rPr lang="en-US" sz="2900" dirty="0" smtClean="0">
                <a:solidFill>
                  <a:schemeClr val="tx1"/>
                </a:solidFill>
              </a:rPr>
              <a:t> messages in V2 and V3 for: Medical, Pharmacy, Oral Health, Vision, </a:t>
            </a:r>
            <a:r>
              <a:rPr lang="en-US" sz="2900" dirty="0" err="1" smtClean="0">
                <a:solidFill>
                  <a:schemeClr val="tx1"/>
                </a:solidFill>
              </a:rPr>
              <a:t>Chiro</a:t>
            </a:r>
            <a:r>
              <a:rPr lang="en-US" sz="2900" dirty="0" smtClean="0">
                <a:solidFill>
                  <a:schemeClr val="tx1"/>
                </a:solidFill>
              </a:rPr>
              <a:t>/</a:t>
            </a:r>
            <a:r>
              <a:rPr lang="en-US" sz="2900" dirty="0" err="1" smtClean="0">
                <a:solidFill>
                  <a:schemeClr val="tx1"/>
                </a:solidFill>
              </a:rPr>
              <a:t>Physio</a:t>
            </a:r>
            <a:r>
              <a:rPr lang="en-US" sz="2900" dirty="0" smtClean="0">
                <a:solidFill>
                  <a:schemeClr val="tx1"/>
                </a:solidFill>
              </a:rPr>
              <a:t>/Rehab, Hospital Billing – largely unused!</a:t>
            </a:r>
            <a:endParaRPr lang="en-US" sz="2900" dirty="0">
              <a:solidFill>
                <a:schemeClr val="tx1"/>
              </a:solidFill>
            </a:endParaRPr>
          </a:p>
          <a:p>
            <a:pPr>
              <a:buNone/>
            </a:pPr>
            <a:endParaRPr lang="en-CA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Knapp/CANA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95736" y="3573016"/>
          <a:ext cx="4968552" cy="936102"/>
        </p:xfrm>
        <a:graphic>
          <a:graphicData uri="http://schemas.openxmlformats.org/drawingml/2006/table">
            <a:tbl>
              <a:tblPr/>
              <a:tblGrid>
                <a:gridCol w="744120"/>
                <a:gridCol w="1290584"/>
                <a:gridCol w="1503742"/>
                <a:gridCol w="1430106"/>
              </a:tblGrid>
              <a:tr h="31203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203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X12 - Batch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NCPDP - RealTime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X12 - Batch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Teleplan</a:t>
                      </a:r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(13) </a:t>
                      </a: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Batch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CPhA - RealTime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CDAnet</a:t>
                      </a: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r>
                        <a:rPr lang="en-C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RealTime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with V2/V3 Claims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</a:rPr>
              <a:t>V2</a:t>
            </a:r>
            <a:r>
              <a:rPr lang="en-US" sz="3000" dirty="0" smtClean="0">
                <a:solidFill>
                  <a:schemeClr val="tx1"/>
                </a:solidFill>
              </a:rPr>
              <a:t>: not widely supported, not model based, ‘not-current’. </a:t>
            </a:r>
          </a:p>
          <a:p>
            <a:pPr>
              <a:buFontTx/>
              <a:buNone/>
            </a:pPr>
            <a:endParaRPr lang="en-US" sz="1300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</a:rPr>
              <a:t>V3</a:t>
            </a:r>
            <a:r>
              <a:rPr lang="en-US" sz="3000" dirty="0" smtClean="0">
                <a:solidFill>
                  <a:schemeClr val="tx1"/>
                </a:solidFill>
              </a:rPr>
              <a:t>: not widely supported, large messages, complex, but</a:t>
            </a:r>
          </a:p>
          <a:p>
            <a:pPr>
              <a:buFontTx/>
              <a:buNone/>
            </a:pPr>
            <a:r>
              <a:rPr lang="en-US" sz="3000" dirty="0">
                <a:solidFill>
                  <a:schemeClr val="tx1"/>
                </a:solidFill>
              </a:rPr>
              <a:t>	 </a:t>
            </a:r>
            <a:r>
              <a:rPr lang="en-US" sz="3000" dirty="0" smtClean="0">
                <a:solidFill>
                  <a:schemeClr val="tx1"/>
                </a:solidFill>
              </a:rPr>
              <a:t> rich, broad, model based, xml rendered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&amp; implementable.</a:t>
            </a:r>
          </a:p>
          <a:p>
            <a:pPr>
              <a:buNone/>
            </a:pPr>
            <a:endParaRPr lang="en-US" sz="11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	</a:t>
            </a:r>
            <a:r>
              <a:rPr lang="en-US" sz="3000" b="1" i="1" dirty="0" smtClean="0">
                <a:solidFill>
                  <a:schemeClr val="tx1"/>
                </a:solidFill>
              </a:rPr>
              <a:t>The V3 FICR messages have largely not been taken-up due to concerns of complexity with V3.</a:t>
            </a:r>
          </a:p>
          <a:p>
            <a:pPr>
              <a:buFontTx/>
              <a:buNone/>
            </a:pPr>
            <a:endParaRPr lang="en-US" sz="1100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</a:rPr>
              <a:t>FHIR</a:t>
            </a:r>
            <a:r>
              <a:rPr lang="en-US" sz="3000" dirty="0" smtClean="0">
                <a:solidFill>
                  <a:schemeClr val="tx1"/>
                </a:solidFill>
              </a:rPr>
              <a:t>: not supported – </a:t>
            </a:r>
            <a:r>
              <a:rPr lang="en-US" sz="3000" i="1" dirty="0" smtClean="0">
                <a:solidFill>
                  <a:schemeClr val="tx1"/>
                </a:solidFill>
              </a:rPr>
              <a:t>yet</a:t>
            </a:r>
            <a:r>
              <a:rPr lang="en-US" sz="3000" dirty="0" smtClean="0">
                <a:solidFill>
                  <a:schemeClr val="tx1"/>
                </a:solidFill>
              </a:rPr>
              <a:t>, but simpler, smaller, easier to       	understand, to implement and to process.</a:t>
            </a:r>
          </a:p>
          <a:p>
            <a:pPr>
              <a:buFontTx/>
              <a:buNone/>
            </a:pPr>
            <a:endParaRPr lang="en-US" sz="10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1000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3000" dirty="0">
                <a:solidFill>
                  <a:schemeClr val="tx1"/>
                </a:solidFill>
              </a:rPr>
              <a:t>	</a:t>
            </a:r>
            <a:r>
              <a:rPr lang="en-US" sz="3000" b="1" i="1" dirty="0" smtClean="0">
                <a:solidFill>
                  <a:schemeClr val="tx1"/>
                </a:solidFill>
              </a:rPr>
              <a:t>While still in development, FHIR provides the opportunity to create something embraceable by existing </a:t>
            </a:r>
            <a:r>
              <a:rPr lang="en-US" sz="3000" b="1" i="1" dirty="0" err="1" smtClean="0">
                <a:solidFill>
                  <a:schemeClr val="tx1"/>
                </a:solidFill>
              </a:rPr>
              <a:t>eClaims</a:t>
            </a:r>
            <a:r>
              <a:rPr lang="en-US" sz="3000" b="1" i="1" dirty="0" smtClean="0">
                <a:solidFill>
                  <a:schemeClr val="tx1"/>
                </a:solidFill>
              </a:rPr>
              <a:t> systems personnel and implementable by new developers for both existing systems and new processes.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Knapp/CANA</a:t>
            </a:r>
          </a:p>
        </p:txBody>
      </p:sp>
    </p:spTree>
    <p:extLst>
      <p:ext uri="{BB962C8B-B14F-4D97-AF65-F5344CB8AC3E}">
        <p14:creationId xmlns:p14="http://schemas.microsoft.com/office/powerpoint/2010/main" val="14797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FHIR </a:t>
            </a:r>
            <a:r>
              <a:rPr lang="en-CA" dirty="0" err="1" smtClean="0"/>
              <a:t>eClaim</a:t>
            </a:r>
            <a:r>
              <a:rPr lang="en-CA" dirty="0" smtClean="0"/>
              <a:t> Resources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700" b="1" dirty="0" smtClean="0">
                <a:solidFill>
                  <a:schemeClr val="accent5">
                    <a:lumMod val="75000"/>
                  </a:schemeClr>
                </a:solidFill>
              </a:rPr>
              <a:t>New Resources – not within FM scope</a:t>
            </a:r>
            <a:r>
              <a:rPr lang="en-US" sz="1700" dirty="0" smtClean="0">
                <a:solidFill>
                  <a:schemeClr val="tx1"/>
                </a:solidFill>
              </a:rPr>
              <a:t>: 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700" dirty="0">
                <a:solidFill>
                  <a:schemeClr val="tx1"/>
                </a:solidFill>
              </a:rPr>
              <a:t>	Referral		The referral, if any, to the servicing provider</a:t>
            </a:r>
          </a:p>
          <a:p>
            <a:pPr>
              <a:buFontTx/>
              <a:buNone/>
            </a:pPr>
            <a:r>
              <a:rPr lang="en-US" sz="1700" dirty="0">
                <a:solidFill>
                  <a:schemeClr val="tx1"/>
                </a:solidFill>
              </a:rPr>
              <a:t>	</a:t>
            </a:r>
            <a:r>
              <a:rPr lang="en-US" sz="1700" dirty="0" err="1" smtClean="0">
                <a:solidFill>
                  <a:schemeClr val="tx1"/>
                </a:solidFill>
              </a:rPr>
              <a:t>VisionPrescription</a:t>
            </a:r>
            <a:r>
              <a:rPr lang="en-US" sz="1700" dirty="0" smtClean="0">
                <a:solidFill>
                  <a:schemeClr val="tx1"/>
                </a:solidFill>
              </a:rPr>
              <a:t> 	The </a:t>
            </a:r>
            <a:r>
              <a:rPr lang="en-US" sz="1700" dirty="0">
                <a:solidFill>
                  <a:schemeClr val="tx1"/>
                </a:solidFill>
              </a:rPr>
              <a:t>prescription for </a:t>
            </a:r>
            <a:r>
              <a:rPr lang="en-US" sz="1700" dirty="0" smtClean="0">
                <a:solidFill>
                  <a:schemeClr val="tx1"/>
                </a:solidFill>
              </a:rPr>
              <a:t>Vision </a:t>
            </a:r>
            <a:r>
              <a:rPr lang="en-US" sz="1700" dirty="0">
                <a:solidFill>
                  <a:schemeClr val="tx1"/>
                </a:solidFill>
              </a:rPr>
              <a:t>billing</a:t>
            </a:r>
            <a:endParaRPr lang="en-US" sz="17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</a:rPr>
              <a:t>New Resources – </a:t>
            </a:r>
            <a:r>
              <a:rPr lang="en-US" sz="1700" b="1" dirty="0" smtClean="0">
                <a:solidFill>
                  <a:schemeClr val="accent5">
                    <a:lumMod val="75000"/>
                  </a:schemeClr>
                </a:solidFill>
              </a:rPr>
              <a:t>within 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</a:rPr>
              <a:t>FM scope</a:t>
            </a:r>
            <a:r>
              <a:rPr lang="en-US" sz="1700" dirty="0">
                <a:solidFill>
                  <a:schemeClr val="tx1"/>
                </a:solidFill>
              </a:rPr>
              <a:t>: </a:t>
            </a:r>
          </a:p>
          <a:p>
            <a:pPr>
              <a:buNone/>
            </a:pPr>
            <a:r>
              <a:rPr lang="en-US" sz="1700" dirty="0">
                <a:solidFill>
                  <a:schemeClr val="tx1"/>
                </a:solidFill>
              </a:rPr>
              <a:t>	Coverage	The insurance being employed to receive </a:t>
            </a:r>
            <a:r>
              <a:rPr lang="en-US" sz="1700" dirty="0" smtClean="0">
                <a:solidFill>
                  <a:schemeClr val="tx1"/>
                </a:solidFill>
              </a:rPr>
              <a:t>reimbursement</a:t>
            </a:r>
          </a:p>
          <a:p>
            <a:pPr>
              <a:buNone/>
            </a:pPr>
            <a:r>
              <a:rPr lang="en-US" sz="1700" dirty="0">
                <a:solidFill>
                  <a:schemeClr val="tx1"/>
                </a:solidFill>
              </a:rPr>
              <a:t>	</a:t>
            </a:r>
            <a:r>
              <a:rPr lang="en-US" sz="1700" dirty="0" smtClean="0">
                <a:solidFill>
                  <a:schemeClr val="tx1"/>
                </a:solidFill>
              </a:rPr>
              <a:t>Contract	The insurance Policy is a profile on the Contract resource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700" dirty="0">
                <a:solidFill>
                  <a:schemeClr val="tx1"/>
                </a:solidFill>
              </a:rPr>
              <a:t>	</a:t>
            </a:r>
            <a:r>
              <a:rPr lang="en-US" sz="1700" dirty="0" smtClean="0">
                <a:solidFill>
                  <a:schemeClr val="tx1"/>
                </a:solidFill>
              </a:rPr>
              <a:t>Claim</a:t>
            </a:r>
            <a:r>
              <a:rPr lang="en-US" sz="1700" dirty="0">
                <a:solidFill>
                  <a:schemeClr val="tx1"/>
                </a:solidFill>
              </a:rPr>
              <a:t>	</a:t>
            </a:r>
            <a:r>
              <a:rPr lang="en-US" sz="1700" dirty="0" smtClean="0">
                <a:solidFill>
                  <a:schemeClr val="tx1"/>
                </a:solidFill>
              </a:rPr>
              <a:t>	The </a:t>
            </a:r>
            <a:r>
              <a:rPr lang="en-US" sz="1700" dirty="0">
                <a:solidFill>
                  <a:schemeClr val="tx1"/>
                </a:solidFill>
              </a:rPr>
              <a:t>services being </a:t>
            </a:r>
            <a:r>
              <a:rPr lang="en-US" sz="1700" dirty="0" smtClean="0">
                <a:solidFill>
                  <a:schemeClr val="tx1"/>
                </a:solidFill>
              </a:rPr>
              <a:t>claimed </a:t>
            </a:r>
            <a:r>
              <a:rPr lang="en-US" sz="1700" dirty="0">
                <a:solidFill>
                  <a:schemeClr val="tx1"/>
                </a:solidFill>
              </a:rPr>
              <a:t>and supporting information</a:t>
            </a:r>
          </a:p>
          <a:p>
            <a:pPr>
              <a:buFontTx/>
              <a:buNone/>
            </a:pPr>
            <a:r>
              <a:rPr lang="en-US" sz="1700" dirty="0">
                <a:solidFill>
                  <a:schemeClr val="tx1"/>
                </a:solidFill>
              </a:rPr>
              <a:t>	</a:t>
            </a:r>
            <a:r>
              <a:rPr lang="en-US" sz="1700" dirty="0" err="1" smtClean="0">
                <a:solidFill>
                  <a:schemeClr val="tx1"/>
                </a:solidFill>
              </a:rPr>
              <a:t>ClaimResponse</a:t>
            </a:r>
            <a:r>
              <a:rPr lang="en-US" sz="1700" dirty="0" smtClean="0">
                <a:solidFill>
                  <a:schemeClr val="tx1"/>
                </a:solidFill>
              </a:rPr>
              <a:t>	The adjudicated response to the Claim, </a:t>
            </a:r>
            <a:r>
              <a:rPr lang="en-US" sz="1700" dirty="0" err="1" smtClean="0">
                <a:solidFill>
                  <a:schemeClr val="tx1"/>
                </a:solidFill>
              </a:rPr>
              <a:t>PreDetermination</a:t>
            </a:r>
            <a:r>
              <a:rPr lang="en-US" sz="1700" dirty="0">
                <a:solidFill>
                  <a:schemeClr val="tx1"/>
                </a:solidFill>
              </a:rPr>
              <a:t>,</a:t>
            </a:r>
            <a:r>
              <a:rPr lang="en-US" sz="1700" dirty="0" smtClean="0">
                <a:solidFill>
                  <a:schemeClr val="tx1"/>
                </a:solidFill>
              </a:rPr>
              <a:t>			</a:t>
            </a:r>
            <a:r>
              <a:rPr lang="en-US" sz="1700" dirty="0" err="1" smtClean="0">
                <a:solidFill>
                  <a:schemeClr val="tx1"/>
                </a:solidFill>
              </a:rPr>
              <a:t>PreAuthorization</a:t>
            </a:r>
            <a:endParaRPr lang="en-US" sz="1700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	Plus about </a:t>
            </a:r>
            <a:r>
              <a:rPr lang="en-US" sz="1700" dirty="0">
                <a:solidFill>
                  <a:schemeClr val="tx1"/>
                </a:solidFill>
              </a:rPr>
              <a:t>8</a:t>
            </a:r>
            <a:r>
              <a:rPr lang="en-US" sz="1700" dirty="0" smtClean="0">
                <a:solidFill>
                  <a:schemeClr val="tx1"/>
                </a:solidFill>
              </a:rPr>
              <a:t> more resources to address eligibility, enrollment, payment, attachments and status checking.</a:t>
            </a:r>
          </a:p>
          <a:p>
            <a:pPr>
              <a:buFontTx/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1700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Knapp/CANA</a:t>
            </a:r>
          </a:p>
        </p:txBody>
      </p:sp>
    </p:spTree>
    <p:extLst>
      <p:ext uri="{BB962C8B-B14F-4D97-AF65-F5344CB8AC3E}">
        <p14:creationId xmlns:p14="http://schemas.microsoft.com/office/powerpoint/2010/main" val="20992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Request/Response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RPC (Remote Procedure Call):</a:t>
            </a:r>
          </a:p>
          <a:p>
            <a:pPr lvl="1"/>
            <a:r>
              <a:rPr lang="en-AU" dirty="0" smtClean="0"/>
              <a:t>Send a request</a:t>
            </a:r>
          </a:p>
          <a:p>
            <a:pPr lvl="1"/>
            <a:r>
              <a:rPr lang="en-AU" dirty="0" smtClean="0"/>
              <a:t>Get a matching response</a:t>
            </a:r>
          </a:p>
          <a:p>
            <a:r>
              <a:rPr lang="en-AU" dirty="0" smtClean="0"/>
              <a:t>REST (Representational State Transfer)</a:t>
            </a:r>
          </a:p>
          <a:p>
            <a:pPr lvl="1"/>
            <a:r>
              <a:rPr lang="en-AU" dirty="0" smtClean="0"/>
              <a:t>Place a statement of state</a:t>
            </a:r>
          </a:p>
          <a:p>
            <a:pPr lvl="1"/>
            <a:r>
              <a:rPr lang="en-AU" dirty="0" smtClean="0"/>
              <a:t>Get an acknowledgement</a:t>
            </a:r>
          </a:p>
          <a:p>
            <a:r>
              <a:rPr lang="en-AU" dirty="0" smtClean="0"/>
              <a:t>The patterns differ in where state is – implicit or explicit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75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CA" sz="2400" dirty="0" smtClean="0"/>
              <a:t>Business 			Provider		Insurer</a:t>
            </a:r>
          </a:p>
          <a:p>
            <a:pPr>
              <a:spcBef>
                <a:spcPts val="0"/>
              </a:spcBef>
              <a:buNone/>
            </a:pPr>
            <a:r>
              <a:rPr lang="en-CA" sz="2400" u="sng" dirty="0" smtClean="0"/>
              <a:t>Activity    </a:t>
            </a:r>
            <a:r>
              <a:rPr lang="en-CA" sz="2400" u="sng" dirty="0"/>
              <a:t>			</a:t>
            </a:r>
            <a:r>
              <a:rPr lang="en-CA" sz="2400" u="sng" dirty="0" smtClean="0"/>
              <a:t>Request</a:t>
            </a:r>
            <a:r>
              <a:rPr lang="en-CA" sz="2400" u="sng" dirty="0"/>
              <a:t>	</a:t>
            </a:r>
            <a:r>
              <a:rPr lang="en-CA" sz="2400" u="sng" dirty="0" smtClean="0"/>
              <a:t>	Response__</a:t>
            </a:r>
            <a:endParaRPr lang="en-CA" sz="2400" u="sng" dirty="0"/>
          </a:p>
          <a:p>
            <a:pPr>
              <a:buNone/>
            </a:pPr>
            <a:r>
              <a:rPr lang="en-CA" sz="1900" b="1" dirty="0" smtClean="0">
                <a:solidFill>
                  <a:schemeClr val="tx1"/>
                </a:solidFill>
              </a:rPr>
              <a:t>Patient makes appointment</a:t>
            </a:r>
            <a:r>
              <a:rPr lang="en-CA" sz="1900" dirty="0" smtClean="0">
                <a:solidFill>
                  <a:schemeClr val="tx1"/>
                </a:solidFill>
              </a:rPr>
              <a:t>				</a:t>
            </a:r>
          </a:p>
          <a:p>
            <a:pPr>
              <a:buNone/>
            </a:pPr>
            <a:r>
              <a:rPr lang="en-CA" sz="1900" dirty="0" smtClean="0">
                <a:solidFill>
                  <a:schemeClr val="tx1"/>
                </a:solidFill>
              </a:rPr>
              <a:t>Provider checks coverage	        	Eligibility 		</a:t>
            </a:r>
            <a:r>
              <a:rPr lang="en-CA" sz="1900" dirty="0">
                <a:solidFill>
                  <a:schemeClr val="tx1"/>
                </a:solidFill>
              </a:rPr>
              <a:t>EligibilityResponse </a:t>
            </a:r>
            <a:endParaRPr lang="en-CA" sz="19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CA" sz="1900" dirty="0" smtClean="0">
                <a:solidFill>
                  <a:schemeClr val="tx1"/>
                </a:solidFill>
              </a:rPr>
              <a:t>  </a:t>
            </a:r>
          </a:p>
          <a:p>
            <a:pPr>
              <a:buNone/>
            </a:pPr>
            <a:r>
              <a:rPr lang="en-CA" sz="1900" b="1" dirty="0" smtClean="0">
                <a:solidFill>
                  <a:schemeClr val="tx1"/>
                </a:solidFill>
              </a:rPr>
              <a:t>Patient arrives at office/clinic</a:t>
            </a:r>
          </a:p>
          <a:p>
            <a:pPr>
              <a:buNone/>
            </a:pPr>
            <a:r>
              <a:rPr lang="en-CA" sz="1900" dirty="0" smtClean="0">
                <a:solidFill>
                  <a:schemeClr val="tx1"/>
                </a:solidFill>
              </a:rPr>
              <a:t>Provider examines patient</a:t>
            </a:r>
          </a:p>
          <a:p>
            <a:pPr>
              <a:buNone/>
            </a:pPr>
            <a:r>
              <a:rPr lang="en-CA" sz="1900" dirty="0" smtClean="0">
                <a:solidFill>
                  <a:schemeClr val="tx1"/>
                </a:solidFill>
              </a:rPr>
              <a:t>Prepares treatment plan</a:t>
            </a:r>
          </a:p>
          <a:p>
            <a:pPr>
              <a:buNone/>
            </a:pPr>
            <a:r>
              <a:rPr lang="en-CA" sz="1900" dirty="0" smtClean="0">
                <a:solidFill>
                  <a:schemeClr val="tx1"/>
                </a:solidFill>
              </a:rPr>
              <a:t>Determines service coverage	Claim 			</a:t>
            </a:r>
            <a:r>
              <a:rPr lang="en-CA" sz="1900" dirty="0" err="1" smtClean="0">
                <a:solidFill>
                  <a:schemeClr val="tx1"/>
                </a:solidFill>
              </a:rPr>
              <a:t>ClaimResponse</a:t>
            </a:r>
            <a:endParaRPr lang="en-CA" sz="19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CA" sz="19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CA" sz="1900" b="1" dirty="0" smtClean="0">
                <a:solidFill>
                  <a:schemeClr val="tx1"/>
                </a:solidFill>
              </a:rPr>
              <a:t>Provider provides treatment</a:t>
            </a:r>
          </a:p>
          <a:p>
            <a:pPr>
              <a:buNone/>
            </a:pPr>
            <a:r>
              <a:rPr lang="en-CA" sz="1900" dirty="0" smtClean="0">
                <a:solidFill>
                  <a:schemeClr val="tx1"/>
                </a:solidFill>
              </a:rPr>
              <a:t>Send Patient’s claim</a:t>
            </a:r>
            <a:r>
              <a:rPr lang="en-CA" sz="1900" dirty="0">
                <a:solidFill>
                  <a:schemeClr val="tx1"/>
                </a:solidFill>
              </a:rPr>
              <a:t>		</a:t>
            </a:r>
            <a:r>
              <a:rPr lang="en-CA" sz="1900" dirty="0" smtClean="0">
                <a:solidFill>
                  <a:schemeClr val="tx1"/>
                </a:solidFill>
              </a:rPr>
              <a:t>Claim (use=complete)	</a:t>
            </a:r>
            <a:r>
              <a:rPr lang="en-CA" sz="1900" dirty="0" err="1" smtClean="0">
                <a:solidFill>
                  <a:schemeClr val="tx1"/>
                </a:solidFill>
              </a:rPr>
              <a:t>ClaimResponse</a:t>
            </a:r>
            <a:endParaRPr lang="en-CA" sz="19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CA" sz="2000" dirty="0" smtClean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Exchanges: Example Patient Encounter</a:t>
            </a:r>
            <a:endParaRPr lang="en-CA" sz="4000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Knapp/CANA</a:t>
            </a:r>
          </a:p>
        </p:txBody>
      </p:sp>
    </p:spTree>
    <p:extLst>
      <p:ext uri="{BB962C8B-B14F-4D97-AF65-F5344CB8AC3E}">
        <p14:creationId xmlns:p14="http://schemas.microsoft.com/office/powerpoint/2010/main" val="18185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Request/Response &amp;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Process implementation is not well understood in FHIR</a:t>
            </a:r>
          </a:p>
          <a:p>
            <a:pPr lvl="1"/>
            <a:r>
              <a:rPr lang="en-AU" dirty="0" smtClean="0"/>
              <a:t>Order/</a:t>
            </a:r>
            <a:r>
              <a:rPr lang="en-AU" dirty="0" err="1" smtClean="0"/>
              <a:t>OrderResponse</a:t>
            </a:r>
            <a:endParaRPr lang="en-AU" dirty="0" smtClean="0"/>
          </a:p>
          <a:p>
            <a:pPr lvl="1"/>
            <a:r>
              <a:rPr lang="en-AU" dirty="0" smtClean="0"/>
              <a:t>*Order/*Request</a:t>
            </a:r>
          </a:p>
          <a:p>
            <a:pPr lvl="1"/>
            <a:r>
              <a:rPr lang="en-AU" dirty="0" err="1" smtClean="0"/>
              <a:t>ProcessRequest</a:t>
            </a:r>
            <a:r>
              <a:rPr lang="en-AU" dirty="0" smtClean="0"/>
              <a:t>/</a:t>
            </a:r>
            <a:r>
              <a:rPr lang="en-AU" dirty="0" err="1" smtClean="0"/>
              <a:t>ProcessResponse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We delayed resolving these issues in order to get MU/EHR core resources more stable</a:t>
            </a:r>
          </a:p>
          <a:p>
            <a:pPr lvl="1"/>
            <a:r>
              <a:rPr lang="en-AU" dirty="0" smtClean="0"/>
              <a:t>Main focus of next FHIR release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42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Request/Response in Finance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Claim / </a:t>
            </a:r>
            <a:r>
              <a:rPr lang="en-AU" dirty="0" err="1" smtClean="0"/>
              <a:t>ClaimResponse</a:t>
            </a:r>
            <a:r>
              <a:rPr lang="en-AU" dirty="0" smtClean="0"/>
              <a:t> is not the same as RPC Request/Response</a:t>
            </a:r>
          </a:p>
          <a:p>
            <a:pPr lvl="1"/>
            <a:r>
              <a:rPr lang="en-AU" dirty="0" smtClean="0"/>
              <a:t>Claimant posts claim to server</a:t>
            </a:r>
          </a:p>
          <a:p>
            <a:pPr lvl="1"/>
            <a:r>
              <a:rPr lang="en-AU" dirty="0" smtClean="0"/>
              <a:t>Server accepts claim, then processes in background, then posts response</a:t>
            </a:r>
          </a:p>
          <a:p>
            <a:pPr lvl="1"/>
            <a:r>
              <a:rPr lang="en-AU" dirty="0" smtClean="0"/>
              <a:t>Claimant polls for response</a:t>
            </a:r>
          </a:p>
          <a:p>
            <a:r>
              <a:rPr lang="en-AU" dirty="0" smtClean="0"/>
              <a:t>They refer to a higher level discussion</a:t>
            </a:r>
          </a:p>
          <a:p>
            <a:pPr lvl="1"/>
            <a:r>
              <a:rPr lang="en-AU" dirty="0" smtClean="0"/>
              <a:t>Depends on sense of perspective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19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Financial 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Main focus USA/Canada</a:t>
            </a:r>
          </a:p>
          <a:p>
            <a:r>
              <a:rPr lang="en-AU" dirty="0" smtClean="0"/>
              <a:t>Some European review</a:t>
            </a:r>
          </a:p>
          <a:p>
            <a:r>
              <a:rPr lang="en-AU" dirty="0" smtClean="0"/>
              <a:t>No Australian input?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99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3212976"/>
            <a:ext cx="468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Insert David’s Slides here (Terminology Services)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94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Lunch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2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Session #1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Grahame: Welcome, Overview</a:t>
            </a:r>
          </a:p>
          <a:p>
            <a:r>
              <a:rPr lang="en-AU" dirty="0" smtClean="0"/>
              <a:t>David: Introduction to FHIR</a:t>
            </a:r>
          </a:p>
          <a:p>
            <a:r>
              <a:rPr lang="en-AU" dirty="0" smtClean="0"/>
              <a:t>Grahame: Current Status Report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64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Connectathons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History </a:t>
            </a:r>
          </a:p>
          <a:p>
            <a:r>
              <a:rPr lang="en-AU" dirty="0" smtClean="0"/>
              <a:t>Culture</a:t>
            </a:r>
          </a:p>
          <a:p>
            <a:r>
              <a:rPr lang="en-AU" dirty="0" smtClean="0"/>
              <a:t>Tomorrow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12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Connectathon</a:t>
            </a:r>
            <a:r>
              <a:rPr lang="en-AU" dirty="0" smtClean="0"/>
              <a:t> History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Soapbuilders</a:t>
            </a:r>
            <a:r>
              <a:rPr lang="en-AU" dirty="0" smtClean="0"/>
              <a:t> Forum – make a poor specification fly</a:t>
            </a:r>
          </a:p>
          <a:p>
            <a:pPr lvl="2"/>
            <a:r>
              <a:rPr lang="en-AU" sz="2000" dirty="0">
                <a:hlinkClick r:id="rId2"/>
              </a:rPr>
              <a:t>https://</a:t>
            </a:r>
            <a:r>
              <a:rPr lang="en-AU" sz="2000" dirty="0" smtClean="0">
                <a:hlinkClick r:id="rId2"/>
              </a:rPr>
              <a:t>groups.yahoo.com/neo/groups/soapbuilders/info</a:t>
            </a:r>
            <a:endParaRPr lang="en-AU" sz="2000" dirty="0" smtClean="0"/>
          </a:p>
          <a:p>
            <a:pPr lvl="2"/>
            <a:r>
              <a:rPr lang="en-AU" sz="2000" dirty="0">
                <a:hlinkClick r:id="rId3"/>
              </a:rPr>
              <a:t>http://</a:t>
            </a:r>
            <a:r>
              <a:rPr lang="en-AU" sz="2000" dirty="0" smtClean="0">
                <a:hlinkClick r:id="rId3"/>
              </a:rPr>
              <a:t>www.whitemesa.com/interop.htm</a:t>
            </a:r>
            <a:endParaRPr lang="en-AU" sz="2000" dirty="0" smtClean="0"/>
          </a:p>
          <a:p>
            <a:r>
              <a:rPr lang="en-AU" dirty="0" smtClean="0"/>
              <a:t>Iterative development of a public standard requires public testing</a:t>
            </a:r>
          </a:p>
          <a:p>
            <a:r>
              <a:rPr lang="en-AU" dirty="0" smtClean="0"/>
              <a:t>FHIR enabled that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933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First </a:t>
            </a:r>
            <a:r>
              <a:rPr lang="en-AU" dirty="0" err="1" smtClean="0"/>
              <a:t>Connectathon</a:t>
            </a:r>
            <a:r>
              <a:rPr lang="en-AU" dirty="0" smtClean="0"/>
              <a:t> (0)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May 2012</a:t>
            </a:r>
          </a:p>
          <a:p>
            <a:r>
              <a:rPr lang="en-AU" dirty="0" smtClean="0"/>
              <a:t>A few of us talking about how it would be really good to have exchange based on publically available servers </a:t>
            </a:r>
          </a:p>
          <a:p>
            <a:r>
              <a:rPr lang="en-AU" dirty="0" smtClean="0"/>
              <a:t>A partially successful attempt to exchange an actual resource. </a:t>
            </a:r>
          </a:p>
          <a:p>
            <a:r>
              <a:rPr lang="en-AU" dirty="0" smtClean="0"/>
              <a:t>Lots of changes to the specification</a:t>
            </a:r>
          </a:p>
          <a:p>
            <a:r>
              <a:rPr lang="en-AU" dirty="0" smtClean="0"/>
              <a:t>We laid out a template for HL7 run </a:t>
            </a:r>
            <a:r>
              <a:rPr lang="en-AU" dirty="0" err="1" smtClean="0"/>
              <a:t>connectathons</a:t>
            </a:r>
            <a:r>
              <a:rPr lang="en-AU" dirty="0" smtClean="0"/>
              <a:t> which is mostly still followed today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95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Connectathon</a:t>
            </a:r>
            <a:r>
              <a:rPr lang="en-AU" dirty="0" smtClean="0"/>
              <a:t>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Sept 2012</a:t>
            </a:r>
          </a:p>
          <a:p>
            <a:r>
              <a:rPr lang="en-AU" dirty="0" smtClean="0"/>
              <a:t>10 or so participants</a:t>
            </a:r>
          </a:p>
          <a:p>
            <a:r>
              <a:rPr lang="en-AU" dirty="0" smtClean="0"/>
              <a:t>Real exchange of patient resources</a:t>
            </a:r>
          </a:p>
          <a:p>
            <a:r>
              <a:rPr lang="en-AU" dirty="0"/>
              <a:t>Keith’s write up:</a:t>
            </a:r>
            <a:br>
              <a:rPr lang="en-AU" dirty="0"/>
            </a:br>
            <a:r>
              <a:rPr lang="en-AU" sz="1600" dirty="0">
                <a:hlinkClick r:id="rId2"/>
              </a:rPr>
              <a:t>http://</a:t>
            </a:r>
            <a:r>
              <a:rPr lang="en-AU" sz="1600" dirty="0" smtClean="0">
                <a:hlinkClick r:id="rId2"/>
              </a:rPr>
              <a:t>motorcycleguy.blogspot.com.au/2012/09/successes-at-hl7-fhir-connectathon.html</a:t>
            </a:r>
            <a:endParaRPr lang="en-AU" sz="160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3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</a:t>
            </a:r>
            <a:r>
              <a:rPr lang="en-AU" dirty="0" err="1" smtClean="0"/>
              <a:t>Connectathons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Typically, 70 or so participants</a:t>
            </a:r>
          </a:p>
          <a:p>
            <a:pPr lvl="1"/>
            <a:r>
              <a:rPr lang="en-AU" dirty="0" smtClean="0"/>
              <a:t>That’s pretty much capacity (~1TB data)</a:t>
            </a:r>
          </a:p>
          <a:p>
            <a:r>
              <a:rPr lang="en-AU" dirty="0" smtClean="0"/>
              <a:t>Compere: David Hay</a:t>
            </a:r>
          </a:p>
          <a:p>
            <a:r>
              <a:rPr lang="en-AU" dirty="0" smtClean="0"/>
              <a:t>Multiple Streams</a:t>
            </a:r>
          </a:p>
          <a:p>
            <a:pPr lvl="1"/>
            <a:r>
              <a:rPr lang="en-AU" dirty="0" smtClean="0"/>
              <a:t>Beginners level : Patient registration</a:t>
            </a:r>
          </a:p>
          <a:p>
            <a:pPr lvl="1"/>
            <a:r>
              <a:rPr lang="en-AU" dirty="0" smtClean="0"/>
              <a:t>Terminology Services</a:t>
            </a:r>
          </a:p>
          <a:p>
            <a:pPr lvl="1"/>
            <a:r>
              <a:rPr lang="en-AU" dirty="0" smtClean="0"/>
              <a:t>Other topics of interest (Documents, Allergies, Questionnaire, Conformance, v2 Message Conversion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78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Each stream has a ‘scenario’ – a rough story board for implementers to follow</a:t>
            </a:r>
          </a:p>
          <a:p>
            <a:r>
              <a:rPr lang="en-AU" dirty="0" smtClean="0"/>
              <a:t>Storyboard may have associated data, resources, messages, or test scripts</a:t>
            </a:r>
          </a:p>
          <a:p>
            <a:r>
              <a:rPr lang="en-AU" dirty="0" smtClean="0"/>
              <a:t>Because we are testing the API, not the applications, we are always flexible about the actual content (more variety is good)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22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Connectathon</a:t>
            </a:r>
            <a:r>
              <a:rPr lang="en-AU" dirty="0" smtClean="0"/>
              <a:t> Goals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Tutorial: Learn by doing</a:t>
            </a:r>
          </a:p>
          <a:p>
            <a:pPr lvl="1"/>
            <a:r>
              <a:rPr lang="en-AU" dirty="0" smtClean="0"/>
              <a:t>Most community leaders started at a </a:t>
            </a:r>
            <a:r>
              <a:rPr lang="en-AU" dirty="0" err="1" smtClean="0"/>
              <a:t>connectathon</a:t>
            </a:r>
            <a:endParaRPr lang="en-AU" dirty="0" smtClean="0"/>
          </a:p>
          <a:p>
            <a:r>
              <a:rPr lang="en-AU" dirty="0" smtClean="0"/>
              <a:t>Test that the base specification says what’s needed for interoperability to work</a:t>
            </a:r>
          </a:p>
          <a:p>
            <a:pPr lvl="1"/>
            <a:r>
              <a:rPr lang="en-AU" dirty="0" err="1" smtClean="0"/>
              <a:t>Connectathons</a:t>
            </a:r>
            <a:r>
              <a:rPr lang="en-AU" dirty="0" smtClean="0"/>
              <a:t> create tasks to fix the product</a:t>
            </a:r>
          </a:p>
          <a:p>
            <a:r>
              <a:rPr lang="en-AU" dirty="0" smtClean="0"/>
              <a:t>Test whether domain functionality is appropriate, and hone scenarios to encourage cross-testing applications</a:t>
            </a:r>
          </a:p>
          <a:p>
            <a:r>
              <a:rPr lang="en-AU" dirty="0" smtClean="0"/>
              <a:t>Create Expectations about products to drive convergence in applications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77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Connectathon</a:t>
            </a:r>
            <a:r>
              <a:rPr lang="en-AU" dirty="0" smtClean="0"/>
              <a:t> pre-requisites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need some development environment that can exchange resources</a:t>
            </a:r>
          </a:p>
          <a:p>
            <a:pPr lvl="1"/>
            <a:r>
              <a:rPr lang="en-AU" dirty="0" smtClean="0"/>
              <a:t>Real Healthcare Application</a:t>
            </a:r>
          </a:p>
          <a:p>
            <a:pPr lvl="1"/>
            <a:r>
              <a:rPr lang="en-AU" dirty="0" smtClean="0"/>
              <a:t>Empty Prototype </a:t>
            </a:r>
          </a:p>
          <a:p>
            <a:pPr lvl="1"/>
            <a:r>
              <a:rPr lang="en-AU" dirty="0" smtClean="0"/>
              <a:t>Java/C#/Ruby/python/</a:t>
            </a:r>
            <a:r>
              <a:rPr lang="en-AU" dirty="0" err="1" smtClean="0"/>
              <a:t>javascript</a:t>
            </a:r>
            <a:r>
              <a:rPr lang="en-AU" dirty="0" smtClean="0"/>
              <a:t>/</a:t>
            </a:r>
            <a:r>
              <a:rPr lang="en-AU" dirty="0" err="1" smtClean="0"/>
              <a:t>tcl</a:t>
            </a:r>
            <a:r>
              <a:rPr lang="en-AU" dirty="0" smtClean="0"/>
              <a:t>/visual basic</a:t>
            </a:r>
          </a:p>
          <a:p>
            <a:pPr lvl="1"/>
            <a:r>
              <a:rPr lang="en-AU" dirty="0" err="1" smtClean="0"/>
              <a:t>POSTman</a:t>
            </a:r>
            <a:r>
              <a:rPr lang="en-AU" dirty="0" smtClean="0"/>
              <a:t> (demonstration)</a:t>
            </a:r>
          </a:p>
        </p:txBody>
      </p:sp>
    </p:spTree>
    <p:extLst>
      <p:ext uri="{BB962C8B-B14F-4D97-AF65-F5344CB8AC3E}">
        <p14:creationId xmlns:p14="http://schemas.microsoft.com/office/powerpoint/2010/main" val="15177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Tomorrow’s </a:t>
            </a:r>
            <a:r>
              <a:rPr lang="en-AU" dirty="0" err="1" smtClean="0"/>
              <a:t>Connectathon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AU" dirty="0" smtClean="0"/>
              <a:t>Stream 1: Patient Registration Scenario</a:t>
            </a:r>
            <a:br>
              <a:rPr lang="en-AU" dirty="0" smtClean="0"/>
            </a:br>
            <a:r>
              <a:rPr lang="en-AU" dirty="0" smtClean="0"/>
              <a:t>(starter)</a:t>
            </a:r>
          </a:p>
          <a:p>
            <a:r>
              <a:rPr lang="en-AU" dirty="0"/>
              <a:t>Stream 2: v2 Message -&gt; FHIR conversion</a:t>
            </a:r>
            <a:br>
              <a:rPr lang="en-AU" dirty="0"/>
            </a:br>
            <a:r>
              <a:rPr lang="en-AU" dirty="0"/>
              <a:t>(for v2 </a:t>
            </a:r>
            <a:r>
              <a:rPr lang="en-AU" dirty="0" smtClean="0"/>
              <a:t>specialists – who isn’t?)</a:t>
            </a:r>
          </a:p>
          <a:p>
            <a:r>
              <a:rPr lang="en-AU" dirty="0" smtClean="0"/>
              <a:t>Stream 3: Terminology Services (provider/consumer/specialist)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sz="2400" dirty="0">
                <a:hlinkClick r:id="rId2"/>
              </a:rPr>
              <a:t>http://</a:t>
            </a:r>
            <a:r>
              <a:rPr lang="en-AU" sz="2400" dirty="0" smtClean="0">
                <a:hlinkClick r:id="rId2"/>
              </a:rPr>
              <a:t>wiki.hl7.org/index.php?title=FHIR_Connectathon_Brisbane</a:t>
            </a:r>
            <a:r>
              <a:rPr lang="en-AU" sz="2400" dirty="0" smtClean="0"/>
              <a:t> 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53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Patient Stream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25144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Search for a Patient</a:t>
            </a:r>
          </a:p>
          <a:p>
            <a:r>
              <a:rPr lang="en-AU" dirty="0" smtClean="0"/>
              <a:t>Register a new patient</a:t>
            </a:r>
          </a:p>
          <a:p>
            <a:r>
              <a:rPr lang="en-AU" dirty="0" smtClean="0"/>
              <a:t>Update the patient resource</a:t>
            </a:r>
          </a:p>
          <a:p>
            <a:r>
              <a:rPr lang="en-AU" dirty="0" smtClean="0"/>
              <a:t>See the history of changes to the patient resource (optional)</a:t>
            </a:r>
          </a:p>
          <a:p>
            <a:endParaRPr lang="en-AU" dirty="0"/>
          </a:p>
          <a:p>
            <a:r>
              <a:rPr lang="en-AU" dirty="0" smtClean="0"/>
              <a:t>Clients: test against public servers first</a:t>
            </a:r>
          </a:p>
          <a:p>
            <a:r>
              <a:rPr lang="en-AU" dirty="0" smtClean="0"/>
              <a:t>Servers: use </a:t>
            </a:r>
            <a:r>
              <a:rPr lang="en-AU" dirty="0" err="1" smtClean="0"/>
              <a:t>POSTman</a:t>
            </a:r>
            <a:r>
              <a:rPr lang="en-AU" dirty="0" smtClean="0"/>
              <a:t> to compare to public servers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15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3212976"/>
            <a:ext cx="435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Insert David’s Slides here (FHIR introduction)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1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V2 Message Conversion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Start with a message (2 samples on the wiki if you want)</a:t>
            </a:r>
          </a:p>
          <a:p>
            <a:r>
              <a:rPr lang="en-AU" dirty="0" smtClean="0"/>
              <a:t>Convert the message to FHIR resources </a:t>
            </a:r>
          </a:p>
          <a:p>
            <a:pPr lvl="1"/>
            <a:r>
              <a:rPr lang="en-AU" dirty="0" smtClean="0"/>
              <a:t>Can do in code, or manually using a text editor</a:t>
            </a:r>
          </a:p>
          <a:p>
            <a:pPr lvl="1"/>
            <a:r>
              <a:rPr lang="en-AU" dirty="0" smtClean="0"/>
              <a:t>Figure out the matching FHIR resources for segments</a:t>
            </a:r>
          </a:p>
          <a:p>
            <a:pPr lvl="1"/>
            <a:r>
              <a:rPr lang="en-AU" dirty="0" smtClean="0"/>
              <a:t>Use v2 mappings to help migrate the data</a:t>
            </a:r>
          </a:p>
          <a:p>
            <a:r>
              <a:rPr lang="en-AU" dirty="0" smtClean="0"/>
              <a:t>Figure out how to convert segments to FHIR operations (treat FHIR server as target CDR)</a:t>
            </a:r>
          </a:p>
          <a:p>
            <a:r>
              <a:rPr lang="en-AU" dirty="0" smtClean="0"/>
              <a:t>POST to server using code or </a:t>
            </a:r>
            <a:r>
              <a:rPr lang="en-AU" dirty="0" err="1" smtClean="0"/>
              <a:t>POSTman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7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Conversion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356992"/>
            <a:ext cx="8147248" cy="2769171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PID + NK1 </a:t>
            </a:r>
            <a:r>
              <a:rPr lang="en-AU" dirty="0" smtClean="0">
                <a:sym typeface="Wingdings" panose="05000000000000000000" pitchFamily="2" charset="2"/>
              </a:rPr>
              <a:t></a:t>
            </a:r>
            <a:r>
              <a:rPr lang="en-AU" dirty="0" smtClean="0"/>
              <a:t> Patient</a:t>
            </a:r>
          </a:p>
          <a:p>
            <a:r>
              <a:rPr lang="en-AU" dirty="0" smtClean="0"/>
              <a:t>PV1 </a:t>
            </a:r>
            <a:r>
              <a:rPr lang="en-AU" dirty="0" smtClean="0">
                <a:sym typeface="Wingdings" panose="05000000000000000000" pitchFamily="2" charset="2"/>
              </a:rPr>
              <a:t> Encounter</a:t>
            </a:r>
          </a:p>
          <a:p>
            <a:r>
              <a:rPr lang="en-AU" dirty="0" smtClean="0">
                <a:sym typeface="Wingdings" panose="05000000000000000000" pitchFamily="2" charset="2"/>
              </a:rPr>
              <a:t>AL1  </a:t>
            </a:r>
            <a:r>
              <a:rPr lang="en-AU" dirty="0" err="1" smtClean="0">
                <a:sym typeface="Wingdings" panose="05000000000000000000" pitchFamily="2" charset="2"/>
              </a:rPr>
              <a:t>AllergyIntolerance</a:t>
            </a:r>
            <a:endParaRPr lang="en-AU" dirty="0" smtClean="0">
              <a:sym typeface="Wingdings" panose="05000000000000000000" pitchFamily="2" charset="2"/>
            </a:endParaRPr>
          </a:p>
          <a:p>
            <a:r>
              <a:rPr lang="en-AU" dirty="0" smtClean="0">
                <a:sym typeface="Wingdings" panose="05000000000000000000" pitchFamily="2" charset="2"/>
              </a:rPr>
              <a:t>Work from v2 mappings page</a:t>
            </a:r>
          </a:p>
          <a:p>
            <a:r>
              <a:rPr lang="en-AU" dirty="0" smtClean="0">
                <a:sym typeface="Wingdings" panose="05000000000000000000" pitchFamily="2" charset="2"/>
              </a:rPr>
              <a:t>Issues: Injecting namespaces, remediating identifiers, business logic?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6295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Transaction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641379"/>
          </a:xfrm>
        </p:spPr>
        <p:txBody>
          <a:bodyPr>
            <a:normAutofit/>
          </a:bodyPr>
          <a:lstStyle/>
          <a:p>
            <a:r>
              <a:rPr lang="en-AU" dirty="0" smtClean="0"/>
              <a:t>Does Patient already exist? (conditional create? Update?). </a:t>
            </a:r>
          </a:p>
          <a:p>
            <a:r>
              <a:rPr lang="en-AU" dirty="0" smtClean="0"/>
              <a:t>Is there more than one NOK?</a:t>
            </a:r>
          </a:p>
          <a:p>
            <a:r>
              <a:rPr lang="en-AU" dirty="0" smtClean="0"/>
              <a:t>Does Encounter already exist?</a:t>
            </a:r>
            <a:endParaRPr lang="en-AU" dirty="0" smtClean="0">
              <a:sym typeface="Wingdings" panose="05000000000000000000" pitchFamily="2" charset="2"/>
            </a:endParaRPr>
          </a:p>
          <a:p>
            <a:r>
              <a:rPr lang="en-AU" dirty="0" smtClean="0">
                <a:sym typeface="Wingdings" panose="05000000000000000000" pitchFamily="2" charset="2"/>
              </a:rPr>
              <a:t>Are allergies a snapshot? </a:t>
            </a:r>
          </a:p>
          <a:p>
            <a:r>
              <a:rPr lang="en-AU" dirty="0" smtClean="0">
                <a:sym typeface="Wingdings" panose="05000000000000000000" pitchFamily="2" charset="2"/>
              </a:rPr>
              <a:t>How do you maintain them between messages?</a:t>
            </a:r>
          </a:p>
          <a:p>
            <a:r>
              <a:rPr lang="en-AU" dirty="0" smtClean="0">
                <a:sym typeface="Wingdings" panose="05000000000000000000" pitchFamily="2" charset="2"/>
              </a:rPr>
              <a:t>How do ensure integrity on the server?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60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Services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Scenarios:</a:t>
            </a:r>
          </a:p>
          <a:p>
            <a:pPr lvl="1"/>
            <a:r>
              <a:rPr lang="en-AU" sz="2400" dirty="0"/>
              <a:t>do a value set expansion of one of the value sets in the </a:t>
            </a:r>
            <a:r>
              <a:rPr lang="en-AU" sz="2400" dirty="0" smtClean="0"/>
              <a:t>specification (with text filter)</a:t>
            </a:r>
            <a:endParaRPr lang="en-AU" sz="2400" dirty="0"/>
          </a:p>
          <a:p>
            <a:pPr lvl="1"/>
            <a:r>
              <a:rPr lang="en-AU" sz="2400" dirty="0"/>
              <a:t>validate a code using the spec against a FHIR value set, a v2 value set, or LOINC or </a:t>
            </a:r>
            <a:r>
              <a:rPr lang="en-AU" sz="2400" dirty="0" smtClean="0"/>
              <a:t>SNOMED CT</a:t>
            </a:r>
            <a:endParaRPr lang="en-AU" sz="2400" dirty="0"/>
          </a:p>
          <a:p>
            <a:pPr lvl="1"/>
            <a:r>
              <a:rPr lang="en-AU" sz="2400" dirty="0"/>
              <a:t>look up a display for a code (most appropriate for v2/FHIR conversion)</a:t>
            </a:r>
          </a:p>
          <a:p>
            <a:pPr lvl="1"/>
            <a:r>
              <a:rPr lang="en-AU" sz="2400" dirty="0"/>
              <a:t>translate a code from a custom code system to SNOMED </a:t>
            </a:r>
            <a:r>
              <a:rPr lang="en-AU" sz="2400" dirty="0" smtClean="0"/>
              <a:t>CT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30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Services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Tools</a:t>
            </a:r>
          </a:p>
          <a:p>
            <a:pPr lvl="1"/>
            <a:r>
              <a:rPr lang="en-AU" dirty="0" smtClean="0"/>
              <a:t>Snapper can create value sets and concept maps</a:t>
            </a:r>
          </a:p>
          <a:p>
            <a:r>
              <a:rPr lang="en-AU" dirty="0" smtClean="0"/>
              <a:t>Servers:</a:t>
            </a:r>
          </a:p>
          <a:p>
            <a:pPr lvl="1"/>
            <a:r>
              <a:rPr lang="en-AU" dirty="0" smtClean="0">
                <a:hlinkClick r:id="rId2"/>
              </a:rPr>
              <a:t>http://fhir-dev.healthintersections.com.au/open</a:t>
            </a:r>
            <a:endParaRPr lang="en-AU" dirty="0" smtClean="0"/>
          </a:p>
          <a:p>
            <a:pPr lvl="1"/>
            <a:r>
              <a:rPr lang="en-AU" dirty="0" smtClean="0">
                <a:hlinkClick r:id="rId3"/>
              </a:rPr>
              <a:t>http://ontoserver.csiro.au/fhir</a:t>
            </a:r>
            <a:r>
              <a:rPr lang="en-AU" dirty="0" smtClean="0"/>
              <a:t> 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Demo…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07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Connectathon</a:t>
            </a:r>
            <a:r>
              <a:rPr lang="en-AU" dirty="0" smtClean="0"/>
              <a:t> Tomorrow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Based on </a:t>
            </a:r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hl7.org/fhir/2015May/index.html</a:t>
            </a:r>
            <a:endParaRPr lang="en-AU" dirty="0"/>
          </a:p>
          <a:p>
            <a:r>
              <a:rPr lang="en-AU" dirty="0" smtClean="0"/>
              <a:t>You can participate in as many tracks as you like</a:t>
            </a:r>
          </a:p>
          <a:p>
            <a:r>
              <a:rPr lang="en-AU" dirty="0" smtClean="0"/>
              <a:t>Or you can do something else </a:t>
            </a:r>
          </a:p>
          <a:p>
            <a:pPr lvl="1"/>
            <a:r>
              <a:rPr lang="en-AU" dirty="0" smtClean="0"/>
              <a:t>but support might be bit thin</a:t>
            </a:r>
          </a:p>
          <a:p>
            <a:r>
              <a:rPr lang="en-AU" dirty="0" smtClean="0"/>
              <a:t>For non-technical people, you can try out the clinical </a:t>
            </a:r>
            <a:r>
              <a:rPr lang="en-AU" dirty="0" err="1" smtClean="0"/>
              <a:t>connectathon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21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3212976"/>
            <a:ext cx="475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Insert David’s Slides here (Clinical </a:t>
            </a:r>
            <a:r>
              <a:rPr lang="en-AU" dirty="0" err="1" smtClean="0"/>
              <a:t>Connectathon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16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in Australia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Existing Implementation work</a:t>
            </a:r>
          </a:p>
          <a:p>
            <a:r>
              <a:rPr lang="en-AU" dirty="0" smtClean="0"/>
              <a:t>Future Adoption</a:t>
            </a:r>
          </a:p>
          <a:p>
            <a:r>
              <a:rPr lang="en-AU" dirty="0" smtClean="0"/>
              <a:t>Management of Australian Localization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9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Existing Australian Implementations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err="1" smtClean="0"/>
              <a:t>Oridashi</a:t>
            </a:r>
            <a:r>
              <a:rPr lang="en-AU" dirty="0" smtClean="0"/>
              <a:t> (Brett </a:t>
            </a:r>
            <a:r>
              <a:rPr lang="en-AU" dirty="0" err="1" smtClean="0"/>
              <a:t>Esler</a:t>
            </a:r>
            <a:r>
              <a:rPr lang="en-AU" dirty="0" smtClean="0"/>
              <a:t>) - </a:t>
            </a:r>
            <a:r>
              <a:rPr lang="en-AU" dirty="0" err="1" smtClean="0"/>
              <a:t>Hiasobi</a:t>
            </a:r>
            <a:r>
              <a:rPr lang="en-AU" dirty="0" smtClean="0"/>
              <a:t> </a:t>
            </a:r>
            <a:r>
              <a:rPr lang="en-AU" dirty="0"/>
              <a:t>FHIR server </a:t>
            </a:r>
            <a:endParaRPr lang="en-AU" dirty="0" smtClean="0"/>
          </a:p>
          <a:p>
            <a:r>
              <a:rPr lang="en-AU" dirty="0" smtClean="0"/>
              <a:t>multiple </a:t>
            </a:r>
            <a:r>
              <a:rPr lang="en-AU" dirty="0"/>
              <a:t>primary care </a:t>
            </a:r>
            <a:r>
              <a:rPr lang="en-AU" dirty="0" smtClean="0"/>
              <a:t>systems. </a:t>
            </a:r>
          </a:p>
          <a:p>
            <a:r>
              <a:rPr lang="en-AU" dirty="0" smtClean="0"/>
              <a:t>FHIR </a:t>
            </a:r>
            <a:r>
              <a:rPr lang="en-AU" dirty="0"/>
              <a:t>REST based read-only interfaces and resource representations </a:t>
            </a:r>
            <a:endParaRPr lang="en-AU" dirty="0" smtClean="0"/>
          </a:p>
          <a:p>
            <a:r>
              <a:rPr lang="en-AU" dirty="0" smtClean="0"/>
              <a:t>creates </a:t>
            </a:r>
            <a:r>
              <a:rPr lang="en-AU" dirty="0"/>
              <a:t>a common methodology for application vendors seeking plug-and-play capability. </a:t>
            </a:r>
            <a:endParaRPr lang="en-AU" dirty="0" smtClean="0"/>
          </a:p>
          <a:p>
            <a:pPr lvl="1"/>
            <a:r>
              <a:rPr lang="en-AU" dirty="0" smtClean="0"/>
              <a:t>Build </a:t>
            </a:r>
            <a:r>
              <a:rPr lang="en-AU" dirty="0"/>
              <a:t>once, many primary care systems. </a:t>
            </a:r>
            <a:endParaRPr lang="en-AU" dirty="0" smtClean="0"/>
          </a:p>
          <a:p>
            <a:pPr lvl="1"/>
            <a:r>
              <a:rPr lang="en-AU" dirty="0" smtClean="0"/>
              <a:t>Remove </a:t>
            </a:r>
            <a:r>
              <a:rPr lang="en-AU" dirty="0"/>
              <a:t>cost of custom data interfacing. </a:t>
            </a:r>
            <a:endParaRPr lang="en-AU" dirty="0" smtClean="0"/>
          </a:p>
          <a:p>
            <a:pPr lvl="1"/>
            <a:r>
              <a:rPr lang="en-AU" dirty="0" smtClean="0"/>
              <a:t>Focus </a:t>
            </a:r>
            <a:r>
              <a:rPr lang="en-AU" dirty="0"/>
              <a:t>on end user value, not data access. </a:t>
            </a:r>
            <a:endParaRPr lang="en-AU" dirty="0" smtClean="0"/>
          </a:p>
          <a:p>
            <a:pPr lvl="1"/>
            <a:r>
              <a:rPr lang="en-AU" dirty="0" smtClean="0"/>
              <a:t>Open </a:t>
            </a:r>
            <a:r>
              <a:rPr lang="en-AU" dirty="0"/>
              <a:t>new markets for applications where FHIR servers are available</a:t>
            </a:r>
            <a:endParaRPr lang="en-AU" dirty="0" smtClean="0"/>
          </a:p>
          <a:p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oridashi.com.au/site/demo.html</a:t>
            </a:r>
            <a:r>
              <a:rPr lang="en-AU" dirty="0" smtClean="0"/>
              <a:t> </a:t>
            </a:r>
            <a:endParaRPr lang="en-AU" dirty="0"/>
          </a:p>
        </p:txBody>
      </p:sp>
      <p:pic>
        <p:nvPicPr>
          <p:cNvPr id="1026" name="Picture 2" descr="http://oridashi.com.au/site/images/oridashi-swir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" y="6089115"/>
            <a:ext cx="845145" cy="76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1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67544" y="270669"/>
            <a:ext cx="74888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39552" y="1697993"/>
            <a:ext cx="3888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MyCareManager</a:t>
            </a:r>
          </a:p>
          <a:p>
            <a:pPr lvl="1"/>
            <a:r>
              <a:rPr lang="en-AU" dirty="0" smtClean="0"/>
              <a:t>Telehealth platform with client and provider portals using FHIR as the integration technology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TCM</a:t>
            </a:r>
          </a:p>
          <a:p>
            <a:pPr lvl="1"/>
            <a:r>
              <a:rPr lang="en-AU" dirty="0" smtClean="0"/>
              <a:t>Publishing content to the MyCareManager Client Portal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endParaRPr lang="en-AU" dirty="0" smtClean="0"/>
          </a:p>
        </p:txBody>
      </p:sp>
      <p:sp>
        <p:nvSpPr>
          <p:cNvPr id="8" name="Content Placeholder 5"/>
          <p:cNvSpPr>
            <a:spLocks noGrp="1"/>
          </p:cNvSpPr>
          <p:nvPr/>
        </p:nvSpPr>
        <p:spPr>
          <a:xfrm>
            <a:off x="4427984" y="1731169"/>
            <a:ext cx="4258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ConnectingCare.com</a:t>
            </a:r>
          </a:p>
          <a:p>
            <a:pPr lvl="1"/>
            <a:r>
              <a:rPr lang="en-AU" dirty="0" smtClean="0"/>
              <a:t>Questionnaire template design and entry</a:t>
            </a:r>
          </a:p>
          <a:p>
            <a:endParaRPr lang="en-AU" dirty="0" smtClean="0"/>
          </a:p>
          <a:p>
            <a:r>
              <a:rPr lang="en-AU" dirty="0" err="1" smtClean="0"/>
              <a:t>sqlonfhir</a:t>
            </a:r>
            <a:r>
              <a:rPr lang="en-AU" dirty="0" smtClean="0"/>
              <a:t> </a:t>
            </a:r>
            <a:r>
              <a:rPr lang="en-AU" i="1" dirty="0" smtClean="0"/>
              <a:t>(name subject to approval)</a:t>
            </a:r>
          </a:p>
          <a:p>
            <a:pPr lvl="1"/>
            <a:r>
              <a:rPr lang="en-AU" dirty="0" smtClean="0"/>
              <a:t>Generic FHIR server built on SQL Server</a:t>
            </a:r>
          </a:p>
          <a:p>
            <a:pPr lvl="1"/>
            <a:r>
              <a:rPr lang="en-AU" dirty="0" smtClean="0"/>
              <a:t>Designed to sit in front of existing products and provide a caching FHIR server capability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Existing Australian Implementations</a:t>
            </a:r>
            <a:endParaRPr lang="en-A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89296"/>
            <a:ext cx="1122909" cy="5352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16632"/>
            <a:ext cx="3119422" cy="3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Status Report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Conceived May/June 2011</a:t>
            </a:r>
          </a:p>
          <a:p>
            <a:pPr marL="0" indent="0">
              <a:buNone/>
            </a:pPr>
            <a:r>
              <a:rPr lang="en-AU" dirty="0" smtClean="0"/>
              <a:t>DSTU </a:t>
            </a:r>
            <a:r>
              <a:rPr lang="en-AU" dirty="0" smtClean="0"/>
              <a:t>#1 – published End of Jan 2014</a:t>
            </a:r>
          </a:p>
          <a:p>
            <a:pPr marL="0" indent="0">
              <a:buNone/>
            </a:pPr>
            <a:r>
              <a:rPr lang="en-AU" dirty="0" smtClean="0"/>
              <a:t>DSTU #2</a:t>
            </a:r>
          </a:p>
          <a:p>
            <a:r>
              <a:rPr lang="en-AU" dirty="0" smtClean="0"/>
              <a:t>Draft Ballot Dec/Jan 2015</a:t>
            </a:r>
          </a:p>
          <a:p>
            <a:r>
              <a:rPr lang="en-AU" dirty="0" smtClean="0"/>
              <a:t>DSTU Ballot April/May 2015</a:t>
            </a:r>
          </a:p>
          <a:p>
            <a:r>
              <a:rPr lang="en-AU" dirty="0" smtClean="0"/>
              <a:t>1200 comments</a:t>
            </a:r>
          </a:p>
          <a:p>
            <a:r>
              <a:rPr lang="en-AU" dirty="0" smtClean="0"/>
              <a:t>Reconciliation is happening now</a:t>
            </a:r>
          </a:p>
          <a:p>
            <a:r>
              <a:rPr lang="en-AU" dirty="0" smtClean="0"/>
              <a:t>All content </a:t>
            </a:r>
            <a:r>
              <a:rPr lang="en-AU" dirty="0"/>
              <a:t>on </a:t>
            </a:r>
            <a:r>
              <a:rPr lang="en-AU" dirty="0">
                <a:hlinkClick r:id="rId2"/>
              </a:rPr>
              <a:t>http://gforge.hl7.org/gf/project/fhir/tracker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</a:p>
          <a:p>
            <a:r>
              <a:rPr lang="en-AU" dirty="0" smtClean="0"/>
              <a:t>Plan to publish DSTU in Late August/Sept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76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mtClean="0"/>
              <a:t>Existing Australian </a:t>
            </a:r>
            <a:r>
              <a:rPr lang="en-AU" dirty="0" smtClean="0"/>
              <a:t>Implementations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http://*.healthintersections.com.au</a:t>
            </a:r>
          </a:p>
          <a:p>
            <a:r>
              <a:rPr lang="en-AU" dirty="0" smtClean="0"/>
              <a:t>My test server(s) – mainly intended to support community growth</a:t>
            </a:r>
          </a:p>
          <a:p>
            <a:r>
              <a:rPr lang="en-AU" dirty="0" smtClean="0"/>
              <a:t>Other implementers run server to support their internal testing &amp; development</a:t>
            </a:r>
          </a:p>
          <a:p>
            <a:r>
              <a:rPr lang="en-AU" dirty="0" smtClean="0"/>
              <a:t>Including several universities around the world</a:t>
            </a:r>
          </a:p>
          <a:p>
            <a:r>
              <a:rPr lang="en-AU" dirty="0" smtClean="0"/>
              <a:t>Open source/free</a:t>
            </a:r>
          </a:p>
          <a:p>
            <a:endParaRPr lang="en-AU" dirty="0"/>
          </a:p>
        </p:txBody>
      </p:sp>
      <p:pic>
        <p:nvPicPr>
          <p:cNvPr id="2050" name="Picture 2" descr="Health Intersections Pty Lt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880"/>
          <a:stretch/>
        </p:blipFill>
        <p:spPr bwMode="auto">
          <a:xfrm>
            <a:off x="35496" y="6096455"/>
            <a:ext cx="1152128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1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Prospective Australian Implementations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National Program – considering FHIR</a:t>
            </a:r>
          </a:p>
          <a:p>
            <a:endParaRPr lang="en-AU" dirty="0" smtClean="0"/>
          </a:p>
          <a:p>
            <a:r>
              <a:rPr lang="en-AU" dirty="0" smtClean="0"/>
              <a:t>NEHTA tooling development Implementation Guide:</a:t>
            </a:r>
          </a:p>
          <a:p>
            <a:pPr lvl="1"/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hl7-fhir.github.io/nehta.html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National Terminology Service – expected to include FHIR interface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82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Prospective Australian Implementations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Various EHR vendors considering using FHIR / Smart-on-FHIR internally</a:t>
            </a:r>
          </a:p>
          <a:p>
            <a:endParaRPr lang="en-AU" dirty="0"/>
          </a:p>
          <a:p>
            <a:r>
              <a:rPr lang="en-AU" dirty="0" smtClean="0"/>
              <a:t>Various Australian Projects discussing using FHIR for convenience</a:t>
            </a:r>
          </a:p>
          <a:p>
            <a:endParaRPr lang="en-AU" dirty="0" smtClean="0"/>
          </a:p>
          <a:p>
            <a:r>
              <a:rPr lang="en-AU" dirty="0" smtClean="0"/>
              <a:t>MSIA group discussing adapting Argonaut to Australian conditions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71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Prospective Australian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An important part of FHIR is open-ness and community engagement</a:t>
            </a:r>
          </a:p>
          <a:p>
            <a:r>
              <a:rPr lang="en-AU" dirty="0" smtClean="0"/>
              <a:t>IG tools are coming along slowly</a:t>
            </a:r>
          </a:p>
          <a:p>
            <a:r>
              <a:rPr lang="en-AU" dirty="0" smtClean="0"/>
              <a:t>Community is running ahead of tools because of </a:t>
            </a:r>
            <a:r>
              <a:rPr lang="en-AU" dirty="0" err="1" smtClean="0"/>
              <a:t>Connectathons</a:t>
            </a:r>
            <a:r>
              <a:rPr lang="en-AU" dirty="0" smtClean="0"/>
              <a:t> / other engagement approaches</a:t>
            </a:r>
          </a:p>
          <a:p>
            <a:r>
              <a:rPr lang="en-AU" dirty="0" smtClean="0"/>
              <a:t>Plan to use these if you plan to use FHIR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62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Managing FHIR in Australia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A </a:t>
            </a:r>
            <a:r>
              <a:rPr lang="en-AU" dirty="0" err="1" smtClean="0"/>
              <a:t>connectathon</a:t>
            </a:r>
            <a:r>
              <a:rPr lang="en-AU" dirty="0" smtClean="0"/>
              <a:t> production line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Naming Systems Registry 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Australian Terminology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Australian 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Australian Profiles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These are technical resources that support Australian projects and standards</a:t>
            </a:r>
          </a:p>
        </p:txBody>
      </p:sp>
    </p:spTree>
    <p:extLst>
      <p:ext uri="{BB962C8B-B14F-4D97-AF65-F5344CB8AC3E}">
        <p14:creationId xmlns:p14="http://schemas.microsoft.com/office/powerpoint/2010/main" val="20229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Naming Systems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Common Australian Identifiers</a:t>
            </a:r>
          </a:p>
          <a:p>
            <a:pPr lvl="1"/>
            <a:r>
              <a:rPr lang="en-AU" dirty="0" smtClean="0"/>
              <a:t>IHI, HPII, HPIO</a:t>
            </a:r>
          </a:p>
          <a:p>
            <a:pPr lvl="1"/>
            <a:r>
              <a:rPr lang="en-AU" dirty="0" smtClean="0"/>
              <a:t>Prescriber / Provider Numbers, Medicare Number</a:t>
            </a:r>
          </a:p>
          <a:p>
            <a:pPr lvl="1"/>
            <a:r>
              <a:rPr lang="en-AU" dirty="0" smtClean="0"/>
              <a:t>Everyone’s numbers </a:t>
            </a:r>
          </a:p>
          <a:p>
            <a:r>
              <a:rPr lang="en-AU" dirty="0" smtClean="0"/>
              <a:t>Australian Terminologies </a:t>
            </a:r>
          </a:p>
          <a:p>
            <a:pPr lvl="1"/>
            <a:r>
              <a:rPr lang="en-AU" dirty="0" smtClean="0"/>
              <a:t>PBS MBS MIMS DOCLE ICPCX </a:t>
            </a:r>
            <a:r>
              <a:rPr lang="en-AU" dirty="0" err="1" smtClean="0"/>
              <a:t>etc</a:t>
            </a:r>
            <a:endParaRPr lang="en-AU" dirty="0" smtClean="0"/>
          </a:p>
          <a:p>
            <a:r>
              <a:rPr lang="en-AU" dirty="0" smtClean="0"/>
              <a:t>Need to agree &amp; publish how to represent them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77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Australian Terminology Support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Common Australian Terminologies</a:t>
            </a:r>
          </a:p>
          <a:p>
            <a:r>
              <a:rPr lang="en-AU" dirty="0" smtClean="0"/>
              <a:t>What’s the license? </a:t>
            </a:r>
          </a:p>
          <a:p>
            <a:r>
              <a:rPr lang="en-AU" dirty="0" smtClean="0"/>
              <a:t>How are they used?</a:t>
            </a:r>
          </a:p>
          <a:p>
            <a:r>
              <a:rPr lang="en-AU" dirty="0" smtClean="0"/>
              <a:t>How are they distributed? </a:t>
            </a:r>
          </a:p>
          <a:p>
            <a:r>
              <a:rPr lang="en-AU" dirty="0" smtClean="0"/>
              <a:t>What kind of support should terminology servers provide?</a:t>
            </a:r>
          </a:p>
        </p:txBody>
      </p:sp>
    </p:spTree>
    <p:extLst>
      <p:ext uri="{BB962C8B-B14F-4D97-AF65-F5344CB8AC3E}">
        <p14:creationId xmlns:p14="http://schemas.microsoft.com/office/powerpoint/2010/main" val="18417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Australian 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Support Australian specific requirements</a:t>
            </a:r>
          </a:p>
          <a:p>
            <a:pPr lvl="1"/>
            <a:r>
              <a:rPr lang="en-AU" dirty="0" smtClean="0"/>
              <a:t>ATSI status</a:t>
            </a:r>
          </a:p>
          <a:p>
            <a:pPr lvl="1"/>
            <a:r>
              <a:rPr lang="en-AU" dirty="0" err="1" smtClean="0"/>
              <a:t>Reg</a:t>
            </a:r>
            <a:r>
              <a:rPr lang="en-AU" dirty="0" smtClean="0"/>
              <a:t> 24, other regulatory things</a:t>
            </a:r>
          </a:p>
          <a:p>
            <a:r>
              <a:rPr lang="en-AU" dirty="0" smtClean="0"/>
              <a:t>Project Specific things </a:t>
            </a:r>
          </a:p>
          <a:p>
            <a:pPr lvl="1"/>
            <a:r>
              <a:rPr lang="en-AU" dirty="0" smtClean="0"/>
              <a:t>Projects can do their own, but support would make their experience better &amp; more reproducible</a:t>
            </a:r>
          </a:p>
          <a:p>
            <a:r>
              <a:rPr lang="en-AU" dirty="0" smtClean="0"/>
              <a:t>Need a governance / publication process</a:t>
            </a:r>
          </a:p>
          <a:p>
            <a:pPr lvl="1"/>
            <a:r>
              <a:rPr lang="en-AU" dirty="0" smtClean="0"/>
              <a:t>Opt-in! … has to provide value 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81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Australian Profiles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Similar to extensions, but different life cycles and governance</a:t>
            </a:r>
          </a:p>
          <a:p>
            <a:r>
              <a:rPr lang="en-AU" dirty="0" smtClean="0"/>
              <a:t>Capturing agreements about how content is represented (including, e.g. PITUS)</a:t>
            </a:r>
          </a:p>
          <a:p>
            <a:r>
              <a:rPr lang="en-AU" dirty="0" smtClean="0"/>
              <a:t>Need governance / publication process</a:t>
            </a:r>
          </a:p>
          <a:p>
            <a:r>
              <a:rPr lang="en-AU" dirty="0" smtClean="0"/>
              <a:t>Use International Registry? Australian registry?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02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Managing Australian Content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At present:</a:t>
            </a:r>
          </a:p>
          <a:p>
            <a:r>
              <a:rPr lang="en-AU" dirty="0" smtClean="0"/>
              <a:t>HL7 Australia maintains a wiki page</a:t>
            </a:r>
          </a:p>
          <a:p>
            <a:r>
              <a:rPr lang="en-AU" dirty="0" smtClean="0"/>
              <a:t>Brett </a:t>
            </a:r>
            <a:r>
              <a:rPr lang="en-AU" dirty="0" err="1" smtClean="0"/>
              <a:t>Esler</a:t>
            </a:r>
            <a:r>
              <a:rPr lang="en-AU" dirty="0" smtClean="0"/>
              <a:t> is the contact</a:t>
            </a:r>
          </a:p>
          <a:p>
            <a:r>
              <a:rPr lang="en-AU" dirty="0" smtClean="0"/>
              <a:t>Discussions on HL7 Australia email list (none yet</a:t>
            </a:r>
            <a:r>
              <a:rPr lang="en-AU" dirty="0" smtClean="0"/>
              <a:t>)</a:t>
            </a:r>
          </a:p>
          <a:p>
            <a:r>
              <a:rPr lang="en-AU" dirty="0" smtClean="0"/>
              <a:t>Draft: </a:t>
            </a:r>
            <a:r>
              <a:rPr lang="en-AU" sz="2400" dirty="0" smtClean="0">
                <a:hlinkClick r:id="rId2"/>
              </a:rPr>
              <a:t>http</a:t>
            </a:r>
            <a:r>
              <a:rPr lang="en-AU" sz="2400" dirty="0">
                <a:hlinkClick r:id="rId2"/>
              </a:rPr>
              <a:t>://</a:t>
            </a:r>
            <a:r>
              <a:rPr lang="en-AU" sz="2400" dirty="0" smtClean="0">
                <a:hlinkClick r:id="rId2"/>
              </a:rPr>
              <a:t>fhir.oridashi.com.au/aus/index.php?title=FHIRAU</a:t>
            </a:r>
            <a:endParaRPr lang="en-AU" sz="2400" dirty="0" smtClean="0"/>
          </a:p>
          <a:p>
            <a:r>
              <a:rPr lang="en-AU" dirty="0" smtClean="0"/>
              <a:t>The </a:t>
            </a:r>
            <a:r>
              <a:rPr lang="en-AU" dirty="0" smtClean="0"/>
              <a:t>process and the tooling support will need to scale up in the near future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00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Overall 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DSTU #1 was very early ‘beta’</a:t>
            </a:r>
          </a:p>
          <a:p>
            <a:pPr lvl="1"/>
            <a:r>
              <a:rPr lang="en-AU" dirty="0" smtClean="0"/>
              <a:t>Many untested ideas, some very draft resources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DSTU #2 is late ‘beta’ </a:t>
            </a:r>
          </a:p>
          <a:p>
            <a:pPr lvl="1"/>
            <a:r>
              <a:rPr lang="en-AU" dirty="0" smtClean="0"/>
              <a:t>Infrastructure has had a lot of use </a:t>
            </a:r>
          </a:p>
          <a:p>
            <a:pPr lvl="1"/>
            <a:r>
              <a:rPr lang="en-AU" dirty="0" smtClean="0"/>
              <a:t>Some resources have had a lot of use </a:t>
            </a:r>
          </a:p>
          <a:p>
            <a:pPr lvl="1"/>
            <a:r>
              <a:rPr lang="en-AU" dirty="0" smtClean="0"/>
              <a:t>Some resources are very new and untested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0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Afternoon Break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7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3212976"/>
            <a:ext cx="367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Insert David’s Slides here (FHIR in NZ)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71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Directions for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Community Process: </a:t>
            </a:r>
            <a:br>
              <a:rPr lang="en-AU" dirty="0" smtClean="0"/>
            </a:br>
            <a:r>
              <a:rPr lang="en-AU" b="1" dirty="0" smtClean="0"/>
              <a:t>Storming, Norming, Conforming</a:t>
            </a:r>
            <a:endParaRPr lang="en-AU" b="1" dirty="0"/>
          </a:p>
          <a:p>
            <a:r>
              <a:rPr lang="en-AU" dirty="0" smtClean="0"/>
              <a:t>FHIR-core is coming to the end of the Storming process</a:t>
            </a:r>
          </a:p>
          <a:p>
            <a:pPr lvl="1"/>
            <a:r>
              <a:rPr lang="en-AU" dirty="0" smtClean="0"/>
              <a:t>Community is growing rapidly</a:t>
            </a:r>
          </a:p>
          <a:p>
            <a:pPr lvl="1"/>
            <a:r>
              <a:rPr lang="en-AU" dirty="0" smtClean="0"/>
              <a:t>Changing the specification is already much harder than it was</a:t>
            </a:r>
          </a:p>
          <a:p>
            <a:pPr lvl="1"/>
            <a:r>
              <a:rPr lang="en-AU" dirty="0" smtClean="0"/>
              <a:t>Future changes will have even more cost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34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Directions for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Some parts at the start of the storming phase</a:t>
            </a:r>
          </a:p>
          <a:p>
            <a:pPr lvl="1"/>
            <a:r>
              <a:rPr lang="en-AU" dirty="0" smtClean="0"/>
              <a:t>These need to keep changing</a:t>
            </a:r>
          </a:p>
          <a:p>
            <a:r>
              <a:rPr lang="en-AU" dirty="0" smtClean="0"/>
              <a:t>More DSTUs in the future?</a:t>
            </a:r>
          </a:p>
          <a:p>
            <a:pPr lvl="1"/>
            <a:r>
              <a:rPr lang="en-AU" dirty="0" smtClean="0"/>
              <a:t>Normative is over the horizon</a:t>
            </a:r>
          </a:p>
          <a:p>
            <a:r>
              <a:rPr lang="en-AU" dirty="0" smtClean="0"/>
              <a:t>Need a process to restrain change </a:t>
            </a:r>
          </a:p>
          <a:p>
            <a:pPr lvl="1"/>
            <a:r>
              <a:rPr lang="en-AU" dirty="0" smtClean="0"/>
              <a:t>Linked to the Maturity Model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51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Directions for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Technical Content Changes:</a:t>
            </a:r>
          </a:p>
          <a:p>
            <a:r>
              <a:rPr lang="en-AU" dirty="0" smtClean="0"/>
              <a:t>API – mainly security bindings (digital signatures!), application context linking</a:t>
            </a:r>
          </a:p>
          <a:p>
            <a:r>
              <a:rPr lang="en-AU" dirty="0" smtClean="0"/>
              <a:t>Definitions – much work to broaden and deepen the ontological base (RDF, terminologies, reasoning tools)</a:t>
            </a:r>
          </a:p>
          <a:p>
            <a:r>
              <a:rPr lang="en-AU" dirty="0" smtClean="0"/>
              <a:t>Conformance – more expressivity, </a:t>
            </a:r>
            <a:r>
              <a:rPr lang="en-AU" b="1" dirty="0" smtClean="0"/>
              <a:t>better tools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254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Directions for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Domain Content changes</a:t>
            </a:r>
          </a:p>
          <a:p>
            <a:r>
              <a:rPr lang="en-AU" dirty="0" smtClean="0"/>
              <a:t>Near Term: focus on Workflow</a:t>
            </a:r>
          </a:p>
          <a:p>
            <a:r>
              <a:rPr lang="en-AU" dirty="0" smtClean="0"/>
              <a:t>Ongoing refinements for clinical integration</a:t>
            </a:r>
          </a:p>
          <a:p>
            <a:r>
              <a:rPr lang="en-AU" dirty="0"/>
              <a:t>Clinical Decision Support Rules</a:t>
            </a:r>
          </a:p>
          <a:p>
            <a:r>
              <a:rPr lang="en-AU" dirty="0" smtClean="0"/>
              <a:t>More </a:t>
            </a:r>
            <a:r>
              <a:rPr lang="en-AU" dirty="0" smtClean="0"/>
              <a:t>kinds of data to support new exchanges</a:t>
            </a:r>
          </a:p>
          <a:p>
            <a:r>
              <a:rPr lang="en-AU" dirty="0" smtClean="0"/>
              <a:t>More Integration of primary and secondary </a:t>
            </a:r>
            <a:r>
              <a:rPr lang="en-AU" dirty="0" smtClean="0"/>
              <a:t>use</a:t>
            </a:r>
          </a:p>
          <a:p>
            <a:r>
              <a:rPr lang="en-AU" dirty="0" smtClean="0"/>
              <a:t>Significant </a:t>
            </a:r>
            <a:r>
              <a:rPr lang="en-AU" dirty="0" smtClean="0"/>
              <a:t>work on genetics and personalised medicine (see </a:t>
            </a:r>
            <a:r>
              <a:rPr lang="en-AU" dirty="0" smtClean="0">
                <a:hlinkClick r:id="rId2"/>
              </a:rPr>
              <a:t>Michael’s Appendix</a:t>
            </a:r>
            <a:r>
              <a:rPr lang="en-AU" dirty="0" smtClean="0"/>
              <a:t>)</a:t>
            </a:r>
          </a:p>
          <a:p>
            <a:r>
              <a:rPr lang="en-AU" b="1" dirty="0" smtClean="0"/>
              <a:t>Best Practice Guides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44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Directions for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/>
              <a:t>Community</a:t>
            </a:r>
          </a:p>
          <a:p>
            <a:r>
              <a:rPr lang="en-AU" dirty="0" smtClean="0"/>
              <a:t>Move community focus &amp; tools to http://fhir.org</a:t>
            </a:r>
          </a:p>
          <a:p>
            <a:r>
              <a:rPr lang="en-AU" dirty="0" smtClean="0"/>
              <a:t>Consolidation after Rapid Growth</a:t>
            </a:r>
          </a:p>
          <a:p>
            <a:pPr lvl="1"/>
            <a:r>
              <a:rPr lang="en-AU" dirty="0" smtClean="0"/>
              <a:t>Ability to scale the core team to support much more implementation (more servers, more </a:t>
            </a:r>
            <a:r>
              <a:rPr lang="en-AU" dirty="0" err="1" smtClean="0"/>
              <a:t>connectathons</a:t>
            </a:r>
            <a:r>
              <a:rPr lang="en-AU" dirty="0" smtClean="0"/>
              <a:t>, more users)</a:t>
            </a:r>
          </a:p>
          <a:p>
            <a:r>
              <a:rPr lang="en-AU" dirty="0" smtClean="0"/>
              <a:t>Dealing with the trough of disillusionment</a:t>
            </a:r>
          </a:p>
          <a:p>
            <a:pPr lvl="1"/>
            <a:r>
              <a:rPr lang="en-AU" dirty="0" smtClean="0"/>
              <a:t>FHIR don’t solve real disagreements</a:t>
            </a:r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10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Directions for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In Australia</a:t>
            </a:r>
          </a:p>
          <a:p>
            <a:r>
              <a:rPr lang="en-AU" dirty="0" smtClean="0"/>
              <a:t>Increasing </a:t>
            </a:r>
            <a:r>
              <a:rPr lang="en-AU" dirty="0" smtClean="0"/>
              <a:t>Adoption</a:t>
            </a:r>
          </a:p>
          <a:p>
            <a:r>
              <a:rPr lang="en-AU" dirty="0" smtClean="0"/>
              <a:t>Leverage Argonaut Development</a:t>
            </a:r>
          </a:p>
          <a:p>
            <a:r>
              <a:rPr lang="en-AU" dirty="0" smtClean="0"/>
              <a:t>Governance of Australian content 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9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Discussion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19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Maturity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48" y="2678706"/>
            <a:ext cx="8229600" cy="3705275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FMM0 = </a:t>
            </a:r>
            <a:r>
              <a:rPr lang="en-AU" dirty="0" smtClean="0"/>
              <a:t>published </a:t>
            </a:r>
            <a:r>
              <a:rPr lang="en-AU" dirty="0"/>
              <a:t>on </a:t>
            </a:r>
            <a:r>
              <a:rPr lang="en-AU" dirty="0" smtClean="0"/>
              <a:t>current </a:t>
            </a:r>
            <a:r>
              <a:rPr lang="en-AU" dirty="0"/>
              <a:t>build</a:t>
            </a:r>
          </a:p>
          <a:p>
            <a:r>
              <a:rPr lang="en-AU" dirty="0"/>
              <a:t>FMM1 = FMM0 + </a:t>
            </a:r>
            <a:r>
              <a:rPr lang="en-AU" dirty="0" smtClean="0"/>
              <a:t>no </a:t>
            </a:r>
            <a:r>
              <a:rPr lang="en-AU" dirty="0"/>
              <a:t>warnings </a:t>
            </a:r>
            <a:r>
              <a:rPr lang="en-AU" dirty="0" smtClean="0"/>
              <a:t>&amp; ready </a:t>
            </a:r>
            <a:r>
              <a:rPr lang="en-AU" dirty="0"/>
              <a:t>for </a:t>
            </a:r>
            <a:r>
              <a:rPr lang="en-AU" dirty="0" smtClean="0"/>
              <a:t>testing</a:t>
            </a:r>
            <a:endParaRPr lang="en-AU" dirty="0"/>
          </a:p>
          <a:p>
            <a:r>
              <a:rPr lang="en-AU" dirty="0"/>
              <a:t>FMM2 = FMM1 + </a:t>
            </a:r>
            <a:r>
              <a:rPr lang="en-AU" dirty="0" smtClean="0"/>
              <a:t>has </a:t>
            </a:r>
            <a:r>
              <a:rPr lang="en-AU" dirty="0"/>
              <a:t>been tested at </a:t>
            </a:r>
            <a:r>
              <a:rPr lang="en-AU" dirty="0" err="1"/>
              <a:t>C</a:t>
            </a:r>
            <a:r>
              <a:rPr lang="en-AU" dirty="0" err="1" smtClean="0"/>
              <a:t>onnectathon</a:t>
            </a:r>
            <a:endParaRPr lang="en-AU" dirty="0"/>
          </a:p>
          <a:p>
            <a:r>
              <a:rPr lang="en-AU" dirty="0"/>
              <a:t>FMM3 = FMM2 + </a:t>
            </a:r>
            <a:r>
              <a:rPr lang="en-AU" dirty="0" smtClean="0"/>
              <a:t>formal balloting, at </a:t>
            </a:r>
            <a:r>
              <a:rPr lang="en-AU" dirty="0"/>
              <a:t>least 10 implementer comments </a:t>
            </a:r>
            <a:r>
              <a:rPr lang="en-AU" dirty="0" smtClean="0"/>
              <a:t>resulting </a:t>
            </a:r>
            <a:r>
              <a:rPr lang="en-AU" dirty="0"/>
              <a:t>in </a:t>
            </a:r>
            <a:r>
              <a:rPr lang="en-AU" dirty="0" smtClean="0"/>
              <a:t>substantive </a:t>
            </a:r>
            <a:r>
              <a:rPr lang="en-AU" dirty="0"/>
              <a:t>change</a:t>
            </a:r>
          </a:p>
          <a:p>
            <a:r>
              <a:rPr lang="en-AU" dirty="0"/>
              <a:t>FMM4 = FMM3 + </a:t>
            </a:r>
            <a:r>
              <a:rPr lang="en-AU" dirty="0" smtClean="0"/>
              <a:t>tested </a:t>
            </a:r>
            <a:r>
              <a:rPr lang="en-AU" dirty="0"/>
              <a:t>across </a:t>
            </a:r>
            <a:r>
              <a:rPr lang="en-AU" dirty="0" smtClean="0"/>
              <a:t>scope</a:t>
            </a:r>
            <a:r>
              <a:rPr lang="en-AU" dirty="0"/>
              <a:t>, </a:t>
            </a:r>
            <a:r>
              <a:rPr lang="en-AU" dirty="0" smtClean="0"/>
              <a:t>formal publication, multiple </a:t>
            </a:r>
            <a:r>
              <a:rPr lang="en-AU" dirty="0"/>
              <a:t>prototype projects</a:t>
            </a:r>
          </a:p>
          <a:p>
            <a:r>
              <a:rPr lang="en-AU" dirty="0"/>
              <a:t>FMM5 = FMM4 + </a:t>
            </a:r>
            <a:r>
              <a:rPr lang="en-AU" dirty="0" smtClean="0"/>
              <a:t>two </a:t>
            </a:r>
            <a:r>
              <a:rPr lang="en-AU" dirty="0"/>
              <a:t>formal </a:t>
            </a:r>
            <a:r>
              <a:rPr lang="en-AU" dirty="0" smtClean="0"/>
              <a:t>publications, implemented </a:t>
            </a:r>
            <a:r>
              <a:rPr lang="en-AU" dirty="0"/>
              <a:t>in at least 5 </a:t>
            </a:r>
            <a:r>
              <a:rPr lang="en-AU" dirty="0" smtClean="0"/>
              <a:t>systems </a:t>
            </a:r>
            <a:r>
              <a:rPr lang="en-AU" dirty="0"/>
              <a:t>in </a:t>
            </a:r>
            <a:r>
              <a:rPr lang="en-AU" dirty="0" smtClean="0"/>
              <a:t>multiple countries</a:t>
            </a:r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8" y="1231771"/>
            <a:ext cx="8136904" cy="112547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6588224" y="1794510"/>
            <a:ext cx="1872208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15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3140</Words>
  <Application>Microsoft Office PowerPoint</Application>
  <PresentationFormat>On-screen Show (4:3)</PresentationFormat>
  <Paragraphs>652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Calibri</vt:lpstr>
      <vt:lpstr>verdana</vt:lpstr>
      <vt:lpstr>Wingdings</vt:lpstr>
      <vt:lpstr>Office Theme</vt:lpstr>
      <vt:lpstr>HL7 Australia FHIR  Symposium</vt:lpstr>
      <vt:lpstr>Overview of Days</vt:lpstr>
      <vt:lpstr>Presenters</vt:lpstr>
      <vt:lpstr>FHIR Contributors, Australia &amp; NZ</vt:lpstr>
      <vt:lpstr>Session #1</vt:lpstr>
      <vt:lpstr>PowerPoint Presentation</vt:lpstr>
      <vt:lpstr>Current Status Report</vt:lpstr>
      <vt:lpstr>Overall progress</vt:lpstr>
      <vt:lpstr>FHIR Maturity Model</vt:lpstr>
      <vt:lpstr>Important Resources: Maturity</vt:lpstr>
      <vt:lpstr>Overall Progress</vt:lpstr>
      <vt:lpstr>Trough of Disillusionment?</vt:lpstr>
      <vt:lpstr>Problems FHIR doesn’t solve</vt:lpstr>
      <vt:lpstr>Problems FHIR does solve</vt:lpstr>
      <vt:lpstr>Future Directions</vt:lpstr>
      <vt:lpstr>Morning Break</vt:lpstr>
      <vt:lpstr>Collaborations</vt:lpstr>
      <vt:lpstr>DICOM</vt:lpstr>
      <vt:lpstr>IHE</vt:lpstr>
      <vt:lpstr>ONC</vt:lpstr>
      <vt:lpstr>SDC: Structured Data Capture</vt:lpstr>
      <vt:lpstr>SDC Profiles</vt:lpstr>
      <vt:lpstr>PowerPoint Presentation</vt:lpstr>
      <vt:lpstr>Example SDC workflow</vt:lpstr>
      <vt:lpstr>DAF (Data Access Framework)</vt:lpstr>
      <vt:lpstr>DAF Work</vt:lpstr>
      <vt:lpstr>Meaningful Use Data</vt:lpstr>
      <vt:lpstr>DAF Profiles</vt:lpstr>
      <vt:lpstr>CQI: Clinical Quality Initiative</vt:lpstr>
      <vt:lpstr>QUICK Model</vt:lpstr>
      <vt:lpstr>CQI Problems</vt:lpstr>
      <vt:lpstr>QI-Core Profiles</vt:lpstr>
      <vt:lpstr>Argonaut</vt:lpstr>
      <vt:lpstr>Argonaut Profiles</vt:lpstr>
      <vt:lpstr>Argonaut Project</vt:lpstr>
      <vt:lpstr>HSPC</vt:lpstr>
      <vt:lpstr>HSPC</vt:lpstr>
      <vt:lpstr>The Challenge</vt:lpstr>
      <vt:lpstr>Claims Environment</vt:lpstr>
      <vt:lpstr>Claims Environment</vt:lpstr>
      <vt:lpstr>Challenges with V2/V3 Claims</vt:lpstr>
      <vt:lpstr>FHIR eClaim Resources</vt:lpstr>
      <vt:lpstr>Request/Response</vt:lpstr>
      <vt:lpstr>Exchanges: Example Patient Encounter</vt:lpstr>
      <vt:lpstr>Request/Response &amp; FHIR</vt:lpstr>
      <vt:lpstr>Request/Response in Finance</vt:lpstr>
      <vt:lpstr>Financial Resources</vt:lpstr>
      <vt:lpstr>PowerPoint Presentation</vt:lpstr>
      <vt:lpstr>Lunch</vt:lpstr>
      <vt:lpstr>Connectathons</vt:lpstr>
      <vt:lpstr>Connectathon History</vt:lpstr>
      <vt:lpstr>First Connectathon (0)</vt:lpstr>
      <vt:lpstr>Connectathon 1</vt:lpstr>
      <vt:lpstr>Current Connectathons</vt:lpstr>
      <vt:lpstr>Scenarios</vt:lpstr>
      <vt:lpstr>Connectathon Goals</vt:lpstr>
      <vt:lpstr>Connectathon pre-requisites</vt:lpstr>
      <vt:lpstr>Tomorrow’s Connectathon</vt:lpstr>
      <vt:lpstr>Patient Stream</vt:lpstr>
      <vt:lpstr>V2 Message Conversion</vt:lpstr>
      <vt:lpstr>Conversion Issues</vt:lpstr>
      <vt:lpstr>Transaction Issues</vt:lpstr>
      <vt:lpstr>Terminology Services</vt:lpstr>
      <vt:lpstr>Terminology Services</vt:lpstr>
      <vt:lpstr>Connectathon Tomorrow</vt:lpstr>
      <vt:lpstr>PowerPoint Presentation</vt:lpstr>
      <vt:lpstr>FHIR in Australia</vt:lpstr>
      <vt:lpstr>Existing Australian Implementations</vt:lpstr>
      <vt:lpstr>Existing Australian Implementations</vt:lpstr>
      <vt:lpstr>Existing Australian Implementations</vt:lpstr>
      <vt:lpstr>Prospective Australian Implementations</vt:lpstr>
      <vt:lpstr>Prospective Australian Implementations</vt:lpstr>
      <vt:lpstr>Prospective Australian Implementations</vt:lpstr>
      <vt:lpstr>Managing FHIR in Australia</vt:lpstr>
      <vt:lpstr>Naming Systems</vt:lpstr>
      <vt:lpstr>Australian Terminology Support</vt:lpstr>
      <vt:lpstr>Australian Extensions</vt:lpstr>
      <vt:lpstr>Australian Profiles</vt:lpstr>
      <vt:lpstr>Managing Australian Content</vt:lpstr>
      <vt:lpstr>Afternoon Break</vt:lpstr>
      <vt:lpstr>PowerPoint Presentation</vt:lpstr>
      <vt:lpstr>Future Directions for FHIR</vt:lpstr>
      <vt:lpstr>Future Directions for FHIR</vt:lpstr>
      <vt:lpstr>Future Directions for FHIR</vt:lpstr>
      <vt:lpstr>Future Directions for FHIR</vt:lpstr>
      <vt:lpstr>Future Directions for FHIR</vt:lpstr>
      <vt:lpstr>Future Directions for FHIR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ValueSet Tutorial</dc:title>
  <dc:creator>Grahame</dc:creator>
  <cp:lastModifiedBy>Grahame Grieve</cp:lastModifiedBy>
  <cp:revision>77</cp:revision>
  <dcterms:created xsi:type="dcterms:W3CDTF">2014-07-11T09:56:26Z</dcterms:created>
  <dcterms:modified xsi:type="dcterms:W3CDTF">2015-06-17T06:38:11Z</dcterms:modified>
</cp:coreProperties>
</file>