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81" r:id="rId3"/>
    <p:sldId id="280" r:id="rId4"/>
    <p:sldId id="307" r:id="rId5"/>
    <p:sldId id="261" r:id="rId6"/>
    <p:sldId id="262" r:id="rId7"/>
    <p:sldId id="282" r:id="rId8"/>
    <p:sldId id="283" r:id="rId9"/>
    <p:sldId id="289" r:id="rId10"/>
    <p:sldId id="290" r:id="rId11"/>
    <p:sldId id="302" r:id="rId12"/>
    <p:sldId id="288" r:id="rId13"/>
    <p:sldId id="284" r:id="rId14"/>
    <p:sldId id="286" r:id="rId15"/>
    <p:sldId id="308" r:id="rId16"/>
    <p:sldId id="304" r:id="rId17"/>
    <p:sldId id="305" r:id="rId18"/>
    <p:sldId id="306" r:id="rId19"/>
    <p:sldId id="309" r:id="rId20"/>
    <p:sldId id="291" r:id="rId21"/>
    <p:sldId id="292" r:id="rId22"/>
    <p:sldId id="267" r:id="rId23"/>
    <p:sldId id="268" r:id="rId24"/>
    <p:sldId id="311" r:id="rId25"/>
    <p:sldId id="271" r:id="rId26"/>
    <p:sldId id="272" r:id="rId27"/>
    <p:sldId id="273" r:id="rId28"/>
    <p:sldId id="276" r:id="rId29"/>
    <p:sldId id="294" r:id="rId30"/>
    <p:sldId id="295" r:id="rId31"/>
    <p:sldId id="293" r:id="rId32"/>
    <p:sldId id="279" r:id="rId33"/>
    <p:sldId id="277" r:id="rId34"/>
    <p:sldId id="296" r:id="rId35"/>
    <p:sldId id="297" r:id="rId36"/>
    <p:sldId id="298" r:id="rId37"/>
    <p:sldId id="299" r:id="rId38"/>
    <p:sldId id="30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F"/>
    <a:srgbClr val="B6DF89"/>
    <a:srgbClr val="05953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59" autoAdjust="0"/>
  </p:normalViewPr>
  <p:slideViewPr>
    <p:cSldViewPr>
      <p:cViewPr varScale="1">
        <p:scale>
          <a:sx n="62" d="100"/>
          <a:sy n="62" d="100"/>
        </p:scale>
        <p:origin x="-96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8" d="100"/>
        <a:sy n="98" d="100"/>
      </p:scale>
      <p:origin x="0" y="2193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24/07/2015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This is how you might create a document from scratch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nl-NL" smtClean="0"/>
              <a:t>25-6-2010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844DE-39AC-45D5-92A8-262EC95D3BAB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797152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</a:t>
            </a:r>
            <a:r>
              <a:rPr lang="en-US" baseline="0" dirty="0" smtClean="0"/>
              <a:t> Document, no matter how nested, is flattened to a list of entries, the Document’s header being the first.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document header (and any other the other resources) refer to each other using normal references to reflect the document’s nesting.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Of course, there may be a digital signature (on the whole Bundle) to attest to the content of the document.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9997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2014 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0424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2015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reativecommons.org/licenses/by/3.0/deed.en_GB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KctdexG3oB2QBiBQNH1Rbt2uJ6DxQFROyIFKo5q95WU/edit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hl7-fhir.github.io/cda.html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c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CCDA and FHIR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Lloyd McKenzie</a:t>
            </a:r>
          </a:p>
          <a:p>
            <a:r>
              <a:rPr lang="en-AU" dirty="0" smtClean="0"/>
              <a:t>July 24, 2015</a:t>
            </a:r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Differences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fontAlgn="base" hangingPunct="1"/>
            <a:r>
              <a:rPr lang="en-CA" sz="31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FHIR supports multiple syntaxes</a:t>
            </a:r>
            <a:endParaRPr lang="en-CA" sz="3100" dirty="0" smtClean="0"/>
          </a:p>
          <a:p>
            <a:pPr lvl="1" rtl="0" eaLnBrk="1" fontAlgn="base" hangingPunct="1"/>
            <a:r>
              <a:rPr lang="en-CA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 &amp; JSON, plus soon RDF</a:t>
            </a:r>
            <a:endParaRPr lang="en-CA" dirty="0" smtClean="0"/>
          </a:p>
          <a:p>
            <a:pPr lvl="1" rtl="0" eaLnBrk="1" fontAlgn="base" hangingPunct="1"/>
            <a:r>
              <a:rPr lang="en-CA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</a:t>
            </a:r>
            <a:r>
              <a:rPr lang="en-CA" sz="26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works well for mobile/web</a:t>
            </a:r>
            <a:endParaRPr lang="en-CA" dirty="0" smtClean="0"/>
          </a:p>
          <a:p>
            <a:pPr lvl="1" rtl="0" eaLnBrk="1" fontAlgn="base" hangingPunct="1"/>
            <a:r>
              <a:rPr lang="en-CA" sz="26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RDF for semantic web</a:t>
            </a:r>
            <a:endParaRPr lang="en-CA" sz="2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dirty="0" smtClean="0"/>
              <a:t>FHIR instances are more readable</a:t>
            </a:r>
          </a:p>
          <a:p>
            <a:pPr lvl="1"/>
            <a:r>
              <a:rPr lang="en-CA" dirty="0" smtClean="0"/>
              <a:t>FHIR names and structure are business-driven</a:t>
            </a:r>
          </a:p>
          <a:p>
            <a:pPr lvl="1"/>
            <a:r>
              <a:rPr lang="en-CA" dirty="0" smtClean="0"/>
              <a:t>RIM mappings are hidden</a:t>
            </a:r>
          </a:p>
          <a:p>
            <a:pPr lvl="2"/>
            <a:r>
              <a:rPr lang="en-CA" dirty="0" smtClean="0"/>
              <a:t>No </a:t>
            </a:r>
            <a:r>
              <a:rPr lang="en-CA" dirty="0" err="1" smtClean="0"/>
              <a:t>classCodes</a:t>
            </a:r>
            <a:r>
              <a:rPr lang="en-CA" dirty="0" smtClean="0"/>
              <a:t>, </a:t>
            </a:r>
            <a:r>
              <a:rPr lang="en-CA" dirty="0" err="1" smtClean="0"/>
              <a:t>moodCodes</a:t>
            </a:r>
            <a:r>
              <a:rPr lang="en-CA" dirty="0" smtClean="0"/>
              <a:t>, 10 levels of nesting</a:t>
            </a:r>
          </a:p>
          <a:p>
            <a:pPr lvl="1"/>
            <a:r>
              <a:rPr lang="en-CA" dirty="0" smtClean="0"/>
              <a:t>Abstraction = complexity, higher learning curve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CDA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82702"/>
            <a:ext cx="6875512" cy="4792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FHIR equivalent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815" y="1628800"/>
            <a:ext cx="5036712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Differences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FHIR breaks data into multiple resources</a:t>
            </a:r>
          </a:p>
          <a:p>
            <a:pPr lvl="1"/>
            <a:r>
              <a:rPr lang="en-CA" dirty="0" smtClean="0"/>
              <a:t>each independently maintainable</a:t>
            </a:r>
          </a:p>
          <a:p>
            <a:pPr lvl="1"/>
            <a:r>
              <a:rPr lang="en-CA" dirty="0" smtClean="0"/>
              <a:t>Linkages are by reference (allows resources to exist as a web)</a:t>
            </a:r>
          </a:p>
          <a:p>
            <a:pPr lvl="0"/>
            <a:r>
              <a:rPr lang="en-CA" dirty="0" smtClean="0"/>
              <a:t>FHIR passes</a:t>
            </a:r>
            <a:r>
              <a:rPr lang="en-CA" baseline="0" dirty="0" smtClean="0"/>
              <a:t> narrative around with each resource</a:t>
            </a:r>
          </a:p>
          <a:p>
            <a:pPr lvl="1"/>
            <a:r>
              <a:rPr lang="en-CA" dirty="0" smtClean="0"/>
              <a:t>Not tied to the document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Differences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 smtClean="0"/>
              <a:t>FHIR supports “drive</a:t>
            </a:r>
            <a:r>
              <a:rPr lang="en-CA" baseline="0" dirty="0" smtClean="0"/>
              <a:t> by” interoperability</a:t>
            </a:r>
          </a:p>
          <a:p>
            <a:pPr lvl="1"/>
            <a:r>
              <a:rPr lang="en-CA" dirty="0" smtClean="0"/>
              <a:t>Can get a base level of interoperability without profiles/templates</a:t>
            </a:r>
          </a:p>
          <a:p>
            <a:pPr lvl="1"/>
            <a:r>
              <a:rPr lang="en-CA" dirty="0" smtClean="0"/>
              <a:t>Still need profiles/templates for “guaranteed” interoperability</a:t>
            </a:r>
          </a:p>
          <a:p>
            <a:r>
              <a:rPr lang="en-CA" dirty="0" smtClean="0"/>
              <a:t>FHIR focuses on “common” use-cases</a:t>
            </a:r>
          </a:p>
          <a:p>
            <a:pPr lvl="1"/>
            <a:r>
              <a:rPr lang="en-CA" dirty="0" smtClean="0"/>
              <a:t>Base spec is simple</a:t>
            </a:r>
          </a:p>
          <a:p>
            <a:pPr lvl="1"/>
            <a:r>
              <a:rPr lang="en-CA" dirty="0" smtClean="0"/>
              <a:t>Extensibility model for edge cases</a:t>
            </a:r>
          </a:p>
          <a:p>
            <a:pPr lvl="2"/>
            <a:r>
              <a:rPr lang="en-CA" dirty="0" smtClean="0"/>
              <a:t>Done within the schema</a:t>
            </a:r>
          </a:p>
          <a:p>
            <a:pPr lvl="2"/>
            <a:r>
              <a:rPr lang="en-CA" dirty="0" smtClean="0"/>
              <a:t>Extensions are discoverable by URL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Structure of a FHIR Document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1" name="Discharge Meds List"/>
          <p:cNvSpPr/>
          <p:nvPr/>
        </p:nvSpPr>
        <p:spPr>
          <a:xfrm>
            <a:off x="3617894" y="5060311"/>
            <a:ext cx="1888888" cy="578537"/>
          </a:xfrm>
          <a:prstGeom prst="rect">
            <a:avLst/>
          </a:prstGeom>
          <a:solidFill>
            <a:srgbClr val="00B050"/>
          </a:solidFill>
          <a:ln>
            <a:solidFill>
              <a:srgbClr val="FFC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tx2">
                <a:lumMod val="95000"/>
                <a:lumOff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Discharge Meds</a:t>
            </a:r>
            <a:br>
              <a:rPr lang="en-US" dirty="0" smtClean="0"/>
            </a:br>
            <a:r>
              <a:rPr lang="en-US" sz="900" dirty="0" smtClean="0"/>
              <a:t>list</a:t>
            </a:r>
            <a:endParaRPr lang="nl-NL" sz="900" dirty="0"/>
          </a:p>
        </p:txBody>
      </p:sp>
      <p:sp>
        <p:nvSpPr>
          <p:cNvPr id="38" name="Vital signs"/>
          <p:cNvSpPr/>
          <p:nvPr/>
        </p:nvSpPr>
        <p:spPr>
          <a:xfrm>
            <a:off x="3635896" y="4077072"/>
            <a:ext cx="1800200" cy="578537"/>
          </a:xfrm>
          <a:prstGeom prst="rect">
            <a:avLst/>
          </a:prstGeom>
          <a:solidFill>
            <a:srgbClr val="00B050"/>
          </a:solidFill>
          <a:ln>
            <a:solidFill>
              <a:srgbClr val="FFC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tx2">
                <a:lumMod val="95000"/>
                <a:lumOff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Vital Signs</a:t>
            </a:r>
            <a:br>
              <a:rPr lang="en-US" dirty="0" smtClean="0"/>
            </a:br>
            <a:r>
              <a:rPr lang="en-US" sz="900" dirty="0" smtClean="0"/>
              <a:t>list</a:t>
            </a:r>
            <a:endParaRPr lang="nl-NL" sz="900" dirty="0"/>
          </a:p>
        </p:txBody>
      </p:sp>
      <p:sp>
        <p:nvSpPr>
          <p:cNvPr id="41" name="Kidney Stones"/>
          <p:cNvSpPr/>
          <p:nvPr/>
        </p:nvSpPr>
        <p:spPr>
          <a:xfrm>
            <a:off x="3635896" y="3119641"/>
            <a:ext cx="1800200" cy="578537"/>
          </a:xfrm>
          <a:prstGeom prst="rect">
            <a:avLst/>
          </a:prstGeom>
          <a:solidFill>
            <a:srgbClr val="C00000"/>
          </a:solidFill>
          <a:ln>
            <a:solidFill>
              <a:srgbClr val="FFC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tx2">
                <a:lumMod val="95000"/>
                <a:lumOff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Kidney Stones</a:t>
            </a:r>
            <a:br>
              <a:rPr lang="en-US" dirty="0" smtClean="0"/>
            </a:br>
            <a:r>
              <a:rPr lang="en-US" sz="900" dirty="0" smtClean="0"/>
              <a:t>Condition</a:t>
            </a:r>
            <a:endParaRPr lang="nl-NL" sz="900" dirty="0"/>
          </a:p>
        </p:txBody>
      </p:sp>
      <p:sp>
        <p:nvSpPr>
          <p:cNvPr id="28" name="Patient Mary"/>
          <p:cNvSpPr/>
          <p:nvPr/>
        </p:nvSpPr>
        <p:spPr>
          <a:xfrm>
            <a:off x="3635896" y="2276872"/>
            <a:ext cx="1800200" cy="5785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FC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tx2">
                <a:lumMod val="95000"/>
                <a:lumOff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Mary</a:t>
            </a:r>
            <a:br>
              <a:rPr lang="en-US" dirty="0" smtClean="0"/>
            </a:br>
            <a:r>
              <a:rPr lang="en-US" sz="900" dirty="0" smtClean="0"/>
              <a:t>Patient</a:t>
            </a:r>
            <a:endParaRPr lang="nl-NL" sz="900" dirty="0"/>
          </a:p>
        </p:txBody>
      </p:sp>
      <p:sp>
        <p:nvSpPr>
          <p:cNvPr id="8" name="Dr. Bernard"/>
          <p:cNvSpPr/>
          <p:nvPr/>
        </p:nvSpPr>
        <p:spPr>
          <a:xfrm>
            <a:off x="3649750" y="1484287"/>
            <a:ext cx="1800200" cy="578537"/>
          </a:xfrm>
          <a:prstGeom prst="rect">
            <a:avLst/>
          </a:prstGeom>
          <a:solidFill>
            <a:schemeClr val="accent1">
              <a:lumMod val="1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tx2">
                <a:lumMod val="95000"/>
                <a:lumOff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Dr. Bernard</a:t>
            </a:r>
            <a:br>
              <a:rPr lang="en-US" dirty="0" smtClean="0"/>
            </a:br>
            <a:r>
              <a:rPr lang="en-US" sz="900" dirty="0" smtClean="0"/>
              <a:t>Practitioner</a:t>
            </a:r>
            <a:endParaRPr lang="nl-NL" sz="900" dirty="0"/>
          </a:p>
        </p:txBody>
      </p:sp>
      <p:grpSp>
        <p:nvGrpSpPr>
          <p:cNvPr id="2" name="Discharge links"/>
          <p:cNvGrpSpPr/>
          <p:nvPr/>
        </p:nvGrpSpPr>
        <p:grpSpPr>
          <a:xfrm>
            <a:off x="2267744" y="1772816"/>
            <a:ext cx="1512168" cy="3969732"/>
            <a:chOff x="2267744" y="1772816"/>
            <a:chExt cx="1512168" cy="3969732"/>
          </a:xfrm>
        </p:grpSpPr>
        <p:grpSp>
          <p:nvGrpSpPr>
            <p:cNvPr id="3" name="Diagnosis meds"/>
            <p:cNvGrpSpPr/>
            <p:nvPr/>
          </p:nvGrpSpPr>
          <p:grpSpPr>
            <a:xfrm>
              <a:off x="2267744" y="5345502"/>
              <a:ext cx="1488627" cy="397046"/>
              <a:chOff x="2267744" y="5345502"/>
              <a:chExt cx="1488627" cy="397046"/>
            </a:xfrm>
          </p:grpSpPr>
          <p:cxnSp>
            <p:nvCxnSpPr>
              <p:cNvPr id="60" name="Straight Arrow Connector 59"/>
              <p:cNvCxnSpPr>
                <a:stCxn id="45" idx="3"/>
                <a:endCxn id="31" idx="1"/>
              </p:cNvCxnSpPr>
              <p:nvPr/>
            </p:nvCxnSpPr>
            <p:spPr>
              <a:xfrm>
                <a:off x="2267744" y="5345502"/>
                <a:ext cx="1350150" cy="40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2411760" y="5373216"/>
                <a:ext cx="1344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content</a:t>
                </a:r>
                <a:endParaRPr lang="nl-NL" dirty="0"/>
              </a:p>
            </p:txBody>
          </p:sp>
        </p:grpSp>
        <p:grpSp>
          <p:nvGrpSpPr>
            <p:cNvPr id="4" name="Discharge vital signs"/>
            <p:cNvGrpSpPr/>
            <p:nvPr/>
          </p:nvGrpSpPr>
          <p:grpSpPr>
            <a:xfrm>
              <a:off x="2267744" y="4365104"/>
              <a:ext cx="1488627" cy="369332"/>
              <a:chOff x="2267744" y="4365104"/>
              <a:chExt cx="1488627" cy="369332"/>
            </a:xfrm>
          </p:grpSpPr>
          <p:cxnSp>
            <p:nvCxnSpPr>
              <p:cNvPr id="56" name="vital signs arrow"/>
              <p:cNvCxnSpPr>
                <a:stCxn id="43" idx="3"/>
                <a:endCxn id="38" idx="1"/>
              </p:cNvCxnSpPr>
              <p:nvPr/>
            </p:nvCxnSpPr>
            <p:spPr>
              <a:xfrm flipV="1">
                <a:off x="2267744" y="4366341"/>
                <a:ext cx="1368152" cy="3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vital signs label"/>
              <p:cNvSpPr txBox="1"/>
              <p:nvPr/>
            </p:nvSpPr>
            <p:spPr>
              <a:xfrm>
                <a:off x="2411760" y="4365104"/>
                <a:ext cx="1344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content</a:t>
                </a:r>
                <a:endParaRPr lang="nl-NL" dirty="0"/>
              </a:p>
            </p:txBody>
          </p:sp>
        </p:grpSp>
        <p:grpSp>
          <p:nvGrpSpPr>
            <p:cNvPr id="5" name="complaint"/>
            <p:cNvGrpSpPr/>
            <p:nvPr/>
          </p:nvGrpSpPr>
          <p:grpSpPr>
            <a:xfrm>
              <a:off x="2267744" y="3405492"/>
              <a:ext cx="1512168" cy="383548"/>
              <a:chOff x="2267744" y="3405492"/>
              <a:chExt cx="1512168" cy="383548"/>
            </a:xfrm>
          </p:grpSpPr>
          <p:cxnSp>
            <p:nvCxnSpPr>
              <p:cNvPr id="53" name="condition arrow"/>
              <p:cNvCxnSpPr>
                <a:stCxn id="12" idx="3"/>
                <a:endCxn id="41" idx="1"/>
              </p:cNvCxnSpPr>
              <p:nvPr/>
            </p:nvCxnSpPr>
            <p:spPr>
              <a:xfrm>
                <a:off x="2267744" y="3405492"/>
                <a:ext cx="1368152" cy="34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condition label"/>
              <p:cNvSpPr txBox="1"/>
              <p:nvPr/>
            </p:nvSpPr>
            <p:spPr>
              <a:xfrm>
                <a:off x="2435301" y="3419708"/>
                <a:ext cx="1344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content</a:t>
                </a:r>
                <a:endParaRPr lang="nl-NL" dirty="0"/>
              </a:p>
            </p:txBody>
          </p:sp>
        </p:grpSp>
        <p:grpSp>
          <p:nvGrpSpPr>
            <p:cNvPr id="6" name="Discharge subject"/>
            <p:cNvGrpSpPr/>
            <p:nvPr/>
          </p:nvGrpSpPr>
          <p:grpSpPr>
            <a:xfrm>
              <a:off x="2267744" y="2564904"/>
              <a:ext cx="1488627" cy="369332"/>
              <a:chOff x="2267744" y="2564904"/>
              <a:chExt cx="1488627" cy="369332"/>
            </a:xfrm>
          </p:grpSpPr>
          <p:cxnSp>
            <p:nvCxnSpPr>
              <p:cNvPr id="50" name="Discharged patient arrow"/>
              <p:cNvCxnSpPr>
                <a:endCxn id="28" idx="1"/>
              </p:cNvCxnSpPr>
              <p:nvPr/>
            </p:nvCxnSpPr>
            <p:spPr>
              <a:xfrm>
                <a:off x="2267744" y="2564904"/>
                <a:ext cx="1368152" cy="12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2411760" y="2564904"/>
                <a:ext cx="1344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subject</a:t>
                </a:r>
                <a:endParaRPr lang="nl-NL" dirty="0"/>
              </a:p>
            </p:txBody>
          </p:sp>
        </p:grpSp>
        <p:grpSp>
          <p:nvGrpSpPr>
            <p:cNvPr id="7" name="author"/>
            <p:cNvGrpSpPr/>
            <p:nvPr/>
          </p:nvGrpSpPr>
          <p:grpSpPr>
            <a:xfrm>
              <a:off x="2267744" y="1772816"/>
              <a:ext cx="1488627" cy="369332"/>
              <a:chOff x="2267744" y="1772816"/>
              <a:chExt cx="1488627" cy="369332"/>
            </a:xfrm>
          </p:grpSpPr>
          <p:sp>
            <p:nvSpPr>
              <p:cNvPr id="48" name="author label"/>
              <p:cNvSpPr txBox="1"/>
              <p:nvPr/>
            </p:nvSpPr>
            <p:spPr>
              <a:xfrm>
                <a:off x="2411760" y="1772816"/>
                <a:ext cx="1344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author</a:t>
                </a:r>
                <a:endParaRPr lang="nl-NL" dirty="0"/>
              </a:p>
            </p:txBody>
          </p:sp>
          <p:cxnSp>
            <p:nvCxnSpPr>
              <p:cNvPr id="46" name="author arrow"/>
              <p:cNvCxnSpPr>
                <a:endCxn id="8" idx="1"/>
              </p:cNvCxnSpPr>
              <p:nvPr/>
            </p:nvCxnSpPr>
            <p:spPr>
              <a:xfrm>
                <a:off x="2267744" y="1772816"/>
                <a:ext cx="1382006" cy="7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Prescriptions"/>
          <p:cNvGrpSpPr/>
          <p:nvPr/>
        </p:nvGrpSpPr>
        <p:grpSpPr>
          <a:xfrm>
            <a:off x="6444208" y="5058709"/>
            <a:ext cx="1800200" cy="1346623"/>
            <a:chOff x="6444208" y="5058709"/>
            <a:chExt cx="1800200" cy="1346623"/>
          </a:xfrm>
        </p:grpSpPr>
        <p:sp>
          <p:nvSpPr>
            <p:cNvPr id="29" name="Dyclofenac"/>
            <p:cNvSpPr/>
            <p:nvPr/>
          </p:nvSpPr>
          <p:spPr>
            <a:xfrm>
              <a:off x="6444208" y="5058709"/>
              <a:ext cx="1800200" cy="578537"/>
            </a:xfrm>
            <a:prstGeom prst="rect">
              <a:avLst/>
            </a:prstGeom>
            <a:solidFill>
              <a:srgbClr val="7030A0"/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Dyclofenac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sz="900" dirty="0" err="1"/>
                <a:t>M</a:t>
              </a:r>
              <a:r>
                <a:rPr lang="en-US" sz="900" dirty="0" err="1" smtClean="0"/>
                <a:t>edicationPrescription</a:t>
              </a:r>
              <a:endParaRPr lang="nl-NL" sz="900" dirty="0"/>
            </a:p>
          </p:txBody>
        </p:sp>
        <p:sp>
          <p:nvSpPr>
            <p:cNvPr id="40" name="Tamsulosin"/>
            <p:cNvSpPr/>
            <p:nvPr/>
          </p:nvSpPr>
          <p:spPr>
            <a:xfrm>
              <a:off x="6444208" y="5826795"/>
              <a:ext cx="1800200" cy="578537"/>
            </a:xfrm>
            <a:prstGeom prst="rect">
              <a:avLst/>
            </a:prstGeom>
            <a:solidFill>
              <a:srgbClr val="7030A0"/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Tamsulosin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sz="900" dirty="0" err="1"/>
                <a:t>M</a:t>
              </a:r>
              <a:r>
                <a:rPr lang="en-US" sz="900" dirty="0" err="1" smtClean="0"/>
                <a:t>edicationPrescription</a:t>
              </a:r>
              <a:endParaRPr lang="nl-NL" sz="900" dirty="0"/>
            </a:p>
          </p:txBody>
        </p:sp>
      </p:grpSp>
      <p:grpSp>
        <p:nvGrpSpPr>
          <p:cNvPr id="10" name="Medications entry"/>
          <p:cNvGrpSpPr/>
          <p:nvPr/>
        </p:nvGrpSpPr>
        <p:grpSpPr>
          <a:xfrm>
            <a:off x="5506782" y="5334351"/>
            <a:ext cx="1561957" cy="781713"/>
            <a:chOff x="5506782" y="5334351"/>
            <a:chExt cx="1561957" cy="781713"/>
          </a:xfrm>
        </p:grpSpPr>
        <p:cxnSp>
          <p:nvCxnSpPr>
            <p:cNvPr id="70" name="drug entry arrow 2"/>
            <p:cNvCxnSpPr>
              <a:stCxn id="31" idx="3"/>
              <a:endCxn id="29" idx="1"/>
            </p:cNvCxnSpPr>
            <p:nvPr/>
          </p:nvCxnSpPr>
          <p:spPr>
            <a:xfrm flipV="1">
              <a:off x="5506782" y="5347978"/>
              <a:ext cx="937426" cy="16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drug entry arrow 1"/>
            <p:cNvCxnSpPr>
              <a:stCxn id="31" idx="3"/>
              <a:endCxn id="40" idx="1"/>
            </p:cNvCxnSpPr>
            <p:nvPr/>
          </p:nvCxnSpPr>
          <p:spPr>
            <a:xfrm>
              <a:off x="5506782" y="5349580"/>
              <a:ext cx="937426" cy="76648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drug entry label"/>
            <p:cNvSpPr txBox="1"/>
            <p:nvPr/>
          </p:nvSpPr>
          <p:spPr>
            <a:xfrm>
              <a:off x="5724128" y="5334351"/>
              <a:ext cx="1344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nl-NL" dirty="0"/>
            </a:p>
          </p:txBody>
        </p:sp>
      </p:grpSp>
      <p:grpSp>
        <p:nvGrpSpPr>
          <p:cNvPr id="11" name="Observations"/>
          <p:cNvGrpSpPr/>
          <p:nvPr/>
        </p:nvGrpSpPr>
        <p:grpSpPr>
          <a:xfrm>
            <a:off x="6444208" y="3402524"/>
            <a:ext cx="1800200" cy="1250612"/>
            <a:chOff x="6444208" y="3402524"/>
            <a:chExt cx="1800200" cy="1250612"/>
          </a:xfrm>
        </p:grpSpPr>
        <p:sp>
          <p:nvSpPr>
            <p:cNvPr id="37" name="Rectangle 36"/>
            <p:cNvSpPr/>
            <p:nvPr/>
          </p:nvSpPr>
          <p:spPr>
            <a:xfrm>
              <a:off x="6444208" y="3402524"/>
              <a:ext cx="1800200" cy="57853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Pulse</a:t>
              </a:r>
              <a:br>
                <a:rPr lang="en-US" dirty="0" smtClean="0"/>
              </a:br>
              <a:r>
                <a:rPr lang="en-US" sz="900" dirty="0" smtClean="0"/>
                <a:t>Observation</a:t>
              </a:r>
              <a:endParaRPr lang="nl-NL" sz="9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444208" y="4074599"/>
              <a:ext cx="1800200" cy="57853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BP</a:t>
              </a:r>
              <a:br>
                <a:rPr lang="en-US" dirty="0" smtClean="0"/>
              </a:br>
              <a:r>
                <a:rPr lang="en-US" sz="900" dirty="0"/>
                <a:t>O</a:t>
              </a:r>
              <a:r>
                <a:rPr lang="en-US" sz="900" dirty="0" smtClean="0"/>
                <a:t>bservation</a:t>
              </a:r>
              <a:endParaRPr lang="nl-NL" sz="900" dirty="0"/>
            </a:p>
          </p:txBody>
        </p:sp>
      </p:grpSp>
      <p:grpSp>
        <p:nvGrpSpPr>
          <p:cNvPr id="13" name="Vital entries"/>
          <p:cNvGrpSpPr/>
          <p:nvPr/>
        </p:nvGrpSpPr>
        <p:grpSpPr>
          <a:xfrm>
            <a:off x="5436096" y="3691793"/>
            <a:ext cx="1632643" cy="682603"/>
            <a:chOff x="5436096" y="3691793"/>
            <a:chExt cx="1632643" cy="682603"/>
          </a:xfrm>
        </p:grpSpPr>
        <p:cxnSp>
          <p:nvCxnSpPr>
            <p:cNvPr id="62" name="Straight Arrow Connector 61"/>
            <p:cNvCxnSpPr>
              <a:stCxn id="38" idx="3"/>
              <a:endCxn id="37" idx="1"/>
            </p:cNvCxnSpPr>
            <p:nvPr/>
          </p:nvCxnSpPr>
          <p:spPr>
            <a:xfrm flipV="1">
              <a:off x="5436096" y="3691793"/>
              <a:ext cx="1008112" cy="67454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724128" y="4005064"/>
              <a:ext cx="1344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nl-NL" dirty="0"/>
            </a:p>
          </p:txBody>
        </p:sp>
        <p:cxnSp>
          <p:nvCxnSpPr>
            <p:cNvPr id="66" name="Straight Arrow Connector 65"/>
            <p:cNvCxnSpPr>
              <a:stCxn id="38" idx="3"/>
              <a:endCxn id="39" idx="1"/>
            </p:cNvCxnSpPr>
            <p:nvPr/>
          </p:nvCxnSpPr>
          <p:spPr>
            <a:xfrm flipV="1">
              <a:off x="5436096" y="4363868"/>
              <a:ext cx="1008112" cy="247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0" name="Nurse"/>
          <p:cNvSpPr/>
          <p:nvPr/>
        </p:nvSpPr>
        <p:spPr>
          <a:xfrm>
            <a:off x="6516216" y="260648"/>
            <a:ext cx="1800200" cy="578537"/>
          </a:xfrm>
          <a:prstGeom prst="rect">
            <a:avLst/>
          </a:prstGeom>
          <a:solidFill>
            <a:schemeClr val="accent1">
              <a:lumMod val="1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tx2">
                <a:lumMod val="95000"/>
                <a:lumOff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Nurse Smith</a:t>
            </a:r>
            <a:br>
              <a:rPr lang="en-US" dirty="0" smtClean="0"/>
            </a:br>
            <a:r>
              <a:rPr lang="en-US" sz="900" dirty="0" smtClean="0"/>
              <a:t>Practitioner</a:t>
            </a:r>
            <a:endParaRPr lang="nl-NL" sz="900" dirty="0"/>
          </a:p>
        </p:txBody>
      </p:sp>
      <p:sp>
        <p:nvSpPr>
          <p:cNvPr id="42" name="Discharge Summary"/>
          <p:cNvSpPr/>
          <p:nvPr/>
        </p:nvSpPr>
        <p:spPr>
          <a:xfrm>
            <a:off x="467544" y="1506313"/>
            <a:ext cx="1800200" cy="4704523"/>
          </a:xfrm>
          <a:prstGeom prst="rect">
            <a:avLst/>
          </a:prstGeom>
          <a:solidFill>
            <a:srgbClr val="002060"/>
          </a:solidFill>
          <a:ln>
            <a:solidFill>
              <a:srgbClr val="FFC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tx2">
                <a:lumMod val="95000"/>
                <a:lumOff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Discharge</a:t>
            </a:r>
          </a:p>
          <a:p>
            <a:pPr algn="ctr"/>
            <a:r>
              <a:rPr lang="en-US" dirty="0" smtClean="0"/>
              <a:t>Summary</a:t>
            </a:r>
            <a:br>
              <a:rPr lang="en-US" dirty="0" smtClean="0"/>
            </a:br>
            <a:r>
              <a:rPr lang="en-US" sz="900" dirty="0" smtClean="0"/>
              <a:t>Composition</a:t>
            </a:r>
            <a:endParaRPr lang="nl-NL" sz="900" dirty="0"/>
          </a:p>
        </p:txBody>
      </p:sp>
      <p:grpSp>
        <p:nvGrpSpPr>
          <p:cNvPr id="14" name="Sections"/>
          <p:cNvGrpSpPr/>
          <p:nvPr/>
        </p:nvGrpSpPr>
        <p:grpSpPr>
          <a:xfrm>
            <a:off x="467544" y="3042484"/>
            <a:ext cx="1800200" cy="2685824"/>
            <a:chOff x="467544" y="3042484"/>
            <a:chExt cx="1800200" cy="2685824"/>
          </a:xfrm>
        </p:grpSpPr>
        <p:sp>
          <p:nvSpPr>
            <p:cNvPr id="12" name="Flowchart: Process 11"/>
            <p:cNvSpPr/>
            <p:nvPr/>
          </p:nvSpPr>
          <p:spPr>
            <a:xfrm>
              <a:off x="467544" y="3042484"/>
              <a:ext cx="1800200" cy="726015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Chief Complaint</a:t>
              </a:r>
              <a:br>
                <a:rPr lang="en-US" dirty="0" smtClean="0"/>
              </a:br>
              <a:r>
                <a:rPr lang="en-US" sz="900" dirty="0" smtClean="0"/>
                <a:t>section</a:t>
              </a:r>
              <a:endParaRPr lang="nl-NL" sz="900" dirty="0"/>
            </a:p>
          </p:txBody>
        </p:sp>
        <p:sp>
          <p:nvSpPr>
            <p:cNvPr id="43" name="Flowchart: Process 42"/>
            <p:cNvSpPr/>
            <p:nvPr/>
          </p:nvSpPr>
          <p:spPr>
            <a:xfrm>
              <a:off x="467544" y="4002591"/>
              <a:ext cx="1800200" cy="728295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Physical</a:t>
              </a:r>
              <a:br>
                <a:rPr lang="en-US" dirty="0" smtClean="0"/>
              </a:br>
              <a:r>
                <a:rPr lang="en-US" sz="900" dirty="0" smtClean="0"/>
                <a:t>section</a:t>
              </a:r>
              <a:endParaRPr lang="nl-NL" sz="900" dirty="0"/>
            </a:p>
          </p:txBody>
        </p:sp>
        <p:sp>
          <p:nvSpPr>
            <p:cNvPr id="45" name="Flowchart: Process 44"/>
            <p:cNvSpPr/>
            <p:nvPr/>
          </p:nvSpPr>
          <p:spPr>
            <a:xfrm>
              <a:off x="467544" y="4962696"/>
              <a:ext cx="1800200" cy="765612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Medications</a:t>
              </a:r>
              <a:br>
                <a:rPr lang="en-US" dirty="0" smtClean="0"/>
              </a:br>
              <a:r>
                <a:rPr lang="en-US" sz="900" dirty="0" smtClean="0"/>
                <a:t>section</a:t>
              </a:r>
              <a:endParaRPr lang="nl-NL" sz="900" dirty="0"/>
            </a:p>
          </p:txBody>
        </p:sp>
      </p:grpSp>
      <p:sp>
        <p:nvSpPr>
          <p:cNvPr id="2071" name="Document Border"/>
          <p:cNvSpPr/>
          <p:nvPr/>
        </p:nvSpPr>
        <p:spPr>
          <a:xfrm>
            <a:off x="381000" y="980729"/>
            <a:ext cx="8007424" cy="5496272"/>
          </a:xfrm>
          <a:prstGeom prst="flowChartProcess">
            <a:avLst/>
          </a:prstGeom>
          <a:noFill/>
          <a:ln w="41275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FHIR Document</a:t>
            </a:r>
            <a:endParaRPr lang="nl-NL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31764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8" grpId="0" animBg="1"/>
      <p:bldP spid="41" grpId="0" animBg="1"/>
      <p:bldP spid="28" grpId="0" animBg="1"/>
      <p:bldP spid="42" grpId="0" animBg="1"/>
      <p:bldP spid="207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are bundles</a:t>
            </a:r>
            <a:endParaRPr lang="en-US" dirty="0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1420473" y="3344863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List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1828799"/>
            <a:ext cx="3505200" cy="13001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>
                <a:effectLst/>
              </a:rPr>
              <a:t>Composition Resource</a:t>
            </a:r>
            <a:endParaRPr lang="en-US" dirty="0"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0600" y="2227912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94857" y="2534722"/>
            <a:ext cx="9906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25" name="AutoShape 15"/>
          <p:cNvSpPr>
            <a:spLocks/>
          </p:cNvSpPr>
          <p:nvPr/>
        </p:nvSpPr>
        <p:spPr bwMode="auto">
          <a:xfrm rot="16200000" flipH="1">
            <a:off x="1967155" y="2315499"/>
            <a:ext cx="136947" cy="71845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26" name="AutoShape 7"/>
          <p:cNvSpPr>
            <a:spLocks/>
          </p:cNvSpPr>
          <p:nvPr/>
        </p:nvSpPr>
        <p:spPr bwMode="auto">
          <a:xfrm>
            <a:off x="1422061" y="4099719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Observation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7" name="AutoShape 7"/>
          <p:cNvSpPr>
            <a:spLocks/>
          </p:cNvSpPr>
          <p:nvPr/>
        </p:nvSpPr>
        <p:spPr bwMode="auto">
          <a:xfrm>
            <a:off x="1446212" y="56753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Patient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8" name="AutoShape 7"/>
          <p:cNvSpPr>
            <a:spLocks/>
          </p:cNvSpPr>
          <p:nvPr/>
        </p:nvSpPr>
        <p:spPr bwMode="auto">
          <a:xfrm>
            <a:off x="1446212" y="4876800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Condition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0" name="AutoShape 16"/>
          <p:cNvSpPr>
            <a:spLocks/>
          </p:cNvSpPr>
          <p:nvPr/>
        </p:nvSpPr>
        <p:spPr bwMode="auto">
          <a:xfrm rot="16200000" flipH="1">
            <a:off x="-35646" y="3708699"/>
            <a:ext cx="2595190" cy="390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105400" y="1663431"/>
            <a:ext cx="263405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&lt;bundle&gt;</a:t>
            </a:r>
          </a:p>
          <a:p>
            <a:r>
              <a:rPr lang="en-US" dirty="0"/>
              <a:t> </a:t>
            </a:r>
            <a:r>
              <a:rPr lang="en-US" dirty="0" smtClean="0"/>
              <a:t>   &lt;entry&gt;</a:t>
            </a:r>
          </a:p>
          <a:p>
            <a:r>
              <a:rPr lang="en-US" dirty="0"/>
              <a:t> </a:t>
            </a:r>
            <a:r>
              <a:rPr lang="en-US" dirty="0" smtClean="0"/>
              <a:t>         &lt;</a:t>
            </a:r>
            <a:r>
              <a:rPr lang="en-US" b="1" dirty="0" smtClean="0"/>
              <a:t>Composition</a:t>
            </a:r>
            <a:r>
              <a:rPr lang="en-US" dirty="0" smtClean="0"/>
              <a:t> /&gt;</a:t>
            </a:r>
          </a:p>
          <a:p>
            <a:r>
              <a:rPr lang="en-US" dirty="0"/>
              <a:t> </a:t>
            </a:r>
            <a:r>
              <a:rPr lang="en-US" dirty="0" smtClean="0"/>
              <a:t>  &lt;/entry&gt;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&lt;List /&gt;</a:t>
            </a:r>
            <a:endParaRPr lang="en-US" dirty="0"/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&lt;Observation /&gt;</a:t>
            </a:r>
            <a:endParaRPr lang="en-US" dirty="0"/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&lt;Condition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&lt;Patient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&lt;/bundle&gt;</a:t>
            </a:r>
          </a:p>
        </p:txBody>
      </p:sp>
      <p:sp>
        <p:nvSpPr>
          <p:cNvPr id="39" name="Freeform 38"/>
          <p:cNvSpPr/>
          <p:nvPr/>
        </p:nvSpPr>
        <p:spPr bwMode="auto">
          <a:xfrm rot="2700000">
            <a:off x="6985042" y="2444485"/>
            <a:ext cx="192228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eform 40"/>
          <p:cNvSpPr/>
          <p:nvPr/>
        </p:nvSpPr>
        <p:spPr bwMode="auto">
          <a:xfrm>
            <a:off x="7308304" y="2420888"/>
            <a:ext cx="1214526" cy="2378174"/>
          </a:xfrm>
          <a:custGeom>
            <a:avLst/>
            <a:gdLst>
              <a:gd name="connsiteX0" fmla="*/ 391886 w 1691641"/>
              <a:gd name="connsiteY0" fmla="*/ 0 h 2449286"/>
              <a:gd name="connsiteX1" fmla="*/ 1687286 w 1691641"/>
              <a:gd name="connsiteY1" fmla="*/ 1153886 h 2449286"/>
              <a:gd name="connsiteX2" fmla="*/ 0 w 1691641"/>
              <a:gd name="connsiteY2" fmla="*/ 2449286 h 244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641" h="2449286">
                <a:moveTo>
                  <a:pt x="391886" y="0"/>
                </a:moveTo>
                <a:cubicBezTo>
                  <a:pt x="1072243" y="372836"/>
                  <a:pt x="1752600" y="745672"/>
                  <a:pt x="1687286" y="1153886"/>
                </a:cubicBezTo>
                <a:cubicBezTo>
                  <a:pt x="1621972" y="1562100"/>
                  <a:pt x="266700" y="2237015"/>
                  <a:pt x="0" y="2449286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3048000" y="2913063"/>
            <a:ext cx="0" cy="431800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1828800" y="3886200"/>
            <a:ext cx="0" cy="331105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45" name="Freeform 44"/>
          <p:cNvSpPr/>
          <p:nvPr/>
        </p:nvSpPr>
        <p:spPr bwMode="auto">
          <a:xfrm rot="20722701">
            <a:off x="6811045" y="4990518"/>
            <a:ext cx="478971" cy="685800"/>
          </a:xfrm>
          <a:custGeom>
            <a:avLst/>
            <a:gdLst>
              <a:gd name="connsiteX0" fmla="*/ 446314 w 515556"/>
              <a:gd name="connsiteY0" fmla="*/ 0 h 816429"/>
              <a:gd name="connsiteX1" fmla="*/ 478971 w 515556"/>
              <a:gd name="connsiteY1" fmla="*/ 598715 h 816429"/>
              <a:gd name="connsiteX2" fmla="*/ 0 w 515556"/>
              <a:gd name="connsiteY2" fmla="*/ 816429 h 81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556" h="816429">
                <a:moveTo>
                  <a:pt x="446314" y="0"/>
                </a:moveTo>
                <a:cubicBezTo>
                  <a:pt x="499835" y="231321"/>
                  <a:pt x="553357" y="462643"/>
                  <a:pt x="478971" y="598715"/>
                </a:cubicBezTo>
                <a:cubicBezTo>
                  <a:pt x="404585" y="734787"/>
                  <a:pt x="52614" y="792843"/>
                  <a:pt x="0" y="816429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24200" y="2114487"/>
            <a:ext cx="990600" cy="360683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pPr algn="ctr"/>
            <a:r>
              <a:rPr lang="en-US" dirty="0" smtClean="0"/>
              <a:t>Attester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084614" y="2096829"/>
            <a:ext cx="9906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Metadata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1828800" y="5460095"/>
            <a:ext cx="0" cy="331105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4" name="Freeform 33"/>
          <p:cNvSpPr/>
          <p:nvPr/>
        </p:nvSpPr>
        <p:spPr bwMode="auto">
          <a:xfrm rot="553523">
            <a:off x="6494417" y="3308379"/>
            <a:ext cx="344628" cy="654172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7327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Document resource</a:t>
            </a:r>
            <a:endParaRPr lang="nl-N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78" y="1438275"/>
            <a:ext cx="8143422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81200"/>
            <a:ext cx="6096000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 bwMode="auto">
          <a:xfrm flipH="1" flipV="1">
            <a:off x="4800600" y="3919537"/>
            <a:ext cx="838200" cy="1643063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72164" y="5562600"/>
            <a:ext cx="3801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single Resource, very often a List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16780202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Documents vs. APIs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These slides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Are licensed for use under the Creative Commons, specifically:</a:t>
            </a:r>
          </a:p>
          <a:p>
            <a:pPr lvl="1"/>
            <a:r>
              <a:rPr lang="en-CA" sz="2400" u="sng" dirty="0">
                <a:hlinkClick r:id="rId2"/>
              </a:rPr>
              <a:t>Creative Commons Attribution 3.0 </a:t>
            </a:r>
            <a:r>
              <a:rPr lang="en-CA" sz="2400" u="sng" dirty="0" err="1">
                <a:hlinkClick r:id="rId2"/>
              </a:rPr>
              <a:t>Unported</a:t>
            </a:r>
            <a:r>
              <a:rPr lang="en-CA" sz="2400" u="sng" dirty="0">
                <a:hlinkClick r:id="rId2"/>
              </a:rPr>
              <a:t> </a:t>
            </a:r>
            <a:r>
              <a:rPr lang="en-CA" sz="2400" u="sng" dirty="0" smtClean="0">
                <a:hlinkClick r:id="rId2"/>
              </a:rPr>
              <a:t>License</a:t>
            </a:r>
            <a:endParaRPr lang="en-CA" sz="2400" u="sng" dirty="0" smtClean="0"/>
          </a:p>
          <a:p>
            <a:pPr lvl="1"/>
            <a:r>
              <a:rPr lang="en-US" sz="2400" dirty="0" smtClean="0"/>
              <a:t>(Do with it as you wish, so long as you give</a:t>
            </a:r>
            <a:br>
              <a:rPr lang="en-US" sz="2400" dirty="0" smtClean="0"/>
            </a:br>
            <a:r>
              <a:rPr lang="en-US" sz="2400" dirty="0" smtClean="0"/>
              <a:t> credit)</a:t>
            </a:r>
          </a:p>
          <a:p>
            <a:pPr lvl="1"/>
            <a:r>
              <a:rPr lang="en-US" sz="2400" dirty="0" smtClean="0"/>
              <a:t>Speaking of which, much of this content comes from slides originally created by Grahame Grieve</a:t>
            </a:r>
          </a:p>
          <a:p>
            <a:r>
              <a:rPr lang="en-US" sz="2900" dirty="0" smtClean="0"/>
              <a:t>The recorded webinar is </a:t>
            </a:r>
            <a:r>
              <a:rPr lang="en-US" sz="2900" b="1" dirty="0" smtClean="0"/>
              <a:t>not</a:t>
            </a:r>
            <a:r>
              <a:rPr lang="en-US" sz="2900" dirty="0" smtClean="0"/>
              <a:t> creative commons and is not for distribution/sharing</a:t>
            </a:r>
            <a:endParaRPr lang="en-CA" sz="2900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4888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Document</a:t>
            </a:r>
            <a:r>
              <a:rPr lang="en-CA" baseline="0" dirty="0" smtClean="0"/>
              <a:t> Characteristics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Clinical documents have 6 characteristics:</a:t>
            </a:r>
          </a:p>
          <a:p>
            <a:pPr lvl="1"/>
            <a:r>
              <a:rPr lang="en-CA" dirty="0" smtClean="0"/>
              <a:t>Persistence</a:t>
            </a:r>
          </a:p>
          <a:p>
            <a:pPr lvl="1"/>
            <a:r>
              <a:rPr lang="en-CA" dirty="0" smtClean="0"/>
              <a:t>Stewardship</a:t>
            </a:r>
          </a:p>
          <a:p>
            <a:pPr lvl="1"/>
            <a:r>
              <a:rPr lang="en-CA" dirty="0" smtClean="0"/>
              <a:t>Potential for authentication</a:t>
            </a:r>
          </a:p>
          <a:p>
            <a:pPr lvl="1"/>
            <a:r>
              <a:rPr lang="en-CA" dirty="0" smtClean="0"/>
              <a:t>Context</a:t>
            </a:r>
          </a:p>
          <a:p>
            <a:pPr lvl="1"/>
            <a:r>
              <a:rPr lang="en-CA" dirty="0" smtClean="0"/>
              <a:t>Wholeness</a:t>
            </a:r>
          </a:p>
          <a:p>
            <a:pPr lvl="1"/>
            <a:r>
              <a:rPr lang="en-CA" dirty="0" smtClean="0"/>
              <a:t>Human readability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Documents vs. APIs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Those characteristics are necessary in types of healthcare exchanges</a:t>
            </a:r>
          </a:p>
          <a:p>
            <a:pPr lvl="1"/>
            <a:r>
              <a:rPr lang="en-CA" sz="2400" dirty="0" smtClean="0"/>
              <a:t>Lab, pathology &amp; surgery reports</a:t>
            </a:r>
          </a:p>
          <a:p>
            <a:pPr lvl="1"/>
            <a:r>
              <a:rPr lang="en-CA" sz="2400" dirty="0" smtClean="0"/>
              <a:t>Discharge summaries, Referral letters</a:t>
            </a:r>
          </a:p>
          <a:p>
            <a:r>
              <a:rPr lang="en-CA" sz="2800" dirty="0" smtClean="0"/>
              <a:t>Not appropriate for all problems</a:t>
            </a:r>
          </a:p>
          <a:p>
            <a:pPr lvl="1"/>
            <a:r>
              <a:rPr lang="en-CA" sz="2400" dirty="0" smtClean="0"/>
              <a:t>On-the-fly filtered queries</a:t>
            </a:r>
          </a:p>
          <a:p>
            <a:pPr lvl="1"/>
            <a:r>
              <a:rPr lang="en-CA" sz="2400" dirty="0" smtClean="0"/>
              <a:t>Dynamic objects (e.g. orders with status changes)</a:t>
            </a:r>
          </a:p>
          <a:p>
            <a:pPr lvl="1"/>
            <a:r>
              <a:rPr lang="en-CA" sz="2400" dirty="0" smtClean="0"/>
              <a:t>Registries</a:t>
            </a:r>
          </a:p>
          <a:p>
            <a:r>
              <a:rPr lang="en-CA" sz="2800" dirty="0" smtClean="0"/>
              <a:t>Sometimes we care about just data, sometimes context &amp; story is important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Documents vs APIs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Packaged Access</a:t>
            </a:r>
          </a:p>
          <a:p>
            <a:r>
              <a:rPr lang="en-AU" dirty="0"/>
              <a:t>Trust from document context &amp; obligations</a:t>
            </a:r>
          </a:p>
          <a:p>
            <a:r>
              <a:rPr lang="en-AU" dirty="0" smtClean="0"/>
              <a:t>Independent of system integration</a:t>
            </a:r>
          </a:p>
          <a:p>
            <a:endParaRPr lang="en-AU" dirty="0"/>
          </a:p>
          <a:p>
            <a:r>
              <a:rPr lang="en-AU" dirty="0" smtClean="0"/>
              <a:t>Import data from documents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Granular </a:t>
            </a:r>
            <a:r>
              <a:rPr lang="en-AU" dirty="0"/>
              <a:t>Access</a:t>
            </a:r>
          </a:p>
          <a:p>
            <a:r>
              <a:rPr lang="en-AU" dirty="0"/>
              <a:t>System-based trust framework</a:t>
            </a:r>
          </a:p>
          <a:p>
            <a:r>
              <a:rPr lang="en-AU" dirty="0"/>
              <a:t>Tightly integrated IT and business systems</a:t>
            </a:r>
          </a:p>
          <a:p>
            <a:endParaRPr lang="en-AU" dirty="0"/>
          </a:p>
          <a:p>
            <a:r>
              <a:rPr lang="en-AU" dirty="0" smtClean="0"/>
              <a:t>Export data from APIs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277274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Documents vs APIs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Documents are the </a:t>
            </a:r>
            <a:r>
              <a:rPr lang="en-AU" dirty="0"/>
              <a:t>correct way to exchange information between clinicians in disparate </a:t>
            </a:r>
            <a:r>
              <a:rPr lang="en-AU" dirty="0" smtClean="0"/>
              <a:t>parts of </a:t>
            </a:r>
            <a:r>
              <a:rPr lang="en-AU" dirty="0"/>
              <a:t>the healthcare </a:t>
            </a:r>
            <a:r>
              <a:rPr lang="en-AU" dirty="0" smtClean="0"/>
              <a:t>system</a:t>
            </a:r>
          </a:p>
          <a:p>
            <a:r>
              <a:rPr lang="en-AU" dirty="0" smtClean="0"/>
              <a:t>APIs </a:t>
            </a:r>
            <a:r>
              <a:rPr lang="en-AU" dirty="0"/>
              <a:t>will integrate access to the data between applications where </a:t>
            </a:r>
            <a:r>
              <a:rPr lang="en-AU" dirty="0" smtClean="0"/>
              <a:t>the context </a:t>
            </a:r>
            <a:r>
              <a:rPr lang="en-AU" dirty="0"/>
              <a:t>is unambiguous.</a:t>
            </a:r>
          </a:p>
          <a:p>
            <a:r>
              <a:rPr lang="en-AU" dirty="0" smtClean="0"/>
              <a:t>Both </a:t>
            </a:r>
            <a:r>
              <a:rPr lang="en-AU" dirty="0"/>
              <a:t>the document and API should seamlessly use the same syntax </a:t>
            </a:r>
            <a:r>
              <a:rPr lang="en-AU" dirty="0" smtClean="0"/>
              <a:t>and semantics and Narrative approach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675897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CDA on FHIR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CDA -&gt; FHIR project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Map CDA header to FHIR </a:t>
            </a:r>
          </a:p>
          <a:p>
            <a:r>
              <a:rPr lang="en-AU" dirty="0" smtClean="0"/>
              <a:t>Resolve issues around sections in FHIR</a:t>
            </a:r>
          </a:p>
          <a:p>
            <a:r>
              <a:rPr lang="en-AU" dirty="0" smtClean="0"/>
              <a:t>Map basic CDA entries to FHIR (general)</a:t>
            </a:r>
          </a:p>
          <a:p>
            <a:r>
              <a:rPr lang="en-AU" dirty="0" smtClean="0"/>
              <a:t>Map CCDA sections &amp; entries to FHIR (specific)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743510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CDA -&gt; FHIR Project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Work is in a Google spreadsheet</a:t>
            </a:r>
          </a:p>
          <a:p>
            <a:r>
              <a:rPr lang="en-AU" dirty="0" smtClean="0"/>
              <a:t>Targeting inclusion in DSTU 2.1</a:t>
            </a:r>
          </a:p>
          <a:p>
            <a:pPr lvl="1"/>
            <a:r>
              <a:rPr lang="en-AU" dirty="0" smtClean="0"/>
              <a:t>Ballot Jan, 2015</a:t>
            </a:r>
          </a:p>
          <a:p>
            <a:r>
              <a:rPr lang="en-AU" dirty="0" smtClean="0"/>
              <a:t>Ongoing calls on a weekly basis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467544" y="5661248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hlinkClick r:id="rId2"/>
              </a:rPr>
              <a:t>https://</a:t>
            </a:r>
            <a:r>
              <a:rPr lang="en-AU" dirty="0" smtClean="0">
                <a:hlinkClick r:id="rId2"/>
              </a:rPr>
              <a:t>docs.google.com/spreadsheets/d/1KctdexG3oB2QBiBQNH1Rbt2uJ6DxQFROyIFKo5q95WU/edit#gid=1223244219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2571573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Working Spreadsheet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Mapping CDA header and basic entry types</a:t>
            </a:r>
            <a:r>
              <a:rPr lang="en-AU" baseline="0" dirty="0" smtClean="0"/>
              <a:t> to FHIR</a:t>
            </a:r>
          </a:p>
          <a:p>
            <a:pPr lvl="1"/>
            <a:r>
              <a:rPr lang="en-AU" dirty="0" smtClean="0"/>
              <a:t>Evaluating cardinality, conformance, data type,</a:t>
            </a:r>
            <a:r>
              <a:rPr lang="en-AU" baseline="0" dirty="0" smtClean="0"/>
              <a:t> vocabulary binding, etc.</a:t>
            </a:r>
          </a:p>
          <a:p>
            <a:pPr lvl="1"/>
            <a:r>
              <a:rPr lang="en-AU" baseline="0" dirty="0" smtClean="0"/>
              <a:t>Occasionally may diverge from CDA R2</a:t>
            </a:r>
          </a:p>
          <a:p>
            <a:pPr lvl="2"/>
            <a:r>
              <a:rPr lang="en-AU" dirty="0" smtClean="0"/>
              <a:t>Only if understanding of clinical documents have changed</a:t>
            </a:r>
          </a:p>
          <a:p>
            <a:pPr lvl="1"/>
            <a:r>
              <a:rPr lang="en-AU" dirty="0" smtClean="0"/>
              <a:t>Can’t map all of the right-hand</a:t>
            </a:r>
            <a:r>
              <a:rPr lang="en-AU" baseline="0" dirty="0" smtClean="0"/>
              <a:t> side of CDA</a:t>
            </a:r>
          </a:p>
          <a:p>
            <a:pPr lvl="2"/>
            <a:r>
              <a:rPr lang="en-AU" dirty="0" smtClean="0"/>
              <a:t>Too abstract – can say an </a:t>
            </a:r>
            <a:r>
              <a:rPr lang="en-AU" dirty="0" smtClean="0"/>
              <a:t>unlimited number </a:t>
            </a:r>
            <a:r>
              <a:rPr lang="en-AU" dirty="0" smtClean="0"/>
              <a:t>of things numerous ways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212839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CDA Profile in FHIR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http://</a:t>
            </a:r>
            <a:r>
              <a:rPr lang="en-AU" dirty="0" smtClean="0">
                <a:hlinkClick r:id="rId2"/>
              </a:rPr>
              <a:t>hl7-fhir.github.io/cda.html</a:t>
            </a:r>
            <a:endParaRPr lang="en-AU" dirty="0" smtClean="0"/>
          </a:p>
          <a:p>
            <a:r>
              <a:rPr lang="en-AU" dirty="0" smtClean="0"/>
              <a:t>Profiles and Extensions</a:t>
            </a:r>
          </a:p>
          <a:p>
            <a:r>
              <a:rPr lang="en-AU" dirty="0" smtClean="0"/>
              <a:t>Very incomplete</a:t>
            </a:r>
          </a:p>
          <a:p>
            <a:r>
              <a:rPr lang="en-AU" dirty="0" smtClean="0"/>
              <a:t>This will develop as the project goes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420469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Conversion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Conversion from FHIR to CDA is possible, though no guarantee of interoperability</a:t>
            </a:r>
          </a:p>
          <a:p>
            <a:pPr lvl="1"/>
            <a:r>
              <a:rPr lang="en-CA" dirty="0" smtClean="0"/>
              <a:t>Most interoperability in CDA is via template</a:t>
            </a:r>
          </a:p>
          <a:p>
            <a:pPr lvl="1"/>
            <a:r>
              <a:rPr lang="en-CA" dirty="0" smtClean="0"/>
              <a:t>Many ways systems might expect the same data to be represented</a:t>
            </a:r>
          </a:p>
          <a:p>
            <a:pPr lvl="1"/>
            <a:r>
              <a:rPr lang="en-CA" dirty="0" smtClean="0"/>
              <a:t>FHIR extensions can only be converted if conversion algorithm knows the extension</a:t>
            </a:r>
          </a:p>
          <a:p>
            <a:pPr lvl="1"/>
            <a:r>
              <a:rPr lang="en-CA" dirty="0" smtClean="0"/>
              <a:t>Linkages from narrative to discrete data may lose granularity</a:t>
            </a:r>
          </a:p>
          <a:p>
            <a:r>
              <a:rPr lang="en-CA" dirty="0" smtClean="0"/>
              <a:t>Best conversion is template/IG-specific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Who am I?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 smtClean="0"/>
              <a:t>Name:</a:t>
            </a:r>
            <a:r>
              <a:rPr lang="en-US" noProof="0" dirty="0" smtClean="0"/>
              <a:t> Lloyd McKenzie</a:t>
            </a:r>
          </a:p>
          <a:p>
            <a:r>
              <a:rPr lang="en-US" b="1" noProof="0" dirty="0" smtClean="0"/>
              <a:t>Company:</a:t>
            </a:r>
            <a:r>
              <a:rPr lang="en-US" noProof="0" dirty="0" smtClean="0"/>
              <a:t> Gevity</a:t>
            </a:r>
          </a:p>
          <a:p>
            <a:r>
              <a:rPr lang="en-US" b="1" noProof="0" dirty="0" smtClean="0"/>
              <a:t>Background:</a:t>
            </a:r>
          </a:p>
          <a:p>
            <a:pPr lvl="1"/>
            <a:r>
              <a:rPr lang="en-US" noProof="0" dirty="0" smtClean="0"/>
              <a:t>One of FHIR’s 3 initial editors</a:t>
            </a:r>
          </a:p>
          <a:p>
            <a:pPr lvl="1"/>
            <a:r>
              <a:rPr lang="en-US" noProof="0" dirty="0" smtClean="0"/>
              <a:t>Co-chair FHIR Management Group, Modeling &amp; Methodology, FHIR Infrastructure</a:t>
            </a:r>
          </a:p>
          <a:p>
            <a:pPr lvl="1"/>
            <a:r>
              <a:rPr lang="en-US" noProof="0" dirty="0" smtClean="0"/>
              <a:t>Former Chair HL7 Canada Architecture &amp; Infrastructure</a:t>
            </a:r>
          </a:p>
          <a:p>
            <a:pPr lvl="1"/>
            <a:r>
              <a:rPr lang="en-US" noProof="0" dirty="0" smtClean="0"/>
              <a:t>Heavily involved in HL7 and healthcare </a:t>
            </a:r>
            <a:br>
              <a:rPr lang="en-US" noProof="0" dirty="0" smtClean="0"/>
            </a:br>
            <a:r>
              <a:rPr lang="en-US" noProof="0" dirty="0" smtClean="0"/>
              <a:t>exchange for last 15 years (v2, v3, CDA,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  <p:pic>
        <p:nvPicPr>
          <p:cNvPr id="8194" name="Picture 2" descr="C:\Users\office\Pictures\2012-07-30\ShadowrunHeadsho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710" t="6800" r="-73153"/>
          <a:stretch/>
        </p:blipFill>
        <p:spPr bwMode="auto">
          <a:xfrm>
            <a:off x="6876256" y="1772816"/>
            <a:ext cx="2609911" cy="195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7867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Conversion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Conversion from CDA to FHIR must be template-specific</a:t>
            </a:r>
          </a:p>
          <a:p>
            <a:pPr lvl="1"/>
            <a:r>
              <a:rPr lang="en-CA" dirty="0" smtClean="0"/>
              <a:t>CDA can say too many things too many ways to allow conversion</a:t>
            </a:r>
          </a:p>
          <a:p>
            <a:pPr lvl="1"/>
            <a:r>
              <a:rPr lang="en-CA" dirty="0" smtClean="0"/>
              <a:t>In principle, all data expressible in CDA can be converted</a:t>
            </a:r>
          </a:p>
          <a:p>
            <a:pPr lvl="2"/>
            <a:r>
              <a:rPr lang="en-CA" dirty="0" smtClean="0"/>
              <a:t>Some may map to extensions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CCDA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(finally!)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CCDA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“Consolidated CDA”</a:t>
            </a:r>
          </a:p>
          <a:p>
            <a:pPr lvl="1"/>
            <a:r>
              <a:rPr lang="en-AU" dirty="0" smtClean="0"/>
              <a:t>Release 1.1 published July, 2012</a:t>
            </a:r>
          </a:p>
          <a:p>
            <a:pPr lvl="1"/>
            <a:r>
              <a:rPr lang="en-AU" dirty="0" smtClean="0"/>
              <a:t>Release 2 published Nov, 2014</a:t>
            </a:r>
          </a:p>
          <a:p>
            <a:pPr lvl="1"/>
            <a:r>
              <a:rPr lang="en-AU" dirty="0" smtClean="0"/>
              <a:t>Release 2.1 in development</a:t>
            </a:r>
          </a:p>
          <a:p>
            <a:r>
              <a:rPr lang="en-AU" dirty="0" smtClean="0"/>
              <a:t>Harmonised several US and IHE CDA implementation guide</a:t>
            </a:r>
          </a:p>
          <a:p>
            <a:r>
              <a:rPr lang="en-AU" dirty="0" smtClean="0"/>
              <a:t>In service of “Meaningful Use Minimal Data Set” though it includes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215105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CCDA </a:t>
            </a:r>
            <a:r>
              <a:rPr lang="en-AU" dirty="0" smtClean="0">
                <a:sym typeface="Wingdings" panose="05000000000000000000" pitchFamily="2" charset="2"/>
              </a:rPr>
              <a:t> FHIR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Mapping is underway</a:t>
            </a:r>
          </a:p>
          <a:p>
            <a:pPr lvl="1"/>
            <a:r>
              <a:rPr lang="en-AU" dirty="0" smtClean="0"/>
              <a:t>Partially funded by Argonaut</a:t>
            </a:r>
          </a:p>
          <a:p>
            <a:r>
              <a:rPr lang="en-AU" dirty="0" smtClean="0"/>
              <a:t>Preliminary assessment complete before DSTU 2 publication</a:t>
            </a:r>
          </a:p>
          <a:p>
            <a:r>
              <a:rPr lang="en-AU" dirty="0" smtClean="0"/>
              <a:t>Publication of IG won’t occur until 2.1 (</a:t>
            </a:r>
            <a:r>
              <a:rPr lang="en-AU" dirty="0" err="1" smtClean="0"/>
              <a:t>ish</a:t>
            </a:r>
            <a:r>
              <a:rPr lang="en-AU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4144583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CCDA</a:t>
            </a:r>
            <a:r>
              <a:rPr lang="en-CA" baseline="0" dirty="0" smtClean="0"/>
              <a:t> &lt;-&gt; FHIR Conversion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CCDA is hard to understand, and there is </a:t>
            </a:r>
            <a:r>
              <a:rPr lang="en-AU" dirty="0" smtClean="0"/>
              <a:t>significant variance </a:t>
            </a:r>
            <a:r>
              <a:rPr lang="en-AU" dirty="0" smtClean="0"/>
              <a:t>in its use</a:t>
            </a:r>
          </a:p>
          <a:p>
            <a:r>
              <a:rPr lang="en-AU" dirty="0" smtClean="0"/>
              <a:t>CCDA is an “open” standard – anything not prohibited is allowed, which makes mapping challenging</a:t>
            </a:r>
          </a:p>
          <a:p>
            <a:r>
              <a:rPr lang="en-AU" dirty="0" smtClean="0"/>
              <a:t>FHIR extensions can only be mapped if known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Conversion cont’d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Implementing a “FHIR” C-CDA and converting</a:t>
            </a:r>
            <a:r>
              <a:rPr lang="en-CA" baseline="0" dirty="0" smtClean="0"/>
              <a:t> to v3 C-CDA is possible</a:t>
            </a:r>
          </a:p>
          <a:p>
            <a:pPr lvl="1"/>
            <a:r>
              <a:rPr lang="en-CA" dirty="0" smtClean="0"/>
              <a:t>Relies on using only “C-CDA”-specific extensions</a:t>
            </a:r>
          </a:p>
          <a:p>
            <a:r>
              <a:rPr lang="en-CA" dirty="0" smtClean="0"/>
              <a:t>Converting from C-CDA to FHIR </a:t>
            </a:r>
            <a:r>
              <a:rPr lang="en-CA" dirty="0" smtClean="0"/>
              <a:t>may need </a:t>
            </a:r>
            <a:r>
              <a:rPr lang="en-CA" dirty="0" smtClean="0"/>
              <a:t>to be customized for specific C-CDA implementations</a:t>
            </a:r>
          </a:p>
          <a:p>
            <a:pPr lvl="1"/>
            <a:r>
              <a:rPr lang="en-CA" dirty="0" smtClean="0"/>
              <a:t>Can do base conversion of header and narrative, but discrete data may not be reliable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What’s happening w/ Meaningful Use?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Predicting </a:t>
            </a:r>
            <a:r>
              <a:rPr lang="en-CA" dirty="0" err="1" smtClean="0"/>
              <a:t>govn’t</a:t>
            </a:r>
            <a:r>
              <a:rPr lang="en-CA" dirty="0" smtClean="0"/>
              <a:t> is hard</a:t>
            </a:r>
          </a:p>
          <a:p>
            <a:r>
              <a:rPr lang="en-CA" dirty="0" smtClean="0"/>
              <a:t>FHIR is not yet locked into backward compatibility, so requiring by regulation premature</a:t>
            </a:r>
          </a:p>
          <a:p>
            <a:r>
              <a:rPr lang="en-CA" dirty="0" smtClean="0"/>
              <a:t>Regulations may focus more on clinical objectives, less on specific technology</a:t>
            </a:r>
          </a:p>
          <a:p>
            <a:r>
              <a:rPr lang="en-CA" dirty="0" smtClean="0"/>
              <a:t>ONC is sponsoring DAF project</a:t>
            </a:r>
          </a:p>
          <a:p>
            <a:pPr lvl="1"/>
            <a:r>
              <a:rPr lang="en-CA" dirty="0" smtClean="0"/>
              <a:t>Discrete data exchange without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Longer term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Agreement in principle that next “major” C-CDA release will be expressed in both v3 &amp; FHIR forms</a:t>
            </a:r>
          </a:p>
          <a:p>
            <a:r>
              <a:rPr lang="en-CA" dirty="0" smtClean="0"/>
              <a:t>Should simplify</a:t>
            </a:r>
            <a:r>
              <a:rPr lang="en-CA" baseline="0" dirty="0" smtClean="0"/>
              <a:t> migration and interoperability</a:t>
            </a:r>
          </a:p>
          <a:p>
            <a:r>
              <a:rPr lang="en-CA" baseline="0" dirty="0" smtClean="0"/>
              <a:t>Market will determine whether CDA transitions to FHIR or whether they co-exist</a:t>
            </a:r>
          </a:p>
          <a:p>
            <a:pPr lvl="1"/>
            <a:r>
              <a:rPr lang="en-CA" dirty="0" smtClean="0"/>
              <a:t>Will also determine timeframes</a:t>
            </a:r>
            <a:r>
              <a:rPr lang="en-CA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sz="2800" dirty="0" smtClean="0">
                <a:hlinkClick r:id="rId2"/>
              </a:rPr>
              <a:t>http://hl7.org/fhir</a:t>
            </a:r>
            <a:r>
              <a:rPr lang="en-AU" sz="2800" dirty="0" smtClean="0"/>
              <a:t>	    	</a:t>
            </a:r>
            <a:r>
              <a:rPr lang="en-AU" sz="2800" dirty="0" smtClean="0">
                <a:hlinkClick r:id="rId3"/>
              </a:rPr>
              <a:t>lmckenzie@gevityinc.com</a:t>
            </a:r>
            <a:endParaRPr lang="en-AU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447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CDA and </a:t>
            </a:r>
            <a:r>
              <a:rPr lang="en-CA" dirty="0" smtClean="0"/>
              <a:t>FHIR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CDA to FHIR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Through 2010/2011, it became clear that:</a:t>
            </a:r>
          </a:p>
          <a:p>
            <a:pPr lvl="1"/>
            <a:r>
              <a:rPr lang="en-AU" dirty="0" smtClean="0"/>
              <a:t>CDA was </a:t>
            </a:r>
            <a:r>
              <a:rPr lang="en-AU" dirty="0" smtClean="0"/>
              <a:t>hard </a:t>
            </a:r>
            <a:r>
              <a:rPr lang="en-AU" dirty="0" smtClean="0"/>
              <a:t>to construct and read</a:t>
            </a:r>
          </a:p>
          <a:p>
            <a:pPr lvl="1"/>
            <a:r>
              <a:rPr lang="en-AU" dirty="0" smtClean="0"/>
              <a:t>Documents aren’t good for granular data exchange</a:t>
            </a:r>
          </a:p>
          <a:p>
            <a:pPr lvl="1"/>
            <a:r>
              <a:rPr lang="en-AU" dirty="0" smtClean="0"/>
              <a:t>CDA was used for </a:t>
            </a:r>
            <a:r>
              <a:rPr lang="en-AU" dirty="0" smtClean="0"/>
              <a:t>granular </a:t>
            </a:r>
            <a:r>
              <a:rPr lang="en-AU" dirty="0" smtClean="0"/>
              <a:t>data </a:t>
            </a:r>
            <a:r>
              <a:rPr lang="en-AU" dirty="0" smtClean="0"/>
              <a:t>because </a:t>
            </a:r>
            <a:r>
              <a:rPr lang="en-AU" dirty="0" smtClean="0"/>
              <a:t>the alternatives were worse</a:t>
            </a:r>
          </a:p>
          <a:p>
            <a:pPr lvl="1"/>
            <a:r>
              <a:rPr lang="en-AU" dirty="0"/>
              <a:t>CDA </a:t>
            </a:r>
            <a:r>
              <a:rPr lang="en-AU" dirty="0" smtClean="0"/>
              <a:t>was getting </a:t>
            </a:r>
            <a:r>
              <a:rPr lang="en-AU" dirty="0"/>
              <a:t>pushback from implementers</a:t>
            </a:r>
          </a:p>
          <a:p>
            <a:r>
              <a:rPr lang="en-AU" dirty="0" smtClean="0"/>
              <a:t>These strategic frustrations were part of why FHIR was invented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59868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CDA to FHIR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design of FHIR was strongly influenced by CDA:</a:t>
            </a:r>
          </a:p>
          <a:p>
            <a:pPr lvl="1"/>
            <a:r>
              <a:rPr lang="en-AU" dirty="0" smtClean="0"/>
              <a:t>Support for collecting resources into Documents</a:t>
            </a:r>
          </a:p>
          <a:p>
            <a:pPr lvl="1"/>
            <a:r>
              <a:rPr lang="en-AU" dirty="0" smtClean="0">
                <a:sym typeface="Wingdings" panose="05000000000000000000" pitchFamily="2" charset="2"/>
              </a:rPr>
              <a:t>CDA content model a first point of reference for Composition</a:t>
            </a:r>
          </a:p>
          <a:p>
            <a:pPr lvl="1"/>
            <a:r>
              <a:rPr lang="en-AU" dirty="0" smtClean="0"/>
              <a:t>Green CDA simplification led to focus on user-friendly implementation</a:t>
            </a:r>
          </a:p>
          <a:p>
            <a:pPr lvl="1"/>
            <a:r>
              <a:rPr lang="en-AU" dirty="0" smtClean="0"/>
              <a:t>CDA usage guided our resource priority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97793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FHIR &amp; CDA Commonalities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Both</a:t>
            </a:r>
          </a:p>
          <a:p>
            <a:pPr lvl="1"/>
            <a:r>
              <a:rPr lang="en-CA" dirty="0" smtClean="0"/>
              <a:t>Break data up into “chunks”</a:t>
            </a:r>
          </a:p>
          <a:p>
            <a:pPr lvl="2"/>
            <a:r>
              <a:rPr lang="en-CA" dirty="0" smtClean="0"/>
              <a:t>Resources vs. “entries”</a:t>
            </a:r>
          </a:p>
          <a:p>
            <a:pPr lvl="1"/>
            <a:r>
              <a:rPr lang="en-CA" dirty="0" smtClean="0"/>
              <a:t>Based on RIM (though different approaches)</a:t>
            </a:r>
            <a:endParaRPr lang="en-CA" dirty="0" smtClean="0"/>
          </a:p>
          <a:p>
            <a:pPr lvl="1"/>
            <a:r>
              <a:rPr lang="en-CA" dirty="0" smtClean="0"/>
              <a:t>Convey both Narrative and discrete data</a:t>
            </a:r>
          </a:p>
          <a:p>
            <a:pPr lvl="1"/>
            <a:r>
              <a:rPr lang="en-CA" dirty="0" smtClean="0"/>
              <a:t>Make use of profiling/</a:t>
            </a:r>
            <a:r>
              <a:rPr lang="en-CA" dirty="0" err="1" smtClean="0"/>
              <a:t>templating</a:t>
            </a:r>
            <a:endParaRPr lang="en-CA" dirty="0" smtClean="0"/>
          </a:p>
          <a:p>
            <a:pPr lvl="1"/>
            <a:r>
              <a:rPr lang="en-CA" dirty="0" smtClean="0"/>
              <a:t>Provide support for documents</a:t>
            </a:r>
          </a:p>
          <a:p>
            <a:pPr lvl="1"/>
            <a:r>
              <a:rPr lang="en-CA" dirty="0" smtClean="0"/>
              <a:t>Have a single world-wide schema for conformant instances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Differences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FHIR does more than documents</a:t>
            </a:r>
          </a:p>
          <a:p>
            <a:pPr lvl="1"/>
            <a:r>
              <a:rPr lang="en-CA" dirty="0" smtClean="0"/>
              <a:t>REST, Messaging &amp; services</a:t>
            </a:r>
          </a:p>
          <a:p>
            <a:pPr lvl="1"/>
            <a:r>
              <a:rPr lang="en-CA" dirty="0" smtClean="0"/>
              <a:t>Create, update &amp; delete individual records</a:t>
            </a:r>
          </a:p>
          <a:p>
            <a:pPr lvl="2"/>
            <a:r>
              <a:rPr lang="en-CA" dirty="0" smtClean="0"/>
              <a:t>E.g. A single allergy, procedure,</a:t>
            </a:r>
            <a:r>
              <a:rPr lang="en-CA" baseline="0" dirty="0" smtClean="0"/>
              <a:t> etc.</a:t>
            </a:r>
            <a:endParaRPr lang="en-CA" dirty="0" smtClean="0"/>
          </a:p>
          <a:p>
            <a:pPr lvl="1"/>
            <a:r>
              <a:rPr lang="en-CA" dirty="0" smtClean="0"/>
              <a:t>Share collections of data with associated behavior</a:t>
            </a:r>
          </a:p>
          <a:p>
            <a:pPr lvl="2"/>
            <a:r>
              <a:rPr lang="en-CA" dirty="0" smtClean="0"/>
              <a:t>Merge, query, replace</a:t>
            </a:r>
          </a:p>
          <a:p>
            <a:pPr lvl="1"/>
            <a:r>
              <a:rPr lang="en-CA" dirty="0" smtClean="0"/>
              <a:t>Exchange data with no expectation of full or combined persistence</a:t>
            </a:r>
          </a:p>
          <a:p>
            <a:pPr lvl="2"/>
            <a:r>
              <a:rPr lang="en-CA" dirty="0" smtClean="0"/>
              <a:t>E.g.</a:t>
            </a:r>
            <a:r>
              <a:rPr lang="en-CA" baseline="0" dirty="0" smtClean="0"/>
              <a:t> ADT type “broadcast” messages</a:t>
            </a:r>
            <a:endParaRPr lang="en-CA" dirty="0" smtClean="0"/>
          </a:p>
          <a:p>
            <a:pPr lvl="1"/>
            <a:r>
              <a:rPr lang="en-CA" dirty="0" smtClean="0"/>
              <a:t>All exchange mechanisms use the same schema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Differences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FHIR does more than clinical documents</a:t>
            </a:r>
          </a:p>
          <a:p>
            <a:pPr lvl="1"/>
            <a:r>
              <a:rPr lang="en-CA" dirty="0" smtClean="0"/>
              <a:t>Can have a subject of anything (e.g. SPL)</a:t>
            </a:r>
          </a:p>
          <a:p>
            <a:pPr lvl="1"/>
            <a:r>
              <a:rPr lang="en-CA" dirty="0" smtClean="0"/>
              <a:t>Looser constraints than for “good practice” clinical documents</a:t>
            </a:r>
          </a:p>
          <a:p>
            <a:pPr lvl="1"/>
            <a:r>
              <a:rPr lang="en-CA" dirty="0" smtClean="0"/>
              <a:t>Profile of CDA equivalent – CDA on FHIR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15059</TotalTime>
  <Words>1403</Words>
  <Application>Microsoft Office PowerPoint</Application>
  <PresentationFormat>On-screen Show (4:3)</PresentationFormat>
  <Paragraphs>280</Paragraphs>
  <Slides>38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Refined</vt:lpstr>
      <vt:lpstr>CCDA and FHIR</vt:lpstr>
      <vt:lpstr>These slides</vt:lpstr>
      <vt:lpstr>Who am I?</vt:lpstr>
      <vt:lpstr>CDA and FHIR</vt:lpstr>
      <vt:lpstr>CDA to FHIR</vt:lpstr>
      <vt:lpstr>CDA to FHIR</vt:lpstr>
      <vt:lpstr>FHIR &amp; CDA Commonalities</vt:lpstr>
      <vt:lpstr>Differences</vt:lpstr>
      <vt:lpstr>Differences (cont’d)</vt:lpstr>
      <vt:lpstr>Differences (cont’d)</vt:lpstr>
      <vt:lpstr>CDA example</vt:lpstr>
      <vt:lpstr>FHIR equivalent</vt:lpstr>
      <vt:lpstr>Differences (cont’d)</vt:lpstr>
      <vt:lpstr>Differences (cont’d)</vt:lpstr>
      <vt:lpstr>Structure of a FHIR Document</vt:lpstr>
      <vt:lpstr>Slide 16</vt:lpstr>
      <vt:lpstr>Documents are bundles</vt:lpstr>
      <vt:lpstr>The Document resource</vt:lpstr>
      <vt:lpstr>Documents vs. APIs</vt:lpstr>
      <vt:lpstr>Document Characteristics</vt:lpstr>
      <vt:lpstr>Documents vs. APIs</vt:lpstr>
      <vt:lpstr>Documents vs APIs</vt:lpstr>
      <vt:lpstr>Documents vs APIs</vt:lpstr>
      <vt:lpstr>CDA on FHIR</vt:lpstr>
      <vt:lpstr>CDA -&gt; FHIR project</vt:lpstr>
      <vt:lpstr>CDA -&gt; FHIR Project</vt:lpstr>
      <vt:lpstr>Working Spreadsheet</vt:lpstr>
      <vt:lpstr>CDA Profile in FHIR</vt:lpstr>
      <vt:lpstr>Conversion</vt:lpstr>
      <vt:lpstr>Conversion (cont’d)</vt:lpstr>
      <vt:lpstr>CCDA</vt:lpstr>
      <vt:lpstr>CCDA </vt:lpstr>
      <vt:lpstr>CCDA  FHIR</vt:lpstr>
      <vt:lpstr>CCDA &lt;-&gt; FHIR Conversion</vt:lpstr>
      <vt:lpstr>Conversion cont’d</vt:lpstr>
      <vt:lpstr>What’s happening w/ Meaningful Use?</vt:lpstr>
      <vt:lpstr>Longer term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281</cp:revision>
  <dcterms:created xsi:type="dcterms:W3CDTF">2012-12-03T20:41:34Z</dcterms:created>
  <dcterms:modified xsi:type="dcterms:W3CDTF">2015-07-24T16:27:29Z</dcterms:modified>
</cp:coreProperties>
</file>