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Default Extension="wmf" ContentType="image/x-wmf"/>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notesSlides/notesSlide25.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slides/slide79.xml" ContentType="application/vnd.openxmlformats-officedocument.presentationml.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notesSlides/notesSlide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90"/>
  </p:notesMasterIdLst>
  <p:handoutMasterIdLst>
    <p:handoutMasterId r:id="rId91"/>
  </p:handoutMasterIdLst>
  <p:sldIdLst>
    <p:sldId id="256" r:id="rId2"/>
    <p:sldId id="257" r:id="rId3"/>
    <p:sldId id="347" r:id="rId4"/>
    <p:sldId id="260" r:id="rId5"/>
    <p:sldId id="343" r:id="rId6"/>
    <p:sldId id="261" r:id="rId7"/>
    <p:sldId id="262" r:id="rId8"/>
    <p:sldId id="263" r:id="rId9"/>
    <p:sldId id="264" r:id="rId10"/>
    <p:sldId id="265" r:id="rId11"/>
    <p:sldId id="266" r:id="rId12"/>
    <p:sldId id="267" r:id="rId13"/>
    <p:sldId id="268" r:id="rId14"/>
    <p:sldId id="328" r:id="rId15"/>
    <p:sldId id="329" r:id="rId16"/>
    <p:sldId id="330" r:id="rId17"/>
    <p:sldId id="331" r:id="rId18"/>
    <p:sldId id="269" r:id="rId19"/>
    <p:sldId id="270" r:id="rId20"/>
    <p:sldId id="271" r:id="rId21"/>
    <p:sldId id="272" r:id="rId22"/>
    <p:sldId id="273" r:id="rId23"/>
    <p:sldId id="274" r:id="rId24"/>
    <p:sldId id="275" r:id="rId25"/>
    <p:sldId id="276" r:id="rId26"/>
    <p:sldId id="277" r:id="rId27"/>
    <p:sldId id="278" r:id="rId28"/>
    <p:sldId id="332" r:id="rId29"/>
    <p:sldId id="333" r:id="rId30"/>
    <p:sldId id="279" r:id="rId31"/>
    <p:sldId id="388" r:id="rId32"/>
    <p:sldId id="280" r:id="rId33"/>
    <p:sldId id="334" r:id="rId34"/>
    <p:sldId id="335" r:id="rId35"/>
    <p:sldId id="282" r:id="rId36"/>
    <p:sldId id="283" r:id="rId37"/>
    <p:sldId id="284" r:id="rId38"/>
    <p:sldId id="336" r:id="rId39"/>
    <p:sldId id="285" r:id="rId40"/>
    <p:sldId id="337" r:id="rId41"/>
    <p:sldId id="387" r:id="rId42"/>
    <p:sldId id="338" r:id="rId43"/>
    <p:sldId id="339" r:id="rId44"/>
    <p:sldId id="340" r:id="rId45"/>
    <p:sldId id="341" r:id="rId46"/>
    <p:sldId id="342" r:id="rId47"/>
    <p:sldId id="288" r:id="rId48"/>
    <p:sldId id="289" r:id="rId49"/>
    <p:sldId id="290" r:id="rId50"/>
    <p:sldId id="348" r:id="rId51"/>
    <p:sldId id="349" r:id="rId52"/>
    <p:sldId id="350" r:id="rId53"/>
    <p:sldId id="351" r:id="rId54"/>
    <p:sldId id="352" r:id="rId55"/>
    <p:sldId id="353" r:id="rId56"/>
    <p:sldId id="354" r:id="rId57"/>
    <p:sldId id="389" r:id="rId58"/>
    <p:sldId id="355" r:id="rId59"/>
    <p:sldId id="356" r:id="rId60"/>
    <p:sldId id="357" r:id="rId61"/>
    <p:sldId id="358" r:id="rId62"/>
    <p:sldId id="359" r:id="rId63"/>
    <p:sldId id="360" r:id="rId64"/>
    <p:sldId id="361" r:id="rId65"/>
    <p:sldId id="362" r:id="rId66"/>
    <p:sldId id="363" r:id="rId67"/>
    <p:sldId id="364" r:id="rId68"/>
    <p:sldId id="365" r:id="rId69"/>
    <p:sldId id="366" r:id="rId70"/>
    <p:sldId id="367" r:id="rId71"/>
    <p:sldId id="368" r:id="rId72"/>
    <p:sldId id="369" r:id="rId73"/>
    <p:sldId id="370" r:id="rId74"/>
    <p:sldId id="371" r:id="rId75"/>
    <p:sldId id="372" r:id="rId76"/>
    <p:sldId id="373" r:id="rId77"/>
    <p:sldId id="374" r:id="rId78"/>
    <p:sldId id="375" r:id="rId79"/>
    <p:sldId id="376" r:id="rId80"/>
    <p:sldId id="377" r:id="rId81"/>
    <p:sldId id="378" r:id="rId82"/>
    <p:sldId id="379" r:id="rId83"/>
    <p:sldId id="380" r:id="rId84"/>
    <p:sldId id="381" r:id="rId85"/>
    <p:sldId id="382" r:id="rId86"/>
    <p:sldId id="383" r:id="rId87"/>
    <p:sldId id="384" r:id="rId88"/>
    <p:sldId id="386" r:id="rId8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3300"/>
    <a:srgbClr val="97DCFF"/>
    <a:srgbClr val="B6DF89"/>
    <a:srgbClr val="05953F"/>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588" autoAdjust="0"/>
    <p:restoredTop sz="86139" autoAdjust="0"/>
  </p:normalViewPr>
  <p:slideViewPr>
    <p:cSldViewPr>
      <p:cViewPr varScale="1">
        <p:scale>
          <a:sx n="104" d="100"/>
          <a:sy n="104" d="100"/>
        </p:scale>
        <p:origin x="-1812" y="-96"/>
      </p:cViewPr>
      <p:guideLst>
        <p:guide orient="horz" pos="2160"/>
        <p:guide pos="2880"/>
      </p:guideLst>
    </p:cSldViewPr>
  </p:slideViewPr>
  <p:outlineViewPr>
    <p:cViewPr>
      <p:scale>
        <a:sx n="33" d="100"/>
        <a:sy n="33" d="100"/>
      </p:scale>
      <p:origin x="36" y="8244"/>
    </p:cViewPr>
  </p:outlineViewPr>
  <p:notesTextViewPr>
    <p:cViewPr>
      <p:scale>
        <a:sx n="1" d="1"/>
        <a:sy n="1" d="1"/>
      </p:scale>
      <p:origin x="0" y="0"/>
    </p:cViewPr>
  </p:notesTextViewPr>
  <p:sorterViewPr>
    <p:cViewPr>
      <p:scale>
        <a:sx n="128" d="100"/>
        <a:sy n="128" d="100"/>
      </p:scale>
      <p:origin x="0" y="0"/>
    </p:cViewPr>
  </p:sorterViewPr>
  <p:notesViewPr>
    <p:cSldViewPr>
      <p:cViewPr varScale="1">
        <p:scale>
          <a:sx n="92" d="100"/>
          <a:sy n="92" d="100"/>
        </p:scale>
        <p:origin x="-3732" y="-102"/>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notesMaster" Target="notesMasters/notesMaster1.xml"/><Relationship Id="rId95"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976BA0D-8F11-41A0-82B4-C647E2FAE447}" type="datetimeFigureOut">
              <a:rPr lang="en-CA" smtClean="0"/>
              <a:pPr/>
              <a:t>13/07/2015</a:t>
            </a:fld>
            <a:endParaRPr lang="en-CA"/>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CA"/>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C6D78D6-D8F9-42F4-9566-778346103BAF}" type="slidenum">
              <a:rPr lang="en-CA" smtClean="0"/>
              <a:pPr/>
              <a:t>‹#›</a:t>
            </a:fld>
            <a:endParaRPr lang="en-CA"/>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CA"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0B9A41D-2C14-4FD9-A8FE-469DBFAB3809}" type="datetimeFigureOut">
              <a:rPr lang="en-CA" smtClean="0"/>
              <a:pPr/>
              <a:t>13/07/2015</a:t>
            </a:fld>
            <a:endParaRPr lang="en-CA"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CA"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CA"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A1F50BE-48AE-4332-BF46-C112AB8C5E91}" type="slidenum">
              <a:rPr lang="en-CA" smtClean="0"/>
              <a:pPr/>
              <a:t>‹#›</a:t>
            </a:fld>
            <a:endParaRPr lang="en-CA" dirty="0"/>
          </a:p>
        </p:txBody>
      </p:sp>
    </p:spTree>
    <p:extLst>
      <p:ext uri="{BB962C8B-B14F-4D97-AF65-F5344CB8AC3E}">
        <p14:creationId xmlns="" xmlns:p14="http://schemas.microsoft.com/office/powerpoint/2010/main" val="13045767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9:15</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4</a:t>
            </a:fld>
            <a:endParaRPr lang="en-CA" dirty="0"/>
          </a:p>
        </p:txBody>
      </p:sp>
    </p:spTree>
    <p:extLst>
      <p:ext uri="{BB962C8B-B14F-4D97-AF65-F5344CB8AC3E}">
        <p14:creationId xmlns="" xmlns:p14="http://schemas.microsoft.com/office/powerpoint/2010/main" val="19319447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Design by constraint failed – years to develop, what</a:t>
            </a:r>
            <a:r>
              <a:rPr lang="en-US" baseline="0" dirty="0" smtClean="0"/>
              <a:t> was produced required yet more design to be implementable and after that might not be interoperable</a:t>
            </a:r>
          </a:p>
          <a:p>
            <a:endParaRPr lang="en-US" baseline="0" dirty="0" smtClean="0"/>
          </a:p>
          <a:p>
            <a:r>
              <a:rPr lang="en-US" baseline="0" dirty="0" smtClean="0"/>
              <a:t>How to determine the 80%?  Look to existing specs – v2, v3, CDA templates, OpenEHR, jurisdictional projects, what implementations we’ve seen</a:t>
            </a:r>
          </a:p>
          <a:p>
            <a:r>
              <a:rPr lang="en-US" baseline="0" dirty="0" smtClean="0"/>
              <a:t>If not sure, err on the side of “not in for now”</a:t>
            </a:r>
            <a:endParaRPr lang="en-US" dirty="0" smtClean="0"/>
          </a:p>
          <a:p>
            <a:endParaRPr lang="en-US" dirty="0" smtClean="0"/>
          </a:p>
          <a:p>
            <a:r>
              <a:rPr lang="en-US" dirty="0" smtClean="0"/>
              <a:t>Note: not 80% of instances, 80% of implementations</a:t>
            </a:r>
          </a:p>
          <a:p>
            <a:endParaRPr lang="en-US" dirty="0" smtClean="0"/>
          </a:p>
          <a:p>
            <a:r>
              <a:rPr lang="en-US" dirty="0" smtClean="0"/>
              <a:t>Challenges with “raising the</a:t>
            </a:r>
            <a:r>
              <a:rPr lang="en-US" baseline="0" dirty="0" smtClean="0"/>
              <a:t> bar”</a:t>
            </a:r>
          </a:p>
          <a:p>
            <a:r>
              <a:rPr lang="en-US" baseline="0" dirty="0" smtClean="0"/>
              <a:t>What happens when there aren’t many/any implementations?</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23</a:t>
            </a:fld>
            <a:endParaRPr lang="en-CA" dirty="0"/>
          </a:p>
        </p:txBody>
      </p:sp>
    </p:spTree>
    <p:extLst>
      <p:ext uri="{BB962C8B-B14F-4D97-AF65-F5344CB8AC3E}">
        <p14:creationId xmlns="" xmlns:p14="http://schemas.microsoft.com/office/powerpoint/2010/main" val="20835212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How many of your</a:t>
            </a:r>
            <a:r>
              <a:rPr lang="en-US" baseline="0" dirty="0" smtClean="0"/>
              <a:t> systems have user interfaces that support even ¼ of this?</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24</a:t>
            </a:fld>
            <a:endParaRPr lang="en-CA" dirty="0"/>
          </a:p>
        </p:txBody>
      </p:sp>
    </p:spTree>
    <p:extLst>
      <p:ext uri="{BB962C8B-B14F-4D97-AF65-F5344CB8AC3E}">
        <p14:creationId xmlns="" xmlns:p14="http://schemas.microsoft.com/office/powerpoint/2010/main" val="5723797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what happens when you apply the 80% . . .</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25</a:t>
            </a:fld>
            <a:endParaRPr lang="en-CA" dirty="0"/>
          </a:p>
        </p:txBody>
      </p:sp>
    </p:spTree>
    <p:extLst>
      <p:ext uri="{BB962C8B-B14F-4D97-AF65-F5344CB8AC3E}">
        <p14:creationId xmlns="" xmlns:p14="http://schemas.microsoft.com/office/powerpoint/2010/main" val="23399476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1000s</a:t>
            </a:r>
            <a:r>
              <a:rPr lang="en-US" baseline="0" dirty="0" smtClean="0"/>
              <a:t> of extensions, everyone supports different things, don’t know what anyone does</a:t>
            </a:r>
            <a:endParaRPr lang="en-US" dirty="0" smtClean="0"/>
          </a:p>
          <a:p>
            <a:endParaRPr lang="en-US" dirty="0" smtClean="0"/>
          </a:p>
          <a:p>
            <a:r>
              <a:rPr lang="en-US" dirty="0" smtClean="0"/>
              <a:t>Not everyone will support the 80%, but most will</a:t>
            </a:r>
          </a:p>
          <a:p>
            <a:r>
              <a:rPr lang="en-US" dirty="0" smtClean="0"/>
              <a:t>“What most systems support” (and thus what you should probably support too) encourages base interoperability</a:t>
            </a:r>
          </a:p>
          <a:p>
            <a:r>
              <a:rPr lang="en-US" dirty="0" smtClean="0"/>
              <a:t>Human readable fallback</a:t>
            </a:r>
          </a:p>
          <a:p>
            <a:endParaRPr lang="en-US" dirty="0" smtClean="0"/>
          </a:p>
          <a:p>
            <a:endParaRPr lang="en-US" dirty="0" smtClean="0"/>
          </a:p>
          <a:p>
            <a:r>
              <a:rPr lang="en-US" dirty="0" smtClean="0"/>
              <a:t>Profile – what elements are supported, registries available</a:t>
            </a:r>
          </a:p>
          <a:p>
            <a:r>
              <a:rPr lang="en-US" dirty="0" smtClean="0"/>
              <a:t>Conformance – REST</a:t>
            </a:r>
            <a:r>
              <a:rPr lang="en-US" baseline="0" dirty="0" smtClean="0"/>
              <a:t> operations, documents, messages, services</a:t>
            </a:r>
            <a:endParaRPr lang="en-CA" dirty="0" smtClean="0"/>
          </a:p>
          <a:p>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26</a:t>
            </a:fld>
            <a:endParaRPr lang="en-CA" dirty="0"/>
          </a:p>
        </p:txBody>
      </p:sp>
    </p:spTree>
    <p:extLst>
      <p:ext uri="{BB962C8B-B14F-4D97-AF65-F5344CB8AC3E}">
        <p14:creationId xmlns="" xmlns:p14="http://schemas.microsoft.com/office/powerpoint/2010/main" val="862159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try very hard to *not* invent</a:t>
            </a:r>
            <a:r>
              <a:rPr lang="en-US" baseline="0" dirty="0" smtClean="0"/>
              <a:t> stuff that exists elsewhere unless it’s really broken or totally unaligned with the FHIR principles.</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27</a:t>
            </a:fld>
            <a:endParaRPr lang="en-CA" dirty="0"/>
          </a:p>
        </p:txBody>
      </p:sp>
    </p:spTree>
    <p:extLst>
      <p:ext uri="{BB962C8B-B14F-4D97-AF65-F5344CB8AC3E}">
        <p14:creationId xmlns="" xmlns:p14="http://schemas.microsoft.com/office/powerpoint/2010/main" val="16023137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Even when you think your target will understand all the encoded data, reality is data often gets shared beyond the originally intended context</a:t>
            </a:r>
          </a:p>
          <a:p>
            <a:endParaRPr lang="en-US" baseline="0" dirty="0" smtClean="0"/>
          </a:p>
          <a:p>
            <a:r>
              <a:rPr lang="en-US" dirty="0" smtClean="0"/>
              <a:t>Allow</a:t>
            </a:r>
            <a:r>
              <a:rPr lang="en-US" baseline="0" dirty="0" smtClean="0"/>
              <a:t> for exceptions for things like automated device readings, etc.</a:t>
            </a:r>
          </a:p>
        </p:txBody>
      </p:sp>
      <p:sp>
        <p:nvSpPr>
          <p:cNvPr id="4" name="Slide Number Placeholder 3"/>
          <p:cNvSpPr>
            <a:spLocks noGrp="1"/>
          </p:cNvSpPr>
          <p:nvPr>
            <p:ph type="sldNum" sz="quarter" idx="10"/>
          </p:nvPr>
        </p:nvSpPr>
        <p:spPr/>
        <p:txBody>
          <a:bodyPr/>
          <a:lstStyle/>
          <a:p>
            <a:fld id="{3A1F50BE-48AE-4332-BF46-C112AB8C5E91}" type="slidenum">
              <a:rPr lang="en-CA" smtClean="0"/>
              <a:pPr/>
              <a:t>28</a:t>
            </a:fld>
            <a:endParaRPr lang="en-CA" dirty="0"/>
          </a:p>
        </p:txBody>
      </p:sp>
    </p:spTree>
    <p:extLst>
      <p:ext uri="{BB962C8B-B14F-4D97-AF65-F5344CB8AC3E}">
        <p14:creationId xmlns="" xmlns:p14="http://schemas.microsoft.com/office/powerpoint/2010/main" val="108953393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Was a bigger</a:t>
            </a:r>
            <a:r>
              <a:rPr lang="en-US" baseline="0" dirty="0" smtClean="0"/>
              <a:t> deal before HL7 decided to open up all IP</a:t>
            </a:r>
          </a:p>
          <a:p>
            <a:endParaRPr lang="en-US" baseline="0" dirty="0" smtClean="0"/>
          </a:p>
          <a:p>
            <a:r>
              <a:rPr lang="en-US" baseline="0" dirty="0" smtClean="0"/>
              <a:t>full legal text towards bottom of FHIR home page</a:t>
            </a:r>
          </a:p>
          <a:p>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29</a:t>
            </a:fld>
            <a:endParaRPr lang="en-CA" dirty="0"/>
          </a:p>
        </p:txBody>
      </p:sp>
    </p:spTree>
    <p:extLst>
      <p:ext uri="{BB962C8B-B14F-4D97-AF65-F5344CB8AC3E}">
        <p14:creationId xmlns="" xmlns:p14="http://schemas.microsoft.com/office/powerpoint/2010/main" val="32170695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en-US" dirty="0" smtClean="0"/>
              <a:t>Light or heavy</a:t>
            </a:r>
            <a:r>
              <a:rPr lang="en-US" baseline="0" dirty="0" smtClean="0"/>
              <a:t> c</a:t>
            </a:r>
            <a:r>
              <a:rPr lang="en-US" dirty="0" smtClean="0"/>
              <a:t>lients</a:t>
            </a:r>
          </a:p>
          <a:p>
            <a:pPr marL="171450" lvl="0" indent="-171450">
              <a:buFont typeface="Arial" panose="020B0604020202020204" pitchFamily="34" charset="0"/>
              <a:buChar char="•"/>
            </a:pPr>
            <a:r>
              <a:rPr lang="en-US" dirty="0" smtClean="0"/>
              <a:t>Central server or peer-to-peer</a:t>
            </a:r>
            <a:r>
              <a:rPr lang="en-US" baseline="0" dirty="0" smtClean="0"/>
              <a:t> sharing</a:t>
            </a:r>
          </a:p>
          <a:p>
            <a:pPr marL="171450" lvl="0" indent="-171450">
              <a:buFont typeface="Arial" panose="020B0604020202020204" pitchFamily="34" charset="0"/>
              <a:buChar char="•"/>
            </a:pPr>
            <a:r>
              <a:rPr lang="en-US" baseline="0" dirty="0" smtClean="0"/>
              <a:t>Push or pull</a:t>
            </a:r>
          </a:p>
          <a:p>
            <a:pPr marL="171450" lvl="0" indent="-171450">
              <a:buFont typeface="Arial" panose="020B0604020202020204" pitchFamily="34" charset="0"/>
              <a:buChar char="•"/>
            </a:pPr>
            <a:r>
              <a:rPr lang="en-US" dirty="0" smtClean="0"/>
              <a:t>Query</a:t>
            </a:r>
            <a:r>
              <a:rPr lang="en-US" baseline="0" dirty="0" smtClean="0"/>
              <a:t> or publish/subscribe</a:t>
            </a:r>
          </a:p>
          <a:p>
            <a:pPr marL="171450" lvl="0" indent="-171450">
              <a:buFont typeface="Arial" panose="020B0604020202020204" pitchFamily="34" charset="0"/>
              <a:buChar char="•"/>
            </a:pPr>
            <a:r>
              <a:rPr lang="en-US" baseline="0" dirty="0" smtClean="0"/>
              <a:t>Loosely coupled or tightly coupled environments</a:t>
            </a:r>
          </a:p>
          <a:p>
            <a:pPr marL="457200" marR="0" lvl="0" indent="-457200" algn="l" defTabSz="914400" rtl="0" eaLnBrk="1" fontAlgn="base" latinLnBrk="0" hangingPunct="1">
              <a:lnSpc>
                <a:spcPct val="100000"/>
              </a:lnSpc>
              <a:spcBef>
                <a:spcPct val="20000"/>
              </a:spcBef>
              <a:spcAft>
                <a:spcPct val="0"/>
              </a:spcAft>
              <a:buClr>
                <a:schemeClr val="accent1"/>
              </a:buClr>
              <a:buSzPct val="65000"/>
              <a:buFont typeface="Arial" panose="020B0604020202020204" pitchFamily="34" charset="0"/>
              <a:buChar char="•"/>
              <a:tabLst/>
              <a:defRPr/>
            </a:pPr>
            <a:r>
              <a:rPr lang="en-US" sz="2600" baseline="0" dirty="0" smtClean="0">
                <a:solidFill>
                  <a:schemeClr val="tx1"/>
                </a:solidFill>
                <a:effectLst/>
                <a:latin typeface="+mn-lt"/>
              </a:rPr>
              <a:t>With history tracking or without</a:t>
            </a:r>
          </a:p>
          <a:p>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32</a:t>
            </a:fld>
            <a:endParaRPr lang="en-CA" dirty="0"/>
          </a:p>
        </p:txBody>
      </p:sp>
    </p:spTree>
    <p:extLst>
      <p:ext uri="{BB962C8B-B14F-4D97-AF65-F5344CB8AC3E}">
        <p14:creationId xmlns="" xmlns:p14="http://schemas.microsoft.com/office/powerpoint/2010/main" val="329025898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How much integration do you need? Nx2 – twice what you have</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34</a:t>
            </a:fld>
            <a:endParaRPr lang="en-CA" dirty="0"/>
          </a:p>
        </p:txBody>
      </p:sp>
    </p:spTree>
    <p:extLst>
      <p:ext uri="{BB962C8B-B14F-4D97-AF65-F5344CB8AC3E}">
        <p14:creationId xmlns="" xmlns:p14="http://schemas.microsoft.com/office/powerpoint/2010/main" val="60004550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10:00</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35</a:t>
            </a:fld>
            <a:endParaRPr lang="en-CA" dirty="0"/>
          </a:p>
        </p:txBody>
      </p:sp>
    </p:spTree>
    <p:extLst>
      <p:ext uri="{BB962C8B-B14F-4D97-AF65-F5344CB8AC3E}">
        <p14:creationId xmlns="" xmlns:p14="http://schemas.microsoft.com/office/powerpoint/2010/main" val="32798097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Each day – 1 hour presentation, </a:t>
            </a:r>
            <a:r>
              <a:rPr lang="en-CA" smtClean="0"/>
              <a:t>30 minutes </a:t>
            </a:r>
            <a:endParaRPr lang="en-CA"/>
          </a:p>
        </p:txBody>
      </p:sp>
      <p:sp>
        <p:nvSpPr>
          <p:cNvPr id="4" name="Slide Number Placeholder 3"/>
          <p:cNvSpPr>
            <a:spLocks noGrp="1"/>
          </p:cNvSpPr>
          <p:nvPr>
            <p:ph type="sldNum" sz="quarter" idx="10"/>
          </p:nvPr>
        </p:nvSpPr>
        <p:spPr/>
        <p:txBody>
          <a:bodyPr/>
          <a:lstStyle/>
          <a:p>
            <a:fld id="{3A1F50BE-48AE-4332-BF46-C112AB8C5E91}" type="slidenum">
              <a:rPr lang="en-CA" smtClean="0"/>
              <a:pPr/>
              <a:t>5</a:t>
            </a:fld>
            <a:endParaRPr lang="en-CA"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marL="171428" indent="-171428">
              <a:buFontTx/>
              <a:buChar char="-"/>
            </a:pPr>
            <a:r>
              <a:rPr lang="nl-NL" dirty="0" smtClean="0"/>
              <a:t>Resources are building blocks, but useful in their own right</a:t>
            </a:r>
          </a:p>
          <a:p>
            <a:pPr marL="171428" indent="-171428">
              <a:buFontTx/>
              <a:buChar char="-"/>
            </a:pPr>
            <a:r>
              <a:rPr lang="nl-NL" dirty="0" smtClean="0"/>
              <a:t>Extensions supplement what resource doesn’t cover</a:t>
            </a:r>
          </a:p>
          <a:p>
            <a:pPr marL="171428" indent="-171428">
              <a:buFontTx/>
              <a:buChar char="-"/>
            </a:pPr>
            <a:r>
              <a:rPr lang="nl-NL" dirty="0" smtClean="0"/>
              <a:t>Solutions can be simple or complex</a:t>
            </a:r>
            <a:endParaRPr lang="nl-NL" dirty="0"/>
          </a:p>
        </p:txBody>
      </p:sp>
      <p:sp>
        <p:nvSpPr>
          <p:cNvPr id="4" name="Date Placeholder 3"/>
          <p:cNvSpPr>
            <a:spLocks noGrp="1"/>
          </p:cNvSpPr>
          <p:nvPr>
            <p:ph type="dt" idx="10"/>
          </p:nvPr>
        </p:nvSpPr>
        <p:spPr/>
        <p:txBody>
          <a:bodyPr/>
          <a:lstStyle/>
          <a:p>
            <a:r>
              <a:rPr lang="nl-NL" smtClean="0">
                <a:solidFill>
                  <a:prstClr val="black"/>
                </a:solidFill>
              </a:rPr>
              <a:t>25-6-2010</a:t>
            </a:r>
            <a:endParaRPr lang="nl-NL">
              <a:solidFill>
                <a:prstClr val="black"/>
              </a:solidFill>
            </a:endParaRPr>
          </a:p>
        </p:txBody>
      </p:sp>
      <p:sp>
        <p:nvSpPr>
          <p:cNvPr id="5" name="Footer Placeholder 4"/>
          <p:cNvSpPr>
            <a:spLocks noGrp="1"/>
          </p:cNvSpPr>
          <p:nvPr>
            <p:ph type="ftr" sz="quarter" idx="11"/>
          </p:nvPr>
        </p:nvSpPr>
        <p:spPr/>
        <p:txBody>
          <a:bodyPr/>
          <a:lstStyle/>
          <a:p>
            <a:endParaRPr lang="nl-NL">
              <a:solidFill>
                <a:prstClr val="black"/>
              </a:solidFill>
            </a:endParaRPr>
          </a:p>
        </p:txBody>
      </p:sp>
      <p:sp>
        <p:nvSpPr>
          <p:cNvPr id="6" name="Slide Number Placeholder 5"/>
          <p:cNvSpPr>
            <a:spLocks noGrp="1"/>
          </p:cNvSpPr>
          <p:nvPr>
            <p:ph type="sldNum" sz="quarter" idx="12"/>
          </p:nvPr>
        </p:nvSpPr>
        <p:spPr/>
        <p:txBody>
          <a:bodyPr/>
          <a:lstStyle/>
          <a:p>
            <a:fld id="{016844DE-39AC-45D5-92A8-262EC95D3BAB}" type="slidenum">
              <a:rPr lang="nl-NL" smtClean="0">
                <a:solidFill>
                  <a:prstClr val="black"/>
                </a:solidFill>
              </a:rPr>
              <a:pPr/>
              <a:t>36</a:t>
            </a:fld>
            <a:endParaRPr lang="nl-NL">
              <a:solidFill>
                <a:prstClr val="black"/>
              </a:solidFill>
            </a:endParaRPr>
          </a:p>
        </p:txBody>
      </p:sp>
    </p:spTree>
    <p:extLst>
      <p:ext uri="{BB962C8B-B14F-4D97-AF65-F5344CB8AC3E}">
        <p14:creationId xmlns="" xmlns:p14="http://schemas.microsoft.com/office/powerpoint/2010/main" val="47128745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a:t>
            </a:r>
            <a:r>
              <a:rPr lang="en-US" baseline="0" dirty="0" smtClean="0"/>
              <a:t> few systems will ever see more than 40-50</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39</a:t>
            </a:fld>
            <a:endParaRPr lang="en-CA" dirty="0"/>
          </a:p>
        </p:txBody>
      </p:sp>
    </p:spTree>
    <p:extLst>
      <p:ext uri="{BB962C8B-B14F-4D97-AF65-F5344CB8AC3E}">
        <p14:creationId xmlns="" xmlns:p14="http://schemas.microsoft.com/office/powerpoint/2010/main" val="186657849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System for gender is wrong . . .</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42</a:t>
            </a:fld>
            <a:endParaRPr lang="en-CA" dirty="0"/>
          </a:p>
        </p:txBody>
      </p:sp>
    </p:spTree>
    <p:extLst>
      <p:ext uri="{BB962C8B-B14F-4D97-AF65-F5344CB8AC3E}">
        <p14:creationId xmlns="" xmlns:p14="http://schemas.microsoft.com/office/powerpoint/2010/main" val="85032776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48</a:t>
            </a:fld>
            <a:endParaRPr lang="en-CA" dirty="0"/>
          </a:p>
        </p:txBody>
      </p:sp>
    </p:spTree>
    <p:extLst>
      <p:ext uri="{BB962C8B-B14F-4D97-AF65-F5344CB8AC3E}">
        <p14:creationId xmlns="" xmlns:p14="http://schemas.microsoft.com/office/powerpoint/2010/main" val="167607318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Published</a:t>
            </a:r>
            <a:r>
              <a:rPr lang="en-US" baseline="0" dirty="0" smtClean="0"/>
              <a:t> as HTML</a:t>
            </a:r>
          </a:p>
          <a:p>
            <a:r>
              <a:rPr lang="en-US" baseline="0" dirty="0" smtClean="0"/>
              <a:t>Published using validation process  that performs consistency checks – like a software build</a:t>
            </a:r>
          </a:p>
          <a:p>
            <a:r>
              <a:rPr lang="en-US" baseline="0" dirty="0" smtClean="0"/>
              <a:t>Really shouldn’t require much guidance to read, but a few things to call out</a:t>
            </a:r>
          </a:p>
          <a:p>
            <a:r>
              <a:rPr lang="en-US" baseline="0" dirty="0" smtClean="0"/>
              <a:t>Objective of spec is developer can skim and decide in &lt; day</a:t>
            </a:r>
            <a:endParaRPr lang="en-CA" dirty="0" smtClean="0"/>
          </a:p>
          <a:p>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49</a:t>
            </a:fld>
            <a:endParaRPr lang="en-CA" dirty="0"/>
          </a:p>
        </p:txBody>
      </p:sp>
    </p:spTree>
    <p:extLst>
      <p:ext uri="{BB962C8B-B14F-4D97-AF65-F5344CB8AC3E}">
        <p14:creationId xmlns="" xmlns:p14="http://schemas.microsoft.com/office/powerpoint/2010/main" val="249099495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11:30</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50</a:t>
            </a:fld>
            <a:endParaRPr lang="en-CA" dirty="0"/>
          </a:p>
        </p:txBody>
      </p:sp>
    </p:spTree>
    <p:extLst>
      <p:ext uri="{BB962C8B-B14F-4D97-AF65-F5344CB8AC3E}">
        <p14:creationId xmlns:p14="http://schemas.microsoft.com/office/powerpoint/2010/main" xmlns="" val="418206407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Many interface engine vendors working</a:t>
            </a:r>
            <a:r>
              <a:rPr lang="en-CA" baseline="0" dirty="0" smtClean="0"/>
              <a:t> on FHIR support</a:t>
            </a:r>
          </a:p>
          <a:p>
            <a:r>
              <a:rPr lang="en-CA" baseline="0" dirty="0" smtClean="0"/>
              <a:t>May make sense for internals of some v2 systems</a:t>
            </a:r>
          </a:p>
          <a:p>
            <a:r>
              <a:rPr lang="en-CA" baseline="0" dirty="0" smtClean="0"/>
              <a:t>Add-on interface for mobile, personal health record</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51</a:t>
            </a:fld>
            <a:endParaRPr lang="en-CA"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Lower learning curve</a:t>
            </a:r>
          </a:p>
          <a:p>
            <a:r>
              <a:rPr lang="en-US" dirty="0" smtClean="0"/>
              <a:t>Unlikely to see significant new v3 initiatives</a:t>
            </a:r>
            <a:r>
              <a:rPr lang="en-US" baseline="0" dirty="0" smtClean="0"/>
              <a:t> in areas that aren’t already committed to it</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52</a:t>
            </a:fld>
            <a:endParaRPr lang="en-CA" dirty="0"/>
          </a:p>
        </p:txBody>
      </p:sp>
    </p:spTree>
    <p:extLst>
      <p:ext uri="{BB962C8B-B14F-4D97-AF65-F5344CB8AC3E}">
        <p14:creationId xmlns:p14="http://schemas.microsoft.com/office/powerpoint/2010/main" xmlns="" val="4522648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Significant work on CCDA &lt;-&gt; FHIR</a:t>
            </a:r>
          </a:p>
          <a:p>
            <a:r>
              <a:rPr lang="en-CA" dirty="0" smtClean="0"/>
              <a:t>Can use both FHIR and CCDA documents with XDS</a:t>
            </a:r>
            <a:r>
              <a:rPr lang="en-CA" baseline="0" dirty="0" smtClean="0"/>
              <a:t> and with MHD</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53</a:t>
            </a:fld>
            <a:endParaRPr lang="en-CA"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FHIR allows defining simple services via the “</a:t>
            </a:r>
            <a:r>
              <a:rPr lang="en-US" dirty="0" err="1" smtClean="0"/>
              <a:t>OperationDefinition</a:t>
            </a:r>
            <a:r>
              <a:rPr lang="en-US" dirty="0" smtClean="0"/>
              <a:t>” mechanism as well as custom services.</a:t>
            </a:r>
          </a:p>
          <a:p>
            <a:r>
              <a:rPr lang="en-US" dirty="0" smtClean="0"/>
              <a:t>E.g.</a:t>
            </a:r>
            <a:r>
              <a:rPr lang="en-US" baseline="0" dirty="0" smtClean="0"/>
              <a:t> Value set expansion, code translations – full terminology services</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54</a:t>
            </a:fld>
            <a:endParaRPr lang="en-CA" dirty="0"/>
          </a:p>
        </p:txBody>
      </p:sp>
    </p:spTree>
    <p:extLst>
      <p:ext uri="{BB962C8B-B14F-4D97-AF65-F5344CB8AC3E}">
        <p14:creationId xmlns:p14="http://schemas.microsoft.com/office/powerpoint/2010/main" xmlns="" val="31871526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the healthcare space)</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8</a:t>
            </a:fld>
            <a:endParaRPr lang="en-CA" dirty="0"/>
          </a:p>
        </p:txBody>
      </p:sp>
    </p:spTree>
    <p:extLst>
      <p:ext uri="{BB962C8B-B14F-4D97-AF65-F5344CB8AC3E}">
        <p14:creationId xmlns="" xmlns:p14="http://schemas.microsoft.com/office/powerpoint/2010/main" val="240637127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800" b="0" dirty="0" smtClean="0"/>
              <a:t>Few will throw away their investment in older standards to use FHIR until</a:t>
            </a:r>
          </a:p>
          <a:p>
            <a:pPr marL="971550" lvl="1" indent="-514350">
              <a:buFont typeface="+mj-lt"/>
              <a:buAutoNum type="arabicPeriod"/>
            </a:pPr>
            <a:r>
              <a:rPr lang="en-US" sz="2400" dirty="0" smtClean="0"/>
              <a:t>The specification has a good track record</a:t>
            </a:r>
          </a:p>
          <a:p>
            <a:pPr marL="971550" lvl="1" indent="-514350">
              <a:buFont typeface="+mj-lt"/>
              <a:buAutoNum type="arabicPeriod"/>
            </a:pPr>
            <a:r>
              <a:rPr lang="en-US" sz="2400" b="0" dirty="0" smtClean="0"/>
              <a:t>It’s clear the new thing provides significant benefits</a:t>
            </a:r>
          </a:p>
        </p:txBody>
      </p:sp>
      <p:sp>
        <p:nvSpPr>
          <p:cNvPr id="4" name="Slide Number Placeholder 3"/>
          <p:cNvSpPr>
            <a:spLocks noGrp="1"/>
          </p:cNvSpPr>
          <p:nvPr>
            <p:ph type="sldNum" sz="quarter" idx="10"/>
          </p:nvPr>
        </p:nvSpPr>
        <p:spPr/>
        <p:txBody>
          <a:bodyPr/>
          <a:lstStyle/>
          <a:p>
            <a:fld id="{3A1F50BE-48AE-4332-BF46-C112AB8C5E91}" type="slidenum">
              <a:rPr lang="en-CA" smtClean="0"/>
              <a:pPr/>
              <a:t>56</a:t>
            </a:fld>
            <a:endParaRPr lang="en-CA" dirty="0"/>
          </a:p>
        </p:txBody>
      </p:sp>
    </p:spTree>
    <p:extLst>
      <p:ext uri="{BB962C8B-B14F-4D97-AF65-F5344CB8AC3E}">
        <p14:creationId xmlns:p14="http://schemas.microsoft.com/office/powerpoint/2010/main" xmlns="" val="211069639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Note that dates are subject</a:t>
            </a:r>
            <a:r>
              <a:rPr lang="en-CA" baseline="0" dirty="0" smtClean="0"/>
              <a:t> to change based on resources and the standards process</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59</a:t>
            </a:fld>
            <a:endParaRPr lang="en-CA"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Split resources, dropped resources, changed JSON and XML syntax, added and changed elements,</a:t>
            </a:r>
            <a:r>
              <a:rPr lang="en-CA" baseline="0" dirty="0" smtClean="0"/>
              <a:t> renamed data types</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61</a:t>
            </a:fld>
            <a:endParaRPr lang="en-CA"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Maybe they’re that desperate?</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66</a:t>
            </a:fld>
            <a:endParaRPr lang="en-CA" dirty="0"/>
          </a:p>
        </p:txBody>
      </p:sp>
    </p:spTree>
    <p:extLst>
      <p:ext uri="{BB962C8B-B14F-4D97-AF65-F5344CB8AC3E}">
        <p14:creationId xmlns:p14="http://schemas.microsoft.com/office/powerpoint/2010/main" xmlns="" val="152778389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sz="1200" dirty="0" smtClean="0"/>
              <a:t>Because FHIR is free and because of how it’s structured, use by other SDOs is certainly possible</a:t>
            </a:r>
            <a:br>
              <a:rPr lang="en-AU" sz="1200" dirty="0" smtClean="0"/>
            </a:br>
            <a:r>
              <a:rPr lang="en-AU" sz="1200" dirty="0" smtClean="0"/>
              <a:t>CMAP</a:t>
            </a:r>
            <a:r>
              <a:rPr lang="en-AU" sz="1200" baseline="0" dirty="0" smtClean="0"/>
              <a:t> = Clinical Mapping; RECON = reconciliation, Assessment of orders for accountable use criteria in guidelines</a:t>
            </a:r>
            <a:endParaRPr lang="en-AU" sz="1200" dirty="0" smtClean="0"/>
          </a:p>
        </p:txBody>
      </p:sp>
      <p:sp>
        <p:nvSpPr>
          <p:cNvPr id="4" name="Slide Number Placeholder 3"/>
          <p:cNvSpPr>
            <a:spLocks noGrp="1"/>
          </p:cNvSpPr>
          <p:nvPr>
            <p:ph type="sldNum" sz="quarter" idx="10"/>
          </p:nvPr>
        </p:nvSpPr>
        <p:spPr/>
        <p:txBody>
          <a:bodyPr/>
          <a:lstStyle/>
          <a:p>
            <a:fld id="{3A1F50BE-48AE-4332-BF46-C112AB8C5E91}" type="slidenum">
              <a:rPr lang="en-CA" smtClean="0"/>
              <a:pPr/>
              <a:t>68</a:t>
            </a:fld>
            <a:endParaRPr lang="en-CA" dirty="0"/>
          </a:p>
        </p:txBody>
      </p:sp>
    </p:spTree>
    <p:extLst>
      <p:ext uri="{BB962C8B-B14F-4D97-AF65-F5344CB8AC3E}">
        <p14:creationId xmlns:p14="http://schemas.microsoft.com/office/powerpoint/2010/main" xmlns="" val="280008001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Have also updated their HAPI v2 integration engine to support FHIR</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78</a:t>
            </a:fld>
            <a:endParaRPr lang="en-CA" dirty="0"/>
          </a:p>
        </p:txBody>
      </p:sp>
    </p:spTree>
    <p:extLst>
      <p:ext uri="{BB962C8B-B14F-4D97-AF65-F5344CB8AC3E}">
        <p14:creationId xmlns:p14="http://schemas.microsoft.com/office/powerpoint/2010/main" xmlns="" val="293353538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80</a:t>
            </a:fld>
            <a:endParaRPr lang="en-CA" dirty="0"/>
          </a:p>
        </p:txBody>
      </p:sp>
    </p:spTree>
    <p:extLst>
      <p:ext uri="{BB962C8B-B14F-4D97-AF65-F5344CB8AC3E}">
        <p14:creationId xmlns:p14="http://schemas.microsoft.com/office/powerpoint/2010/main" xmlns="" val="113280695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Still in DSTU</a:t>
            </a:r>
          </a:p>
          <a:p>
            <a:pPr lvl="1"/>
            <a:r>
              <a:rPr lang="en-US" dirty="0" smtClean="0"/>
              <a:t>No backward compatibility guarantee</a:t>
            </a:r>
          </a:p>
          <a:p>
            <a:pPr lvl="1"/>
            <a:r>
              <a:rPr lang="en-US" dirty="0" smtClean="0"/>
              <a:t>Some content missing</a:t>
            </a:r>
          </a:p>
          <a:p>
            <a:pPr lvl="1"/>
            <a:r>
              <a:rPr lang="en-US" dirty="0" smtClean="0"/>
              <a:t>Limited production experience</a:t>
            </a:r>
          </a:p>
          <a:p>
            <a:pPr lvl="1"/>
            <a:r>
              <a:rPr lang="en-US" dirty="0" smtClean="0"/>
              <a:t>Change is likely</a:t>
            </a:r>
          </a:p>
          <a:p>
            <a:pPr lvl="1"/>
            <a:endParaRPr lang="en-US" dirty="0" smtClean="0"/>
          </a:p>
          <a:p>
            <a:r>
              <a:rPr lang="en-US" dirty="0" smtClean="0"/>
              <a:t>Near the top of the hype curve</a:t>
            </a:r>
          </a:p>
          <a:p>
            <a:pPr lvl="1"/>
            <a:r>
              <a:rPr lang="en-US" dirty="0" smtClean="0"/>
              <a:t>FHIR won’t fix all interoperability issues</a:t>
            </a:r>
          </a:p>
          <a:p>
            <a:pPr lvl="1"/>
            <a:r>
              <a:rPr lang="en-US" dirty="0" smtClean="0"/>
              <a:t>Consensus, terminology, legacy burdens</a:t>
            </a:r>
            <a:r>
              <a:rPr lang="en-US" baseline="0" dirty="0" smtClean="0"/>
              <a:t> still exist</a:t>
            </a:r>
          </a:p>
          <a:p>
            <a:pPr lvl="1"/>
            <a:r>
              <a:rPr lang="en-US" baseline="0" dirty="0" smtClean="0"/>
              <a:t>FHIR provides a framework and platform</a:t>
            </a:r>
          </a:p>
          <a:p>
            <a:pPr lvl="2"/>
            <a:r>
              <a:rPr lang="en-US" dirty="0" smtClean="0"/>
              <a:t>Hard work still in profiling</a:t>
            </a:r>
          </a:p>
          <a:p>
            <a:pPr lvl="0"/>
            <a:r>
              <a:rPr lang="en-US" dirty="0" smtClean="0"/>
              <a:t>Mitigations</a:t>
            </a:r>
          </a:p>
          <a:p>
            <a:pPr lvl="1"/>
            <a:r>
              <a:rPr lang="en-US" dirty="0" smtClean="0"/>
              <a:t>Be realistic about what’s achievable</a:t>
            </a:r>
          </a:p>
          <a:p>
            <a:pPr lvl="1"/>
            <a:r>
              <a:rPr lang="en-US" dirty="0" smtClean="0"/>
              <a:t>Work with others (HL7, IHE, industry groups) on the profiles you’ll need</a:t>
            </a:r>
          </a:p>
          <a:p>
            <a:r>
              <a:rPr lang="en-US" dirty="0" smtClean="0"/>
              <a:t>Momentum is high – it </a:t>
            </a:r>
            <a:r>
              <a:rPr lang="en-US" b="1" dirty="0" smtClean="0"/>
              <a:t>will</a:t>
            </a:r>
            <a:r>
              <a:rPr lang="en-US" b="0" dirty="0" smtClean="0"/>
              <a:t> disrupt the health IT environment</a:t>
            </a:r>
          </a:p>
          <a:p>
            <a:pPr lvl="1"/>
            <a:r>
              <a:rPr lang="en-US" dirty="0" smtClean="0"/>
              <a:t>Strong</a:t>
            </a:r>
            <a:r>
              <a:rPr lang="en-US" baseline="0" dirty="0" smtClean="0"/>
              <a:t> interest from regulators (e.g. ONC)</a:t>
            </a:r>
          </a:p>
          <a:p>
            <a:pPr lvl="1"/>
            <a:r>
              <a:rPr lang="en-US" baseline="0" dirty="0" smtClean="0"/>
              <a:t>Strong interest from major vendors</a:t>
            </a:r>
          </a:p>
          <a:p>
            <a:pPr lvl="1"/>
            <a:r>
              <a:rPr lang="en-US" baseline="0" dirty="0" smtClean="0"/>
              <a:t>Hitting at all points in the market chain</a:t>
            </a:r>
          </a:p>
          <a:p>
            <a:pPr lvl="0"/>
            <a:r>
              <a:rPr lang="en-US" dirty="0" smtClean="0"/>
              <a:t>Plan what you could do, decide conditions for entry</a:t>
            </a:r>
          </a:p>
          <a:p>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82</a:t>
            </a:fld>
            <a:endParaRPr lang="en-CA" dirty="0"/>
          </a:p>
        </p:txBody>
      </p:sp>
    </p:spTree>
    <p:extLst>
      <p:ext uri="{BB962C8B-B14F-4D97-AF65-F5344CB8AC3E}">
        <p14:creationId xmlns:p14="http://schemas.microsoft.com/office/powerpoint/2010/main" xmlns="" val="25738723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Who </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9</a:t>
            </a:fld>
            <a:endParaRPr lang="en-CA" dirty="0"/>
          </a:p>
        </p:txBody>
      </p:sp>
    </p:spTree>
    <p:extLst>
      <p:ext uri="{BB962C8B-B14F-4D97-AF65-F5344CB8AC3E}">
        <p14:creationId xmlns="" xmlns:p14="http://schemas.microsoft.com/office/powerpoint/2010/main" val="16562056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dirty="0" smtClean="0"/>
              <a:t>There are flaws in what exists</a:t>
            </a:r>
          </a:p>
          <a:p>
            <a:pPr lvl="0"/>
            <a:r>
              <a:rPr lang="en-US" dirty="0" smtClean="0"/>
              <a:t>There are new use-cases not being met</a:t>
            </a:r>
          </a:p>
        </p:txBody>
      </p:sp>
      <p:sp>
        <p:nvSpPr>
          <p:cNvPr id="4" name="Slide Number Placeholder 3"/>
          <p:cNvSpPr>
            <a:spLocks noGrp="1"/>
          </p:cNvSpPr>
          <p:nvPr>
            <p:ph type="sldNum" sz="quarter" idx="10"/>
          </p:nvPr>
        </p:nvSpPr>
        <p:spPr/>
        <p:txBody>
          <a:bodyPr/>
          <a:lstStyle/>
          <a:p>
            <a:fld id="{3A1F50BE-48AE-4332-BF46-C112AB8C5E91}" type="slidenum">
              <a:rPr lang="en-CA" smtClean="0"/>
              <a:pPr/>
              <a:t>13</a:t>
            </a:fld>
            <a:endParaRPr lang="en-CA" dirty="0"/>
          </a:p>
        </p:txBody>
      </p:sp>
    </p:spTree>
    <p:extLst>
      <p:ext uri="{BB962C8B-B14F-4D97-AF65-F5344CB8AC3E}">
        <p14:creationId xmlns="" xmlns:p14="http://schemas.microsoft.com/office/powerpoint/2010/main" val="23855157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a:ln/>
        </p:spPr>
      </p:sp>
      <p:sp>
        <p:nvSpPr>
          <p:cNvPr id="53251" name="Notes Placeholder 2"/>
          <p:cNvSpPr>
            <a:spLocks noGrp="1"/>
          </p:cNvSpPr>
          <p:nvPr>
            <p:ph type="body" idx="1"/>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altLang="en-US" smtClean="0">
                <a:latin typeface="Arial" pitchFamily="34" charset="0"/>
                <a:ea typeface="MS PGothic" pitchFamily="34" charset="-128"/>
              </a:rPr>
              <a:t>Disagreement</a:t>
            </a:r>
          </a:p>
          <a:p>
            <a:r>
              <a:rPr lang="en-US" altLang="en-US" smtClean="0">
                <a:latin typeface="Arial" pitchFamily="34" charset="0"/>
                <a:ea typeface="MS PGothic" pitchFamily="34" charset="-128"/>
              </a:rPr>
              <a:t>Average cost of existence</a:t>
            </a:r>
          </a:p>
          <a:p>
            <a:r>
              <a:rPr lang="en-US" altLang="en-US" smtClean="0">
                <a:latin typeface="Arial" pitchFamily="34" charset="0"/>
                <a:ea typeface="MS PGothic" pitchFamily="34" charset="-128"/>
              </a:rPr>
              <a:t>Examples</a:t>
            </a:r>
          </a:p>
          <a:p>
            <a:r>
              <a:rPr lang="en-US" altLang="en-US" smtClean="0">
                <a:latin typeface="Arial" pitchFamily="34" charset="0"/>
                <a:ea typeface="MS PGothic" pitchFamily="34" charset="-128"/>
              </a:rPr>
              <a:t>Qualifications – not quite true</a:t>
            </a:r>
          </a:p>
        </p:txBody>
      </p:sp>
      <p:sp>
        <p:nvSpPr>
          <p:cNvPr id="53252" name="Slide Number Placeholder 3"/>
          <p:cNvSpPr>
            <a:spLocks noGrp="1"/>
          </p:cNvSpPr>
          <p:nvPr>
            <p:ph type="sldNum" sz="quarter" idx="5"/>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374E42ED-D1B6-4B27-893F-B8F0E1D2D78E}" type="slidenum">
              <a:rPr lang="en-US" altLang="en-US" smtClean="0">
                <a:latin typeface="Calibri" pitchFamily="34" charset="0"/>
              </a:rPr>
              <a:pPr eaLnBrk="1" hangingPunct="1"/>
              <a:t>16</a:t>
            </a:fld>
            <a:endParaRPr lang="en-US" altLang="en-US" smtClean="0">
              <a:latin typeface="Calibri" pitchFamily="34" charset="0"/>
            </a:endParaRPr>
          </a:p>
        </p:txBody>
      </p:sp>
    </p:spTree>
    <p:extLst>
      <p:ext uri="{BB962C8B-B14F-4D97-AF65-F5344CB8AC3E}">
        <p14:creationId xmlns="" xmlns:p14="http://schemas.microsoft.com/office/powerpoint/2010/main" val="8272765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9:25</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19</a:t>
            </a:fld>
            <a:endParaRPr lang="en-CA" dirty="0"/>
          </a:p>
        </p:txBody>
      </p:sp>
    </p:spTree>
    <p:extLst>
      <p:ext uri="{BB962C8B-B14F-4D97-AF65-F5344CB8AC3E}">
        <p14:creationId xmlns="" xmlns:p14="http://schemas.microsoft.com/office/powerpoint/2010/main" val="13093890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don’t actually have a formal manifesto, but these are the principles we adhere to.</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21</a:t>
            </a:fld>
            <a:endParaRPr lang="en-CA" dirty="0"/>
          </a:p>
        </p:txBody>
      </p:sp>
    </p:spTree>
    <p:extLst>
      <p:ext uri="{BB962C8B-B14F-4D97-AF65-F5344CB8AC3E}">
        <p14:creationId xmlns="" xmlns:p14="http://schemas.microsoft.com/office/powerpoint/2010/main" val="6797544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Spec is driven by people who write code</a:t>
            </a:r>
          </a:p>
          <a:p>
            <a:r>
              <a:rPr lang="en-US" dirty="0" smtClean="0"/>
              <a:t>Numerous</a:t>
            </a:r>
            <a:r>
              <a:rPr lang="en-US" baseline="0" dirty="0" smtClean="0"/>
              <a:t> pieces have been changed because of experience with what worked when trying to implement</a:t>
            </a:r>
          </a:p>
          <a:p>
            <a:r>
              <a:rPr lang="en-US" baseline="0" dirty="0" smtClean="0"/>
              <a:t>Even have a test workbench for RESTful servers</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22</a:t>
            </a:fld>
            <a:endParaRPr lang="en-CA" dirty="0"/>
          </a:p>
        </p:txBody>
      </p:sp>
    </p:spTree>
    <p:extLst>
      <p:ext uri="{BB962C8B-B14F-4D97-AF65-F5344CB8AC3E}">
        <p14:creationId xmlns="" xmlns:p14="http://schemas.microsoft.com/office/powerpoint/2010/main" val="265974024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Line 5"/>
          <p:cNvSpPr>
            <a:spLocks noChangeShapeType="1"/>
          </p:cNvSpPr>
          <p:nvPr userDrawn="1"/>
        </p:nvSpPr>
        <p:spPr bwMode="auto">
          <a:xfrm>
            <a:off x="713831" y="3790167"/>
            <a:ext cx="7699628" cy="0"/>
          </a:xfrm>
          <a:prstGeom prst="line">
            <a:avLst/>
          </a:prstGeom>
          <a:noFill/>
          <a:ln w="38100">
            <a:solidFill>
              <a:schemeClr val="accent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AU" dirty="0"/>
          </a:p>
        </p:txBody>
      </p:sp>
      <p:pic>
        <p:nvPicPr>
          <p:cNvPr id="5" name="Picture 4" descr="Creative Commons Licence"/>
          <p:cNvPicPr>
            <a:picLocks noChangeAspect="1" noChangeArrowheads="1"/>
          </p:cNvPicPr>
          <p:nvPr userDrawn="1"/>
        </p:nvPicPr>
        <p:blipFill>
          <a:blip r:embed="rId2" cstate="print">
            <a:extLst>
              <a:ext uri="{28A0092B-C50C-407E-A947-70E740481C1C}">
                <a14:useLocalDpi xmlns="" xmlns:a14="http://schemas.microsoft.com/office/drawing/2010/main" val="0"/>
              </a:ext>
            </a:extLst>
          </a:blip>
          <a:srcRect/>
          <a:stretch>
            <a:fillRect/>
          </a:stretch>
        </p:blipFill>
        <p:spPr bwMode="auto">
          <a:xfrm>
            <a:off x="290265" y="6192775"/>
            <a:ext cx="838200" cy="295275"/>
          </a:xfrm>
          <a:prstGeom prst="rect">
            <a:avLst/>
          </a:prstGeom>
          <a:noFill/>
          <a:extLst>
            <a:ext uri="{909E8E84-426E-40DD-AFC4-6F175D3DCCD1}">
              <a14:hiddenFill xmlns="" xmlns:a14="http://schemas.microsoft.com/office/drawing/2010/main">
                <a:solidFill>
                  <a:srgbClr val="FFFFFF"/>
                </a:solidFill>
              </a14:hiddenFill>
            </a:ext>
          </a:extLst>
        </p:spPr>
      </p:pic>
      <p:sp>
        <p:nvSpPr>
          <p:cNvPr id="6" name="Rectangle 5"/>
          <p:cNvSpPr/>
          <p:nvPr userDrawn="1"/>
        </p:nvSpPr>
        <p:spPr bwMode="auto">
          <a:xfrm>
            <a:off x="467544" y="1556792"/>
            <a:ext cx="8352928" cy="144016"/>
          </a:xfrm>
          <a:prstGeom prst="rect">
            <a:avLst/>
          </a:prstGeom>
          <a:solidFill>
            <a:schemeClr val="bg1"/>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1800" b="0" i="0" u="none" strike="noStrike" cap="none" normalizeH="0" baseline="0" smtClean="0">
              <a:ln>
                <a:noFill/>
              </a:ln>
              <a:solidFill>
                <a:schemeClr val="tx1"/>
              </a:solidFill>
              <a:effectLst/>
              <a:latin typeface="Arial" charset="0"/>
            </a:endParaRPr>
          </a:p>
        </p:txBody>
      </p:sp>
      <p:pic>
        <p:nvPicPr>
          <p:cNvPr id="10" name="Picture 13" descr="HL7 International Logo"/>
          <p:cNvPicPr>
            <a:picLocks noChangeAspect="1" noChangeArrowheads="1"/>
          </p:cNvPicPr>
          <p:nvPr userDrawn="1"/>
        </p:nvPicPr>
        <p:blipFill>
          <a:blip r:embed="rId3" cstate="print">
            <a:extLst>
              <a:ext uri="{28A0092B-C50C-407E-A947-70E740481C1C}">
                <a14:useLocalDpi xmlns="" xmlns:a14="http://schemas.microsoft.com/office/drawing/2010/main" val="0"/>
              </a:ext>
            </a:extLst>
          </a:blip>
          <a:srcRect/>
          <a:stretch>
            <a:fillRect/>
          </a:stretch>
        </p:blipFill>
        <p:spPr bwMode="auto">
          <a:xfrm>
            <a:off x="323528" y="304800"/>
            <a:ext cx="1109662" cy="1143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1259632" y="836712"/>
            <a:ext cx="6624736" cy="2592288"/>
          </a:xfrm>
        </p:spPr>
        <p:txBody>
          <a:bodyPr/>
          <a:lstStyle>
            <a:lvl1pPr algn="ctr">
              <a:defRPr sz="5600"/>
            </a:lvl1pPr>
          </a:lstStyle>
          <a:p>
            <a:r>
              <a:rPr lang="en-US" dirty="0" smtClean="0"/>
              <a:t>Click to edit Master title style</a:t>
            </a:r>
            <a:endParaRPr lang="en-CA" dirty="0"/>
          </a:p>
        </p:txBody>
      </p:sp>
      <p:sp>
        <p:nvSpPr>
          <p:cNvPr id="11" name="Rectangle 10"/>
          <p:cNvSpPr/>
          <p:nvPr userDrawn="1"/>
        </p:nvSpPr>
        <p:spPr bwMode="auto">
          <a:xfrm>
            <a:off x="8100392" y="5717758"/>
            <a:ext cx="792088" cy="792088"/>
          </a:xfrm>
          <a:prstGeom prst="rect">
            <a:avLst/>
          </a:prstGeom>
          <a:solidFill>
            <a:schemeClr val="bg1"/>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1800" b="0" i="0" u="none" strike="noStrike" cap="none" normalizeH="0" baseline="0" smtClean="0">
              <a:ln>
                <a:noFill/>
              </a:ln>
              <a:solidFill>
                <a:schemeClr val="tx1"/>
              </a:solidFill>
              <a:effectLst/>
              <a:latin typeface="Arial" charset="0"/>
            </a:endParaRPr>
          </a:p>
        </p:txBody>
      </p:sp>
      <p:sp>
        <p:nvSpPr>
          <p:cNvPr id="4" name="Rectangle 7"/>
          <p:cNvSpPr>
            <a:spLocks noGrp="1" noChangeArrowheads="1"/>
          </p:cNvSpPr>
          <p:nvPr>
            <p:ph type="subTitle" idx="1"/>
          </p:nvPr>
        </p:nvSpPr>
        <p:spPr>
          <a:xfrm>
            <a:off x="1371600" y="3962400"/>
            <a:ext cx="6400800" cy="1873250"/>
          </a:xfrm>
        </p:spPr>
        <p:txBody>
          <a:bodyPr/>
          <a:lstStyle>
            <a:lvl1pPr marL="0" indent="0" algn="ctr">
              <a:buFont typeface="Wingdings" pitchFamily="2" charset="2"/>
              <a:buNone/>
              <a:defRPr sz="3000"/>
            </a:lvl1pPr>
          </a:lstStyle>
          <a:p>
            <a:pPr lvl="0"/>
            <a:r>
              <a:rPr lang="en-US" noProof="0" dirty="0" smtClean="0"/>
              <a:t>Click to edit Master subtitle style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5" name="Rectangle 4"/>
          <p:cNvSpPr/>
          <p:nvPr userDrawn="1"/>
        </p:nvSpPr>
        <p:spPr bwMode="auto">
          <a:xfrm>
            <a:off x="7876619" y="5565993"/>
            <a:ext cx="1008112" cy="936104"/>
          </a:xfrm>
          <a:prstGeom prst="rect">
            <a:avLst/>
          </a:prstGeom>
          <a:solidFill>
            <a:schemeClr val="bg1"/>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1800" b="0" i="0" u="none" strike="noStrike" cap="none" normalizeH="0" baseline="0" dirty="0" smtClean="0">
              <a:ln>
                <a:noFill/>
              </a:ln>
              <a:solidFill>
                <a:schemeClr val="tx1"/>
              </a:solidFill>
              <a:effectLst/>
              <a:latin typeface="Arial" charset="0"/>
            </a:endParaRPr>
          </a:p>
        </p:txBody>
      </p:sp>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pic>
        <p:nvPicPr>
          <p:cNvPr id="4" name="Picture 13" descr="HL7 International Logo"/>
          <p:cNvPicPr>
            <a:picLocks noChangeAspect="1" noChangeArrowheads="1"/>
          </p:cNvPicPr>
          <p:nvPr userDrawn="1"/>
        </p:nvPicPr>
        <p:blipFill>
          <a:blip r:embed="rId2" cstate="print">
            <a:extLst>
              <a:ext uri="{28A0092B-C50C-407E-A947-70E740481C1C}">
                <a14:useLocalDpi xmlns="" xmlns:a14="http://schemas.microsoft.com/office/drawing/2010/main" val="0"/>
              </a:ext>
            </a:extLst>
          </a:blip>
          <a:srcRect/>
          <a:stretch>
            <a:fillRect/>
          </a:stretch>
        </p:blipFill>
        <p:spPr bwMode="auto">
          <a:xfrm>
            <a:off x="323528" y="304800"/>
            <a:ext cx="1109662" cy="1143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 xmlns:p14="http://schemas.microsoft.com/office/powerpoint/2010/main" val="306902268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23528" y="332657"/>
            <a:ext cx="6552728" cy="1152128"/>
          </a:xfrm>
        </p:spPr>
        <p:txBody>
          <a:bodyPr anchor="ctr"/>
          <a:lstStyle/>
          <a:p>
            <a:r>
              <a:rPr lang="en-US" dirty="0" smtClean="0"/>
              <a:t>Click to edit Master title style</a:t>
            </a:r>
            <a:endParaRPr lang="en-US" dirty="0"/>
          </a:p>
        </p:txBody>
      </p:sp>
      <p:sp>
        <p:nvSpPr>
          <p:cNvPr id="3" name="Content Placeholder 2"/>
          <p:cNvSpPr>
            <a:spLocks noGrp="1"/>
          </p:cNvSpPr>
          <p:nvPr>
            <p:ph idx="1"/>
          </p:nvPr>
        </p:nvSpPr>
        <p:spPr>
          <a:xfrm>
            <a:off x="381000" y="1828800"/>
            <a:ext cx="8382000" cy="4624536"/>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Slide Number Placeholder 5"/>
          <p:cNvSpPr>
            <a:spLocks noGrp="1"/>
          </p:cNvSpPr>
          <p:nvPr>
            <p:ph type="sldNum" sz="quarter" idx="4"/>
          </p:nvPr>
        </p:nvSpPr>
        <p:spPr>
          <a:xfrm>
            <a:off x="179512" y="6304235"/>
            <a:ext cx="720080" cy="221109"/>
          </a:xfrm>
          <a:prstGeom prst="rect">
            <a:avLst/>
          </a:prstGeom>
        </p:spPr>
        <p:txBody>
          <a:bodyPr vert="horz" lIns="91440" tIns="45720" rIns="91440" bIns="45720" rtlCol="0" anchor="ctr"/>
          <a:lstStyle>
            <a:lvl1pPr algn="l">
              <a:defRPr sz="1000">
                <a:solidFill>
                  <a:schemeClr val="tx1">
                    <a:tint val="75000"/>
                  </a:schemeClr>
                </a:solidFill>
              </a:defRPr>
            </a:lvl1pPr>
          </a:lstStyle>
          <a:p>
            <a:fld id="{5CC3E5C4-3E2B-40F1-9F2B-C46CEB0C88DF}" type="slidenum">
              <a:rPr lang="en-CA" smtClean="0"/>
              <a:pPr/>
              <a:t>‹#›</a:t>
            </a:fld>
            <a:endParaRPr lang="en-CA" dirty="0"/>
          </a:p>
        </p:txBody>
      </p:sp>
    </p:spTree>
    <p:extLst>
      <p:ext uri="{BB962C8B-B14F-4D97-AF65-F5344CB8AC3E}">
        <p14:creationId xmlns="" xmlns:p14="http://schemas.microsoft.com/office/powerpoint/2010/main" val="3638569158"/>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81000" y="1828800"/>
            <a:ext cx="4114800" cy="46245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828800"/>
            <a:ext cx="4114800" cy="46245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5"/>
          <p:cNvSpPr>
            <a:spLocks noGrp="1"/>
          </p:cNvSpPr>
          <p:nvPr>
            <p:ph type="sldNum" sz="quarter" idx="4"/>
          </p:nvPr>
        </p:nvSpPr>
        <p:spPr>
          <a:xfrm>
            <a:off x="179512" y="6304235"/>
            <a:ext cx="720080" cy="221109"/>
          </a:xfrm>
          <a:prstGeom prst="rect">
            <a:avLst/>
          </a:prstGeom>
        </p:spPr>
        <p:txBody>
          <a:bodyPr vert="horz" lIns="91440" tIns="45720" rIns="91440" bIns="45720" rtlCol="0" anchor="ctr"/>
          <a:lstStyle>
            <a:lvl1pPr algn="l">
              <a:defRPr sz="1000">
                <a:solidFill>
                  <a:schemeClr val="tx1">
                    <a:tint val="75000"/>
                  </a:schemeClr>
                </a:solidFill>
              </a:defRPr>
            </a:lvl1pPr>
          </a:lstStyle>
          <a:p>
            <a:fld id="{5CC3E5C4-3E2B-40F1-9F2B-C46CEB0C88DF}" type="slidenum">
              <a:rPr lang="en-CA" smtClean="0"/>
              <a:pPr/>
              <a:t>‹#›</a:t>
            </a:fld>
            <a:endParaRPr lang="en-CA" dirty="0"/>
          </a:p>
        </p:txBody>
      </p:sp>
    </p:spTree>
    <p:extLst>
      <p:ext uri="{BB962C8B-B14F-4D97-AF65-F5344CB8AC3E}">
        <p14:creationId xmlns="" xmlns:p14="http://schemas.microsoft.com/office/powerpoint/2010/main" val="55576303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23528" y="332656"/>
            <a:ext cx="6552728" cy="1152128"/>
          </a:xfrm>
        </p:spPr>
        <p:txBody>
          <a:bodyPr/>
          <a:lstStyle>
            <a:lvl1pPr>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467544" y="1709118"/>
            <a:ext cx="4040188" cy="639762"/>
          </a:xfrm>
        </p:spPr>
        <p:txBody>
          <a:bodyPr anchor="ct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57200" y="2358032"/>
            <a:ext cx="4040188" cy="409530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709118"/>
            <a:ext cx="4041775" cy="639762"/>
          </a:xfrm>
        </p:spPr>
        <p:txBody>
          <a:bodyPr anchor="ct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645025" y="2358032"/>
            <a:ext cx="4041775" cy="409530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5"/>
          <p:cNvSpPr>
            <a:spLocks noGrp="1"/>
          </p:cNvSpPr>
          <p:nvPr>
            <p:ph type="sldNum" sz="quarter" idx="10"/>
          </p:nvPr>
        </p:nvSpPr>
        <p:spPr>
          <a:xfrm>
            <a:off x="179512" y="6304235"/>
            <a:ext cx="720080" cy="221109"/>
          </a:xfrm>
          <a:prstGeom prst="rect">
            <a:avLst/>
          </a:prstGeom>
        </p:spPr>
        <p:txBody>
          <a:bodyPr vert="horz" lIns="91440" tIns="45720" rIns="91440" bIns="45720" rtlCol="0" anchor="ctr"/>
          <a:lstStyle>
            <a:lvl1pPr algn="l">
              <a:defRPr sz="1000">
                <a:solidFill>
                  <a:schemeClr val="tx1">
                    <a:tint val="75000"/>
                  </a:schemeClr>
                </a:solidFill>
              </a:defRPr>
            </a:lvl1pPr>
          </a:lstStyle>
          <a:p>
            <a:fld id="{5CC3E5C4-3E2B-40F1-9F2B-C46CEB0C88DF}" type="slidenum">
              <a:rPr lang="en-CA" smtClean="0"/>
              <a:pPr/>
              <a:t>‹#›</a:t>
            </a:fld>
            <a:endParaRPr lang="en-CA" dirty="0"/>
          </a:p>
        </p:txBody>
      </p:sp>
    </p:spTree>
    <p:extLst>
      <p:ext uri="{BB962C8B-B14F-4D97-AF65-F5344CB8AC3E}">
        <p14:creationId xmlns="" xmlns:p14="http://schemas.microsoft.com/office/powerpoint/2010/main" val="1978479197"/>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5"/>
          <p:cNvSpPr>
            <a:spLocks noGrp="1"/>
          </p:cNvSpPr>
          <p:nvPr>
            <p:ph type="sldNum" sz="quarter" idx="4"/>
          </p:nvPr>
        </p:nvSpPr>
        <p:spPr>
          <a:xfrm>
            <a:off x="179512" y="6304235"/>
            <a:ext cx="720080" cy="221109"/>
          </a:xfrm>
          <a:prstGeom prst="rect">
            <a:avLst/>
          </a:prstGeom>
        </p:spPr>
        <p:txBody>
          <a:bodyPr vert="horz" lIns="91440" tIns="45720" rIns="91440" bIns="45720" rtlCol="0" anchor="ctr"/>
          <a:lstStyle>
            <a:lvl1pPr algn="l">
              <a:defRPr sz="1000">
                <a:solidFill>
                  <a:schemeClr val="tx1">
                    <a:tint val="75000"/>
                  </a:schemeClr>
                </a:solidFill>
              </a:defRPr>
            </a:lvl1pPr>
          </a:lstStyle>
          <a:p>
            <a:fld id="{5CC3E5C4-3E2B-40F1-9F2B-C46CEB0C88DF}" type="slidenum">
              <a:rPr lang="en-CA" smtClean="0"/>
              <a:pPr/>
              <a:t>‹#›</a:t>
            </a:fld>
            <a:endParaRPr lang="en-CA" dirty="0"/>
          </a:p>
        </p:txBody>
      </p:sp>
    </p:spTree>
    <p:extLst>
      <p:ext uri="{BB962C8B-B14F-4D97-AF65-F5344CB8AC3E}">
        <p14:creationId xmlns="" xmlns:p14="http://schemas.microsoft.com/office/powerpoint/2010/main" val="34327536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Rectangle 2"/>
          <p:cNvSpPr/>
          <p:nvPr userDrawn="1"/>
        </p:nvSpPr>
        <p:spPr bwMode="auto">
          <a:xfrm>
            <a:off x="323528" y="252899"/>
            <a:ext cx="8568952" cy="6264696"/>
          </a:xfrm>
          <a:prstGeom prst="rect">
            <a:avLst/>
          </a:prstGeom>
          <a:solidFill>
            <a:schemeClr val="bg1"/>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1800" b="0" i="0" u="none" strike="noStrike" cap="none" normalizeH="0" baseline="0" dirty="0" smtClean="0">
              <a:ln>
                <a:noFill/>
              </a:ln>
              <a:solidFill>
                <a:schemeClr val="tx1"/>
              </a:solidFill>
              <a:effectLst/>
              <a:latin typeface="Arial" charset="0"/>
            </a:endParaRPr>
          </a:p>
        </p:txBody>
      </p:sp>
      <p:sp>
        <p:nvSpPr>
          <p:cNvPr id="2" name="Slide Number Placeholder 5"/>
          <p:cNvSpPr>
            <a:spLocks noGrp="1"/>
          </p:cNvSpPr>
          <p:nvPr>
            <p:ph type="sldNum" sz="quarter" idx="4"/>
          </p:nvPr>
        </p:nvSpPr>
        <p:spPr>
          <a:xfrm>
            <a:off x="179512" y="6304235"/>
            <a:ext cx="720080" cy="221109"/>
          </a:xfrm>
          <a:prstGeom prst="rect">
            <a:avLst/>
          </a:prstGeom>
        </p:spPr>
        <p:txBody>
          <a:bodyPr vert="horz" lIns="91440" tIns="45720" rIns="91440" bIns="45720" rtlCol="0" anchor="ctr"/>
          <a:lstStyle>
            <a:lvl1pPr algn="l">
              <a:defRPr sz="1000">
                <a:solidFill>
                  <a:schemeClr val="tx1">
                    <a:tint val="75000"/>
                  </a:schemeClr>
                </a:solidFill>
              </a:defRPr>
            </a:lvl1pPr>
          </a:lstStyle>
          <a:p>
            <a:fld id="{5CC3E5C4-3E2B-40F1-9F2B-C46CEB0C88DF}" type="slidenum">
              <a:rPr lang="en-CA" smtClean="0"/>
              <a:pPr/>
              <a:t>‹#›</a:t>
            </a:fld>
            <a:endParaRPr lang="en-CA" dirty="0"/>
          </a:p>
        </p:txBody>
      </p:sp>
      <p:sp>
        <p:nvSpPr>
          <p:cNvPr id="4" name="Title 1"/>
          <p:cNvSpPr>
            <a:spLocks noGrp="1"/>
          </p:cNvSpPr>
          <p:nvPr>
            <p:ph type="title"/>
          </p:nvPr>
        </p:nvSpPr>
        <p:spPr>
          <a:xfrm>
            <a:off x="323528" y="332657"/>
            <a:ext cx="6552728" cy="1180142"/>
          </a:xfrm>
        </p:spPr>
        <p:txBody>
          <a:bodyPr/>
          <a:lstStyle>
            <a:lvl1pPr>
              <a:defRPr>
                <a:solidFill>
                  <a:schemeClr val="bg1"/>
                </a:solidFill>
              </a:defRPr>
            </a:lvl1pPr>
          </a:lstStyle>
          <a:p>
            <a:r>
              <a:rPr lang="en-US" smtClean="0"/>
              <a:t>Click to edit Master title style</a:t>
            </a:r>
            <a:endParaRPr lang="en-US"/>
          </a:p>
        </p:txBody>
      </p:sp>
    </p:spTree>
    <p:extLst>
      <p:ext uri="{BB962C8B-B14F-4D97-AF65-F5344CB8AC3E}">
        <p14:creationId xmlns="" xmlns:p14="http://schemas.microsoft.com/office/powerpoint/2010/main" val="14967803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jpeg"/><Relationship Id="rId4" Type="http://schemas.openxmlformats.org/officeDocument/2006/relationships/slideLayout" Target="../slideLayouts/slideLayout4.xml"/><Relationship Id="rId9"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3"/>
          <p:cNvSpPr>
            <a:spLocks noChangeArrowheads="1"/>
          </p:cNvSpPr>
          <p:nvPr/>
        </p:nvSpPr>
        <p:spPr bwMode="auto">
          <a:xfrm>
            <a:off x="152400" y="152400"/>
            <a:ext cx="8839200" cy="6477000"/>
          </a:xfrm>
          <a:prstGeom prst="rect">
            <a:avLst/>
          </a:prstGeom>
          <a:solidFill>
            <a:schemeClr val="bg1"/>
          </a:solidFill>
          <a:ln w="44450">
            <a:solidFill>
              <a:schemeClr val="folHlink"/>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en-US" sz="2400" dirty="0">
              <a:latin typeface="Times New Roman" pitchFamily="18" charset="0"/>
            </a:endParaRPr>
          </a:p>
        </p:txBody>
      </p:sp>
      <p:sp>
        <p:nvSpPr>
          <p:cNvPr id="1027" name="Rectangle 4"/>
          <p:cNvSpPr>
            <a:spLocks noChangeArrowheads="1"/>
          </p:cNvSpPr>
          <p:nvPr/>
        </p:nvSpPr>
        <p:spPr bwMode="blackWhite">
          <a:xfrm>
            <a:off x="231775" y="236538"/>
            <a:ext cx="8678863" cy="6289675"/>
          </a:xfrm>
          <a:prstGeom prst="rect">
            <a:avLst/>
          </a:prstGeom>
          <a:solidFill>
            <a:schemeClr val="bg1"/>
          </a:solidFill>
          <a:ln w="9525">
            <a:solidFill>
              <a:schemeClr val="folHlink"/>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en-US" sz="2400" dirty="0">
              <a:latin typeface="Times New Roman" pitchFamily="18" charset="0"/>
            </a:endParaRPr>
          </a:p>
        </p:txBody>
      </p:sp>
      <p:sp>
        <p:nvSpPr>
          <p:cNvPr id="1028" name="Line 5"/>
          <p:cNvSpPr>
            <a:spLocks noChangeShapeType="1"/>
          </p:cNvSpPr>
          <p:nvPr/>
        </p:nvSpPr>
        <p:spPr bwMode="auto">
          <a:xfrm>
            <a:off x="461963" y="1600200"/>
            <a:ext cx="8296275" cy="0"/>
          </a:xfrm>
          <a:prstGeom prst="line">
            <a:avLst/>
          </a:prstGeom>
          <a:noFill/>
          <a:ln w="38100">
            <a:solidFill>
              <a:schemeClr val="accent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AU" dirty="0"/>
          </a:p>
        </p:txBody>
      </p:sp>
      <p:sp>
        <p:nvSpPr>
          <p:cNvPr id="1030" name="Rectangle 7"/>
          <p:cNvSpPr>
            <a:spLocks noGrp="1" noChangeArrowheads="1"/>
          </p:cNvSpPr>
          <p:nvPr>
            <p:ph type="body" idx="1"/>
          </p:nvPr>
        </p:nvSpPr>
        <p:spPr bwMode="auto">
          <a:xfrm>
            <a:off x="381000" y="1828800"/>
            <a:ext cx="8382000" cy="462453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31" name="Rectangle 13"/>
          <p:cNvSpPr>
            <a:spLocks noChangeArrowheads="1"/>
          </p:cNvSpPr>
          <p:nvPr/>
        </p:nvSpPr>
        <p:spPr bwMode="auto">
          <a:xfrm>
            <a:off x="-5516" y="6643688"/>
            <a:ext cx="9144000" cy="2143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lgn="ctr"/>
            <a:r>
              <a:rPr lang="en-US" sz="800" b="1" dirty="0" smtClean="0"/>
              <a:t>© 2015 HL7 ® Int’l. Licensed</a:t>
            </a:r>
            <a:r>
              <a:rPr lang="en-US" sz="800" b="1" baseline="0" dirty="0" smtClean="0"/>
              <a:t> under Creative Commons</a:t>
            </a:r>
            <a:r>
              <a:rPr lang="en-US" sz="800" b="1" dirty="0" smtClean="0"/>
              <a:t>. HL7, Health Level Seven, FHIR &amp; flame logo are registered trademarks of Health Level Seven International. Reg. U.S. TM Office.</a:t>
            </a:r>
            <a:endParaRPr lang="en-US" sz="800" b="1" dirty="0"/>
          </a:p>
        </p:txBody>
      </p:sp>
      <p:pic>
        <p:nvPicPr>
          <p:cNvPr id="1032" name="Picture 14" descr="HL7 International Logo"/>
          <p:cNvPicPr>
            <a:picLocks noChangeAspect="1" noChangeArrowheads="1"/>
          </p:cNvPicPr>
          <p:nvPr/>
        </p:nvPicPr>
        <p:blipFill>
          <a:blip r:embed="rId9" cstate="print">
            <a:extLst>
              <a:ext uri="{28A0092B-C50C-407E-A947-70E740481C1C}">
                <a14:useLocalDpi xmlns="" xmlns:a14="http://schemas.microsoft.com/office/drawing/2010/main" val="0"/>
              </a:ext>
            </a:extLst>
          </a:blip>
          <a:srcRect/>
          <a:stretch>
            <a:fillRect/>
          </a:stretch>
        </p:blipFill>
        <p:spPr bwMode="auto">
          <a:xfrm>
            <a:off x="8174038" y="5791200"/>
            <a:ext cx="665162" cy="685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9" name="Picture 8"/>
          <p:cNvPicPr>
            <a:picLocks noChangeAspect="1"/>
          </p:cNvPicPr>
          <p:nvPr userDrawn="1"/>
        </p:nvPicPr>
        <p:blipFill rotWithShape="1">
          <a:blip r:embed="rId10" cstate="print">
            <a:extLst>
              <a:ext uri="{28A0092B-C50C-407E-A947-70E740481C1C}">
                <a14:useLocalDpi xmlns="" xmlns:a14="http://schemas.microsoft.com/office/drawing/2010/main" val="0"/>
              </a:ext>
            </a:extLst>
          </a:blip>
          <a:srcRect l="27071" t="19101" r="26890" b="29814"/>
          <a:stretch/>
        </p:blipFill>
        <p:spPr>
          <a:xfrm>
            <a:off x="6853009" y="260648"/>
            <a:ext cx="2034746" cy="1252151"/>
          </a:xfrm>
          <a:prstGeom prst="rect">
            <a:avLst/>
          </a:prstGeom>
        </p:spPr>
      </p:pic>
      <p:sp>
        <p:nvSpPr>
          <p:cNvPr id="10" name="TextBox 9"/>
          <p:cNvSpPr txBox="1"/>
          <p:nvPr userDrawn="1"/>
        </p:nvSpPr>
        <p:spPr>
          <a:xfrm>
            <a:off x="8670974" y="759222"/>
            <a:ext cx="288032" cy="276999"/>
          </a:xfrm>
          <a:prstGeom prst="rect">
            <a:avLst/>
          </a:prstGeom>
          <a:noFill/>
        </p:spPr>
        <p:txBody>
          <a:bodyPr wrap="square" rtlCol="0">
            <a:spAutoFit/>
          </a:bodyPr>
          <a:lstStyle/>
          <a:p>
            <a:r>
              <a:rPr lang="en-CA" sz="1200" dirty="0" smtClean="0">
                <a:solidFill>
                  <a:srgbClr val="CC3300"/>
                </a:solidFill>
              </a:rPr>
              <a:t>®</a:t>
            </a:r>
            <a:endParaRPr lang="en-CA" sz="1200" dirty="0">
              <a:solidFill>
                <a:srgbClr val="CC3300"/>
              </a:solidFill>
            </a:endParaRPr>
          </a:p>
        </p:txBody>
      </p:sp>
      <p:sp>
        <p:nvSpPr>
          <p:cNvPr id="1029" name="Rectangle 6"/>
          <p:cNvSpPr>
            <a:spLocks noGrp="1" noChangeArrowheads="1"/>
          </p:cNvSpPr>
          <p:nvPr>
            <p:ph type="title"/>
          </p:nvPr>
        </p:nvSpPr>
        <p:spPr bwMode="auto">
          <a:xfrm>
            <a:off x="323528" y="332657"/>
            <a:ext cx="6552728" cy="118014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dirty="0" smtClean="0"/>
              <a:t>Click to edit Master title style</a:t>
            </a:r>
          </a:p>
        </p:txBody>
      </p:sp>
      <p:sp>
        <p:nvSpPr>
          <p:cNvPr id="11" name="TextBox 10"/>
          <p:cNvSpPr txBox="1"/>
          <p:nvPr userDrawn="1"/>
        </p:nvSpPr>
        <p:spPr>
          <a:xfrm>
            <a:off x="7452320" y="1279793"/>
            <a:ext cx="288032" cy="276999"/>
          </a:xfrm>
          <a:prstGeom prst="rect">
            <a:avLst/>
          </a:prstGeom>
          <a:noFill/>
        </p:spPr>
        <p:txBody>
          <a:bodyPr wrap="square" rtlCol="0">
            <a:spAutoFit/>
          </a:bodyPr>
          <a:lstStyle/>
          <a:p>
            <a:r>
              <a:rPr lang="en-CA" sz="1200" dirty="0" smtClean="0">
                <a:solidFill>
                  <a:srgbClr val="CC3300"/>
                </a:solidFill>
              </a:rPr>
              <a:t>®</a:t>
            </a:r>
            <a:endParaRPr lang="en-CA" sz="1200" dirty="0">
              <a:solidFill>
                <a:srgbClr val="CC3300"/>
              </a:solidFill>
            </a:endParaRPr>
          </a:p>
        </p:txBody>
      </p:sp>
    </p:spTree>
  </p:cSld>
  <p:clrMap bg1="lt1" tx1="dk1" bg2="lt2" tx2="dk2" accent1="accent1" accent2="accent2" accent3="accent3" accent4="accent4" accent5="accent5" accent6="accent6" hlink="hlink" folHlink="folHlink"/>
  <p:sldLayoutIdLst>
    <p:sldLayoutId id="2147483668" r:id="rId1"/>
    <p:sldLayoutId id="2147483663" r:id="rId2"/>
    <p:sldLayoutId id="2147483662" r:id="rId3"/>
    <p:sldLayoutId id="2147483664" r:id="rId4"/>
    <p:sldLayoutId id="2147483665" r:id="rId5"/>
    <p:sldLayoutId id="2147483666" r:id="rId6"/>
    <p:sldLayoutId id="2147483667" r:id="rId7"/>
  </p:sldLayoutIdLst>
  <p:timing>
    <p:tnLst>
      <p:par>
        <p:cTn id="1" dur="indefinite" restart="never" nodeType="tmRoot"/>
      </p:par>
    </p:tnLst>
  </p:timing>
  <p:hf hdr="0" ftr="0" dt="0"/>
  <p:txStyles>
    <p:titleStyle>
      <a:lvl1pPr algn="l" rtl="0" eaLnBrk="1" fontAlgn="base" hangingPunct="1">
        <a:lnSpc>
          <a:spcPct val="80000"/>
        </a:lnSpc>
        <a:spcBef>
          <a:spcPct val="0"/>
        </a:spcBef>
        <a:spcAft>
          <a:spcPct val="0"/>
        </a:spcAft>
        <a:defRPr sz="4000">
          <a:solidFill>
            <a:schemeClr val="tx2"/>
          </a:solidFill>
          <a:latin typeface="+mj-lt"/>
          <a:ea typeface="+mj-ea"/>
          <a:cs typeface="+mj-cs"/>
        </a:defRPr>
      </a:lvl1pPr>
      <a:lvl2pPr algn="l" rtl="0" eaLnBrk="1" fontAlgn="base" hangingPunct="1">
        <a:lnSpc>
          <a:spcPct val="80000"/>
        </a:lnSpc>
        <a:spcBef>
          <a:spcPct val="0"/>
        </a:spcBef>
        <a:spcAft>
          <a:spcPct val="0"/>
        </a:spcAft>
        <a:defRPr sz="4000">
          <a:solidFill>
            <a:schemeClr val="tx2"/>
          </a:solidFill>
          <a:latin typeface="Verdana" pitchFamily="34" charset="0"/>
        </a:defRPr>
      </a:lvl2pPr>
      <a:lvl3pPr algn="l" rtl="0" eaLnBrk="1" fontAlgn="base" hangingPunct="1">
        <a:lnSpc>
          <a:spcPct val="80000"/>
        </a:lnSpc>
        <a:spcBef>
          <a:spcPct val="0"/>
        </a:spcBef>
        <a:spcAft>
          <a:spcPct val="0"/>
        </a:spcAft>
        <a:defRPr sz="4000">
          <a:solidFill>
            <a:schemeClr val="tx2"/>
          </a:solidFill>
          <a:latin typeface="Verdana" pitchFamily="34" charset="0"/>
        </a:defRPr>
      </a:lvl3pPr>
      <a:lvl4pPr algn="l" rtl="0" eaLnBrk="1" fontAlgn="base" hangingPunct="1">
        <a:lnSpc>
          <a:spcPct val="80000"/>
        </a:lnSpc>
        <a:spcBef>
          <a:spcPct val="0"/>
        </a:spcBef>
        <a:spcAft>
          <a:spcPct val="0"/>
        </a:spcAft>
        <a:defRPr sz="4000">
          <a:solidFill>
            <a:schemeClr val="tx2"/>
          </a:solidFill>
          <a:latin typeface="Verdana" pitchFamily="34" charset="0"/>
        </a:defRPr>
      </a:lvl4pPr>
      <a:lvl5pPr algn="l" rtl="0" eaLnBrk="1" fontAlgn="base" hangingPunct="1">
        <a:lnSpc>
          <a:spcPct val="80000"/>
        </a:lnSpc>
        <a:spcBef>
          <a:spcPct val="0"/>
        </a:spcBef>
        <a:spcAft>
          <a:spcPct val="0"/>
        </a:spcAft>
        <a:defRPr sz="4000">
          <a:solidFill>
            <a:schemeClr val="tx2"/>
          </a:solidFill>
          <a:latin typeface="Verdana" pitchFamily="34" charset="0"/>
        </a:defRPr>
      </a:lvl5pPr>
      <a:lvl6pPr marL="457200" algn="l" rtl="0" eaLnBrk="1" fontAlgn="base" hangingPunct="1">
        <a:lnSpc>
          <a:spcPct val="80000"/>
        </a:lnSpc>
        <a:spcBef>
          <a:spcPct val="0"/>
        </a:spcBef>
        <a:spcAft>
          <a:spcPct val="0"/>
        </a:spcAft>
        <a:defRPr sz="4000">
          <a:solidFill>
            <a:schemeClr val="tx2"/>
          </a:solidFill>
          <a:latin typeface="Verdana" pitchFamily="34" charset="0"/>
        </a:defRPr>
      </a:lvl6pPr>
      <a:lvl7pPr marL="914400" algn="l" rtl="0" eaLnBrk="1" fontAlgn="base" hangingPunct="1">
        <a:lnSpc>
          <a:spcPct val="80000"/>
        </a:lnSpc>
        <a:spcBef>
          <a:spcPct val="0"/>
        </a:spcBef>
        <a:spcAft>
          <a:spcPct val="0"/>
        </a:spcAft>
        <a:defRPr sz="4000">
          <a:solidFill>
            <a:schemeClr val="tx2"/>
          </a:solidFill>
          <a:latin typeface="Verdana" pitchFamily="34" charset="0"/>
        </a:defRPr>
      </a:lvl7pPr>
      <a:lvl8pPr marL="1371600" algn="l" rtl="0" eaLnBrk="1" fontAlgn="base" hangingPunct="1">
        <a:lnSpc>
          <a:spcPct val="80000"/>
        </a:lnSpc>
        <a:spcBef>
          <a:spcPct val="0"/>
        </a:spcBef>
        <a:spcAft>
          <a:spcPct val="0"/>
        </a:spcAft>
        <a:defRPr sz="4000">
          <a:solidFill>
            <a:schemeClr val="tx2"/>
          </a:solidFill>
          <a:latin typeface="Verdana" pitchFamily="34" charset="0"/>
        </a:defRPr>
      </a:lvl8pPr>
      <a:lvl9pPr marL="1828800" algn="l" rtl="0" eaLnBrk="1" fontAlgn="base" hangingPunct="1">
        <a:lnSpc>
          <a:spcPct val="80000"/>
        </a:lnSpc>
        <a:spcBef>
          <a:spcPct val="0"/>
        </a:spcBef>
        <a:spcAft>
          <a:spcPct val="0"/>
        </a:spcAft>
        <a:defRPr sz="4000">
          <a:solidFill>
            <a:schemeClr val="tx2"/>
          </a:solidFill>
          <a:latin typeface="Verdana" pitchFamily="34" charset="0"/>
        </a:defRPr>
      </a:lvl9pPr>
    </p:titleStyle>
    <p:bodyStyle>
      <a:lvl1pPr marL="342900" indent="-342900" algn="l" rtl="0" eaLnBrk="1" fontAlgn="base" hangingPunct="1">
        <a:spcBef>
          <a:spcPct val="20000"/>
        </a:spcBef>
        <a:spcAft>
          <a:spcPct val="0"/>
        </a:spcAft>
        <a:buClr>
          <a:schemeClr val="accent1"/>
        </a:buClr>
        <a:buSzPct val="75000"/>
        <a:buFont typeface="Wingdings" pitchFamily="2" charset="2"/>
        <a:buChar char="n"/>
        <a:defRPr sz="31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1"/>
        </a:buClr>
        <a:buSzPct val="65000"/>
        <a:buFont typeface="Wingdings" pitchFamily="2" charset="2"/>
        <a:buChar char="Ø"/>
        <a:defRPr sz="2600">
          <a:solidFill>
            <a:schemeClr val="tx1"/>
          </a:solidFill>
          <a:latin typeface="+mn-lt"/>
        </a:defRPr>
      </a:lvl2pPr>
      <a:lvl3pPr marL="1143000" indent="-228600" algn="l" rtl="0" eaLnBrk="1" fontAlgn="base" hangingPunct="1">
        <a:spcBef>
          <a:spcPct val="20000"/>
        </a:spcBef>
        <a:spcAft>
          <a:spcPct val="0"/>
        </a:spcAft>
        <a:buClr>
          <a:schemeClr val="folHlink"/>
        </a:buClr>
        <a:buSzPct val="55000"/>
        <a:buFont typeface="Wingdings" pitchFamily="2" charset="2"/>
        <a:buChar char="n"/>
        <a:defRPr sz="2400">
          <a:solidFill>
            <a:schemeClr val="tx1"/>
          </a:solidFill>
          <a:latin typeface="+mn-lt"/>
        </a:defRPr>
      </a:lvl3pPr>
      <a:lvl4pPr marL="1600200" indent="-228600" algn="l" rtl="0" eaLnBrk="1" fontAlgn="base" hangingPunct="1">
        <a:spcBef>
          <a:spcPct val="20000"/>
        </a:spcBef>
        <a:spcAft>
          <a:spcPct val="0"/>
        </a:spcAft>
        <a:buClr>
          <a:schemeClr val="folHlink"/>
        </a:buClr>
        <a:buChar char="•"/>
        <a:defRPr sz="2000">
          <a:solidFill>
            <a:schemeClr val="tx1"/>
          </a:solidFill>
          <a:latin typeface="+mn-lt"/>
        </a:defRPr>
      </a:lvl4pPr>
      <a:lvl5pPr marL="20574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5pPr>
      <a:lvl6pPr marL="25146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6pPr>
      <a:lvl7pPr marL="29718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7pPr>
      <a:lvl8pPr marL="34290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8pPr>
      <a:lvl9pPr marL="38862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creativecommons.org/licenses/by/3.0/deed.en_GB" TargetMode="External"/><Relationship Id="rId2" Type="http://schemas.openxmlformats.org/officeDocument/2006/relationships/hyperlink" Target="http://gforge.hl7.org/svn/fhir/trunk/presentations/2015-07%20FHIR%20Institute/FHIR%20for%20Executives.pptx" TargetMode="Externa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hyperlink" Target="https://github.com/37signals/highrise-api" TargetMode="Externa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hyperlink" Target="http://hl7.org/fhir" TargetMode="External"/><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7.wmf"/></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3.xml"/><Relationship Id="rId4" Type="http://schemas.openxmlformats.org/officeDocument/2006/relationships/image" Target="../media/image9.wmf"/></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0.xml"/><Relationship Id="rId1" Type="http://schemas.openxmlformats.org/officeDocument/2006/relationships/slideLayout" Target="../slideLayouts/slideLayout3.xml"/><Relationship Id="rId6" Type="http://schemas.openxmlformats.org/officeDocument/2006/relationships/image" Target="../media/image13.jpeg"/><Relationship Id="rId5" Type="http://schemas.openxmlformats.org/officeDocument/2006/relationships/image" Target="../media/image12.jpeg"/><Relationship Id="rId4" Type="http://schemas.openxmlformats.org/officeDocument/2006/relationships/image" Target="../media/image11.jpeg"/></Relationships>
</file>

<file path=ppt/slides/_rels/slide3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4.xml"/><Relationship Id="rId1" Type="http://schemas.openxmlformats.org/officeDocument/2006/relationships/slideLayout" Target="../slideLayouts/slideLayout7.xml"/><Relationship Id="rId4" Type="http://schemas.openxmlformats.org/officeDocument/2006/relationships/image" Target="../media/image23.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4.xml"/><Relationship Id="rId1" Type="http://schemas.openxmlformats.org/officeDocument/2006/relationships/slideLayout" Target="../slideLayouts/slideLayout3.xml"/><Relationship Id="rId4" Type="http://schemas.openxmlformats.org/officeDocument/2006/relationships/image" Target="../media/image25.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hyperlink" Target="http://wiki.hl7.org/index.php?title=FHIR_email_list_subscription_instructions" TargetMode="External"/><Relationship Id="rId1" Type="http://schemas.openxmlformats.org/officeDocument/2006/relationships/slideLayout" Target="../slideLayouts/slideLayout3.xml"/><Relationship Id="rId4" Type="http://schemas.openxmlformats.org/officeDocument/2006/relationships/image" Target="../media/image26.jpeg"/></Relationships>
</file>

<file path=ppt/slides/_rels/slide85.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8" Type="http://schemas.openxmlformats.org/officeDocument/2006/relationships/image" Target="../media/image31.jpeg"/><Relationship Id="rId3" Type="http://schemas.openxmlformats.org/officeDocument/2006/relationships/image" Target="../media/image2.jpeg"/><Relationship Id="rId7" Type="http://schemas.openxmlformats.org/officeDocument/2006/relationships/image" Target="../media/image30.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29.jpeg"/><Relationship Id="rId5" Type="http://schemas.openxmlformats.org/officeDocument/2006/relationships/image" Target="../media/image28.png"/><Relationship Id="rId4" Type="http://schemas.openxmlformats.org/officeDocument/2006/relationships/image" Target="../media/image27.jpe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3" Type="http://schemas.openxmlformats.org/officeDocument/2006/relationships/hyperlink" Target="mailto:lmckenzie@gevityinc.com" TargetMode="External"/><Relationship Id="rId2" Type="http://schemas.openxmlformats.org/officeDocument/2006/relationships/hyperlink" Target="http://hl7.org/fhir" TargetMode="External"/><Relationship Id="rId1" Type="http://schemas.openxmlformats.org/officeDocument/2006/relationships/slideLayout" Target="../slideLayouts/slideLayout3.xml"/><Relationship Id="rId5" Type="http://schemas.openxmlformats.org/officeDocument/2006/relationships/image" Target="../media/image32.png"/><Relationship Id="rId4" Type="http://schemas.openxmlformats.org/officeDocument/2006/relationships/image" Target="../media/image2.jpe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AU" dirty="0" smtClean="0"/>
              <a:t>FHIR for Executives</a:t>
            </a:r>
            <a:endParaRPr lang="en-AU" dirty="0"/>
          </a:p>
        </p:txBody>
      </p:sp>
      <p:sp>
        <p:nvSpPr>
          <p:cNvPr id="3" name="Subtitle 2"/>
          <p:cNvSpPr>
            <a:spLocks noGrp="1"/>
          </p:cNvSpPr>
          <p:nvPr>
            <p:ph type="subTitle" idx="1"/>
          </p:nvPr>
        </p:nvSpPr>
        <p:spPr/>
        <p:txBody>
          <a:bodyPr/>
          <a:lstStyle/>
          <a:p>
            <a:r>
              <a:rPr lang="en-AU" dirty="0" smtClean="0"/>
              <a:t>Lloyd McKenzie</a:t>
            </a:r>
          </a:p>
          <a:p>
            <a:r>
              <a:rPr lang="en-AU" dirty="0" smtClean="0"/>
              <a:t>July 13, 2015</a:t>
            </a:r>
            <a:endParaRPr lang="en-AU" dirty="0"/>
          </a:p>
        </p:txBody>
      </p:sp>
    </p:spTree>
    <p:extLst>
      <p:ext uri="{BB962C8B-B14F-4D97-AF65-F5344CB8AC3E}">
        <p14:creationId xmlns="" xmlns:p14="http://schemas.microsoft.com/office/powerpoint/2010/main" val="349585570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we have – v2</a:t>
            </a:r>
            <a:endParaRPr lang="en-CA" dirty="0"/>
          </a:p>
        </p:txBody>
      </p:sp>
      <p:sp>
        <p:nvSpPr>
          <p:cNvPr id="3" name="Content Placeholder 2"/>
          <p:cNvSpPr>
            <a:spLocks noGrp="1"/>
          </p:cNvSpPr>
          <p:nvPr>
            <p:ph idx="1"/>
          </p:nvPr>
        </p:nvSpPr>
        <p:spPr/>
        <p:txBody>
          <a:bodyPr/>
          <a:lstStyle/>
          <a:p>
            <a:r>
              <a:rPr lang="en-US" dirty="0" smtClean="0"/>
              <a:t>Works relatively well within institutions</a:t>
            </a:r>
          </a:p>
          <a:p>
            <a:r>
              <a:rPr lang="en-US" dirty="0" smtClean="0"/>
              <a:t>But</a:t>
            </a:r>
          </a:p>
          <a:p>
            <a:pPr lvl="1"/>
            <a:r>
              <a:rPr lang="en-US" dirty="0" smtClean="0"/>
              <a:t>Legacy, custom syntax (learning curve, tools)</a:t>
            </a:r>
          </a:p>
          <a:p>
            <a:pPr lvl="1"/>
            <a:r>
              <a:rPr lang="en-US" dirty="0" smtClean="0"/>
              <a:t>Messaging design limits architectures</a:t>
            </a:r>
          </a:p>
          <a:p>
            <a:pPr lvl="1"/>
            <a:r>
              <a:rPr lang="en-US" dirty="0" smtClean="0"/>
              <a:t>Doesn’t scale well across organization boundaries</a:t>
            </a:r>
          </a:p>
          <a:p>
            <a:pPr lvl="1"/>
            <a:r>
              <a:rPr lang="en-US" dirty="0" smtClean="0"/>
              <a:t>Security/privacy infrastructure is minimal</a:t>
            </a:r>
          </a:p>
          <a:p>
            <a:pPr lvl="1"/>
            <a:r>
              <a:rPr lang="en-US" dirty="0" smtClean="0"/>
              <a:t>A potpourri of segments and fields with no means to distinguish the common from edge case</a:t>
            </a:r>
            <a:endParaRPr lang="en-CA" dirty="0"/>
          </a:p>
        </p:txBody>
      </p:sp>
      <p:sp>
        <p:nvSpPr>
          <p:cNvPr id="4" name="Slide Number Placeholder 3"/>
          <p:cNvSpPr>
            <a:spLocks noGrp="1"/>
          </p:cNvSpPr>
          <p:nvPr>
            <p:ph type="sldNum" sz="quarter" idx="4"/>
          </p:nvPr>
        </p:nvSpPr>
        <p:spPr/>
        <p:txBody>
          <a:bodyPr/>
          <a:lstStyle/>
          <a:p>
            <a:fld id="{5CC3E5C4-3E2B-40F1-9F2B-C46CEB0C88DF}" type="slidenum">
              <a:rPr lang="en-CA" smtClean="0"/>
              <a:pPr/>
              <a:t>10</a:t>
            </a:fld>
            <a:endParaRPr lang="en-CA" dirty="0"/>
          </a:p>
        </p:txBody>
      </p:sp>
    </p:spTree>
    <p:extLst>
      <p:ext uri="{BB962C8B-B14F-4D97-AF65-F5344CB8AC3E}">
        <p14:creationId xmlns="" xmlns:p14="http://schemas.microsoft.com/office/powerpoint/2010/main" val="164181370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we have – v3</a:t>
            </a:r>
            <a:endParaRPr lang="en-CA" dirty="0"/>
          </a:p>
        </p:txBody>
      </p:sp>
      <p:sp>
        <p:nvSpPr>
          <p:cNvPr id="3" name="Content Placeholder 2"/>
          <p:cNvSpPr>
            <a:spLocks noGrp="1"/>
          </p:cNvSpPr>
          <p:nvPr>
            <p:ph idx="1"/>
          </p:nvPr>
        </p:nvSpPr>
        <p:spPr/>
        <p:txBody>
          <a:bodyPr/>
          <a:lstStyle/>
          <a:p>
            <a:r>
              <a:rPr lang="en-US" dirty="0" smtClean="0"/>
              <a:t>Newer technology and semi-robust reference model, but</a:t>
            </a:r>
          </a:p>
          <a:p>
            <a:pPr lvl="1"/>
            <a:r>
              <a:rPr lang="en-US" dirty="0" smtClean="0"/>
              <a:t>Steep learning curve</a:t>
            </a:r>
          </a:p>
          <a:p>
            <a:pPr lvl="2"/>
            <a:r>
              <a:rPr lang="en-US" dirty="0" smtClean="0"/>
              <a:t>Primary implementations by those with $$$$s</a:t>
            </a:r>
          </a:p>
          <a:p>
            <a:pPr lvl="1"/>
            <a:r>
              <a:rPr lang="en-US" dirty="0" smtClean="0"/>
              <a:t>No inter-version wire compatibility</a:t>
            </a:r>
          </a:p>
          <a:p>
            <a:pPr lvl="1"/>
            <a:r>
              <a:rPr lang="en-US" dirty="0" smtClean="0"/>
              <a:t>International specifications are too abstract, regional implementations don’t interoperate</a:t>
            </a:r>
          </a:p>
        </p:txBody>
      </p:sp>
      <p:sp>
        <p:nvSpPr>
          <p:cNvPr id="4" name="Slide Number Placeholder 3"/>
          <p:cNvSpPr>
            <a:spLocks noGrp="1"/>
          </p:cNvSpPr>
          <p:nvPr>
            <p:ph type="sldNum" sz="quarter" idx="4"/>
          </p:nvPr>
        </p:nvSpPr>
        <p:spPr/>
        <p:txBody>
          <a:bodyPr/>
          <a:lstStyle/>
          <a:p>
            <a:fld id="{5CC3E5C4-3E2B-40F1-9F2B-C46CEB0C88DF}" type="slidenum">
              <a:rPr lang="en-CA" smtClean="0"/>
              <a:pPr/>
              <a:t>11</a:t>
            </a:fld>
            <a:endParaRPr lang="en-CA" dirty="0"/>
          </a:p>
        </p:txBody>
      </p:sp>
    </p:spTree>
    <p:extLst>
      <p:ext uri="{BB962C8B-B14F-4D97-AF65-F5344CB8AC3E}">
        <p14:creationId xmlns="" xmlns:p14="http://schemas.microsoft.com/office/powerpoint/2010/main" val="235989251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we have - CDA</a:t>
            </a:r>
            <a:endParaRPr lang="en-CA" dirty="0"/>
          </a:p>
        </p:txBody>
      </p:sp>
      <p:sp>
        <p:nvSpPr>
          <p:cNvPr id="3" name="Content Placeholder 2"/>
          <p:cNvSpPr>
            <a:spLocks noGrp="1"/>
          </p:cNvSpPr>
          <p:nvPr>
            <p:ph idx="1"/>
          </p:nvPr>
        </p:nvSpPr>
        <p:spPr/>
        <p:txBody>
          <a:bodyPr/>
          <a:lstStyle/>
          <a:p>
            <a:r>
              <a:rPr lang="en-US" dirty="0" smtClean="0"/>
              <a:t>Broad implementation, human-to-human interoperability, but:</a:t>
            </a:r>
          </a:p>
          <a:p>
            <a:pPr lvl="1"/>
            <a:r>
              <a:rPr lang="en-US" dirty="0" smtClean="0"/>
              <a:t>Still a very steep learning curve</a:t>
            </a:r>
          </a:p>
          <a:p>
            <a:pPr lvl="1"/>
            <a:r>
              <a:rPr lang="en-US" dirty="0" smtClean="0"/>
              <a:t>Interoperability beyond a human-to-human level is still a challenge, even with templates</a:t>
            </a:r>
          </a:p>
          <a:p>
            <a:pPr lvl="1"/>
            <a:r>
              <a:rPr lang="en-US" dirty="0" smtClean="0"/>
              <a:t>Document architecture doesn’t fit all problems</a:t>
            </a:r>
          </a:p>
          <a:p>
            <a:pPr lvl="1"/>
            <a:r>
              <a:rPr lang="en-US" dirty="0" smtClean="0"/>
              <a:t>Still a diversity of implementations</a:t>
            </a:r>
          </a:p>
          <a:p>
            <a:pPr lvl="1"/>
            <a:r>
              <a:rPr lang="en-US" dirty="0" smtClean="0"/>
              <a:t>Extensibility is difficult</a:t>
            </a:r>
          </a:p>
        </p:txBody>
      </p:sp>
      <p:sp>
        <p:nvSpPr>
          <p:cNvPr id="4" name="Slide Number Placeholder 3"/>
          <p:cNvSpPr>
            <a:spLocks noGrp="1"/>
          </p:cNvSpPr>
          <p:nvPr>
            <p:ph type="sldNum" sz="quarter" idx="4"/>
          </p:nvPr>
        </p:nvSpPr>
        <p:spPr/>
        <p:txBody>
          <a:bodyPr/>
          <a:lstStyle/>
          <a:p>
            <a:fld id="{5CC3E5C4-3E2B-40F1-9F2B-C46CEB0C88DF}" type="slidenum">
              <a:rPr lang="en-CA" smtClean="0"/>
              <a:pPr/>
              <a:t>12</a:t>
            </a:fld>
            <a:endParaRPr lang="en-CA" dirty="0"/>
          </a:p>
        </p:txBody>
      </p:sp>
    </p:spTree>
    <p:extLst>
      <p:ext uri="{BB962C8B-B14F-4D97-AF65-F5344CB8AC3E}">
        <p14:creationId xmlns="" xmlns:p14="http://schemas.microsoft.com/office/powerpoint/2010/main" val="102266646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So I should drop everything and use FHIR?</a:t>
            </a:r>
            <a:endParaRPr lang="en-CA" sz="3600" dirty="0"/>
          </a:p>
        </p:txBody>
      </p:sp>
      <p:sp>
        <p:nvSpPr>
          <p:cNvPr id="3" name="Content Placeholder 2"/>
          <p:cNvSpPr>
            <a:spLocks noGrp="1"/>
          </p:cNvSpPr>
          <p:nvPr>
            <p:ph idx="1"/>
          </p:nvPr>
        </p:nvSpPr>
        <p:spPr/>
        <p:txBody>
          <a:bodyPr/>
          <a:lstStyle/>
          <a:p>
            <a:r>
              <a:rPr lang="en-US" dirty="0" smtClean="0"/>
              <a:t>Tossing functioning systems the instant a promising newcomer appears is </a:t>
            </a:r>
            <a:r>
              <a:rPr lang="en-US" b="1" dirty="0" smtClean="0"/>
              <a:t>not</a:t>
            </a:r>
            <a:r>
              <a:rPr lang="en-US" dirty="0" smtClean="0"/>
              <a:t> generally a wise strategy</a:t>
            </a:r>
          </a:p>
          <a:p>
            <a:endParaRPr lang="en-US" dirty="0" smtClean="0"/>
          </a:p>
          <a:p>
            <a:r>
              <a:rPr lang="en-US" dirty="0" smtClean="0"/>
              <a:t>There’s room for something better</a:t>
            </a:r>
          </a:p>
          <a:p>
            <a:pPr lvl="1"/>
            <a:r>
              <a:rPr lang="en-US" dirty="0" smtClean="0"/>
              <a:t>FHIR tries to fill that gap</a:t>
            </a:r>
          </a:p>
          <a:p>
            <a:pPr lvl="1"/>
            <a:r>
              <a:rPr lang="en-US" dirty="0" smtClean="0"/>
              <a:t>Market will decide whether FHIR survives, coexists or replaces other products</a:t>
            </a:r>
            <a:endParaRPr lang="en-CA" dirty="0"/>
          </a:p>
        </p:txBody>
      </p:sp>
      <p:sp>
        <p:nvSpPr>
          <p:cNvPr id="4" name="Slide Number Placeholder 3"/>
          <p:cNvSpPr>
            <a:spLocks noGrp="1"/>
          </p:cNvSpPr>
          <p:nvPr>
            <p:ph type="sldNum" sz="quarter" idx="4"/>
          </p:nvPr>
        </p:nvSpPr>
        <p:spPr/>
        <p:txBody>
          <a:bodyPr/>
          <a:lstStyle/>
          <a:p>
            <a:fld id="{5CC3E5C4-3E2B-40F1-9F2B-C46CEB0C88DF}" type="slidenum">
              <a:rPr lang="en-CA" smtClean="0"/>
              <a:pPr/>
              <a:t>13</a:t>
            </a:fld>
            <a:endParaRPr lang="en-CA" dirty="0"/>
          </a:p>
        </p:txBody>
      </p:sp>
    </p:spTree>
    <p:extLst>
      <p:ext uri="{BB962C8B-B14F-4D97-AF65-F5344CB8AC3E}">
        <p14:creationId xmlns="" xmlns:p14="http://schemas.microsoft.com/office/powerpoint/2010/main" val="304992246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Problems we face</a:t>
            </a:r>
            <a:endParaRPr lang="en-AU" dirty="0"/>
          </a:p>
        </p:txBody>
      </p:sp>
      <p:sp>
        <p:nvSpPr>
          <p:cNvPr id="3" name="Content Placeholder 2"/>
          <p:cNvSpPr>
            <a:spLocks noGrp="1"/>
          </p:cNvSpPr>
          <p:nvPr>
            <p:ph idx="1"/>
          </p:nvPr>
        </p:nvSpPr>
        <p:spPr/>
        <p:txBody>
          <a:bodyPr/>
          <a:lstStyle/>
          <a:p>
            <a:r>
              <a:rPr lang="en-AU" dirty="0" smtClean="0"/>
              <a:t>No central authorities</a:t>
            </a:r>
          </a:p>
          <a:p>
            <a:r>
              <a:rPr lang="en-AU" dirty="0" smtClean="0"/>
              <a:t>Permutation of biological and sociological complexity</a:t>
            </a:r>
          </a:p>
          <a:p>
            <a:r>
              <a:rPr lang="en-AU" dirty="0"/>
              <a:t>Fractal use cases</a:t>
            </a:r>
          </a:p>
          <a:p>
            <a:r>
              <a:rPr lang="en-AU" dirty="0" smtClean="0"/>
              <a:t>Economics favours balkanization</a:t>
            </a:r>
          </a:p>
          <a:p>
            <a:r>
              <a:rPr lang="en-AU" dirty="0" smtClean="0"/>
              <a:t>Externalizing complexity</a:t>
            </a:r>
          </a:p>
          <a:p>
            <a:r>
              <a:rPr lang="en-AU" dirty="0" smtClean="0"/>
              <a:t>Much confusion about the problem</a:t>
            </a:r>
          </a:p>
          <a:p>
            <a:endParaRPr lang="en-AU" dirty="0" smtClean="0"/>
          </a:p>
        </p:txBody>
      </p:sp>
      <p:sp>
        <p:nvSpPr>
          <p:cNvPr id="4" name="Slide Number Placeholder 3"/>
          <p:cNvSpPr>
            <a:spLocks noGrp="1"/>
          </p:cNvSpPr>
          <p:nvPr>
            <p:ph type="sldNum" sz="quarter" idx="4"/>
          </p:nvPr>
        </p:nvSpPr>
        <p:spPr/>
        <p:txBody>
          <a:bodyPr/>
          <a:lstStyle/>
          <a:p>
            <a:fld id="{5CC3E5C4-3E2B-40F1-9F2B-C46CEB0C88DF}" type="slidenum">
              <a:rPr lang="en-CA" smtClean="0"/>
              <a:pPr/>
              <a:t>14</a:t>
            </a:fld>
            <a:endParaRPr lang="en-CA" dirty="0"/>
          </a:p>
        </p:txBody>
      </p:sp>
    </p:spTree>
    <p:extLst>
      <p:ext uri="{BB962C8B-B14F-4D97-AF65-F5344CB8AC3E}">
        <p14:creationId xmlns="" xmlns:p14="http://schemas.microsoft.com/office/powerpoint/2010/main" val="422905357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AU" dirty="0" smtClean="0"/>
              <a:t>Complexity Model</a:t>
            </a:r>
            <a:endParaRPr lang="en-AU" dirty="0"/>
          </a:p>
        </p:txBody>
      </p:sp>
      <p:cxnSp>
        <p:nvCxnSpPr>
          <p:cNvPr id="5" name="Straight Connector 4"/>
          <p:cNvCxnSpPr/>
          <p:nvPr/>
        </p:nvCxnSpPr>
        <p:spPr>
          <a:xfrm>
            <a:off x="1143000" y="1752600"/>
            <a:ext cx="0" cy="4191000"/>
          </a:xfrm>
          <a:prstGeom prst="line">
            <a:avLst/>
          </a:prstGeom>
          <a:ln w="38100">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1143000" y="5943600"/>
            <a:ext cx="6629400" cy="0"/>
          </a:xfrm>
          <a:prstGeom prst="line">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9701" name="TextBox 9"/>
          <p:cNvSpPr txBox="1">
            <a:spLocks noChangeArrowheads="1"/>
          </p:cNvSpPr>
          <p:nvPr/>
        </p:nvSpPr>
        <p:spPr bwMode="auto">
          <a:xfrm rot="-5400000">
            <a:off x="-459581" y="3586956"/>
            <a:ext cx="2355850" cy="5222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AU" altLang="en-US" sz="2800"/>
              <a:t>Difficulty (log)</a:t>
            </a:r>
          </a:p>
        </p:txBody>
      </p:sp>
      <p:sp>
        <p:nvSpPr>
          <p:cNvPr id="29702" name="TextBox 10"/>
          <p:cNvSpPr txBox="1">
            <a:spLocks noChangeArrowheads="1"/>
          </p:cNvSpPr>
          <p:nvPr/>
        </p:nvSpPr>
        <p:spPr bwMode="auto">
          <a:xfrm>
            <a:off x="2590800" y="6096000"/>
            <a:ext cx="2743200" cy="523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AU" altLang="en-US" sz="2800"/>
              <a:t>Semantic Depth</a:t>
            </a:r>
          </a:p>
        </p:txBody>
      </p:sp>
      <p:sp>
        <p:nvSpPr>
          <p:cNvPr id="12" name="Oval 11"/>
          <p:cNvSpPr/>
          <p:nvPr/>
        </p:nvSpPr>
        <p:spPr>
          <a:xfrm>
            <a:off x="1295400" y="4991100"/>
            <a:ext cx="12192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AU" sz="1600" dirty="0"/>
              <a:t>HTTP / HTML</a:t>
            </a:r>
          </a:p>
        </p:txBody>
      </p:sp>
      <p:sp>
        <p:nvSpPr>
          <p:cNvPr id="13" name="Oval 12"/>
          <p:cNvSpPr/>
          <p:nvPr/>
        </p:nvSpPr>
        <p:spPr>
          <a:xfrm>
            <a:off x="1600200" y="3600450"/>
            <a:ext cx="914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AU" sz="1600" dirty="0"/>
              <a:t>XML</a:t>
            </a:r>
          </a:p>
        </p:txBody>
      </p:sp>
      <p:sp>
        <p:nvSpPr>
          <p:cNvPr id="14" name="Oval 13"/>
          <p:cNvSpPr/>
          <p:nvPr/>
        </p:nvSpPr>
        <p:spPr>
          <a:xfrm>
            <a:off x="1905000" y="2438400"/>
            <a:ext cx="914400" cy="5635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AU" sz="1600" dirty="0"/>
              <a:t>WS</a:t>
            </a:r>
          </a:p>
        </p:txBody>
      </p:sp>
      <p:sp>
        <p:nvSpPr>
          <p:cNvPr id="15" name="Oval 14"/>
          <p:cNvSpPr/>
          <p:nvPr/>
        </p:nvSpPr>
        <p:spPr>
          <a:xfrm>
            <a:off x="3657600" y="4572000"/>
            <a:ext cx="10668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AU" sz="1600" dirty="0"/>
              <a:t>HL7 v2</a:t>
            </a:r>
          </a:p>
        </p:txBody>
      </p:sp>
      <p:sp>
        <p:nvSpPr>
          <p:cNvPr id="16" name="Oval 15"/>
          <p:cNvSpPr/>
          <p:nvPr/>
        </p:nvSpPr>
        <p:spPr>
          <a:xfrm>
            <a:off x="6781800" y="152400"/>
            <a:ext cx="13716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AU" sz="1600" dirty="0" err="1"/>
              <a:t>Snomed</a:t>
            </a:r>
            <a:endParaRPr lang="en-AU" sz="1600" dirty="0"/>
          </a:p>
        </p:txBody>
      </p:sp>
      <p:cxnSp>
        <p:nvCxnSpPr>
          <p:cNvPr id="18" name="Straight Arrow Connector 17"/>
          <p:cNvCxnSpPr/>
          <p:nvPr/>
        </p:nvCxnSpPr>
        <p:spPr>
          <a:xfrm flipV="1">
            <a:off x="8153400" y="76200"/>
            <a:ext cx="152400" cy="762000"/>
          </a:xfrm>
          <a:prstGeom prst="straightConnector1">
            <a:avLst/>
          </a:prstGeom>
          <a:ln w="57150">
            <a:solidFill>
              <a:srgbClr val="A2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0" name="Oval 19"/>
          <p:cNvSpPr/>
          <p:nvPr/>
        </p:nvSpPr>
        <p:spPr>
          <a:xfrm>
            <a:off x="5029200" y="3267075"/>
            <a:ext cx="10668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AU" sz="1600" dirty="0"/>
              <a:t>CDA</a:t>
            </a:r>
          </a:p>
        </p:txBody>
      </p:sp>
      <p:sp>
        <p:nvSpPr>
          <p:cNvPr id="21" name="Oval 20"/>
          <p:cNvSpPr/>
          <p:nvPr/>
        </p:nvSpPr>
        <p:spPr>
          <a:xfrm>
            <a:off x="6229350" y="1133475"/>
            <a:ext cx="10668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AU" sz="1600" dirty="0"/>
              <a:t> HL7 V3</a:t>
            </a:r>
          </a:p>
        </p:txBody>
      </p:sp>
      <p:sp>
        <p:nvSpPr>
          <p:cNvPr id="22" name="Oval 21"/>
          <p:cNvSpPr/>
          <p:nvPr/>
        </p:nvSpPr>
        <p:spPr>
          <a:xfrm>
            <a:off x="6019800" y="2244725"/>
            <a:ext cx="10668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AU" sz="1600" dirty="0" err="1"/>
              <a:t>openEHR</a:t>
            </a:r>
            <a:endParaRPr lang="en-AU" sz="1600" dirty="0"/>
          </a:p>
        </p:txBody>
      </p:sp>
      <p:cxnSp>
        <p:nvCxnSpPr>
          <p:cNvPr id="24" name="Straight Arrow Connector 23"/>
          <p:cNvCxnSpPr/>
          <p:nvPr/>
        </p:nvCxnSpPr>
        <p:spPr>
          <a:xfrm>
            <a:off x="6423025" y="4467225"/>
            <a:ext cx="971550" cy="838200"/>
          </a:xfrm>
          <a:prstGeom prst="straightConnector1">
            <a:avLst/>
          </a:prstGeom>
          <a:ln w="57150">
            <a:solidFill>
              <a:schemeClr val="bg1">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6908800" y="4630738"/>
            <a:ext cx="774700" cy="369887"/>
          </a:xfrm>
          <a:prstGeom prst="rect">
            <a:avLst/>
          </a:prstGeom>
          <a:noFill/>
        </p:spPr>
        <p:txBody>
          <a:bodyPr wrap="none">
            <a:spAutoFit/>
          </a:bodyPr>
          <a:lstStyle/>
          <a:p>
            <a:pPr>
              <a:defRPr/>
            </a:pPr>
            <a:r>
              <a:rPr lang="en-AU" dirty="0">
                <a:solidFill>
                  <a:schemeClr val="bg1">
                    <a:lumMod val="75000"/>
                  </a:schemeClr>
                </a:solidFill>
                <a:latin typeface="Arial" charset="0"/>
                <a:cs typeface="Arial" charset="0"/>
              </a:rPr>
              <a:t>How?</a:t>
            </a:r>
          </a:p>
        </p:txBody>
      </p:sp>
      <p:sp>
        <p:nvSpPr>
          <p:cNvPr id="19" name="Oval 18"/>
          <p:cNvSpPr/>
          <p:nvPr/>
        </p:nvSpPr>
        <p:spPr>
          <a:xfrm>
            <a:off x="685800" y="5676900"/>
            <a:ext cx="914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AU" sz="1600" dirty="0"/>
              <a:t>Text</a:t>
            </a:r>
          </a:p>
        </p:txBody>
      </p:sp>
    </p:spTree>
    <p:extLst>
      <p:ext uri="{BB962C8B-B14F-4D97-AF65-F5344CB8AC3E}">
        <p14:creationId xmlns="" xmlns:p14="http://schemas.microsoft.com/office/powerpoint/2010/main" val="164203895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AU" dirty="0" smtClean="0">
                <a:effectLst>
                  <a:outerShdw blurRad="38100" dist="38100" dir="2700000" algn="tl">
                    <a:srgbClr val="C0C0C0"/>
                  </a:outerShdw>
                </a:effectLst>
              </a:rPr>
              <a:t>Three Laws of Interoperability</a:t>
            </a:r>
          </a:p>
        </p:txBody>
      </p:sp>
      <p:sp>
        <p:nvSpPr>
          <p:cNvPr id="30723" name="Content Placeholder 2"/>
          <p:cNvSpPr>
            <a:spLocks noGrp="1"/>
          </p:cNvSpPr>
          <p:nvPr>
            <p:ph idx="1"/>
          </p:nvPr>
        </p:nvSpPr>
        <p:spPr/>
        <p:txBody>
          <a:bodyPr/>
          <a:lstStyle/>
          <a:p>
            <a:pPr marL="628650" indent="-514350">
              <a:buFont typeface="Cambria" pitchFamily="18" charset="0"/>
              <a:buAutoNum type="arabicPeriod"/>
            </a:pPr>
            <a:r>
              <a:rPr lang="en-US" altLang="en-US" sz="3200" dirty="0" smtClean="0">
                <a:ea typeface="MS PGothic" pitchFamily="34" charset="-128"/>
              </a:rPr>
              <a:t>Interoperability: It’s all about the people</a:t>
            </a:r>
          </a:p>
          <a:p>
            <a:pPr marL="628650" indent="-514350">
              <a:buFont typeface="Cambria" pitchFamily="18" charset="0"/>
              <a:buAutoNum type="arabicPeriod"/>
            </a:pPr>
            <a:endParaRPr lang="en-US" altLang="en-US" sz="3200" dirty="0" smtClean="0">
              <a:ea typeface="MS PGothic" pitchFamily="34" charset="-128"/>
            </a:endParaRPr>
          </a:p>
          <a:p>
            <a:pPr marL="628650" indent="-514350">
              <a:buFont typeface="Cambria" pitchFamily="18" charset="0"/>
              <a:buAutoNum type="arabicPeriod"/>
            </a:pPr>
            <a:r>
              <a:rPr lang="en-US" altLang="en-US" sz="3200" dirty="0" smtClean="0">
                <a:ea typeface="MS PGothic" pitchFamily="34" charset="-128"/>
              </a:rPr>
              <a:t>You can hide the complexity, or make it worse, but you can’t make it go away</a:t>
            </a:r>
          </a:p>
          <a:p>
            <a:pPr marL="628650" indent="-514350">
              <a:buFont typeface="Cambria" pitchFamily="18" charset="0"/>
              <a:buAutoNum type="arabicPeriod"/>
            </a:pPr>
            <a:endParaRPr lang="en-US" altLang="en-US" sz="3200" dirty="0" smtClean="0">
              <a:ea typeface="MS PGothic" pitchFamily="34" charset="-128"/>
            </a:endParaRPr>
          </a:p>
          <a:p>
            <a:pPr marL="628650" indent="-514350">
              <a:buFont typeface="Cambria" pitchFamily="18" charset="0"/>
              <a:buAutoNum type="arabicPeriod"/>
            </a:pPr>
            <a:r>
              <a:rPr lang="en-US" altLang="en-US" sz="3200" dirty="0" smtClean="0">
                <a:ea typeface="MS PGothic" pitchFamily="34" charset="-128"/>
              </a:rPr>
              <a:t>Cheap, flexible, and interoperable: </a:t>
            </a:r>
            <a:br>
              <a:rPr lang="en-US" altLang="en-US" sz="3200" dirty="0" smtClean="0">
                <a:ea typeface="MS PGothic" pitchFamily="34" charset="-128"/>
              </a:rPr>
            </a:br>
            <a:r>
              <a:rPr lang="en-US" altLang="en-US" sz="3200" dirty="0" smtClean="0">
                <a:ea typeface="MS PGothic" pitchFamily="34" charset="-128"/>
              </a:rPr>
              <a:t>pick two</a:t>
            </a:r>
            <a:endParaRPr lang="en-AU" altLang="en-US" sz="3200" dirty="0" smtClean="0">
              <a:ea typeface="MS PGothic" pitchFamily="34" charset="-128"/>
            </a:endParaRPr>
          </a:p>
        </p:txBody>
      </p:sp>
    </p:spTree>
    <p:extLst>
      <p:ext uri="{BB962C8B-B14F-4D97-AF65-F5344CB8AC3E}">
        <p14:creationId xmlns="" xmlns:p14="http://schemas.microsoft.com/office/powerpoint/2010/main" val="25679118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Platform for Interoperability</a:t>
            </a:r>
            <a:endParaRPr lang="en-AU" dirty="0"/>
          </a:p>
        </p:txBody>
      </p:sp>
      <p:sp>
        <p:nvSpPr>
          <p:cNvPr id="3" name="Content Placeholder 2"/>
          <p:cNvSpPr>
            <a:spLocks noGrp="1"/>
          </p:cNvSpPr>
          <p:nvPr>
            <p:ph idx="1"/>
          </p:nvPr>
        </p:nvSpPr>
        <p:spPr/>
        <p:txBody>
          <a:bodyPr/>
          <a:lstStyle/>
          <a:p>
            <a:r>
              <a:rPr lang="en-AU" dirty="0" smtClean="0"/>
              <a:t>Build capability for all systems</a:t>
            </a:r>
          </a:p>
          <a:p>
            <a:r>
              <a:rPr lang="en-AU" dirty="0" smtClean="0"/>
              <a:t>Only fix </a:t>
            </a:r>
            <a:r>
              <a:rPr lang="en-AU" dirty="0" err="1" smtClean="0"/>
              <a:t>behavior</a:t>
            </a:r>
            <a:r>
              <a:rPr lang="en-AU" dirty="0" smtClean="0"/>
              <a:t> </a:t>
            </a:r>
          </a:p>
          <a:p>
            <a:pPr lvl="1"/>
            <a:r>
              <a:rPr lang="en-AU" dirty="0" smtClean="0"/>
              <a:t>When everyone agrees to it </a:t>
            </a:r>
          </a:p>
          <a:p>
            <a:pPr lvl="1"/>
            <a:r>
              <a:rPr lang="en-AU" dirty="0" smtClean="0"/>
              <a:t>When it creates capability or simplicity</a:t>
            </a:r>
          </a:p>
          <a:p>
            <a:r>
              <a:rPr lang="en-AU" dirty="0" smtClean="0"/>
              <a:t>Push constraints on </a:t>
            </a:r>
            <a:r>
              <a:rPr lang="en-AU" dirty="0" err="1" smtClean="0"/>
              <a:t>behavior</a:t>
            </a:r>
            <a:r>
              <a:rPr lang="en-AU" dirty="0" smtClean="0"/>
              <a:t> to “Implementation Guides”</a:t>
            </a:r>
          </a:p>
          <a:p>
            <a:r>
              <a:rPr lang="en-AU" dirty="0" smtClean="0"/>
              <a:t>FHIR is loose, but capable</a:t>
            </a:r>
          </a:p>
          <a:p>
            <a:pPr lvl="1"/>
            <a:r>
              <a:rPr lang="en-AU" dirty="0" smtClean="0"/>
              <a:t>Implementation space will be fractal </a:t>
            </a:r>
            <a:r>
              <a:rPr lang="en-AU" dirty="0" smtClean="0">
                <a:sym typeface="Wingdings" panose="05000000000000000000" pitchFamily="2" charset="2"/>
              </a:rPr>
              <a:t></a:t>
            </a:r>
            <a:endParaRPr lang="en-AU" dirty="0"/>
          </a:p>
        </p:txBody>
      </p:sp>
      <p:sp>
        <p:nvSpPr>
          <p:cNvPr id="4" name="Slide Number Placeholder 3"/>
          <p:cNvSpPr>
            <a:spLocks noGrp="1"/>
          </p:cNvSpPr>
          <p:nvPr>
            <p:ph type="sldNum" sz="quarter" idx="4"/>
          </p:nvPr>
        </p:nvSpPr>
        <p:spPr/>
        <p:txBody>
          <a:bodyPr/>
          <a:lstStyle/>
          <a:p>
            <a:fld id="{5CC3E5C4-3E2B-40F1-9F2B-C46CEB0C88DF}" type="slidenum">
              <a:rPr lang="en-CA" smtClean="0"/>
              <a:pPr/>
              <a:t>17</a:t>
            </a:fld>
            <a:endParaRPr lang="en-CA" dirty="0"/>
          </a:p>
        </p:txBody>
      </p:sp>
    </p:spTree>
    <p:extLst>
      <p:ext uri="{BB962C8B-B14F-4D97-AF65-F5344CB8AC3E}">
        <p14:creationId xmlns="" xmlns:p14="http://schemas.microsoft.com/office/powerpoint/2010/main" val="325324008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What is FHIR?</a:t>
            </a:r>
            <a:endParaRPr lang="en-CA" dirty="0"/>
          </a:p>
        </p:txBody>
      </p:sp>
      <p:sp>
        <p:nvSpPr>
          <p:cNvPr id="6" name="Text Placeholder 5"/>
          <p:cNvSpPr>
            <a:spLocks noGrp="1"/>
          </p:cNvSpPr>
          <p:nvPr>
            <p:ph type="body" idx="1"/>
          </p:nvPr>
        </p:nvSpPr>
        <p:spPr/>
        <p:txBody>
          <a:bodyPr/>
          <a:lstStyle/>
          <a:p>
            <a:r>
              <a:rPr lang="en-US" dirty="0" smtClean="0"/>
              <a:t>And how is it different?</a:t>
            </a:r>
            <a:endParaRPr lang="en-CA" dirty="0"/>
          </a:p>
        </p:txBody>
      </p:sp>
      <p:sp>
        <p:nvSpPr>
          <p:cNvPr id="4" name="Slide Number Placeholder 3"/>
          <p:cNvSpPr>
            <a:spLocks noGrp="1"/>
          </p:cNvSpPr>
          <p:nvPr>
            <p:ph type="sldNum" sz="quarter" idx="4294967295"/>
          </p:nvPr>
        </p:nvSpPr>
        <p:spPr>
          <a:xfrm>
            <a:off x="0" y="6303963"/>
            <a:ext cx="720725" cy="220662"/>
          </a:xfrm>
          <a:prstGeom prst="rect">
            <a:avLst/>
          </a:prstGeom>
        </p:spPr>
        <p:txBody>
          <a:bodyPr/>
          <a:lstStyle/>
          <a:p>
            <a:fld id="{5CC3E5C4-3E2B-40F1-9F2B-C46CEB0C88DF}" type="slidenum">
              <a:rPr lang="en-CA" smtClean="0"/>
              <a:pPr/>
              <a:t>18</a:t>
            </a:fld>
            <a:endParaRPr lang="en-CA" dirty="0"/>
          </a:p>
        </p:txBody>
      </p:sp>
    </p:spTree>
    <p:extLst>
      <p:ext uri="{BB962C8B-B14F-4D97-AF65-F5344CB8AC3E}">
        <p14:creationId xmlns="" xmlns:p14="http://schemas.microsoft.com/office/powerpoint/2010/main" val="148763064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acronym</a:t>
            </a:r>
            <a:endParaRPr lang="en-CA" dirty="0"/>
          </a:p>
        </p:txBody>
      </p:sp>
      <p:sp>
        <p:nvSpPr>
          <p:cNvPr id="3" name="Content Placeholder 2"/>
          <p:cNvSpPr>
            <a:spLocks noGrp="1"/>
          </p:cNvSpPr>
          <p:nvPr>
            <p:ph idx="1"/>
          </p:nvPr>
        </p:nvSpPr>
        <p:spPr/>
        <p:txBody>
          <a:bodyPr/>
          <a:lstStyle/>
          <a:p>
            <a:r>
              <a:rPr lang="en-US" dirty="0" smtClean="0"/>
              <a:t>F – Fast (to design &amp; to implement)</a:t>
            </a:r>
          </a:p>
          <a:p>
            <a:pPr lvl="1"/>
            <a:r>
              <a:rPr lang="en-US" dirty="0" smtClean="0"/>
              <a:t>Relative – No technology can make integration as fast as we’d like</a:t>
            </a:r>
          </a:p>
          <a:p>
            <a:r>
              <a:rPr lang="en-US" dirty="0" smtClean="0"/>
              <a:t>H </a:t>
            </a:r>
            <a:r>
              <a:rPr lang="en-US" smtClean="0"/>
              <a:t>– Healthcare</a:t>
            </a:r>
            <a:endParaRPr lang="en-US" dirty="0" smtClean="0"/>
          </a:p>
          <a:p>
            <a:pPr lvl="1"/>
            <a:r>
              <a:rPr lang="en-US" dirty="0" smtClean="0"/>
              <a:t>That’s why we’re here</a:t>
            </a:r>
          </a:p>
          <a:p>
            <a:r>
              <a:rPr lang="en-US" dirty="0" smtClean="0"/>
              <a:t>I – Interoperable</a:t>
            </a:r>
          </a:p>
          <a:p>
            <a:pPr lvl="1"/>
            <a:r>
              <a:rPr lang="en-US" dirty="0" smtClean="0"/>
              <a:t>Ditto</a:t>
            </a:r>
          </a:p>
          <a:p>
            <a:r>
              <a:rPr lang="en-US" dirty="0" smtClean="0"/>
              <a:t>R – Resources</a:t>
            </a:r>
          </a:p>
          <a:p>
            <a:pPr lvl="1"/>
            <a:r>
              <a:rPr lang="en-US" dirty="0" smtClean="0"/>
              <a:t>Building blocks – more on these to follow</a:t>
            </a:r>
            <a:endParaRPr lang="en-CA" dirty="0"/>
          </a:p>
        </p:txBody>
      </p:sp>
      <p:sp>
        <p:nvSpPr>
          <p:cNvPr id="4" name="Slide Number Placeholder 3"/>
          <p:cNvSpPr>
            <a:spLocks noGrp="1"/>
          </p:cNvSpPr>
          <p:nvPr>
            <p:ph type="sldNum" sz="quarter" idx="4"/>
          </p:nvPr>
        </p:nvSpPr>
        <p:spPr/>
        <p:txBody>
          <a:bodyPr/>
          <a:lstStyle/>
          <a:p>
            <a:fld id="{5CC3E5C4-3E2B-40F1-9F2B-C46CEB0C88DF}" type="slidenum">
              <a:rPr lang="en-CA" smtClean="0"/>
              <a:pPr/>
              <a:t>19</a:t>
            </a:fld>
            <a:endParaRPr lang="en-CA" dirty="0"/>
          </a:p>
        </p:txBody>
      </p:sp>
    </p:spTree>
    <p:extLst>
      <p:ext uri="{BB962C8B-B14F-4D97-AF65-F5344CB8AC3E}">
        <p14:creationId xmlns="" xmlns:p14="http://schemas.microsoft.com/office/powerpoint/2010/main" val="36856128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This presentation</a:t>
            </a:r>
            <a:endParaRPr lang="en-CA" dirty="0"/>
          </a:p>
        </p:txBody>
      </p:sp>
      <p:sp>
        <p:nvSpPr>
          <p:cNvPr id="4" name="Content Placeholder 3"/>
          <p:cNvSpPr>
            <a:spLocks noGrp="1"/>
          </p:cNvSpPr>
          <p:nvPr>
            <p:ph idx="1"/>
          </p:nvPr>
        </p:nvSpPr>
        <p:spPr/>
        <p:txBody>
          <a:bodyPr/>
          <a:lstStyle/>
          <a:p>
            <a:r>
              <a:rPr lang="en-US" dirty="0" smtClean="0"/>
              <a:t>Can be downloaded here:</a:t>
            </a:r>
          </a:p>
          <a:p>
            <a:pPr lvl="1"/>
            <a:r>
              <a:rPr lang="en-CA" dirty="0">
                <a:hlinkClick r:id="rId2"/>
              </a:rPr>
              <a:t>http://</a:t>
            </a:r>
            <a:r>
              <a:rPr lang="en-CA" dirty="0" smtClean="0">
                <a:hlinkClick r:id="rId2"/>
              </a:rPr>
              <a:t>gforge.hl7.org/svn/fhir/trunk/presentations/2015-07 FHIR Institute/FHIR for Executives.pptx</a:t>
            </a:r>
            <a:endParaRPr lang="en-CA" dirty="0" smtClean="0"/>
          </a:p>
          <a:p>
            <a:pPr lvl="2"/>
            <a:r>
              <a:rPr lang="en-US" dirty="0" smtClean="0"/>
              <a:t>Use “anonymous” and email address to logon</a:t>
            </a:r>
            <a:endParaRPr lang="en-CA" dirty="0" smtClean="0"/>
          </a:p>
          <a:p>
            <a:pPr lvl="0"/>
            <a:r>
              <a:rPr lang="en-US" dirty="0" smtClean="0"/>
              <a:t>Is licensed for use under the Creative Commons, specifically:</a:t>
            </a:r>
          </a:p>
          <a:p>
            <a:pPr lvl="1"/>
            <a:r>
              <a:rPr lang="en-CA" u="sng" dirty="0">
                <a:hlinkClick r:id="rId3"/>
              </a:rPr>
              <a:t>Creative Commons Attribution 3.0 </a:t>
            </a:r>
            <a:r>
              <a:rPr lang="en-CA" u="sng" dirty="0" err="1">
                <a:hlinkClick r:id="rId3"/>
              </a:rPr>
              <a:t>Unported</a:t>
            </a:r>
            <a:r>
              <a:rPr lang="en-CA" u="sng" dirty="0">
                <a:hlinkClick r:id="rId3"/>
              </a:rPr>
              <a:t> </a:t>
            </a:r>
            <a:r>
              <a:rPr lang="en-CA" u="sng" dirty="0" smtClean="0">
                <a:hlinkClick r:id="rId3"/>
              </a:rPr>
              <a:t>License</a:t>
            </a:r>
            <a:endParaRPr lang="en-CA" u="sng" dirty="0" smtClean="0"/>
          </a:p>
          <a:p>
            <a:pPr lvl="1"/>
            <a:r>
              <a:rPr lang="en-US" dirty="0" smtClean="0"/>
              <a:t>(Do with it as you wish, so long as you give</a:t>
            </a:r>
            <a:br>
              <a:rPr lang="en-US" dirty="0" smtClean="0"/>
            </a:br>
            <a:r>
              <a:rPr lang="en-US" dirty="0" smtClean="0"/>
              <a:t> credit)</a:t>
            </a:r>
            <a:endParaRPr lang="en-CA" dirty="0"/>
          </a:p>
        </p:txBody>
      </p:sp>
      <p:pic>
        <p:nvPicPr>
          <p:cNvPr id="5" name="Picture 4" descr="Creative Commons Licence"/>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2987824" y="5301208"/>
            <a:ext cx="838200" cy="295275"/>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242848832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Genesis of FHIR</a:t>
            </a:r>
            <a:endParaRPr lang="en-AU" dirty="0"/>
          </a:p>
        </p:txBody>
      </p:sp>
      <p:sp>
        <p:nvSpPr>
          <p:cNvPr id="3" name="Content Placeholder 2"/>
          <p:cNvSpPr>
            <a:spLocks noGrp="1"/>
          </p:cNvSpPr>
          <p:nvPr>
            <p:ph idx="1"/>
          </p:nvPr>
        </p:nvSpPr>
        <p:spPr/>
        <p:txBody>
          <a:bodyPr/>
          <a:lstStyle/>
          <a:p>
            <a:r>
              <a:rPr lang="en-AU" dirty="0" smtClean="0"/>
              <a:t>What would healthcare exchange look like if we started from scratch using modern approaches?</a:t>
            </a:r>
          </a:p>
          <a:p>
            <a:pPr lvl="1"/>
            <a:r>
              <a:rPr lang="en-AU" dirty="0" smtClean="0"/>
              <a:t>Web search for success markers led to RESTful based APIs</a:t>
            </a:r>
          </a:p>
          <a:p>
            <a:pPr lvl="1"/>
            <a:r>
              <a:rPr lang="en-AU" dirty="0" smtClean="0"/>
              <a:t>Exemplar: Highrise (</a:t>
            </a:r>
            <a:r>
              <a:rPr lang="en-AU" dirty="0" smtClean="0">
                <a:hlinkClick r:id="rId2"/>
              </a:rPr>
              <a:t>https://github.com/37signals/highrise-api</a:t>
            </a:r>
            <a:r>
              <a:rPr lang="en-AU" dirty="0" smtClean="0"/>
              <a:t>)</a:t>
            </a:r>
          </a:p>
          <a:p>
            <a:r>
              <a:rPr lang="en-AU" dirty="0" smtClean="0"/>
              <a:t>Drafted a healthcare exchange API based on this approach</a:t>
            </a:r>
          </a:p>
        </p:txBody>
      </p:sp>
      <p:sp>
        <p:nvSpPr>
          <p:cNvPr id="4" name="Slide Number Placeholder 3"/>
          <p:cNvSpPr>
            <a:spLocks noGrp="1"/>
          </p:cNvSpPr>
          <p:nvPr>
            <p:ph type="sldNum" sz="quarter" idx="4"/>
          </p:nvPr>
        </p:nvSpPr>
        <p:spPr/>
        <p:txBody>
          <a:bodyPr/>
          <a:lstStyle/>
          <a:p>
            <a:fld id="{5CC3E5C4-3E2B-40F1-9F2B-C46CEB0C88DF}" type="slidenum">
              <a:rPr lang="en-CA" smtClean="0"/>
              <a:pPr/>
              <a:t>20</a:t>
            </a:fld>
            <a:endParaRPr lang="en-CA" dirty="0"/>
          </a:p>
        </p:txBody>
      </p:sp>
      <p:pic>
        <p:nvPicPr>
          <p:cNvPr id="7" name="Picture 6"/>
          <p:cNvPicPr>
            <a:picLocks noChangeAspect="1"/>
          </p:cNvPicPr>
          <p:nvPr/>
        </p:nvPicPr>
        <p:blipFill rotWithShape="1">
          <a:blip r:embed="rId3" cstate="print">
            <a:extLst>
              <a:ext uri="{28A0092B-C50C-407E-A947-70E740481C1C}">
                <a14:useLocalDpi xmlns="" xmlns:a14="http://schemas.microsoft.com/office/drawing/2010/main" val="0"/>
              </a:ext>
            </a:extLst>
          </a:blip>
          <a:srcRect l="27071" t="19101" r="26890" b="29814"/>
          <a:stretch/>
        </p:blipFill>
        <p:spPr>
          <a:xfrm>
            <a:off x="6876256" y="260648"/>
            <a:ext cx="2034746" cy="1252151"/>
          </a:xfrm>
          <a:prstGeom prst="rect">
            <a:avLst/>
          </a:prstGeom>
        </p:spPr>
      </p:pic>
    </p:spTree>
    <p:extLst>
      <p:ext uri="{BB962C8B-B14F-4D97-AF65-F5344CB8AC3E}">
        <p14:creationId xmlns="" xmlns:p14="http://schemas.microsoft.com/office/powerpoint/2010/main" val="6885864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FHIR – Key differences</a:t>
            </a:r>
            <a:endParaRPr lang="en-CA" dirty="0"/>
          </a:p>
        </p:txBody>
      </p:sp>
      <p:sp>
        <p:nvSpPr>
          <p:cNvPr id="4" name="Content Placeholder 3"/>
          <p:cNvSpPr>
            <a:spLocks noGrp="1"/>
          </p:cNvSpPr>
          <p:nvPr>
            <p:ph idx="1"/>
          </p:nvPr>
        </p:nvSpPr>
        <p:spPr/>
        <p:txBody>
          <a:bodyPr/>
          <a:lstStyle/>
          <a:p>
            <a:pPr lvl="0"/>
            <a:r>
              <a:rPr lang="en-US" dirty="0" smtClean="0"/>
              <a:t>Focus on </a:t>
            </a:r>
            <a:r>
              <a:rPr lang="en-US" b="1" dirty="0" smtClean="0"/>
              <a:t>Implementers</a:t>
            </a:r>
          </a:p>
          <a:p>
            <a:pPr lvl="0"/>
            <a:r>
              <a:rPr lang="en-US" dirty="0" smtClean="0"/>
              <a:t>Target support for </a:t>
            </a:r>
            <a:r>
              <a:rPr lang="en-US" b="1" dirty="0" smtClean="0"/>
              <a:t>common</a:t>
            </a:r>
            <a:r>
              <a:rPr lang="en-US" dirty="0" smtClean="0"/>
              <a:t> </a:t>
            </a:r>
            <a:r>
              <a:rPr lang="en-US" b="1" dirty="0" smtClean="0"/>
              <a:t>scenarios</a:t>
            </a:r>
          </a:p>
          <a:p>
            <a:r>
              <a:rPr lang="en-US" dirty="0" smtClean="0"/>
              <a:t>Leverage cross-industry </a:t>
            </a:r>
            <a:r>
              <a:rPr lang="en-US" b="1" dirty="0" smtClean="0"/>
              <a:t>web technologies</a:t>
            </a:r>
          </a:p>
          <a:p>
            <a:r>
              <a:rPr lang="en-US" dirty="0" smtClean="0"/>
              <a:t>Require </a:t>
            </a:r>
            <a:r>
              <a:rPr lang="en-US" b="1" dirty="0" smtClean="0"/>
              <a:t>human readability</a:t>
            </a:r>
            <a:r>
              <a:rPr lang="en-US" dirty="0" smtClean="0"/>
              <a:t> as base level of interoperability</a:t>
            </a:r>
          </a:p>
          <a:p>
            <a:r>
              <a:rPr lang="en-US" dirty="0" smtClean="0"/>
              <a:t>Make content </a:t>
            </a:r>
            <a:r>
              <a:rPr lang="en-US" b="1" dirty="0" smtClean="0"/>
              <a:t>freely available</a:t>
            </a:r>
          </a:p>
          <a:p>
            <a:r>
              <a:rPr lang="en-US" b="0" dirty="0" smtClean="0"/>
              <a:t>Support multiple </a:t>
            </a:r>
            <a:r>
              <a:rPr lang="en-US" b="1" dirty="0" smtClean="0"/>
              <a:t>paradigms </a:t>
            </a:r>
            <a:r>
              <a:rPr lang="en-US" b="0" dirty="0" smtClean="0"/>
              <a:t>&amp; architectures</a:t>
            </a:r>
          </a:p>
          <a:p>
            <a:pPr marL="342900" marR="0" indent="-342900" algn="l" defTabSz="914400" rtl="0" eaLnBrk="1" fontAlgn="base" latinLnBrk="0" hangingPunct="1">
              <a:lnSpc>
                <a:spcPct val="100000"/>
              </a:lnSpc>
              <a:spcBef>
                <a:spcPct val="20000"/>
              </a:spcBef>
              <a:spcAft>
                <a:spcPct val="0"/>
              </a:spcAft>
              <a:buClr>
                <a:schemeClr val="accent1"/>
              </a:buClr>
              <a:buSzPct val="75000"/>
              <a:buFont typeface="Wingdings" pitchFamily="2" charset="2"/>
              <a:buChar char="n"/>
              <a:tabLst/>
              <a:defRPr/>
            </a:pPr>
            <a:r>
              <a:rPr lang="en-US" sz="3100" b="0" dirty="0" smtClean="0">
                <a:solidFill>
                  <a:schemeClr val="tx1"/>
                </a:solidFill>
                <a:effectLst/>
                <a:latin typeface="+mn-lt"/>
                <a:ea typeface="+mn-ea"/>
                <a:cs typeface="+mn-cs"/>
              </a:rPr>
              <a:t>Demonstrate best practice </a:t>
            </a:r>
            <a:r>
              <a:rPr lang="en-US" sz="3100" b="1" dirty="0" smtClean="0">
                <a:solidFill>
                  <a:schemeClr val="tx1"/>
                </a:solidFill>
                <a:effectLst/>
                <a:latin typeface="+mn-lt"/>
                <a:ea typeface="+mn-ea"/>
                <a:cs typeface="+mn-cs"/>
              </a:rPr>
              <a:t>governance</a:t>
            </a:r>
            <a:endParaRPr lang="en-CA" sz="3100" dirty="0" smtClean="0">
              <a:effectLst/>
            </a:endParaRPr>
          </a:p>
        </p:txBody>
      </p:sp>
    </p:spTree>
    <p:extLst>
      <p:ext uri="{BB962C8B-B14F-4D97-AF65-F5344CB8AC3E}">
        <p14:creationId xmlns="" xmlns:p14="http://schemas.microsoft.com/office/powerpoint/2010/main" val="176314957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Implementer</a:t>
            </a:r>
            <a:r>
              <a:rPr lang="en-US" baseline="0" dirty="0" smtClean="0"/>
              <a:t> Focus</a:t>
            </a:r>
            <a:endParaRPr lang="en-CA" dirty="0"/>
          </a:p>
        </p:txBody>
      </p:sp>
      <p:sp>
        <p:nvSpPr>
          <p:cNvPr id="3" name="Content Placeholder 2"/>
          <p:cNvSpPr>
            <a:spLocks noGrp="1"/>
          </p:cNvSpPr>
          <p:nvPr>
            <p:ph idx="1"/>
          </p:nvPr>
        </p:nvSpPr>
        <p:spPr/>
        <p:txBody>
          <a:bodyPr/>
          <a:lstStyle/>
          <a:p>
            <a:r>
              <a:rPr lang="en-US" sz="2400" dirty="0" smtClean="0"/>
              <a:t>Specification is written for one target</a:t>
            </a:r>
            <a:r>
              <a:rPr lang="en-US" sz="2400" baseline="0" dirty="0" smtClean="0"/>
              <a:t> audience: implementers (that’s not just programmers)</a:t>
            </a:r>
          </a:p>
          <a:p>
            <a:pPr lvl="1"/>
            <a:r>
              <a:rPr lang="en-US" sz="2400" dirty="0" smtClean="0"/>
              <a:t>Rationale, modeling</a:t>
            </a:r>
            <a:r>
              <a:rPr lang="en-US" sz="2400" baseline="0" dirty="0" smtClean="0"/>
              <a:t> approaches, etc. kept elsewhere</a:t>
            </a:r>
          </a:p>
          <a:p>
            <a:pPr lvl="0"/>
            <a:r>
              <a:rPr lang="en-US" sz="2400" dirty="0" smtClean="0"/>
              <a:t>Multiple reference implementations from day 1</a:t>
            </a:r>
          </a:p>
          <a:p>
            <a:pPr lvl="0"/>
            <a:r>
              <a:rPr lang="en-US" sz="2400" dirty="0" smtClean="0"/>
              <a:t>Publicly available test servers</a:t>
            </a:r>
          </a:p>
          <a:p>
            <a:pPr lvl="0"/>
            <a:r>
              <a:rPr lang="en-US" sz="2400" dirty="0" smtClean="0"/>
              <a:t>Starter APIs published with spec</a:t>
            </a:r>
          </a:p>
          <a:p>
            <a:pPr lvl="1"/>
            <a:r>
              <a:rPr lang="en-US" sz="2400" dirty="0" smtClean="0"/>
              <a:t>C#, Java, Pascal, Swift, more coming</a:t>
            </a:r>
          </a:p>
          <a:p>
            <a:pPr lvl="0"/>
            <a:r>
              <a:rPr lang="en-US" sz="2400" dirty="0" smtClean="0"/>
              <a:t>Connectathons</a:t>
            </a:r>
            <a:r>
              <a:rPr lang="en-US" sz="2400" baseline="0" dirty="0" smtClean="0"/>
              <a:t> to verify specification approaches</a:t>
            </a:r>
          </a:p>
          <a:p>
            <a:pPr lvl="0"/>
            <a:r>
              <a:rPr lang="en-US" sz="2400" baseline="0" dirty="0" smtClean="0"/>
              <a:t>Instances you can read and understand</a:t>
            </a:r>
            <a:r>
              <a:rPr lang="en-US" sz="2400" dirty="0" smtClean="0"/>
              <a:t> </a:t>
            </a:r>
            <a:r>
              <a:rPr lang="en-US" sz="2400" dirty="0" smtClean="0">
                <a:sym typeface="Wingdings" pitchFamily="2" charset="2"/>
              </a:rPr>
              <a:t></a:t>
            </a:r>
          </a:p>
          <a:p>
            <a:pPr lvl="0"/>
            <a:r>
              <a:rPr lang="en-US" sz="2400" dirty="0" smtClean="0">
                <a:sym typeface="Wingdings" pitchFamily="2" charset="2"/>
              </a:rPr>
              <a:t>Lots of examples (and they’re valid too)</a:t>
            </a:r>
            <a:endParaRPr lang="en-US" sz="2400" baseline="0" dirty="0" smtClean="0"/>
          </a:p>
        </p:txBody>
      </p:sp>
      <p:sp>
        <p:nvSpPr>
          <p:cNvPr id="4" name="Slide Number Placeholder 3"/>
          <p:cNvSpPr>
            <a:spLocks noGrp="1"/>
          </p:cNvSpPr>
          <p:nvPr>
            <p:ph type="sldNum" sz="quarter" idx="4"/>
          </p:nvPr>
        </p:nvSpPr>
        <p:spPr/>
        <p:txBody>
          <a:bodyPr/>
          <a:lstStyle/>
          <a:p>
            <a:fld id="{5CC3E5C4-3E2B-40F1-9F2B-C46CEB0C88DF}" type="slidenum">
              <a:rPr lang="en-CA" smtClean="0"/>
              <a:pPr/>
              <a:t>22</a:t>
            </a:fld>
            <a:endParaRPr lang="en-CA" dirty="0"/>
          </a:p>
        </p:txBody>
      </p:sp>
      <p:sp>
        <p:nvSpPr>
          <p:cNvPr id="5" name="Content Placeholder 2"/>
          <p:cNvSpPr txBox="1">
            <a:spLocks/>
          </p:cNvSpPr>
          <p:nvPr/>
        </p:nvSpPr>
        <p:spPr bwMode="auto">
          <a:xfrm>
            <a:off x="7020272" y="3133383"/>
            <a:ext cx="1872208" cy="17281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accent1"/>
              </a:buClr>
              <a:buSzPct val="75000"/>
              <a:buFont typeface="Wingdings" pitchFamily="2" charset="2"/>
              <a:buChar char="n"/>
              <a:defRPr sz="31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1"/>
              </a:buClr>
              <a:buSzPct val="65000"/>
              <a:buFont typeface="Wingdings" pitchFamily="2" charset="2"/>
              <a:buChar char="Ø"/>
              <a:defRPr sz="2600">
                <a:solidFill>
                  <a:schemeClr val="tx1"/>
                </a:solidFill>
                <a:latin typeface="+mn-lt"/>
              </a:defRPr>
            </a:lvl2pPr>
            <a:lvl3pPr marL="1143000" indent="-228600" algn="l" rtl="0" eaLnBrk="1" fontAlgn="base" hangingPunct="1">
              <a:spcBef>
                <a:spcPct val="20000"/>
              </a:spcBef>
              <a:spcAft>
                <a:spcPct val="0"/>
              </a:spcAft>
              <a:buClr>
                <a:schemeClr val="folHlink"/>
              </a:buClr>
              <a:buSzPct val="55000"/>
              <a:buFont typeface="Wingdings" pitchFamily="2" charset="2"/>
              <a:buChar char="n"/>
              <a:defRPr sz="2400">
                <a:solidFill>
                  <a:schemeClr val="tx1"/>
                </a:solidFill>
                <a:latin typeface="+mn-lt"/>
              </a:defRPr>
            </a:lvl3pPr>
            <a:lvl4pPr marL="1600200" indent="-228600" algn="l" rtl="0" eaLnBrk="1" fontAlgn="base" hangingPunct="1">
              <a:spcBef>
                <a:spcPct val="20000"/>
              </a:spcBef>
              <a:spcAft>
                <a:spcPct val="0"/>
              </a:spcAft>
              <a:buClr>
                <a:schemeClr val="folHlink"/>
              </a:buClr>
              <a:buChar char="•"/>
              <a:defRPr sz="2000">
                <a:solidFill>
                  <a:schemeClr val="tx1"/>
                </a:solidFill>
                <a:latin typeface="+mn-lt"/>
              </a:defRPr>
            </a:lvl4pPr>
            <a:lvl5pPr marL="20574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5pPr>
            <a:lvl6pPr marL="25146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6pPr>
            <a:lvl7pPr marL="29718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7pPr>
            <a:lvl8pPr marL="34290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8pPr>
            <a:lvl9pPr marL="38862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9pPr>
          </a:lstStyle>
          <a:p>
            <a:pPr marL="0" indent="0">
              <a:spcBef>
                <a:spcPts val="0"/>
              </a:spcBef>
              <a:buFont typeface="Wingdings" pitchFamily="2" charset="2"/>
              <a:buNone/>
            </a:pPr>
            <a:r>
              <a:rPr lang="en-US" sz="700" dirty="0" smtClean="0">
                <a:solidFill>
                  <a:srgbClr val="0000FF"/>
                </a:solidFill>
                <a:latin typeface="Consolas"/>
              </a:rPr>
              <a:t>using</a:t>
            </a:r>
            <a:r>
              <a:rPr lang="en-US" sz="700" dirty="0" smtClean="0">
                <a:solidFill>
                  <a:prstClr val="black"/>
                </a:solidFill>
                <a:latin typeface="Consolas"/>
              </a:rPr>
              <a:t> HL7.Fhir.Instance.Model;</a:t>
            </a:r>
          </a:p>
          <a:p>
            <a:pPr marL="0" indent="0">
              <a:spcBef>
                <a:spcPts val="0"/>
              </a:spcBef>
              <a:buFont typeface="Wingdings" pitchFamily="2" charset="2"/>
              <a:buNone/>
            </a:pPr>
            <a:r>
              <a:rPr lang="en-US" sz="700" dirty="0" smtClean="0">
                <a:solidFill>
                  <a:srgbClr val="0000FF"/>
                </a:solidFill>
                <a:latin typeface="Consolas"/>
              </a:rPr>
              <a:t>using</a:t>
            </a:r>
            <a:r>
              <a:rPr lang="en-US" sz="700" dirty="0" smtClean="0">
                <a:solidFill>
                  <a:prstClr val="black"/>
                </a:solidFill>
                <a:latin typeface="Consolas"/>
              </a:rPr>
              <a:t> HL7.Fhir.Instance.Parsers;</a:t>
            </a:r>
          </a:p>
          <a:p>
            <a:pPr marL="0" indent="0">
              <a:spcBef>
                <a:spcPts val="0"/>
              </a:spcBef>
              <a:buFont typeface="Wingdings" pitchFamily="2" charset="2"/>
              <a:buNone/>
            </a:pPr>
            <a:r>
              <a:rPr lang="en-US" sz="700" dirty="0" smtClean="0">
                <a:solidFill>
                  <a:srgbClr val="0000FF"/>
                </a:solidFill>
                <a:latin typeface="Consolas"/>
              </a:rPr>
              <a:t>using</a:t>
            </a:r>
            <a:r>
              <a:rPr lang="en-US" sz="700" dirty="0" smtClean="0">
                <a:solidFill>
                  <a:prstClr val="black"/>
                </a:solidFill>
                <a:latin typeface="Consolas"/>
              </a:rPr>
              <a:t> HL7.Fhir.Instance.Support;</a:t>
            </a:r>
          </a:p>
          <a:p>
            <a:pPr marL="0" indent="0">
              <a:spcBef>
                <a:spcPts val="0"/>
              </a:spcBef>
              <a:buFont typeface="Wingdings" pitchFamily="2" charset="2"/>
              <a:buNone/>
            </a:pPr>
            <a:endParaRPr lang="en-US" sz="700" noProof="1" smtClean="0">
              <a:solidFill>
                <a:srgbClr val="2B91AF"/>
              </a:solidFill>
              <a:latin typeface="Consolas"/>
            </a:endParaRPr>
          </a:p>
          <a:p>
            <a:pPr marL="0" indent="0">
              <a:spcBef>
                <a:spcPts val="0"/>
              </a:spcBef>
              <a:buFont typeface="Wingdings" pitchFamily="2" charset="2"/>
              <a:buNone/>
            </a:pPr>
            <a:r>
              <a:rPr lang="nl-NL" sz="700" noProof="1" smtClean="0">
                <a:solidFill>
                  <a:srgbClr val="2B91AF"/>
                </a:solidFill>
                <a:latin typeface="Consolas"/>
              </a:rPr>
              <a:t>XmlReader</a:t>
            </a:r>
            <a:r>
              <a:rPr lang="nl-NL" sz="700" noProof="1" smtClean="0">
                <a:solidFill>
                  <a:prstClr val="black"/>
                </a:solidFill>
                <a:latin typeface="Consolas"/>
              </a:rPr>
              <a:t> xr = </a:t>
            </a:r>
            <a:r>
              <a:rPr lang="nl-NL" sz="700" noProof="1" smtClean="0">
                <a:solidFill>
                  <a:srgbClr val="2B91AF"/>
                </a:solidFill>
                <a:latin typeface="Consolas"/>
              </a:rPr>
              <a:t>XmlReader</a:t>
            </a:r>
            <a:r>
              <a:rPr lang="nl-NL" sz="700" noProof="1" smtClean="0">
                <a:solidFill>
                  <a:prstClr val="black"/>
                </a:solidFill>
                <a:latin typeface="Consolas"/>
              </a:rPr>
              <a:t>.Create(</a:t>
            </a:r>
          </a:p>
          <a:p>
            <a:pPr marL="0" indent="0">
              <a:spcBef>
                <a:spcPts val="0"/>
              </a:spcBef>
              <a:buFont typeface="Wingdings" pitchFamily="2" charset="2"/>
              <a:buNone/>
            </a:pPr>
            <a:r>
              <a:rPr lang="nl-NL" sz="700" noProof="1" smtClean="0">
                <a:solidFill>
                  <a:prstClr val="black"/>
                </a:solidFill>
                <a:latin typeface="Consolas"/>
              </a:rPr>
              <a:t>	</a:t>
            </a:r>
            <a:r>
              <a:rPr lang="nl-NL" sz="700" noProof="1" smtClean="0">
                <a:solidFill>
                  <a:srgbClr val="0000FF"/>
                </a:solidFill>
                <a:latin typeface="Consolas"/>
              </a:rPr>
              <a:t>new </a:t>
            </a:r>
            <a:r>
              <a:rPr lang="nl-NL" sz="700" noProof="1" smtClean="0">
                <a:solidFill>
                  <a:srgbClr val="2B91AF"/>
                </a:solidFill>
                <a:latin typeface="Consolas"/>
              </a:rPr>
              <a:t>StreamRead</a:t>
            </a:r>
            <a:endParaRPr lang="nl-NL" sz="700" noProof="1" smtClean="0">
              <a:solidFill>
                <a:prstClr val="black"/>
              </a:solidFill>
              <a:latin typeface="Consolas"/>
            </a:endParaRPr>
          </a:p>
          <a:p>
            <a:pPr marL="0" indent="0">
              <a:spcBef>
                <a:spcPts val="0"/>
              </a:spcBef>
              <a:buFont typeface="Wingdings" pitchFamily="2" charset="2"/>
              <a:buNone/>
            </a:pPr>
            <a:r>
              <a:rPr lang="nl-NL" sz="700" noProof="1" smtClean="0">
                <a:solidFill>
                  <a:srgbClr val="2B91AF"/>
                </a:solidFill>
                <a:latin typeface="Consolas"/>
              </a:rPr>
              <a:t>IFhirReader</a:t>
            </a:r>
            <a:r>
              <a:rPr lang="nl-NL" sz="700" noProof="1" smtClean="0">
                <a:solidFill>
                  <a:prstClr val="black"/>
                </a:solidFill>
                <a:latin typeface="Consolas"/>
              </a:rPr>
              <a:t> r = </a:t>
            </a:r>
            <a:r>
              <a:rPr lang="nl-NL" sz="700" noProof="1" smtClean="0">
                <a:solidFill>
                  <a:srgbClr val="0000FF"/>
                </a:solidFill>
                <a:latin typeface="Consolas"/>
              </a:rPr>
              <a:t>new</a:t>
            </a:r>
            <a:r>
              <a:rPr lang="nl-NL" sz="700" noProof="1" smtClean="0">
                <a:solidFill>
                  <a:prstClr val="black"/>
                </a:solidFill>
                <a:latin typeface="Consolas"/>
              </a:rPr>
              <a:t> </a:t>
            </a:r>
            <a:r>
              <a:rPr lang="nl-NL" sz="700" noProof="1" smtClean="0">
                <a:solidFill>
                  <a:srgbClr val="2B91AF"/>
                </a:solidFill>
                <a:latin typeface="Consolas"/>
              </a:rPr>
              <a:t>XmlFhirReader</a:t>
            </a:r>
            <a:endParaRPr lang="nl-NL" sz="700" noProof="1" smtClean="0">
              <a:solidFill>
                <a:prstClr val="black"/>
              </a:solidFill>
              <a:latin typeface="Consolas"/>
            </a:endParaRPr>
          </a:p>
          <a:p>
            <a:pPr marL="0" indent="0">
              <a:spcBef>
                <a:spcPts val="0"/>
              </a:spcBef>
              <a:buFont typeface="Wingdings" pitchFamily="2" charset="2"/>
              <a:buNone/>
            </a:pPr>
            <a:endParaRPr lang="nl-NL" sz="700" noProof="1" smtClean="0">
              <a:solidFill>
                <a:prstClr val="black"/>
              </a:solidFill>
              <a:latin typeface="Consolas"/>
            </a:endParaRPr>
          </a:p>
          <a:p>
            <a:pPr marL="0" indent="0">
              <a:spcBef>
                <a:spcPts val="0"/>
              </a:spcBef>
              <a:buFont typeface="Wingdings" pitchFamily="2" charset="2"/>
              <a:buNone/>
            </a:pPr>
            <a:r>
              <a:rPr lang="en-US" sz="700" noProof="1" smtClean="0">
                <a:latin typeface="Consolas"/>
              </a:rPr>
              <a:t>//</a:t>
            </a:r>
            <a:r>
              <a:rPr lang="en-US" sz="700" noProof="1" smtClean="0">
                <a:solidFill>
                  <a:srgbClr val="2B91AF"/>
                </a:solidFill>
                <a:latin typeface="Consolas"/>
              </a:rPr>
              <a:t> JsonTextReader</a:t>
            </a:r>
            <a:r>
              <a:rPr lang="en-US" sz="700" noProof="1" smtClean="0">
                <a:solidFill>
                  <a:prstClr val="black"/>
                </a:solidFill>
                <a:latin typeface="Consolas"/>
              </a:rPr>
              <a:t> jr = </a:t>
            </a:r>
            <a:r>
              <a:rPr lang="en-US" sz="700" noProof="1" smtClean="0">
                <a:solidFill>
                  <a:srgbClr val="0000FF"/>
                </a:solidFill>
                <a:latin typeface="Consolas"/>
              </a:rPr>
              <a:t>new</a:t>
            </a:r>
            <a:r>
              <a:rPr lang="en-US" sz="700" noProof="1" smtClean="0">
                <a:solidFill>
                  <a:prstClr val="black"/>
                </a:solidFill>
                <a:latin typeface="Consolas"/>
              </a:rPr>
              <a:t> </a:t>
            </a:r>
            <a:r>
              <a:rPr lang="en-US" sz="700" noProof="1" smtClean="0">
                <a:solidFill>
                  <a:srgbClr val="2B91AF"/>
                </a:solidFill>
                <a:latin typeface="Consolas"/>
              </a:rPr>
              <a:t>JsonTe</a:t>
            </a:r>
            <a:endParaRPr lang="en-US" sz="700" noProof="1" smtClean="0">
              <a:solidFill>
                <a:prstClr val="black"/>
              </a:solidFill>
              <a:latin typeface="Consolas"/>
            </a:endParaRPr>
          </a:p>
          <a:p>
            <a:pPr marL="0" indent="0">
              <a:spcBef>
                <a:spcPts val="0"/>
              </a:spcBef>
              <a:buFont typeface="Wingdings" pitchFamily="2" charset="2"/>
              <a:buNone/>
            </a:pPr>
            <a:r>
              <a:rPr lang="en-US" sz="700" noProof="1" smtClean="0">
                <a:latin typeface="Consolas"/>
              </a:rPr>
              <a:t>//</a:t>
            </a:r>
            <a:r>
              <a:rPr lang="en-US" sz="700" noProof="1" smtClean="0">
                <a:solidFill>
                  <a:srgbClr val="2B91AF"/>
                </a:solidFill>
                <a:latin typeface="Consolas"/>
              </a:rPr>
              <a:t> </a:t>
            </a:r>
            <a:r>
              <a:rPr lang="en-US" sz="700" noProof="1" smtClean="0">
                <a:solidFill>
                  <a:prstClr val="black"/>
                </a:solidFill>
                <a:latin typeface="Consolas"/>
              </a:rPr>
              <a:t>	</a:t>
            </a:r>
            <a:r>
              <a:rPr lang="en-US" sz="700" noProof="1" smtClean="0">
                <a:solidFill>
                  <a:srgbClr val="0000FF"/>
                </a:solidFill>
                <a:latin typeface="Consolas"/>
              </a:rPr>
              <a:t>new</a:t>
            </a:r>
            <a:r>
              <a:rPr lang="en-US" sz="700" noProof="1" smtClean="0">
                <a:solidFill>
                  <a:prstClr val="black"/>
                </a:solidFill>
                <a:latin typeface="Consolas"/>
              </a:rPr>
              <a:t> </a:t>
            </a:r>
            <a:r>
              <a:rPr lang="en-US" sz="700" noProof="1" smtClean="0">
                <a:solidFill>
                  <a:srgbClr val="2B91AF"/>
                </a:solidFill>
                <a:latin typeface="Consolas"/>
              </a:rPr>
              <a:t>StreamRead</a:t>
            </a:r>
            <a:endParaRPr lang="en-US" sz="700" noProof="1" smtClean="0">
              <a:solidFill>
                <a:prstClr val="black"/>
              </a:solidFill>
              <a:latin typeface="Consolas"/>
            </a:endParaRPr>
          </a:p>
          <a:p>
            <a:pPr marL="0" indent="0">
              <a:spcBef>
                <a:spcPts val="0"/>
              </a:spcBef>
              <a:buFont typeface="Wingdings" pitchFamily="2" charset="2"/>
              <a:buNone/>
            </a:pPr>
            <a:r>
              <a:rPr lang="nl-NL" sz="700" noProof="1" smtClean="0">
                <a:latin typeface="Consolas"/>
              </a:rPr>
              <a:t>//</a:t>
            </a:r>
            <a:r>
              <a:rPr lang="nl-NL" sz="700" noProof="1" smtClean="0">
                <a:solidFill>
                  <a:srgbClr val="2B91AF"/>
                </a:solidFill>
                <a:latin typeface="Consolas"/>
              </a:rPr>
              <a:t> IFhirReader</a:t>
            </a:r>
            <a:r>
              <a:rPr lang="nl-NL" sz="700" noProof="1" smtClean="0">
                <a:solidFill>
                  <a:prstClr val="black"/>
                </a:solidFill>
                <a:latin typeface="Consolas"/>
              </a:rPr>
              <a:t> r = </a:t>
            </a:r>
            <a:r>
              <a:rPr lang="nl-NL" sz="700" noProof="1" smtClean="0">
                <a:solidFill>
                  <a:srgbClr val="0000FF"/>
                </a:solidFill>
                <a:latin typeface="Consolas"/>
              </a:rPr>
              <a:t>new</a:t>
            </a:r>
            <a:r>
              <a:rPr lang="nl-NL" sz="700" noProof="1" smtClean="0">
                <a:solidFill>
                  <a:prstClr val="black"/>
                </a:solidFill>
                <a:latin typeface="Consolas"/>
              </a:rPr>
              <a:t> </a:t>
            </a:r>
            <a:r>
              <a:rPr lang="nl-NL" sz="700" noProof="1" smtClean="0">
                <a:solidFill>
                  <a:srgbClr val="2B91AF"/>
                </a:solidFill>
                <a:latin typeface="Consolas"/>
              </a:rPr>
              <a:t>JsonFhirRe</a:t>
            </a:r>
            <a:endParaRPr lang="nl-NL" sz="700" noProof="1" smtClean="0">
              <a:solidFill>
                <a:prstClr val="black"/>
              </a:solidFill>
              <a:latin typeface="Consolas"/>
            </a:endParaRPr>
          </a:p>
          <a:p>
            <a:pPr marL="0" indent="0">
              <a:spcBef>
                <a:spcPts val="0"/>
              </a:spcBef>
              <a:buFont typeface="Wingdings" pitchFamily="2" charset="2"/>
              <a:buNone/>
            </a:pPr>
            <a:endParaRPr lang="nl-NL" sz="700" noProof="1" smtClean="0">
              <a:solidFill>
                <a:prstClr val="black"/>
              </a:solidFill>
              <a:latin typeface="Consolas"/>
            </a:endParaRPr>
          </a:p>
          <a:p>
            <a:pPr marL="0" indent="0">
              <a:spcBef>
                <a:spcPts val="0"/>
              </a:spcBef>
              <a:buFont typeface="Wingdings" pitchFamily="2" charset="2"/>
              <a:buNone/>
            </a:pPr>
            <a:r>
              <a:rPr lang="nl-NL" sz="700" noProof="1" smtClean="0">
                <a:solidFill>
                  <a:srgbClr val="2B91AF"/>
                </a:solidFill>
                <a:latin typeface="Consolas"/>
              </a:rPr>
              <a:t>ErrorList</a:t>
            </a:r>
            <a:r>
              <a:rPr lang="nl-NL" sz="700" noProof="1" smtClean="0">
                <a:solidFill>
                  <a:prstClr val="black"/>
                </a:solidFill>
                <a:latin typeface="Consolas"/>
              </a:rPr>
              <a:t> errors = </a:t>
            </a:r>
            <a:r>
              <a:rPr lang="nl-NL" sz="700" noProof="1" smtClean="0">
                <a:solidFill>
                  <a:srgbClr val="0000FF"/>
                </a:solidFill>
                <a:latin typeface="Consolas"/>
              </a:rPr>
              <a:t>new</a:t>
            </a:r>
            <a:r>
              <a:rPr lang="nl-NL" sz="700" noProof="1" smtClean="0">
                <a:solidFill>
                  <a:prstClr val="black"/>
                </a:solidFill>
                <a:latin typeface="Consolas"/>
              </a:rPr>
              <a:t> </a:t>
            </a:r>
            <a:r>
              <a:rPr lang="nl-NL" sz="700" noProof="1" smtClean="0">
                <a:solidFill>
                  <a:srgbClr val="2B91AF"/>
                </a:solidFill>
                <a:latin typeface="Consolas"/>
              </a:rPr>
              <a:t>ErrorList</a:t>
            </a:r>
            <a:r>
              <a:rPr lang="nl-NL" sz="700" noProof="1" smtClean="0">
                <a:solidFill>
                  <a:prstClr val="black"/>
                </a:solidFill>
                <a:latin typeface="Consolas"/>
              </a:rPr>
              <a:t>(</a:t>
            </a:r>
          </a:p>
          <a:p>
            <a:pPr marL="0" indent="0">
              <a:spcBef>
                <a:spcPts val="0"/>
              </a:spcBef>
              <a:buFont typeface="Wingdings" pitchFamily="2" charset="2"/>
              <a:buNone/>
            </a:pPr>
            <a:r>
              <a:rPr lang="nl-NL" sz="700" noProof="1" smtClean="0">
                <a:solidFill>
                  <a:srgbClr val="2B91AF"/>
                </a:solidFill>
                <a:latin typeface="Consolas"/>
              </a:rPr>
              <a:t>LabReport</a:t>
            </a:r>
            <a:r>
              <a:rPr lang="nl-NL" sz="700" noProof="1" smtClean="0">
                <a:solidFill>
                  <a:prstClr val="black"/>
                </a:solidFill>
                <a:latin typeface="Consolas"/>
              </a:rPr>
              <a:t> rep = (</a:t>
            </a:r>
            <a:r>
              <a:rPr lang="nl-NL" sz="700" noProof="1" smtClean="0">
                <a:solidFill>
                  <a:srgbClr val="2B91AF"/>
                </a:solidFill>
                <a:latin typeface="Consolas"/>
              </a:rPr>
              <a:t>LabReport</a:t>
            </a:r>
            <a:r>
              <a:rPr lang="nl-NL" sz="700" noProof="1" smtClean="0">
                <a:solidFill>
                  <a:prstClr val="black"/>
                </a:solidFill>
                <a:latin typeface="Consolas"/>
              </a:rPr>
              <a:t>)</a:t>
            </a:r>
            <a:r>
              <a:rPr lang="nl-NL" sz="700" noProof="1" smtClean="0">
                <a:solidFill>
                  <a:srgbClr val="2B91AF"/>
                </a:solidFill>
                <a:latin typeface="Consolas"/>
              </a:rPr>
              <a:t>Resour</a:t>
            </a:r>
            <a:endParaRPr lang="nl-NL" sz="700" noProof="1" smtClean="0">
              <a:solidFill>
                <a:prstClr val="black"/>
              </a:solidFill>
              <a:latin typeface="Consolas"/>
            </a:endParaRPr>
          </a:p>
          <a:p>
            <a:pPr marL="0" indent="0">
              <a:spcBef>
                <a:spcPts val="0"/>
              </a:spcBef>
              <a:buFont typeface="Wingdings" pitchFamily="2" charset="2"/>
              <a:buNone/>
            </a:pPr>
            <a:r>
              <a:rPr lang="nl-NL" sz="700" noProof="1" smtClean="0">
                <a:solidFill>
                  <a:srgbClr val="2B91AF"/>
                </a:solidFill>
                <a:latin typeface="Consolas"/>
              </a:rPr>
              <a:t>Assert</a:t>
            </a:r>
            <a:r>
              <a:rPr lang="nl-NL" sz="700" noProof="1" smtClean="0">
                <a:solidFill>
                  <a:prstClr val="black"/>
                </a:solidFill>
                <a:latin typeface="Consolas"/>
              </a:rPr>
              <a:t>.IsTrue(errors.Count() == 0</a:t>
            </a:r>
            <a:endParaRPr lang="nl-NL" sz="700" noProof="1">
              <a:solidFill>
                <a:prstClr val="black"/>
              </a:solidFill>
              <a:latin typeface="Consolas"/>
            </a:endParaRPr>
          </a:p>
        </p:txBody>
      </p:sp>
    </p:spTree>
    <p:extLst>
      <p:ext uri="{BB962C8B-B14F-4D97-AF65-F5344CB8AC3E}">
        <p14:creationId xmlns="" xmlns:p14="http://schemas.microsoft.com/office/powerpoint/2010/main" val="7267555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395536" y="1700808"/>
            <a:ext cx="8640960" cy="4508927"/>
          </a:xfrm>
          <a:prstGeom prst="rect">
            <a:avLst/>
          </a:prstGeom>
          <a:noFill/>
        </p:spPr>
        <p:txBody>
          <a:bodyPr wrap="square" lIns="91440" tIns="45720" rIns="91440" bIns="45720">
            <a:spAutoFit/>
          </a:bodyPr>
          <a:lstStyle/>
          <a:p>
            <a:pPr algn="ctr"/>
            <a:r>
              <a:rPr lang="en-US" sz="28700" b="1" cap="none" spc="0" dirty="0" smtClean="0">
                <a:ln w="12700">
                  <a:noFill/>
                  <a:prstDash val="solid"/>
                </a:ln>
                <a:solidFill>
                  <a:schemeClr val="bg2">
                    <a:tint val="85000"/>
                    <a:satMod val="155000"/>
                    <a:alpha val="10000"/>
                  </a:schemeClr>
                </a:solidFill>
                <a:effectLst>
                  <a:outerShdw blurRad="41275" dist="20320" dir="1800000" algn="tl" rotWithShape="0">
                    <a:srgbClr val="000000">
                      <a:alpha val="40000"/>
                    </a:srgbClr>
                  </a:outerShdw>
                </a:effectLst>
              </a:rPr>
              <a:t>80%</a:t>
            </a:r>
            <a:endParaRPr lang="en-US" sz="28700" b="1" cap="none" spc="0" dirty="0">
              <a:ln w="12700">
                <a:noFill/>
                <a:prstDash val="solid"/>
              </a:ln>
              <a:solidFill>
                <a:schemeClr val="bg2">
                  <a:tint val="85000"/>
                  <a:satMod val="155000"/>
                  <a:alpha val="10000"/>
                </a:schemeClr>
              </a:solidFill>
              <a:effectLst>
                <a:outerShdw blurRad="41275" dist="20320" dir="1800000" algn="tl" rotWithShape="0">
                  <a:srgbClr val="000000">
                    <a:alpha val="40000"/>
                  </a:srgbClr>
                </a:outerShdw>
              </a:effectLst>
            </a:endParaRPr>
          </a:p>
        </p:txBody>
      </p:sp>
      <p:sp>
        <p:nvSpPr>
          <p:cNvPr id="2" name="Title 1"/>
          <p:cNvSpPr>
            <a:spLocks noGrp="1"/>
          </p:cNvSpPr>
          <p:nvPr>
            <p:ph type="title"/>
          </p:nvPr>
        </p:nvSpPr>
        <p:spPr/>
        <p:txBody>
          <a:bodyPr/>
          <a:lstStyle/>
          <a:p>
            <a:r>
              <a:rPr lang="en-US" dirty="0" smtClean="0"/>
              <a:t>Support</a:t>
            </a:r>
            <a:r>
              <a:rPr lang="en-US" baseline="0" dirty="0" smtClean="0"/>
              <a:t> “Common” Scenarios</a:t>
            </a:r>
            <a:endParaRPr lang="en-CA" dirty="0"/>
          </a:p>
        </p:txBody>
      </p:sp>
      <p:sp>
        <p:nvSpPr>
          <p:cNvPr id="3" name="Content Placeholder 2"/>
          <p:cNvSpPr>
            <a:spLocks noGrp="1"/>
          </p:cNvSpPr>
          <p:nvPr>
            <p:ph idx="1"/>
          </p:nvPr>
        </p:nvSpPr>
        <p:spPr/>
        <p:txBody>
          <a:bodyPr/>
          <a:lstStyle/>
          <a:p>
            <a:r>
              <a:rPr lang="en-US" dirty="0" smtClean="0"/>
              <a:t>Inclusion of content in core specification is based on “80%” rule</a:t>
            </a:r>
          </a:p>
          <a:p>
            <a:pPr lvl="1"/>
            <a:r>
              <a:rPr lang="en-US" dirty="0" smtClean="0"/>
              <a:t>Only include data elements we are confident that most (~80%) of normal implementations using that resource will make use of</a:t>
            </a:r>
          </a:p>
          <a:p>
            <a:pPr lvl="1"/>
            <a:r>
              <a:rPr lang="en-US" dirty="0" smtClean="0"/>
              <a:t>Other content in extensions (more on this later)</a:t>
            </a:r>
          </a:p>
          <a:p>
            <a:pPr lvl="1"/>
            <a:r>
              <a:rPr lang="en-US" dirty="0" smtClean="0"/>
              <a:t>Easy to say, governance challenge to achieve</a:t>
            </a:r>
          </a:p>
          <a:p>
            <a:r>
              <a:rPr lang="en-US" dirty="0" smtClean="0"/>
              <a:t>Resources are simple and easy to understand &amp; use</a:t>
            </a:r>
          </a:p>
        </p:txBody>
      </p:sp>
      <p:sp>
        <p:nvSpPr>
          <p:cNvPr id="4" name="Slide Number Placeholder 3"/>
          <p:cNvSpPr>
            <a:spLocks noGrp="1"/>
          </p:cNvSpPr>
          <p:nvPr>
            <p:ph type="sldNum" sz="quarter" idx="4"/>
          </p:nvPr>
        </p:nvSpPr>
        <p:spPr/>
        <p:txBody>
          <a:bodyPr/>
          <a:lstStyle/>
          <a:p>
            <a:fld id="{5CC3E5C4-3E2B-40F1-9F2B-C46CEB0C88DF}" type="slidenum">
              <a:rPr lang="en-CA" smtClean="0"/>
              <a:pPr/>
              <a:t>23</a:t>
            </a:fld>
            <a:endParaRPr lang="en-CA" dirty="0"/>
          </a:p>
        </p:txBody>
      </p:sp>
    </p:spTree>
    <p:extLst>
      <p:ext uri="{BB962C8B-B14F-4D97-AF65-F5344CB8AC3E}">
        <p14:creationId xmlns="" xmlns:p14="http://schemas.microsoft.com/office/powerpoint/2010/main" val="11389937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Example – ISO AD type</a:t>
            </a:r>
            <a:endParaRPr lang="en-CA" dirty="0"/>
          </a:p>
        </p:txBody>
      </p:sp>
      <p:sp>
        <p:nvSpPr>
          <p:cNvPr id="5" name="Content Placeholder 4"/>
          <p:cNvSpPr>
            <a:spLocks noGrp="1"/>
          </p:cNvSpPr>
          <p:nvPr>
            <p:ph idx="1"/>
          </p:nvPr>
        </p:nvSpPr>
        <p:spPr>
          <a:xfrm>
            <a:off x="251520" y="1628800"/>
            <a:ext cx="8640960" cy="4896544"/>
          </a:xfrm>
        </p:spPr>
        <p:txBody>
          <a:bodyPr>
            <a:normAutofit fontScale="77500" lnSpcReduction="20000"/>
          </a:bodyPr>
          <a:lstStyle/>
          <a:p>
            <a:r>
              <a:rPr lang="en-US" dirty="0" err="1" smtClean="0"/>
              <a:t>isNotOrdered</a:t>
            </a:r>
            <a:r>
              <a:rPr lang="en-US" dirty="0"/>
              <a:t>, updateMode, </a:t>
            </a:r>
            <a:r>
              <a:rPr lang="en-US" dirty="0" err="1"/>
              <a:t>flavorId</a:t>
            </a:r>
            <a:r>
              <a:rPr lang="en-US" dirty="0"/>
              <a:t>, </a:t>
            </a:r>
            <a:r>
              <a:rPr lang="en-US" dirty="0" err="1"/>
              <a:t>nullFlavor</a:t>
            </a:r>
            <a:r>
              <a:rPr lang="en-US" dirty="0"/>
              <a:t>, </a:t>
            </a:r>
            <a:r>
              <a:rPr lang="en-US" dirty="0" err="1"/>
              <a:t>controlAct</a:t>
            </a:r>
            <a:r>
              <a:rPr lang="en-US" dirty="0"/>
              <a:t> root &amp; extension, </a:t>
            </a:r>
            <a:r>
              <a:rPr lang="en-US" dirty="0" err="1"/>
              <a:t>validTime</a:t>
            </a:r>
            <a:r>
              <a:rPr lang="en-US" dirty="0"/>
              <a:t> low and high, useable period (GTS – no room on the </a:t>
            </a:r>
            <a:r>
              <a:rPr lang="en-US" dirty="0" smtClean="0"/>
              <a:t>slide), use</a:t>
            </a:r>
          </a:p>
          <a:p>
            <a:pPr lvl="1"/>
            <a:r>
              <a:rPr lang="en-US" dirty="0" smtClean="0"/>
              <a:t>home, primary home, vacation home, workplace, direct, public, bad, physical, postal, temporary, alphabetic, ideographic, syllabic, search, </a:t>
            </a:r>
            <a:r>
              <a:rPr lang="en-US" dirty="0" err="1" smtClean="0"/>
              <a:t>soundex</a:t>
            </a:r>
            <a:r>
              <a:rPr lang="en-US" dirty="0" smtClean="0"/>
              <a:t>, phonetic</a:t>
            </a:r>
          </a:p>
          <a:p>
            <a:r>
              <a:rPr lang="en-US" dirty="0" smtClean="0"/>
              <a:t>0..* parts, each with:</a:t>
            </a:r>
          </a:p>
          <a:p>
            <a:pPr lvl="1"/>
            <a:r>
              <a:rPr lang="en-US" dirty="0" smtClean="0"/>
              <a:t>value, code</a:t>
            </a:r>
            <a:r>
              <a:rPr lang="en-US" dirty="0"/>
              <a:t>, code system, code system name, code system version</a:t>
            </a:r>
            <a:r>
              <a:rPr lang="en-US" dirty="0" smtClean="0"/>
              <a:t>, language, type:</a:t>
            </a:r>
          </a:p>
          <a:p>
            <a:pPr lvl="2"/>
            <a:r>
              <a:rPr lang="en-US" dirty="0" smtClean="0"/>
              <a:t>address line, additional locator, unit identifier, unit designator, delivery address line, delivery installation type, delivery installation area, delivery installation qualifier, delivery mode, delivery mode identifier, street address line, building number, building number numeric, building number suffix, street name, street name base, street type, direction, intersection, care of, census tract, country, county or parish, municipality, delimiter, post box, precinct, state or province, </a:t>
            </a:r>
            <a:br>
              <a:rPr lang="en-US" dirty="0" smtClean="0"/>
            </a:br>
            <a:r>
              <a:rPr lang="en-US" dirty="0" smtClean="0"/>
              <a:t>postal code, delivery point identifier</a:t>
            </a:r>
          </a:p>
        </p:txBody>
      </p:sp>
    </p:spTree>
    <p:extLst>
      <p:ext uri="{BB962C8B-B14F-4D97-AF65-F5344CB8AC3E}">
        <p14:creationId xmlns="" xmlns:p14="http://schemas.microsoft.com/office/powerpoint/2010/main" val="16210384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Example – FHIR Address</a:t>
            </a:r>
            <a:endParaRPr lang="en-CA" dirty="0"/>
          </a:p>
        </p:txBody>
      </p:sp>
      <p:sp>
        <p:nvSpPr>
          <p:cNvPr id="5" name="Content Placeholder 4"/>
          <p:cNvSpPr>
            <a:spLocks noGrp="1"/>
          </p:cNvSpPr>
          <p:nvPr>
            <p:ph idx="1"/>
          </p:nvPr>
        </p:nvSpPr>
        <p:spPr>
          <a:xfrm>
            <a:off x="251520" y="1628800"/>
            <a:ext cx="8640960" cy="4896544"/>
          </a:xfrm>
        </p:spPr>
        <p:txBody>
          <a:bodyPr>
            <a:normAutofit fontScale="77500" lnSpcReduction="20000"/>
          </a:bodyPr>
          <a:lstStyle/>
          <a:p>
            <a:r>
              <a:rPr lang="en-US" strike="sngStrike" dirty="0" err="1" smtClean="0">
                <a:solidFill>
                  <a:srgbClr val="FF0000"/>
                </a:solidFill>
              </a:rPr>
              <a:t>isNotOrdered</a:t>
            </a:r>
            <a:r>
              <a:rPr lang="en-US" strike="sngStrike" dirty="0">
                <a:solidFill>
                  <a:srgbClr val="FF0000"/>
                </a:solidFill>
              </a:rPr>
              <a:t>, updateMode, </a:t>
            </a:r>
            <a:r>
              <a:rPr lang="en-US" strike="sngStrike" dirty="0" err="1">
                <a:solidFill>
                  <a:srgbClr val="FF0000"/>
                </a:solidFill>
              </a:rPr>
              <a:t>flavorId</a:t>
            </a:r>
            <a:r>
              <a:rPr lang="en-US" strike="sngStrike" dirty="0">
                <a:solidFill>
                  <a:srgbClr val="FF0000"/>
                </a:solidFill>
              </a:rPr>
              <a:t>, </a:t>
            </a:r>
            <a:r>
              <a:rPr lang="en-US" strike="sngStrike" dirty="0" err="1">
                <a:solidFill>
                  <a:srgbClr val="FF0000"/>
                </a:solidFill>
              </a:rPr>
              <a:t>nullFlavor</a:t>
            </a:r>
            <a:r>
              <a:rPr lang="en-US" strike="sngStrike" dirty="0">
                <a:solidFill>
                  <a:srgbClr val="FF0000"/>
                </a:solidFill>
              </a:rPr>
              <a:t>, </a:t>
            </a:r>
            <a:r>
              <a:rPr lang="en-US" strike="sngStrike" dirty="0" err="1">
                <a:solidFill>
                  <a:srgbClr val="FF0000"/>
                </a:solidFill>
              </a:rPr>
              <a:t>controlAct</a:t>
            </a:r>
            <a:r>
              <a:rPr lang="en-US" strike="sngStrike" dirty="0">
                <a:solidFill>
                  <a:srgbClr val="FF0000"/>
                </a:solidFill>
              </a:rPr>
              <a:t> root &amp; extension, </a:t>
            </a:r>
            <a:r>
              <a:rPr lang="en-US" strike="sngStrike" dirty="0" err="1">
                <a:solidFill>
                  <a:srgbClr val="FF0000"/>
                </a:solidFill>
              </a:rPr>
              <a:t>validTime</a:t>
            </a:r>
            <a:r>
              <a:rPr lang="en-US" strike="sngStrike" dirty="0">
                <a:solidFill>
                  <a:srgbClr val="FF0000"/>
                </a:solidFill>
              </a:rPr>
              <a:t> low and high, useable </a:t>
            </a:r>
            <a:r>
              <a:rPr lang="en-US" b="1" dirty="0" smtClean="0"/>
              <a:t>period</a:t>
            </a:r>
            <a:r>
              <a:rPr lang="en-US" dirty="0" smtClean="0"/>
              <a:t> (low, high)</a:t>
            </a:r>
            <a:r>
              <a:rPr lang="en-US" strike="sngStrike" dirty="0" smtClean="0">
                <a:solidFill>
                  <a:srgbClr val="FF0000"/>
                </a:solidFill>
              </a:rPr>
              <a:t> </a:t>
            </a:r>
            <a:r>
              <a:rPr lang="en-US" strike="sngStrike" dirty="0">
                <a:solidFill>
                  <a:srgbClr val="FF0000"/>
                </a:solidFill>
              </a:rPr>
              <a:t>(GTS – no room on the </a:t>
            </a:r>
            <a:r>
              <a:rPr lang="en-US" strike="sngStrike" dirty="0" smtClean="0">
                <a:solidFill>
                  <a:srgbClr val="FF0000"/>
                </a:solidFill>
              </a:rPr>
              <a:t>slide), </a:t>
            </a:r>
            <a:r>
              <a:rPr lang="en-US" b="1" dirty="0" smtClean="0"/>
              <a:t>use</a:t>
            </a:r>
          </a:p>
          <a:p>
            <a:pPr lvl="1"/>
            <a:r>
              <a:rPr lang="en-US" b="1" dirty="0" smtClean="0"/>
              <a:t>home</a:t>
            </a:r>
            <a:r>
              <a:rPr lang="en-US" strike="sngStrike" dirty="0" smtClean="0">
                <a:solidFill>
                  <a:srgbClr val="FF0000"/>
                </a:solidFill>
              </a:rPr>
              <a:t>, primary home, vacation home, </a:t>
            </a:r>
            <a:r>
              <a:rPr lang="en-US" b="1" dirty="0" smtClean="0"/>
              <a:t>work</a:t>
            </a:r>
            <a:r>
              <a:rPr lang="en-US" strike="sngStrike" dirty="0" smtClean="0">
                <a:solidFill>
                  <a:srgbClr val="FF0000"/>
                </a:solidFill>
              </a:rPr>
              <a:t>place, direct, public, bad, </a:t>
            </a:r>
            <a:r>
              <a:rPr lang="en-US" strike="sngStrike" dirty="0" err="1" smtClean="0">
                <a:solidFill>
                  <a:srgbClr val="FF0000"/>
                </a:solidFill>
              </a:rPr>
              <a:t>physical</a:t>
            </a:r>
            <a:r>
              <a:rPr lang="en-US" dirty="0" err="1" smtClean="0"/>
              <a:t>visit</a:t>
            </a:r>
            <a:r>
              <a:rPr lang="en-US" b="1" dirty="0" smtClean="0"/>
              <a:t>, postal,</a:t>
            </a:r>
            <a:r>
              <a:rPr lang="en-US" dirty="0" smtClean="0"/>
              <a:t> </a:t>
            </a:r>
            <a:r>
              <a:rPr lang="en-US" b="1" dirty="0" smtClean="0"/>
              <a:t>temp</a:t>
            </a:r>
            <a:r>
              <a:rPr lang="en-US" strike="sngStrike" dirty="0" smtClean="0">
                <a:solidFill>
                  <a:srgbClr val="FF0000"/>
                </a:solidFill>
              </a:rPr>
              <a:t>orary, alphabetic, ideographic, syllabic, search, </a:t>
            </a:r>
            <a:r>
              <a:rPr lang="en-US" strike="sngStrike" dirty="0" err="1" smtClean="0">
                <a:solidFill>
                  <a:srgbClr val="FF0000"/>
                </a:solidFill>
              </a:rPr>
              <a:t>soundex</a:t>
            </a:r>
            <a:r>
              <a:rPr lang="en-US" strike="sngStrike" dirty="0" smtClean="0">
                <a:solidFill>
                  <a:srgbClr val="FF0000"/>
                </a:solidFill>
              </a:rPr>
              <a:t>, phonetic, </a:t>
            </a:r>
            <a:r>
              <a:rPr lang="en-US" dirty="0" smtClean="0"/>
              <a:t>old</a:t>
            </a:r>
          </a:p>
          <a:p>
            <a:r>
              <a:rPr lang="en-US" strike="sngStrike" dirty="0" smtClean="0">
                <a:solidFill>
                  <a:srgbClr val="FF0000"/>
                </a:solidFill>
              </a:rPr>
              <a:t>0..* parts, each </a:t>
            </a:r>
            <a:r>
              <a:rPr lang="en-US" strike="sngStrike" dirty="0" err="1" smtClean="0">
                <a:solidFill>
                  <a:srgbClr val="FF0000"/>
                </a:solidFill>
              </a:rPr>
              <a:t>with:</a:t>
            </a:r>
            <a:r>
              <a:rPr lang="en-US" dirty="0" err="1" smtClean="0"/>
              <a:t>text</a:t>
            </a:r>
            <a:endParaRPr lang="en-US" dirty="0" smtClean="0"/>
          </a:p>
          <a:p>
            <a:pPr lvl="1"/>
            <a:r>
              <a:rPr lang="en-US" strike="sngStrike" dirty="0" smtClean="0">
                <a:solidFill>
                  <a:srgbClr val="FF0000"/>
                </a:solidFill>
              </a:rPr>
              <a:t>value, code</a:t>
            </a:r>
            <a:r>
              <a:rPr lang="en-US" strike="sngStrike" dirty="0">
                <a:solidFill>
                  <a:srgbClr val="FF0000"/>
                </a:solidFill>
              </a:rPr>
              <a:t>, code system, code system name, code system version</a:t>
            </a:r>
            <a:r>
              <a:rPr lang="en-US" strike="sngStrike" dirty="0" smtClean="0">
                <a:solidFill>
                  <a:srgbClr val="FF0000"/>
                </a:solidFill>
              </a:rPr>
              <a:t>, language, type:</a:t>
            </a:r>
          </a:p>
          <a:p>
            <a:pPr lvl="2"/>
            <a:r>
              <a:rPr lang="en-US" strike="sngStrike" dirty="0" smtClean="0">
                <a:solidFill>
                  <a:srgbClr val="FF0000"/>
                </a:solidFill>
              </a:rPr>
              <a:t>address </a:t>
            </a:r>
            <a:r>
              <a:rPr lang="en-US" b="1" dirty="0" smtClean="0"/>
              <a:t>line</a:t>
            </a:r>
            <a:r>
              <a:rPr lang="en-US" strike="sngStrike" dirty="0" smtClean="0">
                <a:solidFill>
                  <a:srgbClr val="FF0000"/>
                </a:solidFill>
              </a:rPr>
              <a:t>, additional locator, unit identifier, unit designator, delivery address line, delivery installation type, delivery installation area, delivery installation qualifier, delivery mode, delivery mode identifier, street address line, building number, building number numeric, building number suffix, street name, street name base, street type, direction, intersection, care of, census tract, </a:t>
            </a:r>
            <a:r>
              <a:rPr lang="en-US" b="1" dirty="0" smtClean="0"/>
              <a:t>country</a:t>
            </a:r>
            <a:r>
              <a:rPr lang="en-US" strike="sngStrike" dirty="0" smtClean="0">
                <a:solidFill>
                  <a:srgbClr val="FF0000"/>
                </a:solidFill>
              </a:rPr>
              <a:t>, county or parish, </a:t>
            </a:r>
            <a:r>
              <a:rPr lang="en-US" strike="sngStrike" dirty="0" err="1" smtClean="0">
                <a:solidFill>
                  <a:srgbClr val="FF0000"/>
                </a:solidFill>
              </a:rPr>
              <a:t>municipality</a:t>
            </a:r>
            <a:r>
              <a:rPr lang="en-US" b="1" dirty="0" err="1" smtClean="0"/>
              <a:t>city</a:t>
            </a:r>
            <a:r>
              <a:rPr lang="en-US" strike="sngStrike" dirty="0" smtClean="0">
                <a:solidFill>
                  <a:srgbClr val="FF0000"/>
                </a:solidFill>
              </a:rPr>
              <a:t>, delimiter, post box, precinct, </a:t>
            </a:r>
            <a:br>
              <a:rPr lang="en-US" strike="sngStrike" dirty="0" smtClean="0">
                <a:solidFill>
                  <a:srgbClr val="FF0000"/>
                </a:solidFill>
              </a:rPr>
            </a:br>
            <a:r>
              <a:rPr lang="en-US" b="1" dirty="0" smtClean="0"/>
              <a:t>state</a:t>
            </a:r>
            <a:r>
              <a:rPr lang="en-US" strike="sngStrike" dirty="0" smtClean="0">
                <a:solidFill>
                  <a:srgbClr val="FF0000"/>
                </a:solidFill>
              </a:rPr>
              <a:t> or province, </a:t>
            </a:r>
            <a:r>
              <a:rPr lang="en-US" b="1" dirty="0" err="1" smtClean="0"/>
              <a:t>postalCode</a:t>
            </a:r>
            <a:r>
              <a:rPr lang="en-US" strike="sngStrike" dirty="0" smtClean="0">
                <a:solidFill>
                  <a:srgbClr val="FF0000"/>
                </a:solidFill>
              </a:rPr>
              <a:t>, delivery point identifier</a:t>
            </a:r>
          </a:p>
        </p:txBody>
      </p:sp>
    </p:spTree>
    <p:extLst>
      <p:ext uri="{BB962C8B-B14F-4D97-AF65-F5344CB8AC3E}">
        <p14:creationId xmlns="" xmlns:p14="http://schemas.microsoft.com/office/powerpoint/2010/main" val="113506174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Won’t extensions break interoperability?</a:t>
            </a:r>
            <a:endParaRPr lang="en-CA" dirty="0"/>
          </a:p>
        </p:txBody>
      </p:sp>
      <p:sp>
        <p:nvSpPr>
          <p:cNvPr id="3" name="Content Placeholder 2"/>
          <p:cNvSpPr>
            <a:spLocks noGrp="1"/>
          </p:cNvSpPr>
          <p:nvPr>
            <p:ph idx="1"/>
          </p:nvPr>
        </p:nvSpPr>
        <p:spPr/>
        <p:txBody>
          <a:bodyPr/>
          <a:lstStyle/>
          <a:p>
            <a:r>
              <a:rPr lang="en-US" dirty="0" smtClean="0"/>
              <a:t>The 80% + narrative helps provide “base” interoperability</a:t>
            </a:r>
          </a:p>
          <a:p>
            <a:endParaRPr lang="en-US" dirty="0" smtClean="0"/>
          </a:p>
          <a:p>
            <a:r>
              <a:rPr lang="en-US" dirty="0" smtClean="0"/>
              <a:t>For “robust” interoperability</a:t>
            </a:r>
          </a:p>
          <a:p>
            <a:pPr lvl="1"/>
            <a:r>
              <a:rPr lang="en-US" dirty="0" smtClean="0"/>
              <a:t>Profile – constrains structure</a:t>
            </a:r>
          </a:p>
          <a:p>
            <a:pPr lvl="1"/>
            <a:r>
              <a:rPr lang="en-US" dirty="0" smtClean="0"/>
              <a:t>Conformance – constrains behavior</a:t>
            </a:r>
          </a:p>
          <a:p>
            <a:pPr lvl="2"/>
            <a:r>
              <a:rPr lang="en-US" dirty="0" smtClean="0"/>
              <a:t>Needed to claim “I’m FHIR conformant”</a:t>
            </a:r>
          </a:p>
        </p:txBody>
      </p:sp>
      <p:sp>
        <p:nvSpPr>
          <p:cNvPr id="4" name="Slide Number Placeholder 3"/>
          <p:cNvSpPr>
            <a:spLocks noGrp="1"/>
          </p:cNvSpPr>
          <p:nvPr>
            <p:ph type="sldNum" sz="quarter" idx="4"/>
          </p:nvPr>
        </p:nvSpPr>
        <p:spPr/>
        <p:txBody>
          <a:bodyPr/>
          <a:lstStyle/>
          <a:p>
            <a:fld id="{5CC3E5C4-3E2B-40F1-9F2B-C46CEB0C88DF}" type="slidenum">
              <a:rPr lang="en-CA" smtClean="0"/>
              <a:pPr/>
              <a:t>26</a:t>
            </a:fld>
            <a:endParaRPr lang="en-CA" dirty="0"/>
          </a:p>
        </p:txBody>
      </p:sp>
    </p:spTree>
    <p:extLst>
      <p:ext uri="{BB962C8B-B14F-4D97-AF65-F5344CB8AC3E}">
        <p14:creationId xmlns="" xmlns:p14="http://schemas.microsoft.com/office/powerpoint/2010/main" val="109239486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technologies</a:t>
            </a:r>
            <a:endParaRPr lang="en-CA" dirty="0"/>
          </a:p>
        </p:txBody>
      </p:sp>
      <p:sp>
        <p:nvSpPr>
          <p:cNvPr id="3" name="Content Placeholder 2"/>
          <p:cNvSpPr>
            <a:spLocks noGrp="1"/>
          </p:cNvSpPr>
          <p:nvPr>
            <p:ph idx="1"/>
          </p:nvPr>
        </p:nvSpPr>
        <p:spPr/>
        <p:txBody>
          <a:bodyPr/>
          <a:lstStyle/>
          <a:p>
            <a:r>
              <a:rPr lang="en-CA" dirty="0" smtClean="0"/>
              <a:t>Instances shared using XML &amp; JSON</a:t>
            </a:r>
          </a:p>
          <a:p>
            <a:r>
              <a:rPr lang="en-CA" dirty="0" smtClean="0"/>
              <a:t>Web calls work the same way they do for Google &amp; Twitter</a:t>
            </a:r>
          </a:p>
          <a:p>
            <a:r>
              <a:rPr lang="en-CA" dirty="0" smtClean="0"/>
              <a:t>Rely on HTTPS, OAuth, etc. for security functions</a:t>
            </a:r>
          </a:p>
          <a:p>
            <a:r>
              <a:rPr lang="en-US" dirty="0" smtClean="0"/>
              <a:t>Benefits</a:t>
            </a:r>
          </a:p>
          <a:p>
            <a:pPr lvl="1"/>
            <a:r>
              <a:rPr lang="en-US" dirty="0" smtClean="0"/>
              <a:t>Cross-Industry standards</a:t>
            </a:r>
          </a:p>
          <a:p>
            <a:pPr lvl="1"/>
            <a:r>
              <a:rPr lang="en-US" dirty="0" smtClean="0"/>
              <a:t>Well supported by tools</a:t>
            </a:r>
          </a:p>
          <a:p>
            <a:pPr lvl="1"/>
            <a:r>
              <a:rPr lang="en-US" dirty="0" smtClean="0"/>
              <a:t>Understood by developers</a:t>
            </a:r>
          </a:p>
        </p:txBody>
      </p:sp>
      <p:sp>
        <p:nvSpPr>
          <p:cNvPr id="4" name="Slide Number Placeholder 3"/>
          <p:cNvSpPr>
            <a:spLocks noGrp="1"/>
          </p:cNvSpPr>
          <p:nvPr>
            <p:ph type="sldNum" sz="quarter" idx="4"/>
          </p:nvPr>
        </p:nvSpPr>
        <p:spPr/>
        <p:txBody>
          <a:bodyPr/>
          <a:lstStyle/>
          <a:p>
            <a:fld id="{5CC3E5C4-3E2B-40F1-9F2B-C46CEB0C88DF}" type="slidenum">
              <a:rPr lang="en-CA" smtClean="0"/>
              <a:pPr/>
              <a:t>27</a:t>
            </a:fld>
            <a:endParaRPr lang="en-CA" dirty="0"/>
          </a:p>
        </p:txBody>
      </p:sp>
      <p:sp>
        <p:nvSpPr>
          <p:cNvPr id="5" name="Rectangle 4"/>
          <p:cNvSpPr/>
          <p:nvPr/>
        </p:nvSpPr>
        <p:spPr>
          <a:xfrm rot="1342982">
            <a:off x="195075" y="2958290"/>
            <a:ext cx="8640960" cy="2646878"/>
          </a:xfrm>
          <a:prstGeom prst="rect">
            <a:avLst/>
          </a:prstGeom>
          <a:noFill/>
        </p:spPr>
        <p:txBody>
          <a:bodyPr wrap="square" lIns="91440" tIns="45720" rIns="91440" bIns="45720">
            <a:spAutoFit/>
          </a:bodyPr>
          <a:lstStyle/>
          <a:p>
            <a:pPr algn="ctr"/>
            <a:r>
              <a:rPr lang="en-US" sz="16600" b="1" cap="none" spc="0" dirty="0" smtClean="0">
                <a:ln w="12700">
                  <a:noFill/>
                  <a:prstDash val="solid"/>
                </a:ln>
                <a:solidFill>
                  <a:schemeClr val="accent1">
                    <a:alpha val="5000"/>
                  </a:schemeClr>
                </a:solidFill>
                <a:effectLst>
                  <a:outerShdw blurRad="41275" dist="20320" dir="1800000" algn="tl" rotWithShape="0">
                    <a:srgbClr val="000000">
                      <a:alpha val="40000"/>
                    </a:srgbClr>
                  </a:outerShdw>
                </a:effectLst>
              </a:rPr>
              <a:t>http://...</a:t>
            </a:r>
            <a:endParaRPr lang="en-US" sz="16600" b="1" cap="none" spc="0" dirty="0">
              <a:ln w="12700">
                <a:noFill/>
                <a:prstDash val="solid"/>
              </a:ln>
              <a:solidFill>
                <a:schemeClr val="accent1">
                  <a:alpha val="5000"/>
                </a:schemeClr>
              </a:solidFill>
              <a:effectLst>
                <a:outerShdw blurRad="41275" dist="20320" dir="1800000" algn="tl" rotWithShape="0">
                  <a:srgbClr val="000000">
                    <a:alpha val="40000"/>
                  </a:srgbClr>
                </a:outerShdw>
              </a:effectLst>
            </a:endParaRPr>
          </a:p>
        </p:txBody>
      </p:sp>
    </p:spTree>
    <p:extLst>
      <p:ext uri="{BB962C8B-B14F-4D97-AF65-F5344CB8AC3E}">
        <p14:creationId xmlns="" xmlns:p14="http://schemas.microsoft.com/office/powerpoint/2010/main" val="24882927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Human Readable</a:t>
            </a:r>
            <a:endParaRPr lang="en-CA" dirty="0"/>
          </a:p>
        </p:txBody>
      </p:sp>
      <p:sp>
        <p:nvSpPr>
          <p:cNvPr id="3" name="Content Placeholder 2"/>
          <p:cNvSpPr>
            <a:spLocks noGrp="1"/>
          </p:cNvSpPr>
          <p:nvPr>
            <p:ph idx="1"/>
          </p:nvPr>
        </p:nvSpPr>
        <p:spPr/>
        <p:txBody>
          <a:bodyPr/>
          <a:lstStyle/>
          <a:p>
            <a:r>
              <a:rPr lang="en-US" dirty="0" smtClean="0"/>
              <a:t>Clinical Documents has both narrative and data</a:t>
            </a:r>
          </a:p>
          <a:p>
            <a:r>
              <a:rPr lang="en-US" dirty="0" smtClean="0"/>
              <a:t>The data / narrative dynamic exists throughout the process </a:t>
            </a:r>
          </a:p>
          <a:p>
            <a:pPr lvl="0"/>
            <a:r>
              <a:rPr lang="en-US" dirty="0" smtClean="0"/>
              <a:t>In FHIR, </a:t>
            </a:r>
            <a:r>
              <a:rPr lang="en-US" b="1" dirty="0" smtClean="0"/>
              <a:t>every</a:t>
            </a:r>
            <a:r>
              <a:rPr lang="en-US" b="0" baseline="0" dirty="0" smtClean="0"/>
              <a:t> resource </a:t>
            </a:r>
            <a:r>
              <a:rPr lang="en-US" dirty="0" smtClean="0"/>
              <a:t>can (should)</a:t>
            </a:r>
            <a:r>
              <a:rPr lang="en-US" b="0" baseline="0" dirty="0" smtClean="0"/>
              <a:t> </a:t>
            </a:r>
            <a:br>
              <a:rPr lang="en-US" b="0" baseline="0" dirty="0" smtClean="0"/>
            </a:br>
            <a:r>
              <a:rPr lang="en-US" b="0" baseline="0" dirty="0" smtClean="0"/>
              <a:t>have a human-readable expression</a:t>
            </a:r>
          </a:p>
          <a:p>
            <a:pPr lvl="1"/>
            <a:r>
              <a:rPr lang="en-US" dirty="0" smtClean="0"/>
              <a:t>Can be direct rendering or human entered</a:t>
            </a:r>
          </a:p>
        </p:txBody>
      </p:sp>
      <p:sp>
        <p:nvSpPr>
          <p:cNvPr id="4" name="Slide Number Placeholder 3"/>
          <p:cNvSpPr>
            <a:spLocks noGrp="1"/>
          </p:cNvSpPr>
          <p:nvPr>
            <p:ph type="sldNum" sz="quarter" idx="4"/>
          </p:nvPr>
        </p:nvSpPr>
        <p:spPr/>
        <p:txBody>
          <a:bodyPr/>
          <a:lstStyle/>
          <a:p>
            <a:fld id="{5CC3E5C4-3E2B-40F1-9F2B-C46CEB0C88DF}" type="slidenum">
              <a:rPr lang="en-CA" smtClean="0"/>
              <a:pPr/>
              <a:t>28</a:t>
            </a:fld>
            <a:endParaRPr lang="en-CA" dirty="0"/>
          </a:p>
        </p:txBody>
      </p:sp>
      <p:pic>
        <p:nvPicPr>
          <p:cNvPr id="2052" name="Picture 4"/>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7643470" y="3501008"/>
            <a:ext cx="1187533" cy="17813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35698038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Freely available</a:t>
            </a:r>
            <a:endParaRPr lang="en-CA" dirty="0"/>
          </a:p>
        </p:txBody>
      </p:sp>
      <p:sp>
        <p:nvSpPr>
          <p:cNvPr id="3" name="Content Placeholder 2"/>
          <p:cNvSpPr>
            <a:spLocks noGrp="1"/>
          </p:cNvSpPr>
          <p:nvPr>
            <p:ph idx="1"/>
          </p:nvPr>
        </p:nvSpPr>
        <p:spPr/>
        <p:txBody>
          <a:bodyPr/>
          <a:lstStyle/>
          <a:p>
            <a:r>
              <a:rPr lang="en-US" dirty="0" smtClean="0"/>
              <a:t>Unencumbered – free for use, no membership required</a:t>
            </a:r>
          </a:p>
          <a:p>
            <a:r>
              <a:rPr lang="en-US" dirty="0" smtClean="0">
                <a:hlinkClick r:id="rId3"/>
              </a:rPr>
              <a:t>http://hl7.org/fhir</a:t>
            </a:r>
            <a:r>
              <a:rPr lang="en-US" dirty="0" smtClean="0"/>
              <a:t> + other versions</a:t>
            </a:r>
          </a:p>
          <a:p>
            <a:r>
              <a:rPr lang="en-US" dirty="0" smtClean="0"/>
              <a:t>Licensed under CC0: True public domain</a:t>
            </a:r>
            <a:endParaRPr lang="en-US" dirty="0"/>
          </a:p>
          <a:p>
            <a:r>
              <a:rPr lang="en-US" dirty="0" smtClean="0"/>
              <a:t>Any use is allowed</a:t>
            </a:r>
          </a:p>
          <a:p>
            <a:r>
              <a:rPr lang="en-US" dirty="0" smtClean="0"/>
              <a:t>HL7 enforces the trademark protection</a:t>
            </a:r>
          </a:p>
        </p:txBody>
      </p:sp>
      <p:sp>
        <p:nvSpPr>
          <p:cNvPr id="4" name="Slide Number Placeholder 3"/>
          <p:cNvSpPr>
            <a:spLocks noGrp="1"/>
          </p:cNvSpPr>
          <p:nvPr>
            <p:ph type="sldNum" sz="quarter" idx="4"/>
          </p:nvPr>
        </p:nvSpPr>
        <p:spPr/>
        <p:txBody>
          <a:bodyPr/>
          <a:lstStyle/>
          <a:p>
            <a:fld id="{5CC3E5C4-3E2B-40F1-9F2B-C46CEB0C88DF}" type="slidenum">
              <a:rPr lang="en-CA" smtClean="0"/>
              <a:pPr/>
              <a:t>29</a:t>
            </a:fld>
            <a:endParaRPr lang="en-CA" dirty="0"/>
          </a:p>
        </p:txBody>
      </p:sp>
      <p:pic>
        <p:nvPicPr>
          <p:cNvPr id="3074" name="Picture 2" descr="C:\Users\office\AppData\Local\Microsoft\Windows\Temporary Internet Files\Content.IE5\2B0EXTZ8\MC900104752[1].wmf"/>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6732240" y="1753741"/>
            <a:ext cx="1747838" cy="1819275"/>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327398631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Who am I?</a:t>
            </a:r>
            <a:endParaRPr lang="en-US" noProof="0" dirty="0"/>
          </a:p>
        </p:txBody>
      </p:sp>
      <p:sp>
        <p:nvSpPr>
          <p:cNvPr id="3" name="Content Placeholder 2"/>
          <p:cNvSpPr>
            <a:spLocks noGrp="1"/>
          </p:cNvSpPr>
          <p:nvPr>
            <p:ph idx="1"/>
          </p:nvPr>
        </p:nvSpPr>
        <p:spPr/>
        <p:txBody>
          <a:bodyPr/>
          <a:lstStyle/>
          <a:p>
            <a:r>
              <a:rPr lang="en-US" b="1" noProof="0" dirty="0" smtClean="0"/>
              <a:t>Name:</a:t>
            </a:r>
            <a:r>
              <a:rPr lang="en-US" noProof="0" dirty="0" smtClean="0"/>
              <a:t> Lloyd McKenzie</a:t>
            </a:r>
          </a:p>
          <a:p>
            <a:r>
              <a:rPr lang="en-US" b="1" noProof="0" dirty="0" smtClean="0"/>
              <a:t>Company:</a:t>
            </a:r>
            <a:r>
              <a:rPr lang="en-US" noProof="0" dirty="0" smtClean="0"/>
              <a:t> Gevity</a:t>
            </a:r>
          </a:p>
          <a:p>
            <a:r>
              <a:rPr lang="en-US" b="1" noProof="0" dirty="0" smtClean="0"/>
              <a:t>Background:</a:t>
            </a:r>
          </a:p>
          <a:p>
            <a:pPr lvl="1"/>
            <a:r>
              <a:rPr lang="en-US" noProof="0" dirty="0" smtClean="0"/>
              <a:t>One of FHIR’s 3 principle editors</a:t>
            </a:r>
          </a:p>
          <a:p>
            <a:pPr lvl="1"/>
            <a:r>
              <a:rPr lang="en-US" noProof="0" dirty="0" smtClean="0"/>
              <a:t>Co-chair FHIR Management Group, Modeling &amp; Methodology, FHIR Infrastructure</a:t>
            </a:r>
          </a:p>
          <a:p>
            <a:pPr lvl="1"/>
            <a:r>
              <a:rPr lang="en-US" noProof="0" dirty="0" smtClean="0"/>
              <a:t>Former Chair HL7 Canada Architecture &amp; Infrastructure</a:t>
            </a:r>
          </a:p>
          <a:p>
            <a:pPr lvl="1"/>
            <a:r>
              <a:rPr lang="en-US" noProof="0" dirty="0" smtClean="0"/>
              <a:t>Heavily involved in HL7 and </a:t>
            </a:r>
            <a:r>
              <a:rPr lang="en-US" noProof="0" smtClean="0"/>
              <a:t>healthcare </a:t>
            </a:r>
            <a:br>
              <a:rPr lang="en-US" noProof="0" smtClean="0"/>
            </a:br>
            <a:r>
              <a:rPr lang="en-US" noProof="0" smtClean="0"/>
              <a:t>exchange </a:t>
            </a:r>
            <a:r>
              <a:rPr lang="en-US" noProof="0" dirty="0" smtClean="0"/>
              <a:t>for last 15 years (v2, v3, CDA, etc.)</a:t>
            </a:r>
          </a:p>
        </p:txBody>
      </p:sp>
      <p:sp>
        <p:nvSpPr>
          <p:cNvPr id="4" name="Slide Number Placeholder 3"/>
          <p:cNvSpPr>
            <a:spLocks noGrp="1"/>
          </p:cNvSpPr>
          <p:nvPr>
            <p:ph type="sldNum" sz="quarter" idx="4"/>
          </p:nvPr>
        </p:nvSpPr>
        <p:spPr/>
        <p:txBody>
          <a:bodyPr/>
          <a:lstStyle/>
          <a:p>
            <a:fld id="{5CC3E5C4-3E2B-40F1-9F2B-C46CEB0C88DF}" type="slidenum">
              <a:rPr lang="en-CA" smtClean="0"/>
              <a:pPr/>
              <a:t>3</a:t>
            </a:fld>
            <a:endParaRPr lang="en-CA" dirty="0"/>
          </a:p>
        </p:txBody>
      </p:sp>
      <p:pic>
        <p:nvPicPr>
          <p:cNvPr id="8194" name="Picture 2" descr="C:\Users\office\Pictures\2012-07-30\ShadowrunHeadshot.png"/>
          <p:cNvPicPr>
            <a:picLocks noChangeAspect="1" noChangeArrowheads="1"/>
          </p:cNvPicPr>
          <p:nvPr/>
        </p:nvPicPr>
        <p:blipFill rotWithShape="1">
          <a:blip r:embed="rId2" cstate="print">
            <a:extLst>
              <a:ext uri="{28A0092B-C50C-407E-A947-70E740481C1C}">
                <a14:useLocalDpi xmlns:a14="http://schemas.microsoft.com/office/drawing/2010/main" xmlns="" val="0"/>
              </a:ext>
            </a:extLst>
          </a:blip>
          <a:srcRect l="10710" t="6800" r="-73153"/>
          <a:stretch/>
        </p:blipFill>
        <p:spPr bwMode="auto">
          <a:xfrm>
            <a:off x="6876256" y="1772816"/>
            <a:ext cx="2609911" cy="195541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07867741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Paradigms</a:t>
            </a:r>
            <a:endParaRPr lang="en-CA" dirty="0"/>
          </a:p>
        </p:txBody>
      </p:sp>
      <p:sp>
        <p:nvSpPr>
          <p:cNvPr id="3" name="Content Placeholder 2"/>
          <p:cNvSpPr>
            <a:spLocks noGrp="1"/>
          </p:cNvSpPr>
          <p:nvPr>
            <p:ph idx="1"/>
          </p:nvPr>
        </p:nvSpPr>
        <p:spPr/>
        <p:txBody>
          <a:bodyPr/>
          <a:lstStyle/>
          <a:p>
            <a:r>
              <a:rPr lang="en-US" dirty="0" smtClean="0"/>
              <a:t>FHIR supports 4 interoperability paradigms</a:t>
            </a:r>
          </a:p>
          <a:p>
            <a:pPr lvl="1"/>
            <a:r>
              <a:rPr lang="en-US" dirty="0" smtClean="0"/>
              <a:t>REST – Lightweight, leverages web stack</a:t>
            </a:r>
          </a:p>
          <a:p>
            <a:pPr lvl="1"/>
            <a:r>
              <a:rPr lang="en-US" dirty="0" smtClean="0"/>
              <a:t>Documents – Long-term persistence</a:t>
            </a:r>
          </a:p>
          <a:p>
            <a:pPr lvl="1"/>
            <a:r>
              <a:rPr lang="en-US" dirty="0" smtClean="0"/>
              <a:t>Messages – Request/response paradigm</a:t>
            </a:r>
          </a:p>
          <a:p>
            <a:pPr lvl="1"/>
            <a:r>
              <a:rPr lang="en-US" dirty="0" smtClean="0"/>
              <a:t>Services – other SOA-based interfaces</a:t>
            </a:r>
          </a:p>
          <a:p>
            <a:r>
              <a:rPr lang="en-US" dirty="0" smtClean="0"/>
              <a:t>Regardless of approach, content stays the same</a:t>
            </a:r>
          </a:p>
          <a:p>
            <a:pPr lvl="1"/>
            <a:r>
              <a:rPr lang="en-US" dirty="0" smtClean="0"/>
              <a:t>Can leverage same models, same </a:t>
            </a:r>
            <a:r>
              <a:rPr lang="en-US" smtClean="0"/>
              <a:t>profiles everywhere</a:t>
            </a:r>
            <a:endParaRPr lang="en-US" dirty="0" smtClean="0"/>
          </a:p>
        </p:txBody>
      </p:sp>
      <p:sp>
        <p:nvSpPr>
          <p:cNvPr id="4" name="Slide Number Placeholder 3"/>
          <p:cNvSpPr>
            <a:spLocks noGrp="1"/>
          </p:cNvSpPr>
          <p:nvPr>
            <p:ph type="sldNum" sz="quarter" idx="4"/>
          </p:nvPr>
        </p:nvSpPr>
        <p:spPr/>
        <p:txBody>
          <a:bodyPr/>
          <a:lstStyle/>
          <a:p>
            <a:fld id="{5CC3E5C4-3E2B-40F1-9F2B-C46CEB0C88DF}" type="slidenum">
              <a:rPr lang="en-CA" smtClean="0"/>
              <a:pPr/>
              <a:t>30</a:t>
            </a:fld>
            <a:endParaRPr lang="en-CA" dirty="0"/>
          </a:p>
        </p:txBody>
      </p:sp>
    </p:spTree>
    <p:extLst>
      <p:ext uri="{BB962C8B-B14F-4D97-AF65-F5344CB8AC3E}">
        <p14:creationId xmlns="" xmlns:p14="http://schemas.microsoft.com/office/powerpoint/2010/main" val="105409250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Review</a:t>
            </a:r>
            <a:endParaRPr lang="en-CA" dirty="0"/>
          </a:p>
        </p:txBody>
      </p:sp>
      <p:sp>
        <p:nvSpPr>
          <p:cNvPr id="3" name="Content Placeholder 2"/>
          <p:cNvSpPr>
            <a:spLocks noGrp="1"/>
          </p:cNvSpPr>
          <p:nvPr>
            <p:ph idx="1"/>
          </p:nvPr>
        </p:nvSpPr>
        <p:spPr/>
        <p:txBody>
          <a:bodyPr/>
          <a:lstStyle/>
          <a:p>
            <a:r>
              <a:rPr lang="en-CA" dirty="0" smtClean="0"/>
              <a:t>What are FHIR’s 7 “Key Differences”</a:t>
            </a:r>
            <a:endParaRPr lang="en-CA" dirty="0"/>
          </a:p>
        </p:txBody>
      </p:sp>
      <p:sp>
        <p:nvSpPr>
          <p:cNvPr id="4" name="Slide Number Placeholder 3"/>
          <p:cNvSpPr>
            <a:spLocks noGrp="1"/>
          </p:cNvSpPr>
          <p:nvPr>
            <p:ph type="sldNum" sz="quarter" idx="4"/>
          </p:nvPr>
        </p:nvSpPr>
        <p:spPr/>
        <p:txBody>
          <a:bodyPr/>
          <a:lstStyle/>
          <a:p>
            <a:fld id="{5CC3E5C4-3E2B-40F1-9F2B-C46CEB0C88DF}" type="slidenum">
              <a:rPr lang="en-CA" smtClean="0"/>
              <a:pPr/>
              <a:t>31</a:t>
            </a:fld>
            <a:endParaRPr lang="en-CA"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Architectures</a:t>
            </a:r>
            <a:endParaRPr lang="en-CA" dirty="0"/>
          </a:p>
        </p:txBody>
      </p:sp>
      <p:sp>
        <p:nvSpPr>
          <p:cNvPr id="3" name="Content Placeholder 2"/>
          <p:cNvSpPr>
            <a:spLocks noGrp="1"/>
          </p:cNvSpPr>
          <p:nvPr>
            <p:ph idx="1"/>
          </p:nvPr>
        </p:nvSpPr>
        <p:spPr/>
        <p:txBody>
          <a:bodyPr/>
          <a:lstStyle/>
          <a:p>
            <a:r>
              <a:rPr lang="en-US" dirty="0" smtClean="0"/>
              <a:t>FHIR makes no assumptions about the architectural design of systems</a:t>
            </a:r>
          </a:p>
        </p:txBody>
      </p:sp>
      <p:sp>
        <p:nvSpPr>
          <p:cNvPr id="4" name="Slide Number Placeholder 3"/>
          <p:cNvSpPr>
            <a:spLocks noGrp="1"/>
          </p:cNvSpPr>
          <p:nvPr>
            <p:ph type="sldNum" sz="quarter" idx="4"/>
          </p:nvPr>
        </p:nvSpPr>
        <p:spPr/>
        <p:txBody>
          <a:bodyPr/>
          <a:lstStyle/>
          <a:p>
            <a:fld id="{5CC3E5C4-3E2B-40F1-9F2B-C46CEB0C88DF}" type="slidenum">
              <a:rPr lang="en-CA" smtClean="0"/>
              <a:pPr/>
              <a:t>32</a:t>
            </a:fld>
            <a:endParaRPr lang="en-CA" dirty="0"/>
          </a:p>
        </p:txBody>
      </p:sp>
      <p:pic>
        <p:nvPicPr>
          <p:cNvPr id="1026" name="Picture 2" descr="C:\Users\office\AppData\Local\Microsoft\Windows\Temporary Internet Files\Content.IE5\5O8TIZUQ\MC900433839[1].png"/>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1115616" y="3356992"/>
            <a:ext cx="2591258" cy="2591258"/>
          </a:xfrm>
          <a:prstGeom prst="rect">
            <a:avLst/>
          </a:prstGeom>
          <a:noFill/>
          <a:extLst>
            <a:ext uri="{909E8E84-426E-40DD-AFC4-6F175D3DCCD1}">
              <a14:hiddenFill xmlns="" xmlns:a14="http://schemas.microsoft.com/office/drawing/2010/main">
                <a:solidFill>
                  <a:srgbClr val="FFFFFF"/>
                </a:solidFill>
              </a14:hiddenFill>
            </a:ext>
          </a:extLst>
        </p:spPr>
      </p:pic>
      <p:pic>
        <p:nvPicPr>
          <p:cNvPr id="1027" name="Picture 3" descr="C:\Users\office\AppData\Local\Microsoft\Windows\Temporary Internet Files\Content.IE5\WA3NX6Q5\MC900432115[1].wmf"/>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5508105" y="3356992"/>
            <a:ext cx="1453084" cy="2609253"/>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176659294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FHIR &amp; Cost of Integration</a:t>
            </a:r>
          </a:p>
        </p:txBody>
      </p:sp>
      <p:sp>
        <p:nvSpPr>
          <p:cNvPr id="3" name="Content Placeholder 2"/>
          <p:cNvSpPr>
            <a:spLocks noGrp="1"/>
          </p:cNvSpPr>
          <p:nvPr>
            <p:ph idx="1"/>
          </p:nvPr>
        </p:nvSpPr>
        <p:spPr/>
        <p:txBody>
          <a:bodyPr>
            <a:normAutofit/>
          </a:bodyPr>
          <a:lstStyle/>
          <a:p>
            <a:r>
              <a:rPr lang="en-AU" sz="2800" dirty="0" smtClean="0"/>
              <a:t>These factors will drive down the cost of integration and interoperability </a:t>
            </a:r>
          </a:p>
          <a:p>
            <a:pPr lvl="1"/>
            <a:r>
              <a:rPr lang="en-AU" sz="2600" dirty="0" smtClean="0"/>
              <a:t>Easier to Develop</a:t>
            </a:r>
          </a:p>
          <a:p>
            <a:pPr lvl="1"/>
            <a:r>
              <a:rPr lang="en-AU" sz="2600" dirty="0" smtClean="0"/>
              <a:t>Easier to Troubleshoot</a:t>
            </a:r>
          </a:p>
          <a:p>
            <a:pPr lvl="1"/>
            <a:r>
              <a:rPr lang="en-AU" sz="2600" dirty="0" smtClean="0"/>
              <a:t>Easier to Leverage in production</a:t>
            </a:r>
          </a:p>
          <a:p>
            <a:pPr lvl="1"/>
            <a:r>
              <a:rPr lang="en-AU" sz="2600" dirty="0" smtClean="0"/>
              <a:t>More people to do the work (less expensive consultants)</a:t>
            </a:r>
          </a:p>
          <a:p>
            <a:r>
              <a:rPr lang="en-AU" sz="2800" dirty="0" smtClean="0"/>
              <a:t>Competing approaches will have to match the cost, or disappear – effect is already being felt</a:t>
            </a:r>
          </a:p>
        </p:txBody>
      </p:sp>
    </p:spTree>
    <p:extLst>
      <p:ext uri="{BB962C8B-B14F-4D97-AF65-F5344CB8AC3E}">
        <p14:creationId xmlns="" xmlns:p14="http://schemas.microsoft.com/office/powerpoint/2010/main" val="114959285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Future impact of FHIR</a:t>
            </a:r>
            <a:endParaRPr lang="en-AU" dirty="0"/>
          </a:p>
        </p:txBody>
      </p:sp>
      <p:sp>
        <p:nvSpPr>
          <p:cNvPr id="3" name="Content Placeholder 2"/>
          <p:cNvSpPr>
            <a:spLocks noGrp="1"/>
          </p:cNvSpPr>
          <p:nvPr>
            <p:ph idx="1"/>
          </p:nvPr>
        </p:nvSpPr>
        <p:spPr>
          <a:xfrm>
            <a:off x="539552" y="1844824"/>
            <a:ext cx="7772400" cy="4478149"/>
          </a:xfrm>
        </p:spPr>
        <p:txBody>
          <a:bodyPr/>
          <a:lstStyle/>
          <a:p>
            <a:r>
              <a:rPr lang="en-AU" sz="2800" dirty="0" smtClean="0"/>
              <a:t>Impact of FHIR on the market:</a:t>
            </a:r>
          </a:p>
          <a:p>
            <a:pPr lvl="1"/>
            <a:r>
              <a:rPr lang="en-AU" sz="2400" dirty="0" smtClean="0"/>
              <a:t>Drive interoperability prices down</a:t>
            </a:r>
          </a:p>
          <a:p>
            <a:pPr lvl="1"/>
            <a:r>
              <a:rPr lang="en-AU" sz="2400" dirty="0" smtClean="0"/>
              <a:t>Higher Expectations</a:t>
            </a:r>
          </a:p>
          <a:p>
            <a:pPr lvl="1"/>
            <a:r>
              <a:rPr lang="en-AU" sz="2400" dirty="0" smtClean="0"/>
              <a:t>Increased spend on integration (N x 2!)</a:t>
            </a:r>
          </a:p>
          <a:p>
            <a:r>
              <a:rPr lang="en-AU" sz="2800" dirty="0" smtClean="0"/>
              <a:t>Overall Market focus</a:t>
            </a:r>
          </a:p>
          <a:p>
            <a:pPr lvl="1"/>
            <a:r>
              <a:rPr lang="en-AU" sz="2400" dirty="0" smtClean="0"/>
              <a:t>PHR on the web</a:t>
            </a:r>
          </a:p>
          <a:p>
            <a:pPr lvl="1"/>
            <a:r>
              <a:rPr lang="en-AU" sz="2400" dirty="0" smtClean="0"/>
              <a:t>Healthcare repositories (MHD+)</a:t>
            </a:r>
          </a:p>
          <a:p>
            <a:pPr lvl="1"/>
            <a:r>
              <a:rPr lang="en-AU" sz="2400" dirty="0" smtClean="0"/>
              <a:t>Device Data management</a:t>
            </a:r>
          </a:p>
          <a:p>
            <a:r>
              <a:rPr lang="en-AU" sz="2800" dirty="0" smtClean="0"/>
              <a:t>Freeing data can enable new business models and new companies</a:t>
            </a:r>
            <a:endParaRPr lang="en-AU" sz="2800" dirty="0"/>
          </a:p>
          <a:p>
            <a:pPr lvl="1"/>
            <a:endParaRPr lang="en-AU" sz="2400" dirty="0"/>
          </a:p>
        </p:txBody>
      </p:sp>
      <p:sp>
        <p:nvSpPr>
          <p:cNvPr id="4" name="Slide Number Placeholder 3"/>
          <p:cNvSpPr>
            <a:spLocks noGrp="1"/>
          </p:cNvSpPr>
          <p:nvPr>
            <p:ph type="sldNum" sz="quarter" idx="4294967295"/>
          </p:nvPr>
        </p:nvSpPr>
        <p:spPr>
          <a:xfrm>
            <a:off x="179512" y="6304235"/>
            <a:ext cx="720080" cy="221109"/>
          </a:xfrm>
          <a:prstGeom prst="rect">
            <a:avLst/>
          </a:prstGeom>
        </p:spPr>
        <p:txBody>
          <a:bodyPr/>
          <a:lstStyle/>
          <a:p>
            <a:fld id="{5CC3E5C4-3E2B-40F1-9F2B-C46CEB0C88DF}" type="slidenum">
              <a:rPr lang="en-CA" smtClean="0"/>
              <a:pPr/>
              <a:t>34</a:t>
            </a:fld>
            <a:endParaRPr lang="en-CA" dirty="0"/>
          </a:p>
        </p:txBody>
      </p:sp>
    </p:spTree>
    <p:extLst>
      <p:ext uri="{BB962C8B-B14F-4D97-AF65-F5344CB8AC3E}">
        <p14:creationId xmlns="" xmlns:p14="http://schemas.microsoft.com/office/powerpoint/2010/main" val="428944988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FHIR Resources</a:t>
            </a:r>
            <a:endParaRPr lang="en-CA" dirty="0"/>
          </a:p>
        </p:txBody>
      </p:sp>
      <p:sp>
        <p:nvSpPr>
          <p:cNvPr id="2" name="Text Placeholder 1"/>
          <p:cNvSpPr>
            <a:spLocks noGrp="1"/>
          </p:cNvSpPr>
          <p:nvPr>
            <p:ph type="body" idx="1"/>
          </p:nvPr>
        </p:nvSpPr>
        <p:spPr/>
        <p:txBody>
          <a:bodyPr/>
          <a:lstStyle/>
          <a:p>
            <a:endParaRPr lang="en-CA" dirty="0"/>
          </a:p>
        </p:txBody>
      </p:sp>
    </p:spTree>
    <p:extLst>
      <p:ext uri="{BB962C8B-B14F-4D97-AF65-F5344CB8AC3E}">
        <p14:creationId xmlns="" xmlns:p14="http://schemas.microsoft.com/office/powerpoint/2010/main" val="19001511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4" descr="http://images.fastcompany.com/upload/lego-rack.jpg"/>
          <p:cNvPicPr>
            <a:picLocks noChangeAspect="1" noChangeArrowheads="1"/>
          </p:cNvPicPr>
          <p:nvPr/>
        </p:nvPicPr>
        <p:blipFill rotWithShape="1">
          <a:blip r:embed="rId3" cstate="print">
            <a:extLst>
              <a:ext uri="{28A0092B-C50C-407E-A947-70E740481C1C}">
                <a14:useLocalDpi xmlns="" xmlns:a14="http://schemas.microsoft.com/office/drawing/2010/main" val="0"/>
              </a:ext>
            </a:extLst>
          </a:blip>
          <a:srcRect/>
          <a:stretch/>
        </p:blipFill>
        <p:spPr bwMode="auto">
          <a:xfrm>
            <a:off x="395584" y="4508290"/>
            <a:ext cx="1872188" cy="1812424"/>
          </a:xfrm>
          <a:prstGeom prst="rect">
            <a:avLst/>
          </a:prstGeom>
          <a:ln>
            <a:noFill/>
          </a:ln>
          <a:effectLst>
            <a:outerShdw blurRad="292100" dist="139700" dir="2700000" algn="tl" rotWithShape="0">
              <a:srgbClr val="333333">
                <a:alpha val="65000"/>
              </a:srgbClr>
            </a:outerShdw>
          </a:effectLst>
          <a:extLst>
            <a:ext uri="{909E8E84-426E-40DD-AFC4-6F175D3DCCD1}">
              <a14:hiddenFill xmlns="" xmlns:a14="http://schemas.microsoft.com/office/drawing/2010/main">
                <a:solidFill>
                  <a:srgbClr val="FFFFFF"/>
                </a:solidFill>
              </a14:hiddenFill>
            </a:ext>
          </a:extLst>
        </p:spPr>
      </p:pic>
      <p:pic>
        <p:nvPicPr>
          <p:cNvPr id="16" name="Picture 2" descr="http://cache.jalopnik.com/assets/images/12/2008/12/medium_title-lego_01.jpg"/>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395560" y="2105880"/>
            <a:ext cx="1872208" cy="1868304"/>
          </a:xfrm>
          <a:prstGeom prst="rect">
            <a:avLst/>
          </a:prstGeom>
          <a:ln>
            <a:noFill/>
          </a:ln>
          <a:effectLst>
            <a:outerShdw blurRad="292100" dist="139700" dir="2700000" algn="tl" rotWithShape="0">
              <a:srgbClr val="333333">
                <a:alpha val="65000"/>
              </a:srgbClr>
            </a:outerShdw>
          </a:effectLst>
          <a:extLst>
            <a:ext uri="{909E8E84-426E-40DD-AFC4-6F175D3DCCD1}">
              <a14:hiddenFill xmlns="" xmlns:a14="http://schemas.microsoft.com/office/drawing/2010/main">
                <a:solidFill>
                  <a:srgbClr val="FFFFFF"/>
                </a:solidFill>
              </a14:hiddenFill>
            </a:ext>
          </a:extLst>
        </p:spPr>
      </p:pic>
      <p:pic>
        <p:nvPicPr>
          <p:cNvPr id="22" name="Picture 2" descr="http://images.bit-tech.net/content_images/2010/07/fun-with-lego/lego2.jpg"/>
          <p:cNvPicPr>
            <a:picLocks noChangeAspect="1" noChangeArrowheads="1"/>
          </p:cNvPicPr>
          <p:nvPr/>
        </p:nvPicPr>
        <p:blipFill rotWithShape="1">
          <a:blip r:embed="rId5" cstate="print">
            <a:extLst>
              <a:ext uri="{28A0092B-C50C-407E-A947-70E740481C1C}">
                <a14:useLocalDpi xmlns="" xmlns:a14="http://schemas.microsoft.com/office/drawing/2010/main" val="0"/>
              </a:ext>
            </a:extLst>
          </a:blip>
          <a:srcRect/>
          <a:stretch/>
        </p:blipFill>
        <p:spPr bwMode="auto">
          <a:xfrm>
            <a:off x="6012175" y="2136983"/>
            <a:ext cx="2751013" cy="3740289"/>
          </a:xfrm>
          <a:prstGeom prst="rect">
            <a:avLst/>
          </a:prstGeom>
          <a:ln>
            <a:noFill/>
          </a:ln>
          <a:effectLst>
            <a:outerShdw blurRad="292100" dist="139700" dir="2700000" algn="tl" rotWithShape="0">
              <a:srgbClr val="333333">
                <a:alpha val="65000"/>
              </a:srgbClr>
            </a:outerShdw>
          </a:effectLst>
          <a:extLst>
            <a:ext uri="{909E8E84-426E-40DD-AFC4-6F175D3DCCD1}">
              <a14:hiddenFill xmlns="" xmlns:a14="http://schemas.microsoft.com/office/drawing/2010/main">
                <a:solidFill>
                  <a:srgbClr val="FFFFFF"/>
                </a:solidFill>
              </a14:hiddenFill>
            </a:ext>
          </a:extLst>
        </p:spPr>
      </p:pic>
      <p:pic>
        <p:nvPicPr>
          <p:cNvPr id="11268" name="Picture 4" descr="http://t2.gstatic.com/images?q=tbn:ANd9GcQbAvF0UYEu8-e5rAydpYTsKO552hR1jnYyEb8UCh_isD97Ka7S7Jl6AtWzLg"/>
          <p:cNvPicPr>
            <a:picLocks noChangeAspect="1" noChangeArrowheads="1"/>
          </p:cNvPicPr>
          <p:nvPr/>
        </p:nvPicPr>
        <p:blipFill rotWithShape="1">
          <a:blip r:embed="rId6" cstate="print">
            <a:extLst>
              <a:ext uri="{28A0092B-C50C-407E-A947-70E740481C1C}">
                <a14:useLocalDpi xmlns="" xmlns:a14="http://schemas.microsoft.com/office/drawing/2010/main" val="0"/>
              </a:ext>
            </a:extLst>
          </a:blip>
          <a:srcRect/>
          <a:stretch/>
        </p:blipFill>
        <p:spPr bwMode="auto">
          <a:xfrm>
            <a:off x="3419872" y="2564921"/>
            <a:ext cx="1491344" cy="2448256"/>
          </a:xfrm>
          <a:prstGeom prst="rect">
            <a:avLst/>
          </a:prstGeom>
          <a:ln>
            <a:noFill/>
          </a:ln>
          <a:effectLst>
            <a:outerShdw blurRad="292100" dist="139700" dir="2700000" algn="tl" rotWithShape="0">
              <a:srgbClr val="333333">
                <a:alpha val="65000"/>
              </a:srgbClr>
            </a:outerShdw>
          </a:effectLst>
          <a:extLst>
            <a:ext uri="{909E8E84-426E-40DD-AFC4-6F175D3DCCD1}">
              <a14:hiddenFill xmlns="" xmlns:a14="http://schemas.microsoft.com/office/drawing/2010/main">
                <a:solidFill>
                  <a:srgbClr val="FFFFFF"/>
                </a:solidFill>
              </a14:hiddenFill>
            </a:ext>
          </a:extLst>
        </p:spPr>
      </p:pic>
      <p:sp>
        <p:nvSpPr>
          <p:cNvPr id="2" name="TextBox 1"/>
          <p:cNvSpPr txBox="1"/>
          <p:nvPr/>
        </p:nvSpPr>
        <p:spPr>
          <a:xfrm>
            <a:off x="2555776" y="3295821"/>
            <a:ext cx="678391" cy="1107996"/>
          </a:xfrm>
          <a:prstGeom prst="rect">
            <a:avLst/>
          </a:prstGeom>
          <a:noFill/>
        </p:spPr>
        <p:txBody>
          <a:bodyPr wrap="none" rtlCol="0">
            <a:spAutoFit/>
          </a:bodyPr>
          <a:lstStyle/>
          <a:p>
            <a:r>
              <a:rPr lang="nl-NL" sz="6600" dirty="0" smtClean="0">
                <a:solidFill>
                  <a:schemeClr val="bg2">
                    <a:lumMod val="50000"/>
                  </a:schemeClr>
                </a:solidFill>
              </a:rPr>
              <a:t>+</a:t>
            </a:r>
            <a:endParaRPr lang="nl-NL" sz="6600" dirty="0">
              <a:solidFill>
                <a:schemeClr val="bg2">
                  <a:lumMod val="50000"/>
                </a:schemeClr>
              </a:solidFill>
            </a:endParaRPr>
          </a:p>
        </p:txBody>
      </p:sp>
      <p:sp>
        <p:nvSpPr>
          <p:cNvPr id="9" name="TextBox 8"/>
          <p:cNvSpPr txBox="1"/>
          <p:nvPr/>
        </p:nvSpPr>
        <p:spPr>
          <a:xfrm>
            <a:off x="5148064" y="3236979"/>
            <a:ext cx="678391" cy="1107996"/>
          </a:xfrm>
          <a:prstGeom prst="rect">
            <a:avLst/>
          </a:prstGeom>
          <a:noFill/>
        </p:spPr>
        <p:txBody>
          <a:bodyPr wrap="none" rtlCol="0">
            <a:spAutoFit/>
          </a:bodyPr>
          <a:lstStyle/>
          <a:p>
            <a:r>
              <a:rPr lang="nl-NL" sz="6600" dirty="0">
                <a:solidFill>
                  <a:schemeClr val="bg2">
                    <a:lumMod val="50000"/>
                  </a:schemeClr>
                </a:solidFill>
              </a:rPr>
              <a:t>=</a:t>
            </a:r>
          </a:p>
        </p:txBody>
      </p:sp>
      <p:sp>
        <p:nvSpPr>
          <p:cNvPr id="3" name="Title 2"/>
          <p:cNvSpPr>
            <a:spLocks noGrp="1"/>
          </p:cNvSpPr>
          <p:nvPr>
            <p:ph type="title"/>
          </p:nvPr>
        </p:nvSpPr>
        <p:spPr>
          <a:xfrm>
            <a:off x="395536" y="332656"/>
            <a:ext cx="6552728" cy="1152128"/>
          </a:xfrm>
        </p:spPr>
        <p:txBody>
          <a:bodyPr/>
          <a:lstStyle/>
          <a:p>
            <a:r>
              <a:rPr lang="nl-NL" dirty="0" smtClean="0"/>
              <a:t>FHIR solutions</a:t>
            </a:r>
            <a:endParaRPr lang="nl-NL" dirty="0"/>
          </a:p>
        </p:txBody>
      </p:sp>
      <p:sp>
        <p:nvSpPr>
          <p:cNvPr id="4" name="TextBox 3"/>
          <p:cNvSpPr txBox="1"/>
          <p:nvPr/>
        </p:nvSpPr>
        <p:spPr>
          <a:xfrm>
            <a:off x="539552" y="1700808"/>
            <a:ext cx="1728220" cy="400110"/>
          </a:xfrm>
          <a:prstGeom prst="rect">
            <a:avLst/>
          </a:prstGeom>
          <a:noFill/>
        </p:spPr>
        <p:txBody>
          <a:bodyPr wrap="square" rtlCol="0">
            <a:spAutoFit/>
          </a:bodyPr>
          <a:lstStyle/>
          <a:p>
            <a:r>
              <a:rPr lang="en-US" sz="2000" b="1" dirty="0" smtClean="0"/>
              <a:t>Resources</a:t>
            </a:r>
            <a:endParaRPr lang="en-CA" sz="2000" b="1" dirty="0"/>
          </a:p>
        </p:txBody>
      </p:sp>
      <p:sp>
        <p:nvSpPr>
          <p:cNvPr id="10" name="TextBox 9"/>
          <p:cNvSpPr txBox="1"/>
          <p:nvPr/>
        </p:nvSpPr>
        <p:spPr>
          <a:xfrm>
            <a:off x="3343173" y="1700808"/>
            <a:ext cx="1588867" cy="400110"/>
          </a:xfrm>
          <a:prstGeom prst="rect">
            <a:avLst/>
          </a:prstGeom>
          <a:noFill/>
        </p:spPr>
        <p:txBody>
          <a:bodyPr wrap="square" rtlCol="0">
            <a:spAutoFit/>
          </a:bodyPr>
          <a:lstStyle/>
          <a:p>
            <a:r>
              <a:rPr lang="en-US" sz="2000" b="1" dirty="0" smtClean="0"/>
              <a:t>Extensions</a:t>
            </a:r>
            <a:endParaRPr lang="en-CA" sz="2000" b="1" dirty="0"/>
          </a:p>
        </p:txBody>
      </p:sp>
      <p:sp>
        <p:nvSpPr>
          <p:cNvPr id="11" name="TextBox 10"/>
          <p:cNvSpPr txBox="1"/>
          <p:nvPr/>
        </p:nvSpPr>
        <p:spPr>
          <a:xfrm>
            <a:off x="6732240" y="1700808"/>
            <a:ext cx="1296144" cy="400110"/>
          </a:xfrm>
          <a:prstGeom prst="rect">
            <a:avLst/>
          </a:prstGeom>
          <a:noFill/>
        </p:spPr>
        <p:txBody>
          <a:bodyPr wrap="square" rtlCol="0">
            <a:spAutoFit/>
          </a:bodyPr>
          <a:lstStyle/>
          <a:p>
            <a:r>
              <a:rPr lang="en-US" sz="2000" b="1" dirty="0" smtClean="0"/>
              <a:t>Solution</a:t>
            </a:r>
            <a:endParaRPr lang="en-CA" sz="2000" b="1" dirty="0"/>
          </a:p>
        </p:txBody>
      </p:sp>
    </p:spTree>
    <p:extLst>
      <p:ext uri="{BB962C8B-B14F-4D97-AF65-F5344CB8AC3E}">
        <p14:creationId xmlns="" xmlns:p14="http://schemas.microsoft.com/office/powerpoint/2010/main" val="2156970136"/>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6"/>
                                        </p:tgtEl>
                                        <p:attrNameLst>
                                          <p:attrName>style.visibility</p:attrName>
                                        </p:attrNameLst>
                                      </p:cBhvr>
                                      <p:to>
                                        <p:strVal val="visible"/>
                                      </p:to>
                                    </p:set>
                                    <p:anim calcmode="lin" valueType="num">
                                      <p:cBhvr additive="base">
                                        <p:cTn id="11" dur="500" fill="hold"/>
                                        <p:tgtEl>
                                          <p:spTgt spid="16"/>
                                        </p:tgtEl>
                                        <p:attrNameLst>
                                          <p:attrName>ppt_x</p:attrName>
                                        </p:attrNameLst>
                                      </p:cBhvr>
                                      <p:tavLst>
                                        <p:tav tm="0">
                                          <p:val>
                                            <p:strVal val="#ppt_x"/>
                                          </p:val>
                                        </p:tav>
                                        <p:tav tm="100000">
                                          <p:val>
                                            <p:strVal val="#ppt_x"/>
                                          </p:val>
                                        </p:tav>
                                      </p:tavLst>
                                    </p:anim>
                                    <p:anim calcmode="lin" valueType="num">
                                      <p:cBhvr additive="base">
                                        <p:cTn id="12" dur="500" fill="hold"/>
                                        <p:tgtEl>
                                          <p:spTgt spid="16"/>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2"/>
                                        </p:tgtEl>
                                        <p:attrNameLst>
                                          <p:attrName>style.visibility</p:attrName>
                                        </p:attrNameLst>
                                      </p:cBhvr>
                                      <p:to>
                                        <p:strVal val="visible"/>
                                      </p:to>
                                    </p:set>
                                    <p:anim calcmode="lin" valueType="num">
                                      <p:cBhvr additive="base">
                                        <p:cTn id="15" dur="500" fill="hold"/>
                                        <p:tgtEl>
                                          <p:spTgt spid="22"/>
                                        </p:tgtEl>
                                        <p:attrNameLst>
                                          <p:attrName>ppt_x</p:attrName>
                                        </p:attrNameLst>
                                      </p:cBhvr>
                                      <p:tavLst>
                                        <p:tav tm="0">
                                          <p:val>
                                            <p:strVal val="#ppt_x"/>
                                          </p:val>
                                        </p:tav>
                                        <p:tav tm="100000">
                                          <p:val>
                                            <p:strVal val="#ppt_x"/>
                                          </p:val>
                                        </p:tav>
                                      </p:tavLst>
                                    </p:anim>
                                    <p:anim calcmode="lin" valueType="num">
                                      <p:cBhvr additive="base">
                                        <p:cTn id="16" dur="500" fill="hold"/>
                                        <p:tgtEl>
                                          <p:spTgt spid="22"/>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1268"/>
                                        </p:tgtEl>
                                        <p:attrNameLst>
                                          <p:attrName>style.visibility</p:attrName>
                                        </p:attrNameLst>
                                      </p:cBhvr>
                                      <p:to>
                                        <p:strVal val="visible"/>
                                      </p:to>
                                    </p:set>
                                    <p:anim calcmode="lin" valueType="num">
                                      <p:cBhvr additive="base">
                                        <p:cTn id="19" dur="500" fill="hold"/>
                                        <p:tgtEl>
                                          <p:spTgt spid="11268"/>
                                        </p:tgtEl>
                                        <p:attrNameLst>
                                          <p:attrName>ppt_x</p:attrName>
                                        </p:attrNameLst>
                                      </p:cBhvr>
                                      <p:tavLst>
                                        <p:tav tm="0">
                                          <p:val>
                                            <p:strVal val="#ppt_x"/>
                                          </p:val>
                                        </p:tav>
                                        <p:tav tm="100000">
                                          <p:val>
                                            <p:strVal val="#ppt_x"/>
                                          </p:val>
                                        </p:tav>
                                      </p:tavLst>
                                    </p:anim>
                                    <p:anim calcmode="lin" valueType="num">
                                      <p:cBhvr additive="base">
                                        <p:cTn id="20" dur="500" fill="hold"/>
                                        <p:tgtEl>
                                          <p:spTgt spid="1126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Resources</a:t>
            </a:r>
            <a:endParaRPr lang="en-AU" dirty="0"/>
          </a:p>
        </p:txBody>
      </p:sp>
      <p:sp>
        <p:nvSpPr>
          <p:cNvPr id="3" name="Content Placeholder 2"/>
          <p:cNvSpPr>
            <a:spLocks noGrp="1"/>
          </p:cNvSpPr>
          <p:nvPr>
            <p:ph idx="1"/>
          </p:nvPr>
        </p:nvSpPr>
        <p:spPr/>
        <p:txBody>
          <a:bodyPr/>
          <a:lstStyle/>
          <a:p>
            <a:r>
              <a:rPr lang="en-AU" dirty="0" smtClean="0"/>
              <a:t>“Resources” are:</a:t>
            </a:r>
          </a:p>
          <a:p>
            <a:pPr lvl="1"/>
            <a:r>
              <a:rPr lang="en-AU" dirty="0" smtClean="0"/>
              <a:t>Small logically discrete units of exchange</a:t>
            </a:r>
          </a:p>
          <a:p>
            <a:pPr lvl="1"/>
            <a:r>
              <a:rPr lang="en-AU" dirty="0" smtClean="0"/>
              <a:t>Defined behaviour and meaning</a:t>
            </a:r>
          </a:p>
          <a:p>
            <a:pPr lvl="1"/>
            <a:r>
              <a:rPr lang="en-AU" dirty="0" smtClean="0"/>
              <a:t>Known identity / location</a:t>
            </a:r>
          </a:p>
          <a:p>
            <a:pPr lvl="1"/>
            <a:r>
              <a:rPr lang="en-AU" dirty="0" smtClean="0"/>
              <a:t>Smallest unit of transaction</a:t>
            </a:r>
          </a:p>
          <a:p>
            <a:pPr lvl="1"/>
            <a:r>
              <a:rPr lang="en-AU" dirty="0" smtClean="0"/>
              <a:t>“of interest” to healthcare</a:t>
            </a:r>
          </a:p>
          <a:p>
            <a:pPr lvl="1"/>
            <a:endParaRPr lang="en-AU" dirty="0" smtClean="0"/>
          </a:p>
          <a:p>
            <a:pPr lvl="1"/>
            <a:r>
              <a:rPr lang="en-AU" dirty="0" smtClean="0"/>
              <a:t>V2: Sort of like Segments</a:t>
            </a:r>
          </a:p>
          <a:p>
            <a:pPr lvl="1"/>
            <a:r>
              <a:rPr lang="en-AU" dirty="0" smtClean="0"/>
              <a:t>V3: Sort of like CMETs</a:t>
            </a:r>
          </a:p>
        </p:txBody>
      </p:sp>
      <p:sp>
        <p:nvSpPr>
          <p:cNvPr id="4" name="Slide Number Placeholder 3"/>
          <p:cNvSpPr>
            <a:spLocks noGrp="1"/>
          </p:cNvSpPr>
          <p:nvPr>
            <p:ph type="sldNum" sz="quarter" idx="4"/>
          </p:nvPr>
        </p:nvSpPr>
        <p:spPr/>
        <p:txBody>
          <a:bodyPr/>
          <a:lstStyle/>
          <a:p>
            <a:fld id="{5CC3E5C4-3E2B-40F1-9F2B-C46CEB0C88DF}" type="slidenum">
              <a:rPr lang="en-CA" smtClean="0"/>
              <a:pPr/>
              <a:t>37</a:t>
            </a:fld>
            <a:endParaRPr lang="en-CA" dirty="0"/>
          </a:p>
        </p:txBody>
      </p:sp>
      <p:pic>
        <p:nvPicPr>
          <p:cNvPr id="7" name="Picture 6"/>
          <p:cNvPicPr>
            <a:picLocks noChangeAspect="1"/>
          </p:cNvPicPr>
          <p:nvPr/>
        </p:nvPicPr>
        <p:blipFill rotWithShape="1">
          <a:blip r:embed="rId2" cstate="print">
            <a:extLst>
              <a:ext uri="{28A0092B-C50C-407E-A947-70E740481C1C}">
                <a14:useLocalDpi xmlns="" xmlns:a14="http://schemas.microsoft.com/office/drawing/2010/main" val="0"/>
              </a:ext>
            </a:extLst>
          </a:blip>
          <a:srcRect l="27071" t="19101" r="26890" b="29814"/>
          <a:stretch/>
        </p:blipFill>
        <p:spPr>
          <a:xfrm>
            <a:off x="6876256" y="265046"/>
            <a:ext cx="2034746" cy="1252151"/>
          </a:xfrm>
          <a:prstGeom prst="rect">
            <a:avLst/>
          </a:prstGeom>
        </p:spPr>
      </p:pic>
      <p:pic>
        <p:nvPicPr>
          <p:cNvPr id="5122" name="Picture 2" descr="C:\Users\office\AppData\Local\Microsoft\Windows\Temporary Internet Files\Content.IE5\5WDXES51\MC900439816[1].png"/>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5561968" y="3356992"/>
            <a:ext cx="2362324" cy="2362324"/>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33179995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FHIR Resource URLs</a:t>
            </a:r>
            <a:endParaRPr lang="en-AU" dirty="0"/>
          </a:p>
        </p:txBody>
      </p:sp>
      <p:graphicFrame>
        <p:nvGraphicFramePr>
          <p:cNvPr id="7" name="Content Placeholder 6"/>
          <p:cNvGraphicFramePr>
            <a:graphicFrameLocks noGrp="1"/>
          </p:cNvGraphicFramePr>
          <p:nvPr>
            <p:ph sz="quarter" idx="1"/>
            <p:extLst>
              <p:ext uri="{D42A27DB-BD31-4B8C-83A1-F6EECF244321}">
                <p14:modId xmlns="" xmlns:p14="http://schemas.microsoft.com/office/powerpoint/2010/main" val="4192620140"/>
              </p:ext>
            </p:extLst>
          </p:nvPr>
        </p:nvGraphicFramePr>
        <p:xfrm>
          <a:off x="323527" y="1700809"/>
          <a:ext cx="8352930" cy="4643440"/>
        </p:xfrm>
        <a:graphic>
          <a:graphicData uri="http://schemas.openxmlformats.org/drawingml/2006/table">
            <a:tbl>
              <a:tblPr firstRow="1" bandRow="1">
                <a:tableStyleId>{5C22544A-7EE6-4342-B048-85BDC9FD1C3A}</a:tableStyleId>
              </a:tblPr>
              <a:tblGrid>
                <a:gridCol w="2160241"/>
                <a:gridCol w="1728192"/>
                <a:gridCol w="2592288"/>
                <a:gridCol w="1872209"/>
              </a:tblGrid>
              <a:tr h="643307">
                <a:tc>
                  <a:txBody>
                    <a:bodyPr/>
                    <a:lstStyle/>
                    <a:p>
                      <a:r>
                        <a:rPr kumimoji="0" lang="en-AU" sz="2000" b="1" kern="1200" dirty="0" smtClean="0">
                          <a:solidFill>
                            <a:schemeClr val="bg1"/>
                          </a:solidFill>
                          <a:latin typeface="Franklin Gothic Book" charset="0"/>
                          <a:ea typeface="ＭＳ Ｐゴシック" charset="-128"/>
                          <a:cs typeface="ＭＳ Ｐゴシック" charset="-128"/>
                        </a:rPr>
                        <a:t>Template</a:t>
                      </a:r>
                      <a:endParaRPr kumimoji="0" lang="en-AU" sz="2000" b="1" kern="1200" dirty="0">
                        <a:solidFill>
                          <a:schemeClr val="bg1"/>
                        </a:solidFill>
                        <a:latin typeface="Franklin Gothic Book" charset="0"/>
                        <a:ea typeface="ＭＳ Ｐゴシック" charset="-128"/>
                        <a:cs typeface="ＭＳ Ｐゴシック" charset="-128"/>
                      </a:endParaRPr>
                    </a:p>
                  </a:txBody>
                  <a:tcPr/>
                </a:tc>
                <a:tc>
                  <a:txBody>
                    <a:bodyPr/>
                    <a:lstStyle/>
                    <a:p>
                      <a:r>
                        <a:rPr kumimoji="0" lang="en-AU" sz="2000" b="1" kern="1200" dirty="0" smtClean="0">
                          <a:solidFill>
                            <a:schemeClr val="bg1"/>
                          </a:solidFill>
                          <a:latin typeface="Franklin Gothic Book" charset="0"/>
                          <a:ea typeface="ＭＳ Ｐゴシック" charset="-128"/>
                          <a:cs typeface="ＭＳ Ｐゴシック" charset="-128"/>
                        </a:rPr>
                        <a:t>Description</a:t>
                      </a:r>
                      <a:endParaRPr kumimoji="0" lang="en-AU" sz="2000" b="1" kern="1200" dirty="0">
                        <a:solidFill>
                          <a:schemeClr val="bg1"/>
                        </a:solidFill>
                        <a:latin typeface="Franklin Gothic Book" charset="0"/>
                        <a:ea typeface="ＭＳ Ｐゴシック" charset="-128"/>
                        <a:cs typeface="ＭＳ Ｐゴシック" charset="-128"/>
                      </a:endParaRPr>
                    </a:p>
                  </a:txBody>
                  <a:tcPr/>
                </a:tc>
                <a:tc>
                  <a:txBody>
                    <a:bodyPr/>
                    <a:lstStyle/>
                    <a:p>
                      <a:r>
                        <a:rPr kumimoji="0" lang="en-AU" sz="1600" b="1" kern="1200" dirty="0" smtClean="0">
                          <a:solidFill>
                            <a:schemeClr val="bg1"/>
                          </a:solidFill>
                          <a:latin typeface="Franklin Gothic Book" charset="0"/>
                          <a:ea typeface="ＭＳ Ｐゴシック" charset="-128"/>
                          <a:cs typeface="ＭＳ Ｐゴシック" charset="-128"/>
                        </a:rPr>
                        <a:t>Example</a:t>
                      </a:r>
                      <a:endParaRPr kumimoji="0" lang="en-AU" sz="1600" b="1" kern="1200" dirty="0">
                        <a:solidFill>
                          <a:schemeClr val="bg1"/>
                        </a:solidFill>
                        <a:latin typeface="Franklin Gothic Book" charset="0"/>
                        <a:ea typeface="ＭＳ Ｐゴシック" charset="-128"/>
                        <a:cs typeface="ＭＳ Ｐゴシック" charset="-128"/>
                      </a:endParaRPr>
                    </a:p>
                  </a:txBody>
                  <a:tcPr/>
                </a:tc>
                <a:tc>
                  <a:txBody>
                    <a:bodyPr/>
                    <a:lstStyle/>
                    <a:p>
                      <a:r>
                        <a:rPr kumimoji="0" lang="en-AU" sz="1600" b="1" kern="1200" dirty="0" smtClean="0">
                          <a:solidFill>
                            <a:schemeClr val="bg1"/>
                          </a:solidFill>
                          <a:latin typeface="Franklin Gothic Book" charset="0"/>
                          <a:ea typeface="ＭＳ Ｐゴシック" charset="-128"/>
                          <a:cs typeface="ＭＳ Ｐゴシック" charset="-128"/>
                        </a:rPr>
                        <a:t>Operations</a:t>
                      </a:r>
                      <a:endParaRPr kumimoji="0" lang="en-AU" sz="1600" b="1" kern="1200" dirty="0">
                        <a:solidFill>
                          <a:schemeClr val="bg1"/>
                        </a:solidFill>
                        <a:latin typeface="Franklin Gothic Book" charset="0"/>
                        <a:ea typeface="ＭＳ Ｐゴシック" charset="-128"/>
                        <a:cs typeface="ＭＳ Ｐゴシック" charset="-128"/>
                      </a:endParaRPr>
                    </a:p>
                  </a:txBody>
                  <a:tcPr/>
                </a:tc>
              </a:tr>
              <a:tr h="450034">
                <a:tc>
                  <a:txBody>
                    <a:bodyPr/>
                    <a:lstStyle/>
                    <a:p>
                      <a:r>
                        <a:rPr kumimoji="0" lang="en-AU" sz="2000" b="1" kern="1200" dirty="0" smtClean="0">
                          <a:solidFill>
                            <a:schemeClr val="tx1"/>
                          </a:solidFill>
                          <a:latin typeface="Franklin Gothic Book" charset="0"/>
                          <a:ea typeface="ＭＳ Ｐゴシック" charset="-128"/>
                          <a:cs typeface="ＭＳ Ｐゴシック" charset="-128"/>
                        </a:rPr>
                        <a:t>[base]</a:t>
                      </a:r>
                      <a:endParaRPr kumimoji="0" lang="en-AU" sz="2000" b="1" kern="1200" dirty="0">
                        <a:solidFill>
                          <a:schemeClr val="tx1"/>
                        </a:solidFill>
                        <a:latin typeface="Franklin Gothic Book" charset="0"/>
                        <a:ea typeface="ＭＳ Ｐゴシック" charset="-128"/>
                        <a:cs typeface="ＭＳ Ｐゴシック" charset="-128"/>
                      </a:endParaRPr>
                    </a:p>
                  </a:txBody>
                  <a:tcPr/>
                </a:tc>
                <a:tc>
                  <a:txBody>
                    <a:bodyPr/>
                    <a:lstStyle/>
                    <a:p>
                      <a:r>
                        <a:rPr kumimoji="0" lang="en-AU" sz="2000" b="1" kern="1200" dirty="0" smtClean="0">
                          <a:solidFill>
                            <a:schemeClr val="tx1"/>
                          </a:solidFill>
                          <a:latin typeface="Franklin Gothic Book" charset="0"/>
                          <a:ea typeface="ＭＳ Ｐゴシック" charset="-128"/>
                          <a:cs typeface="ＭＳ Ｐゴシック" charset="-128"/>
                        </a:rPr>
                        <a:t>Server URL</a:t>
                      </a:r>
                    </a:p>
                  </a:txBody>
                  <a:tcPr/>
                </a:tc>
                <a:tc>
                  <a:txBody>
                    <a:bodyPr/>
                    <a:lstStyle/>
                    <a:p>
                      <a:r>
                        <a:rPr kumimoji="0" lang="en-AU" sz="1600" b="1" kern="1200" dirty="0" smtClean="0">
                          <a:solidFill>
                            <a:schemeClr val="tx1"/>
                          </a:solidFill>
                          <a:latin typeface="Franklin Gothic Book" charset="0"/>
                          <a:ea typeface="ＭＳ Ｐゴシック" charset="-128"/>
                          <a:cs typeface="ＭＳ Ｐゴシック" charset="-128"/>
                        </a:rPr>
                        <a:t>http://fhir.com</a:t>
                      </a:r>
                      <a:endParaRPr kumimoji="0" lang="en-AU" sz="1600" b="1" kern="1200" dirty="0">
                        <a:solidFill>
                          <a:schemeClr val="tx1"/>
                        </a:solidFill>
                        <a:latin typeface="Franklin Gothic Book" charset="0"/>
                        <a:ea typeface="ＭＳ Ｐゴシック" charset="-128"/>
                        <a:cs typeface="ＭＳ Ｐゴシック" charset="-128"/>
                      </a:endParaRPr>
                    </a:p>
                  </a:txBody>
                  <a:tcPr/>
                </a:tc>
                <a:tc>
                  <a:txBody>
                    <a:bodyPr/>
                    <a:lstStyle/>
                    <a:p>
                      <a:r>
                        <a:rPr kumimoji="0" lang="en-AU" sz="1600" b="1" kern="1200" dirty="0" smtClean="0">
                          <a:solidFill>
                            <a:schemeClr val="tx1"/>
                          </a:solidFill>
                          <a:latin typeface="Franklin Gothic Book" charset="0"/>
                          <a:ea typeface="ＭＳ Ｐゴシック" charset="-128"/>
                          <a:cs typeface="ＭＳ Ｐゴシック" charset="-128"/>
                        </a:rPr>
                        <a:t>OPTIONS, POST</a:t>
                      </a:r>
                      <a:endParaRPr kumimoji="0" lang="en-AU" sz="1600" b="1" kern="1200" dirty="0">
                        <a:solidFill>
                          <a:schemeClr val="tx1"/>
                        </a:solidFill>
                        <a:latin typeface="Franklin Gothic Book" charset="0"/>
                        <a:ea typeface="ＭＳ Ｐゴシック" charset="-128"/>
                        <a:cs typeface="ＭＳ Ｐゴシック" charset="-128"/>
                      </a:endParaRPr>
                    </a:p>
                  </a:txBody>
                  <a:tcPr/>
                </a:tc>
              </a:tr>
              <a:tr h="706858">
                <a:tc>
                  <a:txBody>
                    <a:bodyPr/>
                    <a:lstStyle/>
                    <a:p>
                      <a:r>
                        <a:rPr kumimoji="0" lang="en-AU" sz="2000" b="1" kern="1200" dirty="0" smtClean="0">
                          <a:solidFill>
                            <a:schemeClr val="tx1"/>
                          </a:solidFill>
                          <a:latin typeface="Franklin Gothic Book" charset="0"/>
                          <a:ea typeface="ＭＳ Ｐゴシック" charset="-128"/>
                          <a:cs typeface="ＭＳ Ｐゴシック" charset="-128"/>
                        </a:rPr>
                        <a:t>[base]/[type]</a:t>
                      </a:r>
                      <a:endParaRPr kumimoji="0" lang="en-AU" sz="2000" b="1" kern="1200" dirty="0">
                        <a:solidFill>
                          <a:schemeClr val="tx1"/>
                        </a:solidFill>
                        <a:latin typeface="Franklin Gothic Book" charset="0"/>
                        <a:ea typeface="ＭＳ Ｐゴシック" charset="-128"/>
                        <a:cs typeface="ＭＳ Ｐゴシック" charset="-128"/>
                      </a:endParaRPr>
                    </a:p>
                  </a:txBody>
                  <a:tcPr/>
                </a:tc>
                <a:tc>
                  <a:txBody>
                    <a:bodyPr/>
                    <a:lstStyle/>
                    <a:p>
                      <a:r>
                        <a:rPr kumimoji="0" lang="en-AU" sz="2000" b="1" kern="1200" baseline="0" dirty="0" smtClean="0">
                          <a:solidFill>
                            <a:schemeClr val="tx1"/>
                          </a:solidFill>
                          <a:latin typeface="Franklin Gothic Book" charset="0"/>
                          <a:ea typeface="ＭＳ Ｐゴシック" charset="-128"/>
                          <a:cs typeface="ＭＳ Ｐゴシック" charset="-128"/>
                        </a:rPr>
                        <a:t>Collection Manager</a:t>
                      </a:r>
                    </a:p>
                  </a:txBody>
                  <a:tcPr/>
                </a:tc>
                <a:tc>
                  <a:txBody>
                    <a:bodyPr/>
                    <a:lstStyle/>
                    <a:p>
                      <a:r>
                        <a:rPr kumimoji="0" lang="en-AU" sz="1600" b="1" kern="1200" dirty="0" smtClean="0">
                          <a:solidFill>
                            <a:schemeClr val="tx1"/>
                          </a:solidFill>
                          <a:latin typeface="Franklin Gothic Book" charset="0"/>
                          <a:ea typeface="ＭＳ Ｐゴシック" charset="-128"/>
                          <a:cs typeface="ＭＳ Ｐゴシック" charset="-128"/>
                        </a:rPr>
                        <a:t>http://fhir.com/Patient</a:t>
                      </a:r>
                      <a:endParaRPr kumimoji="0" lang="en-AU" sz="1600" b="1" kern="1200" dirty="0">
                        <a:solidFill>
                          <a:schemeClr val="tx1"/>
                        </a:solidFill>
                        <a:latin typeface="Franklin Gothic Book" charset="0"/>
                        <a:ea typeface="ＭＳ Ｐゴシック" charset="-128"/>
                        <a:cs typeface="ＭＳ Ｐゴシック" charset="-128"/>
                      </a:endParaRPr>
                    </a:p>
                  </a:txBody>
                  <a:tcPr/>
                </a:tc>
                <a:tc>
                  <a:txBody>
                    <a:bodyPr/>
                    <a:lstStyle/>
                    <a:p>
                      <a:r>
                        <a:rPr kumimoji="0" lang="en-AU" sz="1600" b="1" kern="1200" dirty="0" smtClean="0">
                          <a:solidFill>
                            <a:schemeClr val="tx1"/>
                          </a:solidFill>
                          <a:latin typeface="Franklin Gothic Book" charset="0"/>
                          <a:ea typeface="ＭＳ Ｐゴシック" charset="-128"/>
                          <a:cs typeface="ＭＳ Ｐゴシック" charset="-128"/>
                        </a:rPr>
                        <a:t>GET, POST</a:t>
                      </a:r>
                      <a:endParaRPr kumimoji="0" lang="en-AU" sz="1600" b="1" kern="1200" dirty="0">
                        <a:solidFill>
                          <a:schemeClr val="tx1"/>
                        </a:solidFill>
                        <a:latin typeface="Franklin Gothic Book" charset="0"/>
                        <a:ea typeface="ＭＳ Ｐゴシック" charset="-128"/>
                        <a:cs typeface="ＭＳ Ｐゴシック" charset="-128"/>
                      </a:endParaRPr>
                    </a:p>
                  </a:txBody>
                  <a:tcPr/>
                </a:tc>
              </a:tr>
              <a:tr h="720080">
                <a:tc>
                  <a:txBody>
                    <a:bodyPr/>
                    <a:lstStyle/>
                    <a:p>
                      <a:r>
                        <a:rPr kumimoji="0" lang="en-AU" sz="2000" b="1" kern="1200" dirty="0" smtClean="0">
                          <a:solidFill>
                            <a:schemeClr val="tx1"/>
                          </a:solidFill>
                          <a:latin typeface="Franklin Gothic Book" charset="0"/>
                          <a:ea typeface="ＭＳ Ｐゴシック" charset="-128"/>
                          <a:cs typeface="ＭＳ Ｐゴシック" charset="-128"/>
                        </a:rPr>
                        <a:t>[base]/[type]/[id]</a:t>
                      </a:r>
                      <a:endParaRPr kumimoji="0" lang="en-AU" sz="2000" b="1" kern="1200" dirty="0">
                        <a:solidFill>
                          <a:schemeClr val="tx1"/>
                        </a:solidFill>
                        <a:latin typeface="Franklin Gothic Book" charset="0"/>
                        <a:ea typeface="ＭＳ Ｐゴシック" charset="-128"/>
                        <a:cs typeface="ＭＳ Ｐゴシック" charset="-128"/>
                      </a:endParaRPr>
                    </a:p>
                  </a:txBody>
                  <a:tcPr/>
                </a:tc>
                <a:tc>
                  <a:txBody>
                    <a:bodyPr/>
                    <a:lstStyle/>
                    <a:p>
                      <a:r>
                        <a:rPr kumimoji="0" lang="en-AU" sz="2000" b="1" kern="1200" dirty="0" smtClean="0">
                          <a:solidFill>
                            <a:schemeClr val="tx1"/>
                          </a:solidFill>
                          <a:latin typeface="Franklin Gothic Book" charset="0"/>
                          <a:ea typeface="ＭＳ Ｐゴシック" charset="-128"/>
                          <a:cs typeface="ＭＳ Ｐゴシック" charset="-128"/>
                        </a:rPr>
                        <a:t>URL for a resource</a:t>
                      </a:r>
                      <a:endParaRPr kumimoji="0" lang="en-AU" sz="2000" b="1" kern="1200" dirty="0">
                        <a:solidFill>
                          <a:schemeClr val="tx1"/>
                        </a:solidFill>
                        <a:latin typeface="Franklin Gothic Book" charset="0"/>
                        <a:ea typeface="ＭＳ Ｐゴシック" charset="-128"/>
                        <a:cs typeface="ＭＳ Ｐゴシック" charset="-128"/>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AU" sz="1600" b="1" kern="1200" dirty="0" smtClean="0">
                          <a:solidFill>
                            <a:schemeClr val="tx1"/>
                          </a:solidFill>
                          <a:latin typeface="Franklin Gothic Book" charset="0"/>
                          <a:ea typeface="ＭＳ Ｐゴシック" charset="-128"/>
                          <a:cs typeface="ＭＳ Ｐゴシック" charset="-128"/>
                        </a:rPr>
                        <a:t>http://fhir.com/Patient</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AU" sz="1600" b="1" kern="1200" dirty="0" smtClean="0">
                          <a:solidFill>
                            <a:schemeClr val="tx1"/>
                          </a:solidFill>
                          <a:latin typeface="Franklin Gothic Book" charset="0"/>
                          <a:ea typeface="ＭＳ Ｐゴシック" charset="-128"/>
                          <a:cs typeface="ＭＳ Ｐゴシック" charset="-128"/>
                        </a:rPr>
                        <a:t>/23</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AU" sz="1600" b="1" kern="1200" dirty="0" smtClean="0">
                          <a:solidFill>
                            <a:schemeClr val="tx1"/>
                          </a:solidFill>
                          <a:latin typeface="Franklin Gothic Book" charset="0"/>
                          <a:ea typeface="ＭＳ Ｐゴシック" charset="-128"/>
                          <a:cs typeface="ＭＳ Ｐゴシック" charset="-128"/>
                        </a:rPr>
                        <a:t>GET, PUT, DELETE</a:t>
                      </a:r>
                    </a:p>
                  </a:txBody>
                  <a:tcPr/>
                </a:tc>
              </a:tr>
              <a:tr h="720080">
                <a:tc>
                  <a:txBody>
                    <a:bodyPr/>
                    <a:lstStyle/>
                    <a:p>
                      <a:r>
                        <a:rPr kumimoji="0" lang="en-AU" sz="2000" b="1" kern="1200" dirty="0" smtClean="0">
                          <a:solidFill>
                            <a:schemeClr val="tx1"/>
                          </a:solidFill>
                          <a:latin typeface="Franklin Gothic Book" charset="0"/>
                          <a:ea typeface="ＭＳ Ｐゴシック" charset="-128"/>
                          <a:cs typeface="ＭＳ Ｐゴシック" charset="-128"/>
                        </a:rPr>
                        <a:t>[base]/[type]/[id]/$[name]</a:t>
                      </a:r>
                      <a:endParaRPr kumimoji="0" lang="en-AU" sz="2000" b="1" kern="1200" dirty="0">
                        <a:solidFill>
                          <a:schemeClr val="tx1"/>
                        </a:solidFill>
                        <a:latin typeface="Franklin Gothic Book" charset="0"/>
                        <a:ea typeface="ＭＳ Ｐゴシック" charset="-128"/>
                        <a:cs typeface="ＭＳ Ｐゴシック" charset="-128"/>
                      </a:endParaRPr>
                    </a:p>
                  </a:txBody>
                  <a:tcPr/>
                </a:tc>
                <a:tc>
                  <a:txBody>
                    <a:bodyPr/>
                    <a:lstStyle/>
                    <a:p>
                      <a:r>
                        <a:rPr kumimoji="0" lang="en-AU" sz="2000" b="1" kern="1200" dirty="0" smtClean="0">
                          <a:solidFill>
                            <a:schemeClr val="tx1"/>
                          </a:solidFill>
                          <a:latin typeface="Franklin Gothic Book" charset="0"/>
                          <a:ea typeface="ＭＳ Ｐゴシック" charset="-128"/>
                          <a:cs typeface="ＭＳ Ｐゴシック" charset="-128"/>
                        </a:rPr>
                        <a:t>Operation (server action)</a:t>
                      </a:r>
                      <a:endParaRPr kumimoji="0" lang="en-AU" sz="2000" b="1" kern="1200" dirty="0">
                        <a:solidFill>
                          <a:schemeClr val="tx1"/>
                        </a:solidFill>
                        <a:latin typeface="Franklin Gothic Book" charset="0"/>
                        <a:ea typeface="ＭＳ Ｐゴシック" charset="-128"/>
                        <a:cs typeface="ＭＳ Ｐゴシック" charset="-128"/>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AU" sz="1600" b="1" kern="1200" dirty="0" smtClean="0">
                          <a:solidFill>
                            <a:schemeClr val="tx1"/>
                          </a:solidFill>
                          <a:latin typeface="Franklin Gothic Book" charset="0"/>
                          <a:ea typeface="ＭＳ Ｐゴシック" charset="-128"/>
                          <a:cs typeface="ＭＳ Ｐゴシック" charset="-128"/>
                        </a:rPr>
                        <a:t>http://fhir.com/Patient</a:t>
                      </a:r>
                      <a:br>
                        <a:rPr kumimoji="0" lang="en-AU" sz="1600" b="1" kern="1200" dirty="0" smtClean="0">
                          <a:solidFill>
                            <a:schemeClr val="tx1"/>
                          </a:solidFill>
                          <a:latin typeface="Franklin Gothic Book" charset="0"/>
                          <a:ea typeface="ＭＳ Ｐゴシック" charset="-128"/>
                          <a:cs typeface="ＭＳ Ｐゴシック" charset="-128"/>
                        </a:rPr>
                      </a:br>
                      <a:r>
                        <a:rPr kumimoji="0" lang="en-AU" sz="1600" b="1" kern="1200" dirty="0" smtClean="0">
                          <a:solidFill>
                            <a:schemeClr val="tx1"/>
                          </a:solidFill>
                          <a:latin typeface="Franklin Gothic Book" charset="0"/>
                          <a:ea typeface="ＭＳ Ｐゴシック" charset="-128"/>
                          <a:cs typeface="ＭＳ Ｐゴシック" charset="-128"/>
                        </a:rPr>
                        <a:t>/23/$everything</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AU" sz="1600" b="1" kern="1200" dirty="0" smtClean="0">
                          <a:solidFill>
                            <a:schemeClr val="tx1"/>
                          </a:solidFill>
                          <a:latin typeface="Franklin Gothic Book" charset="0"/>
                          <a:ea typeface="ＭＳ Ｐゴシック" charset="-128"/>
                          <a:cs typeface="ＭＳ Ｐゴシック" charset="-128"/>
                        </a:rPr>
                        <a:t>POST</a:t>
                      </a:r>
                    </a:p>
                  </a:txBody>
                  <a:tcPr/>
                </a:tc>
              </a:tr>
              <a:tr h="111732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AU" sz="2000" b="1" kern="1200" dirty="0" smtClean="0">
                          <a:solidFill>
                            <a:schemeClr val="tx1"/>
                          </a:solidFill>
                          <a:latin typeface="Franklin Gothic Book" charset="0"/>
                          <a:ea typeface="ＭＳ Ｐゴシック" charset="-128"/>
                          <a:cs typeface="ＭＳ Ｐゴシック" charset="-128"/>
                        </a:rPr>
                        <a:t>[base]/[type]/[id]/_history/[vid]</a:t>
                      </a:r>
                    </a:p>
                  </a:txBody>
                  <a:tcPr/>
                </a:tc>
                <a:tc>
                  <a:txBody>
                    <a:bodyPr/>
                    <a:lstStyle/>
                    <a:p>
                      <a:r>
                        <a:rPr kumimoji="0" lang="en-AU" sz="2000" b="1" kern="1200" baseline="0" dirty="0" smtClean="0">
                          <a:solidFill>
                            <a:schemeClr val="tx1"/>
                          </a:solidFill>
                          <a:latin typeface="Franklin Gothic Book" charset="0"/>
                          <a:ea typeface="ＭＳ Ｐゴシック" charset="-128"/>
                          <a:cs typeface="ＭＳ Ｐゴシック" charset="-128"/>
                        </a:rPr>
                        <a:t>Past version</a:t>
                      </a:r>
                      <a:endParaRPr kumimoji="0" lang="en-AU" sz="2000" b="1" kern="1200" dirty="0">
                        <a:solidFill>
                          <a:schemeClr val="tx1"/>
                        </a:solidFill>
                        <a:latin typeface="Franklin Gothic Book" charset="0"/>
                        <a:ea typeface="ＭＳ Ｐゴシック" charset="-128"/>
                        <a:cs typeface="ＭＳ Ｐゴシック" charset="-128"/>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AU" sz="1600" b="1" kern="1200" dirty="0" smtClean="0">
                          <a:solidFill>
                            <a:schemeClr val="tx1"/>
                          </a:solidFill>
                          <a:latin typeface="Franklin Gothic Book" charset="0"/>
                          <a:ea typeface="ＭＳ Ｐゴシック" charset="-128"/>
                          <a:cs typeface="ＭＳ Ｐゴシック" charset="-128"/>
                        </a:rPr>
                        <a:t>http://fhir.com/Patient/23/_history/2</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AU" sz="1600" b="1" kern="1200" dirty="0" smtClean="0">
                          <a:solidFill>
                            <a:schemeClr val="tx1"/>
                          </a:solidFill>
                          <a:latin typeface="Franklin Gothic Book" charset="0"/>
                          <a:ea typeface="ＭＳ Ｐゴシック" charset="-128"/>
                          <a:cs typeface="ＭＳ Ｐゴシック" charset="-128"/>
                        </a:rPr>
                        <a:t>GET</a:t>
                      </a:r>
                    </a:p>
                  </a:txBody>
                  <a:tcPr/>
                </a:tc>
              </a:tr>
            </a:tbl>
          </a:graphicData>
        </a:graphic>
      </p:graphicFrame>
    </p:spTree>
    <p:extLst>
      <p:ext uri="{BB962C8B-B14F-4D97-AF65-F5344CB8AC3E}">
        <p14:creationId xmlns="" xmlns:p14="http://schemas.microsoft.com/office/powerpoint/2010/main" val="1636692422"/>
      </p:ext>
    </p:extLst>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What’s a Resource?</a:t>
            </a:r>
            <a:endParaRPr lang="en-CA" dirty="0"/>
          </a:p>
        </p:txBody>
      </p:sp>
      <p:sp>
        <p:nvSpPr>
          <p:cNvPr id="9" name="Text Placeholder 8"/>
          <p:cNvSpPr>
            <a:spLocks noGrp="1"/>
          </p:cNvSpPr>
          <p:nvPr>
            <p:ph type="body" idx="1"/>
          </p:nvPr>
        </p:nvSpPr>
        <p:spPr/>
        <p:txBody>
          <a:bodyPr/>
          <a:lstStyle/>
          <a:p>
            <a:r>
              <a:rPr lang="en-US" dirty="0" smtClean="0"/>
              <a:t>Examples</a:t>
            </a:r>
            <a:endParaRPr lang="en-CA" dirty="0"/>
          </a:p>
        </p:txBody>
      </p:sp>
      <p:sp>
        <p:nvSpPr>
          <p:cNvPr id="7" name="Content Placeholder 6"/>
          <p:cNvSpPr>
            <a:spLocks noGrp="1"/>
          </p:cNvSpPr>
          <p:nvPr>
            <p:ph sz="half" idx="2"/>
          </p:nvPr>
        </p:nvSpPr>
        <p:spPr/>
        <p:txBody>
          <a:bodyPr/>
          <a:lstStyle/>
          <a:p>
            <a:r>
              <a:rPr lang="en-US" dirty="0" smtClean="0"/>
              <a:t>Administrative</a:t>
            </a:r>
          </a:p>
          <a:p>
            <a:pPr lvl="1"/>
            <a:r>
              <a:rPr lang="en-US" dirty="0" smtClean="0"/>
              <a:t>Patient, Practitioner, Organization, Location, Coverage, Invoice</a:t>
            </a:r>
          </a:p>
          <a:p>
            <a:r>
              <a:rPr lang="en-US" dirty="0" smtClean="0"/>
              <a:t>Clinical Concepts</a:t>
            </a:r>
          </a:p>
          <a:p>
            <a:pPr lvl="1"/>
            <a:r>
              <a:rPr lang="en-US" dirty="0" smtClean="0"/>
              <a:t>Allergy, Condition, Family History, Care Plan</a:t>
            </a:r>
          </a:p>
          <a:p>
            <a:r>
              <a:rPr lang="en-US" dirty="0" smtClean="0"/>
              <a:t>Infrastructure</a:t>
            </a:r>
          </a:p>
          <a:p>
            <a:pPr lvl="1"/>
            <a:r>
              <a:rPr lang="en-US" dirty="0" smtClean="0"/>
              <a:t>Document, Message, Profile, Conformance</a:t>
            </a:r>
          </a:p>
        </p:txBody>
      </p:sp>
      <p:sp>
        <p:nvSpPr>
          <p:cNvPr id="10" name="Text Placeholder 9"/>
          <p:cNvSpPr>
            <a:spLocks noGrp="1"/>
          </p:cNvSpPr>
          <p:nvPr>
            <p:ph type="body" sz="quarter" idx="3"/>
          </p:nvPr>
        </p:nvSpPr>
        <p:spPr/>
        <p:txBody>
          <a:bodyPr/>
          <a:lstStyle/>
          <a:p>
            <a:r>
              <a:rPr lang="en-US" dirty="0" smtClean="0"/>
              <a:t>Non-examples</a:t>
            </a:r>
            <a:endParaRPr lang="en-CA" dirty="0"/>
          </a:p>
        </p:txBody>
      </p:sp>
      <p:sp>
        <p:nvSpPr>
          <p:cNvPr id="11" name="Content Placeholder 10"/>
          <p:cNvSpPr>
            <a:spLocks noGrp="1"/>
          </p:cNvSpPr>
          <p:nvPr>
            <p:ph sz="quarter" idx="4"/>
          </p:nvPr>
        </p:nvSpPr>
        <p:spPr/>
        <p:txBody>
          <a:bodyPr/>
          <a:lstStyle/>
          <a:p>
            <a:r>
              <a:rPr lang="en-US" dirty="0" smtClean="0"/>
              <a:t>Gender</a:t>
            </a:r>
          </a:p>
          <a:p>
            <a:pPr lvl="1"/>
            <a:r>
              <a:rPr lang="en-US" dirty="0" smtClean="0"/>
              <a:t>Too small</a:t>
            </a:r>
          </a:p>
          <a:p>
            <a:r>
              <a:rPr lang="en-US" dirty="0" smtClean="0"/>
              <a:t>Electronic Health Record </a:t>
            </a:r>
          </a:p>
          <a:p>
            <a:pPr lvl="1"/>
            <a:r>
              <a:rPr lang="en-US" dirty="0" smtClean="0"/>
              <a:t>Too big</a:t>
            </a:r>
          </a:p>
          <a:p>
            <a:r>
              <a:rPr lang="en-US" dirty="0" smtClean="0"/>
              <a:t>Blood Pressure</a:t>
            </a:r>
          </a:p>
          <a:p>
            <a:pPr lvl="1"/>
            <a:r>
              <a:rPr lang="en-US" dirty="0" smtClean="0"/>
              <a:t>Too specific</a:t>
            </a:r>
          </a:p>
          <a:p>
            <a:r>
              <a:rPr lang="en-US" dirty="0" smtClean="0"/>
              <a:t>Intervention</a:t>
            </a:r>
          </a:p>
          <a:p>
            <a:pPr lvl="1"/>
            <a:r>
              <a:rPr lang="en-US" dirty="0" smtClean="0"/>
              <a:t>Too broad</a:t>
            </a:r>
          </a:p>
        </p:txBody>
      </p:sp>
      <p:sp>
        <p:nvSpPr>
          <p:cNvPr id="4" name="Slide Number Placeholder 3"/>
          <p:cNvSpPr>
            <a:spLocks noGrp="1"/>
          </p:cNvSpPr>
          <p:nvPr>
            <p:ph type="sldNum" sz="quarter" idx="4294967295"/>
          </p:nvPr>
        </p:nvSpPr>
        <p:spPr>
          <a:xfrm>
            <a:off x="0" y="6303963"/>
            <a:ext cx="720725" cy="220662"/>
          </a:xfrm>
          <a:prstGeom prst="rect">
            <a:avLst/>
          </a:prstGeom>
        </p:spPr>
        <p:txBody>
          <a:bodyPr/>
          <a:lstStyle/>
          <a:p>
            <a:fld id="{5CC3E5C4-3E2B-40F1-9F2B-C46CEB0C88DF}" type="slidenum">
              <a:rPr lang="en-CA" smtClean="0"/>
              <a:pPr/>
              <a:t>39</a:t>
            </a:fld>
            <a:endParaRPr lang="en-CA" dirty="0"/>
          </a:p>
        </p:txBody>
      </p:sp>
      <p:sp>
        <p:nvSpPr>
          <p:cNvPr id="12" name="TextBox 11"/>
          <p:cNvSpPr txBox="1"/>
          <p:nvPr/>
        </p:nvSpPr>
        <p:spPr>
          <a:xfrm>
            <a:off x="3203848" y="5805264"/>
            <a:ext cx="4896544" cy="707886"/>
          </a:xfrm>
          <a:prstGeom prst="rect">
            <a:avLst/>
          </a:prstGeom>
          <a:noFill/>
        </p:spPr>
        <p:txBody>
          <a:bodyPr wrap="square" rtlCol="0">
            <a:spAutoFit/>
          </a:bodyPr>
          <a:lstStyle/>
          <a:p>
            <a:r>
              <a:rPr lang="en-US" sz="4000" b="1" dirty="0" smtClean="0">
                <a:solidFill>
                  <a:schemeClr val="accent1"/>
                </a:solidFill>
              </a:rPr>
              <a:t>100-150 total - ever</a:t>
            </a:r>
            <a:endParaRPr lang="en-CA" sz="4000" b="1" dirty="0">
              <a:solidFill>
                <a:schemeClr val="accent1"/>
              </a:solidFill>
            </a:endParaRPr>
          </a:p>
        </p:txBody>
      </p:sp>
    </p:spTree>
    <p:extLst>
      <p:ext uri="{BB962C8B-B14F-4D97-AF65-F5344CB8AC3E}">
        <p14:creationId xmlns="" xmlns:p14="http://schemas.microsoft.com/office/powerpoint/2010/main" val="17979510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1">
                                            <p:txEl>
                                              <p:pRg st="0" end="0"/>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
                                            <p:txEl>
                                              <p:pRg st="2" end="2"/>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1">
                                            <p:txEl>
                                              <p:pRg st="4" end="4"/>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1">
                                            <p:txEl>
                                              <p:pRg st="5" end="5"/>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1">
                                            <p:txEl>
                                              <p:pRg st="6" end="6"/>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1">
                                            <p:txEl>
                                              <p:pRg st="7" end="7"/>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26" presetClass="emph" presetSubtype="0" fill="hold" grpId="0" nodeType="clickEffect">
                                  <p:stCondLst>
                                    <p:cond delay="0"/>
                                  </p:stCondLst>
                                  <p:childTnLst>
                                    <p:animEffect transition="out" filter="fade">
                                      <p:cBhvr>
                                        <p:cTn id="48" dur="500" tmFilter="0, 0; .2, .5; .8, .5; 1, 0"/>
                                        <p:tgtEl>
                                          <p:spTgt spid="12"/>
                                        </p:tgtEl>
                                      </p:cBhvr>
                                    </p:animEffect>
                                    <p:animScale>
                                      <p:cBhvr>
                                        <p:cTn id="49" dur="250" autoRev="1" fill="hold"/>
                                        <p:tgtEl>
                                          <p:spTgt spid="1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11" grpId="0" build="p"/>
      <p:bldP spid="1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Tutorial Objectives</a:t>
            </a:r>
            <a:endParaRPr lang="en-CA" dirty="0"/>
          </a:p>
        </p:txBody>
      </p:sp>
      <p:sp>
        <p:nvSpPr>
          <p:cNvPr id="3" name="Content Placeholder 2"/>
          <p:cNvSpPr>
            <a:spLocks noGrp="1"/>
          </p:cNvSpPr>
          <p:nvPr>
            <p:ph idx="1"/>
          </p:nvPr>
        </p:nvSpPr>
        <p:spPr/>
        <p:txBody>
          <a:bodyPr/>
          <a:lstStyle/>
          <a:p>
            <a:r>
              <a:rPr lang="en-US" dirty="0" smtClean="0"/>
              <a:t>You should:</a:t>
            </a:r>
          </a:p>
          <a:p>
            <a:pPr lvl="1"/>
            <a:r>
              <a:rPr lang="en-US" dirty="0" smtClean="0"/>
              <a:t>Know where FHIR fits in the broader healthcare landscape, including other HL7 specifications</a:t>
            </a:r>
          </a:p>
          <a:p>
            <a:pPr lvl="1"/>
            <a:r>
              <a:rPr lang="en-US" dirty="0" smtClean="0"/>
              <a:t>Be able to explain what FHIR is to others in your organization</a:t>
            </a:r>
          </a:p>
          <a:p>
            <a:pPr lvl="1"/>
            <a:r>
              <a:rPr lang="en-US" dirty="0" smtClean="0"/>
              <a:t>Be able to evaluate whether and how FHIR is relevant to your organization and within what timelines</a:t>
            </a:r>
          </a:p>
          <a:p>
            <a:pPr lvl="1"/>
            <a:r>
              <a:rPr lang="en-US" dirty="0" smtClean="0"/>
              <a:t>Have a basic picture of what’s happening in the FHIR implementation space right now</a:t>
            </a:r>
          </a:p>
        </p:txBody>
      </p:sp>
      <p:sp>
        <p:nvSpPr>
          <p:cNvPr id="4" name="Slide Number Placeholder 3"/>
          <p:cNvSpPr>
            <a:spLocks noGrp="1"/>
          </p:cNvSpPr>
          <p:nvPr>
            <p:ph type="sldNum" sz="quarter" idx="4"/>
          </p:nvPr>
        </p:nvSpPr>
        <p:spPr/>
        <p:txBody>
          <a:bodyPr/>
          <a:lstStyle/>
          <a:p>
            <a:fld id="{5CC3E5C4-3E2B-40F1-9F2B-C46CEB0C88DF}" type="slidenum">
              <a:rPr lang="en-CA" smtClean="0"/>
              <a:pPr/>
              <a:t>4</a:t>
            </a:fld>
            <a:endParaRPr lang="en-CA" dirty="0"/>
          </a:p>
        </p:txBody>
      </p:sp>
    </p:spTree>
    <p:extLst>
      <p:ext uri="{BB962C8B-B14F-4D97-AF65-F5344CB8AC3E}">
        <p14:creationId xmlns="" xmlns:p14="http://schemas.microsoft.com/office/powerpoint/2010/main" val="3650422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DSTU 2 Resource List</a:t>
            </a:r>
            <a:endParaRPr lang="en-US" dirty="0"/>
          </a:p>
        </p:txBody>
      </p:sp>
      <p:sp>
        <p:nvSpPr>
          <p:cNvPr id="3" name="Text Placeholder 2"/>
          <p:cNvSpPr>
            <a:spLocks noGrp="1"/>
          </p:cNvSpPr>
          <p:nvPr>
            <p:ph type="body" idx="1"/>
          </p:nvPr>
        </p:nvSpPr>
        <p:spPr/>
        <p:txBody>
          <a:bodyPr/>
          <a:lstStyle/>
          <a:p>
            <a:endParaRPr lang="en-AU"/>
          </a:p>
        </p:txBody>
      </p:sp>
      <p:pic>
        <p:nvPicPr>
          <p:cNvPr id="1026" name="Picture 2"/>
          <p:cNvPicPr>
            <a:picLocks noChangeAspect="1" noChangeArrowheads="1"/>
          </p:cNvPicPr>
          <p:nvPr/>
        </p:nvPicPr>
        <p:blipFill>
          <a:blip r:embed="rId2" cstate="print"/>
          <a:srcRect/>
          <a:stretch>
            <a:fillRect/>
          </a:stretch>
        </p:blipFill>
        <p:spPr bwMode="auto">
          <a:xfrm>
            <a:off x="251520" y="1196752"/>
            <a:ext cx="7231063" cy="5314950"/>
          </a:xfrm>
          <a:prstGeom prst="rect">
            <a:avLst/>
          </a:prstGeom>
          <a:noFill/>
          <a:ln w="9525">
            <a:noFill/>
            <a:miter lim="800000"/>
            <a:headEnd/>
            <a:tailEnd/>
          </a:ln>
        </p:spPr>
      </p:pic>
    </p:spTree>
    <p:extLst>
      <p:ext uri="{BB962C8B-B14F-4D97-AF65-F5344CB8AC3E}">
        <p14:creationId xmlns="" xmlns:p14="http://schemas.microsoft.com/office/powerpoint/2010/main" val="3731927630"/>
      </p:ext>
    </p:extLst>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DSTU 2 Resource List</a:t>
            </a:r>
            <a:endParaRPr lang="en-CA" dirty="0"/>
          </a:p>
        </p:txBody>
      </p:sp>
      <p:sp>
        <p:nvSpPr>
          <p:cNvPr id="8" name="Content Placeholder 7"/>
          <p:cNvSpPr>
            <a:spLocks noGrp="1"/>
          </p:cNvSpPr>
          <p:nvPr>
            <p:ph idx="1"/>
          </p:nvPr>
        </p:nvSpPr>
        <p:spPr/>
        <p:txBody>
          <a:bodyPr/>
          <a:lstStyle/>
          <a:p>
            <a:endParaRPr lang="en-CA"/>
          </a:p>
        </p:txBody>
      </p:sp>
      <p:sp>
        <p:nvSpPr>
          <p:cNvPr id="7" name="Slide Number Placeholder 6"/>
          <p:cNvSpPr>
            <a:spLocks noGrp="1"/>
          </p:cNvSpPr>
          <p:nvPr>
            <p:ph type="sldNum" sz="quarter" idx="4"/>
          </p:nvPr>
        </p:nvSpPr>
        <p:spPr/>
        <p:txBody>
          <a:bodyPr/>
          <a:lstStyle/>
          <a:p>
            <a:fld id="{5CC3E5C4-3E2B-40F1-9F2B-C46CEB0C88DF}" type="slidenum">
              <a:rPr lang="en-CA" smtClean="0"/>
              <a:pPr/>
              <a:t>41</a:t>
            </a:fld>
            <a:endParaRPr lang="en-CA" dirty="0"/>
          </a:p>
        </p:txBody>
      </p:sp>
      <p:pic>
        <p:nvPicPr>
          <p:cNvPr id="2050" name="Picture 2"/>
          <p:cNvPicPr>
            <a:picLocks noChangeAspect="1" noChangeArrowheads="1"/>
          </p:cNvPicPr>
          <p:nvPr/>
        </p:nvPicPr>
        <p:blipFill>
          <a:blip r:embed="rId2" cstate="print"/>
          <a:srcRect/>
          <a:stretch>
            <a:fillRect/>
          </a:stretch>
        </p:blipFill>
        <p:spPr bwMode="auto">
          <a:xfrm>
            <a:off x="467544" y="1844824"/>
            <a:ext cx="7059613" cy="4333875"/>
          </a:xfrm>
          <a:prstGeom prst="rect">
            <a:avLst/>
          </a:prstGeom>
          <a:noFill/>
          <a:ln w="9525">
            <a:noFill/>
            <a:miter lim="800000"/>
            <a:headEnd/>
            <a:tailEnd/>
          </a:ln>
        </p:spPr>
      </p:pic>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cstate="print"/>
          <a:srcRect/>
          <a:stretch>
            <a:fillRect/>
          </a:stretch>
        </p:blipFill>
        <p:spPr bwMode="auto">
          <a:xfrm>
            <a:off x="481930" y="305224"/>
            <a:ext cx="4666134" cy="6172206"/>
          </a:xfrm>
          <a:prstGeom prst="rect">
            <a:avLst/>
          </a:prstGeom>
          <a:noFill/>
          <a:ln w="9525">
            <a:noFill/>
            <a:miter lim="800000"/>
            <a:headEnd/>
            <a:tailEnd/>
          </a:ln>
        </p:spPr>
      </p:pic>
      <p:sp>
        <p:nvSpPr>
          <p:cNvPr id="11" name="Rectangle 10"/>
          <p:cNvSpPr/>
          <p:nvPr/>
        </p:nvSpPr>
        <p:spPr>
          <a:xfrm>
            <a:off x="428713" y="1124745"/>
            <a:ext cx="5416056" cy="1080120"/>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lang="en-AU" dirty="0"/>
          </a:p>
        </p:txBody>
      </p:sp>
      <p:sp>
        <p:nvSpPr>
          <p:cNvPr id="7" name="Text Box 3"/>
          <p:cNvSpPr txBox="1"/>
          <p:nvPr/>
        </p:nvSpPr>
        <p:spPr>
          <a:xfrm>
            <a:off x="6434444" y="1268760"/>
            <a:ext cx="2397336" cy="720080"/>
          </a:xfrm>
          <a:prstGeom prst="rect">
            <a:avLst/>
          </a:prstGeom>
          <a:ln/>
        </p:spPr>
        <p:style>
          <a:lnRef idx="2">
            <a:schemeClr val="accent1"/>
          </a:lnRef>
          <a:fillRef idx="1">
            <a:schemeClr val="l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nSpc>
                <a:spcPct val="115000"/>
              </a:lnSpc>
              <a:spcAft>
                <a:spcPts val="0"/>
              </a:spcAft>
            </a:pPr>
            <a:r>
              <a:rPr lang="en-AU" sz="1600" dirty="0">
                <a:effectLst/>
                <a:ea typeface="Calibri"/>
                <a:cs typeface="Times New Roman"/>
              </a:rPr>
              <a:t>Human Readable </a:t>
            </a:r>
            <a:r>
              <a:rPr lang="en-AU" sz="1600" dirty="0" smtClean="0">
                <a:effectLst/>
                <a:ea typeface="Calibri"/>
                <a:cs typeface="Times New Roman"/>
              </a:rPr>
              <a:t>Summary</a:t>
            </a:r>
            <a:endParaRPr lang="en-AU" sz="1600" dirty="0">
              <a:effectLst/>
              <a:ea typeface="Calibri"/>
              <a:cs typeface="Times New Roman"/>
            </a:endParaRPr>
          </a:p>
        </p:txBody>
      </p:sp>
      <p:cxnSp>
        <p:nvCxnSpPr>
          <p:cNvPr id="8" name="Straight Arrow Connector 7"/>
          <p:cNvCxnSpPr/>
          <p:nvPr/>
        </p:nvCxnSpPr>
        <p:spPr>
          <a:xfrm flipH="1">
            <a:off x="5901283" y="1628800"/>
            <a:ext cx="542925"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9" name="Text Box 6"/>
          <p:cNvSpPr txBox="1"/>
          <p:nvPr/>
        </p:nvSpPr>
        <p:spPr>
          <a:xfrm>
            <a:off x="6419171" y="3645024"/>
            <a:ext cx="2401146" cy="1728192"/>
          </a:xfrm>
          <a:prstGeom prst="rect">
            <a:avLst/>
          </a:prstGeom>
          <a:ln>
            <a:solidFill>
              <a:srgbClr val="00B050"/>
            </a:solidFill>
          </a:ln>
        </p:spPr>
        <p:style>
          <a:lnRef idx="2">
            <a:schemeClr val="accent3"/>
          </a:lnRef>
          <a:fillRef idx="1">
            <a:schemeClr val="lt1"/>
          </a:fillRef>
          <a:effectRef idx="0">
            <a:schemeClr val="accent3"/>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nSpc>
                <a:spcPct val="115000"/>
              </a:lnSpc>
              <a:spcAft>
                <a:spcPts val="0"/>
              </a:spcAft>
            </a:pPr>
            <a:r>
              <a:rPr lang="en-AU" sz="1600" dirty="0">
                <a:effectLst/>
                <a:ea typeface="Calibri"/>
                <a:cs typeface="Times New Roman"/>
              </a:rPr>
              <a:t>Standard Data </a:t>
            </a:r>
            <a:br>
              <a:rPr lang="en-AU" sz="1600" dirty="0">
                <a:effectLst/>
                <a:ea typeface="Calibri"/>
                <a:cs typeface="Times New Roman"/>
              </a:rPr>
            </a:br>
            <a:r>
              <a:rPr lang="en-AU" sz="1600" dirty="0">
                <a:effectLst/>
                <a:ea typeface="Calibri"/>
                <a:cs typeface="Times New Roman"/>
              </a:rPr>
              <a:t>Content:</a:t>
            </a:r>
          </a:p>
          <a:p>
            <a:pPr marL="342900" lvl="0" indent="-342900">
              <a:lnSpc>
                <a:spcPct val="115000"/>
              </a:lnSpc>
              <a:spcAft>
                <a:spcPts val="0"/>
              </a:spcAft>
              <a:buFont typeface="Symbol"/>
              <a:buChar char=""/>
            </a:pPr>
            <a:r>
              <a:rPr lang="en-AU" sz="1200" dirty="0">
                <a:effectLst/>
                <a:ea typeface="Calibri"/>
                <a:cs typeface="Times New Roman"/>
              </a:rPr>
              <a:t>MRN</a:t>
            </a:r>
            <a:endParaRPr lang="en-AU" sz="1600" dirty="0">
              <a:effectLst/>
              <a:ea typeface="Calibri"/>
              <a:cs typeface="Times New Roman"/>
            </a:endParaRPr>
          </a:p>
          <a:p>
            <a:pPr marL="342900" lvl="0" indent="-342900">
              <a:lnSpc>
                <a:spcPct val="115000"/>
              </a:lnSpc>
              <a:spcAft>
                <a:spcPts val="0"/>
              </a:spcAft>
              <a:buFont typeface="Symbol"/>
              <a:buChar char=""/>
            </a:pPr>
            <a:r>
              <a:rPr lang="en-AU" sz="1200" dirty="0">
                <a:effectLst/>
                <a:ea typeface="Calibri"/>
                <a:cs typeface="Times New Roman"/>
              </a:rPr>
              <a:t>Name</a:t>
            </a:r>
            <a:endParaRPr lang="en-AU" sz="1600" dirty="0">
              <a:effectLst/>
              <a:ea typeface="Calibri"/>
              <a:cs typeface="Times New Roman"/>
            </a:endParaRPr>
          </a:p>
          <a:p>
            <a:pPr marL="342900" lvl="0" indent="-342900">
              <a:lnSpc>
                <a:spcPct val="115000"/>
              </a:lnSpc>
              <a:spcAft>
                <a:spcPts val="0"/>
              </a:spcAft>
              <a:buFont typeface="Symbol"/>
              <a:buChar char=""/>
            </a:pPr>
            <a:r>
              <a:rPr lang="en-AU" sz="1200" dirty="0">
                <a:effectLst/>
                <a:ea typeface="Calibri"/>
                <a:cs typeface="Times New Roman"/>
              </a:rPr>
              <a:t>Gender</a:t>
            </a:r>
            <a:endParaRPr lang="en-AU" sz="1600" dirty="0">
              <a:effectLst/>
              <a:ea typeface="Calibri"/>
              <a:cs typeface="Times New Roman"/>
            </a:endParaRPr>
          </a:p>
          <a:p>
            <a:pPr marL="342900" lvl="0" indent="-342900">
              <a:lnSpc>
                <a:spcPct val="115000"/>
              </a:lnSpc>
              <a:spcAft>
                <a:spcPts val="0"/>
              </a:spcAft>
              <a:buFont typeface="Symbol"/>
              <a:buChar char=""/>
            </a:pPr>
            <a:r>
              <a:rPr lang="en-AU" sz="1200" dirty="0">
                <a:effectLst/>
                <a:ea typeface="Calibri"/>
                <a:cs typeface="Times New Roman"/>
              </a:rPr>
              <a:t>Date of Birth</a:t>
            </a:r>
            <a:endParaRPr lang="en-AU" sz="1600" dirty="0">
              <a:effectLst/>
              <a:ea typeface="Calibri"/>
              <a:cs typeface="Times New Roman"/>
            </a:endParaRPr>
          </a:p>
          <a:p>
            <a:pPr marL="342900" lvl="0" indent="-342900">
              <a:lnSpc>
                <a:spcPct val="115000"/>
              </a:lnSpc>
              <a:spcAft>
                <a:spcPts val="1000"/>
              </a:spcAft>
              <a:buFont typeface="Symbol"/>
              <a:buChar char=""/>
            </a:pPr>
            <a:r>
              <a:rPr lang="en-AU" sz="1200" dirty="0">
                <a:effectLst/>
                <a:ea typeface="Calibri"/>
                <a:cs typeface="Times New Roman"/>
              </a:rPr>
              <a:t>Provider</a:t>
            </a:r>
            <a:endParaRPr lang="en-AU" sz="1600" dirty="0">
              <a:effectLst/>
              <a:ea typeface="Calibri"/>
              <a:cs typeface="Times New Roman"/>
            </a:endParaRPr>
          </a:p>
        </p:txBody>
      </p:sp>
      <p:cxnSp>
        <p:nvCxnSpPr>
          <p:cNvPr id="10" name="Straight Arrow Connector 9"/>
          <p:cNvCxnSpPr/>
          <p:nvPr/>
        </p:nvCxnSpPr>
        <p:spPr>
          <a:xfrm flipH="1">
            <a:off x="5864072" y="4543408"/>
            <a:ext cx="543560" cy="0"/>
          </a:xfrm>
          <a:prstGeom prst="straightConnector1">
            <a:avLst/>
          </a:prstGeom>
          <a:ln w="28575">
            <a:solidFill>
              <a:srgbClr val="00B050"/>
            </a:solidFill>
            <a:tailEnd type="arrow"/>
          </a:ln>
        </p:spPr>
        <p:style>
          <a:lnRef idx="1">
            <a:schemeClr val="accent3"/>
          </a:lnRef>
          <a:fillRef idx="0">
            <a:schemeClr val="accent3"/>
          </a:fillRef>
          <a:effectRef idx="0">
            <a:schemeClr val="accent3"/>
          </a:effectRef>
          <a:fontRef idx="minor">
            <a:schemeClr val="tx1"/>
          </a:fontRef>
        </p:style>
      </p:cxnSp>
      <p:sp>
        <p:nvSpPr>
          <p:cNvPr id="12" name="Rectangle 11"/>
          <p:cNvSpPr/>
          <p:nvPr/>
        </p:nvSpPr>
        <p:spPr>
          <a:xfrm>
            <a:off x="428713" y="2924944"/>
            <a:ext cx="5439431" cy="3456384"/>
          </a:xfrm>
          <a:prstGeom prst="rect">
            <a:avLst/>
          </a:prstGeom>
          <a:solidFill>
            <a:srgbClr val="92D05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lang="en-AU"/>
          </a:p>
        </p:txBody>
      </p:sp>
      <p:sp>
        <p:nvSpPr>
          <p:cNvPr id="13" name="Rectangle 12"/>
          <p:cNvSpPr/>
          <p:nvPr/>
        </p:nvSpPr>
        <p:spPr>
          <a:xfrm>
            <a:off x="419541" y="2276872"/>
            <a:ext cx="5416056" cy="576064"/>
          </a:xfrm>
          <a:prstGeom prst="rect">
            <a:avLst/>
          </a:prstGeom>
          <a:solidFill>
            <a:schemeClr val="accent6">
              <a:lumMod val="60000"/>
              <a:lumOff val="4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lang="en-AU"/>
          </a:p>
        </p:txBody>
      </p:sp>
      <p:sp>
        <p:nvSpPr>
          <p:cNvPr id="14" name="Text Box 10"/>
          <p:cNvSpPr txBox="1"/>
          <p:nvPr/>
        </p:nvSpPr>
        <p:spPr>
          <a:xfrm>
            <a:off x="6419171" y="2204864"/>
            <a:ext cx="2401146" cy="657225"/>
          </a:xfrm>
          <a:prstGeom prst="rect">
            <a:avLst/>
          </a:prstGeom>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nSpc>
                <a:spcPct val="115000"/>
              </a:lnSpc>
              <a:spcAft>
                <a:spcPts val="0"/>
              </a:spcAft>
            </a:pPr>
            <a:r>
              <a:rPr lang="en-AU" sz="1600" dirty="0" smtClean="0">
                <a:solidFill>
                  <a:schemeClr val="tx1"/>
                </a:solidFill>
                <a:effectLst/>
                <a:ea typeface="Calibri"/>
                <a:cs typeface="Times New Roman"/>
              </a:rPr>
              <a:t>Extension </a:t>
            </a:r>
            <a:r>
              <a:rPr lang="en-AU" sz="1600" dirty="0">
                <a:solidFill>
                  <a:schemeClr val="tx1"/>
                </a:solidFill>
                <a:effectLst/>
                <a:ea typeface="Calibri"/>
                <a:cs typeface="Times New Roman"/>
              </a:rPr>
              <a:t>with reference to its definition</a:t>
            </a:r>
          </a:p>
        </p:txBody>
      </p:sp>
      <p:cxnSp>
        <p:nvCxnSpPr>
          <p:cNvPr id="15" name="Straight Arrow Connector 14"/>
          <p:cNvCxnSpPr/>
          <p:nvPr/>
        </p:nvCxnSpPr>
        <p:spPr>
          <a:xfrm flipH="1">
            <a:off x="5875756" y="2492896"/>
            <a:ext cx="541020" cy="4576"/>
          </a:xfrm>
          <a:prstGeom prst="straightConnector1">
            <a:avLst/>
          </a:prstGeom>
          <a:ln>
            <a:tailEnd type="arrow"/>
          </a:ln>
        </p:spPr>
        <p:style>
          <a:lnRef idx="2">
            <a:schemeClr val="accent6"/>
          </a:lnRef>
          <a:fillRef idx="1">
            <a:schemeClr val="lt1"/>
          </a:fillRef>
          <a:effectRef idx="0">
            <a:schemeClr val="accent6"/>
          </a:effectRef>
          <a:fontRef idx="minor">
            <a:schemeClr val="dk1"/>
          </a:fontRef>
        </p:style>
      </p:cxnSp>
      <p:sp>
        <p:nvSpPr>
          <p:cNvPr id="16" name="Rectangle 15"/>
          <p:cNvSpPr/>
          <p:nvPr/>
        </p:nvSpPr>
        <p:spPr>
          <a:xfrm>
            <a:off x="428713" y="424545"/>
            <a:ext cx="5416056" cy="628191"/>
          </a:xfrm>
          <a:prstGeom prst="rect">
            <a:avLst/>
          </a:prstGeom>
          <a:solidFill>
            <a:srgbClr val="00B0F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lang="en-AU" dirty="0"/>
          </a:p>
        </p:txBody>
      </p:sp>
      <p:sp>
        <p:nvSpPr>
          <p:cNvPr id="17" name="Text Box 3"/>
          <p:cNvSpPr txBox="1"/>
          <p:nvPr/>
        </p:nvSpPr>
        <p:spPr>
          <a:xfrm>
            <a:off x="6434444" y="548680"/>
            <a:ext cx="2397336" cy="385358"/>
          </a:xfrm>
          <a:prstGeom prst="rect">
            <a:avLst/>
          </a:prstGeom>
          <a:ln>
            <a:solidFill>
              <a:srgbClr val="0070C0"/>
            </a:solidFill>
          </a:ln>
        </p:spPr>
        <p:style>
          <a:lnRef idx="2">
            <a:schemeClr val="accent1"/>
          </a:lnRef>
          <a:fillRef idx="1">
            <a:schemeClr val="l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nSpc>
                <a:spcPct val="115000"/>
              </a:lnSpc>
              <a:spcAft>
                <a:spcPts val="0"/>
              </a:spcAft>
            </a:pPr>
            <a:r>
              <a:rPr lang="en-AU" sz="1600" dirty="0" smtClean="0">
                <a:effectLst/>
                <a:ea typeface="Calibri"/>
                <a:cs typeface="Times New Roman"/>
              </a:rPr>
              <a:t>Identity &amp; Metadata</a:t>
            </a:r>
            <a:endParaRPr lang="en-AU" sz="1600" dirty="0">
              <a:effectLst/>
              <a:ea typeface="Calibri"/>
              <a:cs typeface="Times New Roman"/>
            </a:endParaRPr>
          </a:p>
        </p:txBody>
      </p:sp>
      <p:cxnSp>
        <p:nvCxnSpPr>
          <p:cNvPr id="18" name="Straight Arrow Connector 17"/>
          <p:cNvCxnSpPr/>
          <p:nvPr/>
        </p:nvCxnSpPr>
        <p:spPr>
          <a:xfrm flipH="1">
            <a:off x="5901283" y="764704"/>
            <a:ext cx="542925" cy="0"/>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3809961393"/>
      </p:ext>
    </p:extLst>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Resource Definitions</a:t>
            </a:r>
            <a:endParaRPr lang="en-AU" dirty="0"/>
          </a:p>
        </p:txBody>
      </p:sp>
      <p:sp>
        <p:nvSpPr>
          <p:cNvPr id="4" name="Content Placeholder 3"/>
          <p:cNvSpPr>
            <a:spLocks noGrp="1"/>
          </p:cNvSpPr>
          <p:nvPr>
            <p:ph idx="1"/>
          </p:nvPr>
        </p:nvSpPr>
        <p:spPr/>
        <p:txBody>
          <a:bodyPr/>
          <a:lstStyle/>
          <a:p>
            <a:endParaRPr lang="en-CA"/>
          </a:p>
        </p:txBody>
      </p:sp>
      <p:pic>
        <p:nvPicPr>
          <p:cNvPr id="3074" name="Picture 2"/>
          <p:cNvPicPr>
            <a:picLocks noChangeAspect="1" noChangeArrowheads="1"/>
          </p:cNvPicPr>
          <p:nvPr/>
        </p:nvPicPr>
        <p:blipFill>
          <a:blip r:embed="rId2" cstate="print"/>
          <a:srcRect/>
          <a:stretch>
            <a:fillRect/>
          </a:stretch>
        </p:blipFill>
        <p:spPr bwMode="auto">
          <a:xfrm>
            <a:off x="395536" y="1772816"/>
            <a:ext cx="7297737" cy="4657725"/>
          </a:xfrm>
          <a:prstGeom prst="rect">
            <a:avLst/>
          </a:prstGeom>
          <a:noFill/>
          <a:ln w="9525">
            <a:noFill/>
            <a:miter lim="800000"/>
            <a:headEnd/>
            <a:tailEnd/>
          </a:ln>
        </p:spPr>
      </p:pic>
    </p:spTree>
    <p:extLst>
      <p:ext uri="{BB962C8B-B14F-4D97-AF65-F5344CB8AC3E}">
        <p14:creationId xmlns="" xmlns:p14="http://schemas.microsoft.com/office/powerpoint/2010/main" val="3041863516"/>
      </p:ext>
    </p:extLst>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Resource Definitions</a:t>
            </a:r>
            <a:endParaRPr lang="en-AU" dirty="0"/>
          </a:p>
        </p:txBody>
      </p:sp>
      <p:sp>
        <p:nvSpPr>
          <p:cNvPr id="4" name="Content Placeholder 3"/>
          <p:cNvSpPr>
            <a:spLocks noGrp="1"/>
          </p:cNvSpPr>
          <p:nvPr>
            <p:ph idx="1"/>
          </p:nvPr>
        </p:nvSpPr>
        <p:spPr/>
        <p:txBody>
          <a:bodyPr/>
          <a:lstStyle/>
          <a:p>
            <a:endParaRPr lang="en-CA"/>
          </a:p>
        </p:txBody>
      </p:sp>
      <p:pic>
        <p:nvPicPr>
          <p:cNvPr id="4098" name="Picture 2"/>
          <p:cNvPicPr>
            <a:picLocks noChangeAspect="1" noChangeArrowheads="1"/>
          </p:cNvPicPr>
          <p:nvPr/>
        </p:nvPicPr>
        <p:blipFill>
          <a:blip r:embed="rId2" cstate="print"/>
          <a:srcRect/>
          <a:stretch>
            <a:fillRect/>
          </a:stretch>
        </p:blipFill>
        <p:spPr bwMode="auto">
          <a:xfrm>
            <a:off x="395536" y="1638570"/>
            <a:ext cx="7776864" cy="4892975"/>
          </a:xfrm>
          <a:prstGeom prst="rect">
            <a:avLst/>
          </a:prstGeom>
          <a:noFill/>
          <a:ln w="9525">
            <a:noFill/>
            <a:miter lim="800000"/>
            <a:headEnd/>
            <a:tailEnd/>
          </a:ln>
        </p:spPr>
      </p:pic>
    </p:spTree>
    <p:extLst>
      <p:ext uri="{BB962C8B-B14F-4D97-AF65-F5344CB8AC3E}">
        <p14:creationId xmlns="" xmlns:p14="http://schemas.microsoft.com/office/powerpoint/2010/main" val="1335161089"/>
      </p:ext>
    </p:extLst>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Resource Definitions</a:t>
            </a:r>
            <a:endParaRPr lang="en-AU" dirty="0"/>
          </a:p>
        </p:txBody>
      </p:sp>
      <p:pic>
        <p:nvPicPr>
          <p:cNvPr id="6" name="Content Placeholder 5"/>
          <p:cNvPicPr>
            <a:picLocks noGrp="1" noChangeAspect="1"/>
          </p:cNvPicPr>
          <p:nvPr>
            <p:ph idx="1"/>
          </p:nvPr>
        </p:nvPicPr>
        <p:blipFill rotWithShape="1">
          <a:blip r:embed="rId2" cstate="print"/>
          <a:srcRect l="12495" t="19646" r="41427" b="22489"/>
          <a:stretch/>
        </p:blipFill>
        <p:spPr>
          <a:xfrm>
            <a:off x="251520" y="332656"/>
            <a:ext cx="7310812" cy="6120679"/>
          </a:xfrm>
          <a:prstGeom prst="rect">
            <a:avLst/>
          </a:prstGeom>
        </p:spPr>
      </p:pic>
    </p:spTree>
    <p:extLst>
      <p:ext uri="{BB962C8B-B14F-4D97-AF65-F5344CB8AC3E}">
        <p14:creationId xmlns="" xmlns:p14="http://schemas.microsoft.com/office/powerpoint/2010/main" val="1744403363"/>
      </p:ext>
    </p:extLst>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Resource Definitions</a:t>
            </a:r>
            <a:endParaRPr lang="en-AU" dirty="0"/>
          </a:p>
        </p:txBody>
      </p:sp>
      <p:sp>
        <p:nvSpPr>
          <p:cNvPr id="4" name="Slide Number Placeholder 3"/>
          <p:cNvSpPr>
            <a:spLocks noGrp="1"/>
          </p:cNvSpPr>
          <p:nvPr>
            <p:ph type="sldNum" sz="quarter" idx="4294967295"/>
          </p:nvPr>
        </p:nvSpPr>
        <p:spPr>
          <a:xfrm>
            <a:off x="146050" y="6210300"/>
            <a:ext cx="457200" cy="457200"/>
          </a:xfrm>
          <a:prstGeom prst="ellipse">
            <a:avLst/>
          </a:prstGeom>
        </p:spPr>
        <p:txBody>
          <a:bodyPr/>
          <a:lstStyle/>
          <a:p>
            <a:pPr>
              <a:defRPr/>
            </a:pPr>
            <a:fld id="{7BA541E5-6822-8543-9807-26155EA309BB}" type="slidenum">
              <a:rPr lang="en-US" smtClean="0"/>
              <a:pPr>
                <a:defRPr/>
              </a:pPr>
              <a:t>46</a:t>
            </a:fld>
            <a:endParaRPr lang="en-US" dirty="0"/>
          </a:p>
        </p:txBody>
      </p:sp>
      <p:pic>
        <p:nvPicPr>
          <p:cNvPr id="6" name="Content Placeholder 5"/>
          <p:cNvPicPr>
            <a:picLocks noGrp="1" noChangeAspect="1"/>
          </p:cNvPicPr>
          <p:nvPr>
            <p:ph idx="1"/>
          </p:nvPr>
        </p:nvPicPr>
        <p:blipFill rotWithShape="1">
          <a:blip r:embed="rId2" cstate="print"/>
          <a:srcRect l="12495" t="19646" r="41427" b="6416"/>
          <a:stretch/>
        </p:blipFill>
        <p:spPr>
          <a:xfrm>
            <a:off x="251520" y="297960"/>
            <a:ext cx="6624736" cy="7086926"/>
          </a:xfrm>
          <a:prstGeom prst="rect">
            <a:avLst/>
          </a:prstGeom>
        </p:spPr>
      </p:pic>
    </p:spTree>
    <p:extLst>
      <p:ext uri="{BB962C8B-B14F-4D97-AF65-F5344CB8AC3E}">
        <p14:creationId xmlns="" xmlns:p14="http://schemas.microsoft.com/office/powerpoint/2010/main" val="2106414780"/>
      </p:ext>
    </p:extLst>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Why resources?</a:t>
            </a:r>
            <a:endParaRPr lang="en-CA" dirty="0"/>
          </a:p>
        </p:txBody>
      </p:sp>
      <p:sp>
        <p:nvSpPr>
          <p:cNvPr id="5" name="Content Placeholder 4"/>
          <p:cNvSpPr>
            <a:spLocks noGrp="1"/>
          </p:cNvSpPr>
          <p:nvPr>
            <p:ph idx="1"/>
          </p:nvPr>
        </p:nvSpPr>
        <p:spPr/>
        <p:txBody>
          <a:bodyPr/>
          <a:lstStyle/>
          <a:p>
            <a:r>
              <a:rPr lang="en-US" dirty="0" smtClean="0"/>
              <a:t>Increases re-use</a:t>
            </a:r>
          </a:p>
          <a:p>
            <a:pPr lvl="1"/>
            <a:r>
              <a:rPr lang="en-US" dirty="0" smtClean="0"/>
              <a:t>Can use the same resource structures (and profiles on them) in many solutions</a:t>
            </a:r>
          </a:p>
          <a:p>
            <a:r>
              <a:rPr lang="en-US" dirty="0" smtClean="0"/>
              <a:t>Lighter-weight communication</a:t>
            </a:r>
          </a:p>
          <a:p>
            <a:pPr lvl="1"/>
            <a:r>
              <a:rPr lang="en-US" dirty="0" smtClean="0"/>
              <a:t>Can point to resources “by reference” rather than sending all data</a:t>
            </a:r>
          </a:p>
          <a:p>
            <a:r>
              <a:rPr lang="en-US" dirty="0" smtClean="0"/>
              <a:t>Aligns well with how data is stored</a:t>
            </a:r>
          </a:p>
        </p:txBody>
      </p:sp>
      <p:sp>
        <p:nvSpPr>
          <p:cNvPr id="2" name="Slide Number Placeholder 1"/>
          <p:cNvSpPr>
            <a:spLocks noGrp="1"/>
          </p:cNvSpPr>
          <p:nvPr>
            <p:ph type="sldNum" sz="quarter" idx="4"/>
          </p:nvPr>
        </p:nvSpPr>
        <p:spPr/>
        <p:txBody>
          <a:bodyPr/>
          <a:lstStyle/>
          <a:p>
            <a:fld id="{5CC3E5C4-3E2B-40F1-9F2B-C46CEB0C88DF}" type="slidenum">
              <a:rPr lang="en-CA" smtClean="0"/>
              <a:pPr/>
              <a:t>47</a:t>
            </a:fld>
            <a:endParaRPr lang="en-CA" dirty="0"/>
          </a:p>
        </p:txBody>
      </p:sp>
    </p:spTree>
    <p:extLst>
      <p:ext uri="{BB962C8B-B14F-4D97-AF65-F5344CB8AC3E}">
        <p14:creationId xmlns="" xmlns:p14="http://schemas.microsoft.com/office/powerpoint/2010/main" val="310893351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What’s in a resource definition?</a:t>
            </a:r>
            <a:endParaRPr lang="en-CA" dirty="0"/>
          </a:p>
        </p:txBody>
      </p:sp>
      <p:sp>
        <p:nvSpPr>
          <p:cNvPr id="3" name="Content Placeholder 2"/>
          <p:cNvSpPr>
            <a:spLocks noGrp="1"/>
          </p:cNvSpPr>
          <p:nvPr>
            <p:ph idx="1"/>
          </p:nvPr>
        </p:nvSpPr>
        <p:spPr/>
        <p:txBody>
          <a:bodyPr/>
          <a:lstStyle/>
          <a:p>
            <a:r>
              <a:rPr lang="en-US" sz="2800" dirty="0" smtClean="0"/>
              <a:t>Each resource defines:</a:t>
            </a:r>
          </a:p>
          <a:p>
            <a:pPr lvl="1"/>
            <a:r>
              <a:rPr lang="en-US" sz="2400" dirty="0" smtClean="0"/>
              <a:t>What elements are part of “core”</a:t>
            </a:r>
          </a:p>
          <a:p>
            <a:pPr lvl="1"/>
            <a:r>
              <a:rPr lang="en-US" sz="2400" dirty="0" smtClean="0"/>
              <a:t>Names</a:t>
            </a:r>
          </a:p>
          <a:p>
            <a:pPr lvl="1"/>
            <a:r>
              <a:rPr lang="en-US" sz="2400" dirty="0" smtClean="0"/>
              <a:t>Definitions</a:t>
            </a:r>
          </a:p>
          <a:p>
            <a:pPr lvl="1"/>
            <a:r>
              <a:rPr lang="en-US" sz="2400" dirty="0" smtClean="0"/>
              <a:t>Cardinality</a:t>
            </a:r>
          </a:p>
          <a:p>
            <a:pPr lvl="1"/>
            <a:r>
              <a:rPr lang="en-US" sz="2400" dirty="0" smtClean="0"/>
              <a:t>Code lists</a:t>
            </a:r>
          </a:p>
          <a:p>
            <a:pPr lvl="1"/>
            <a:r>
              <a:rPr lang="en-US" sz="2400" dirty="0" smtClean="0"/>
              <a:t>Mappings (to RIM, v2 and other specs)</a:t>
            </a:r>
          </a:p>
          <a:p>
            <a:pPr lvl="1"/>
            <a:r>
              <a:rPr lang="en-US" sz="2400" dirty="0" smtClean="0"/>
              <a:t>Constraints</a:t>
            </a:r>
          </a:p>
          <a:p>
            <a:r>
              <a:rPr lang="en-US" sz="2800" dirty="0" smtClean="0"/>
              <a:t>All in a computable form</a:t>
            </a:r>
          </a:p>
          <a:p>
            <a:pPr lvl="1"/>
            <a:r>
              <a:rPr lang="en-US" sz="2400" dirty="0" smtClean="0"/>
              <a:t>Create spec, schemas, reference implementations</a:t>
            </a:r>
          </a:p>
        </p:txBody>
      </p:sp>
      <p:sp>
        <p:nvSpPr>
          <p:cNvPr id="4" name="Slide Number Placeholder 3"/>
          <p:cNvSpPr>
            <a:spLocks noGrp="1"/>
          </p:cNvSpPr>
          <p:nvPr>
            <p:ph type="sldNum" sz="quarter" idx="4"/>
          </p:nvPr>
        </p:nvSpPr>
        <p:spPr/>
        <p:txBody>
          <a:bodyPr/>
          <a:lstStyle/>
          <a:p>
            <a:fld id="{5CC3E5C4-3E2B-40F1-9F2B-C46CEB0C88DF}" type="slidenum">
              <a:rPr lang="en-CA" smtClean="0"/>
              <a:pPr/>
              <a:t>48</a:t>
            </a:fld>
            <a:endParaRPr lang="en-CA" dirty="0"/>
          </a:p>
        </p:txBody>
      </p:sp>
    </p:spTree>
    <p:extLst>
      <p:ext uri="{BB962C8B-B14F-4D97-AF65-F5344CB8AC3E}">
        <p14:creationId xmlns="" xmlns:p14="http://schemas.microsoft.com/office/powerpoint/2010/main" val="159216993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(FHIR home)</a:t>
            </a:r>
            <a:endParaRPr lang="en-CA" dirty="0"/>
          </a:p>
        </p:txBody>
      </p:sp>
      <p:pic>
        <p:nvPicPr>
          <p:cNvPr id="1028" name="Picture 4"/>
          <p:cNvPicPr>
            <a:picLocks noChangeAspect="1" noChangeArrowheads="1"/>
          </p:cNvPicPr>
          <p:nvPr/>
        </p:nvPicPr>
        <p:blipFill>
          <a:blip r:embed="rId3" cstate="print"/>
          <a:srcRect/>
          <a:stretch>
            <a:fillRect/>
          </a:stretch>
        </p:blipFill>
        <p:spPr bwMode="auto">
          <a:xfrm>
            <a:off x="927024" y="260647"/>
            <a:ext cx="7272808" cy="6263249"/>
          </a:xfrm>
          <a:prstGeom prst="rect">
            <a:avLst/>
          </a:prstGeom>
          <a:noFill/>
          <a:ln w="9525">
            <a:noFill/>
            <a:miter lim="800000"/>
            <a:headEnd/>
            <a:tailEnd/>
          </a:ln>
        </p:spPr>
      </p:pic>
      <p:sp>
        <p:nvSpPr>
          <p:cNvPr id="2" name="Slide Number Placeholder 1"/>
          <p:cNvSpPr>
            <a:spLocks noGrp="1"/>
          </p:cNvSpPr>
          <p:nvPr>
            <p:ph type="sldNum" sz="quarter" idx="4"/>
          </p:nvPr>
        </p:nvSpPr>
        <p:spPr/>
        <p:txBody>
          <a:bodyPr/>
          <a:lstStyle/>
          <a:p>
            <a:fld id="{5CC3E5C4-3E2B-40F1-9F2B-C46CEB0C88DF}" type="slidenum">
              <a:rPr lang="en-CA" smtClean="0"/>
              <a:pPr/>
              <a:t>49</a:t>
            </a:fld>
            <a:endParaRPr lang="en-CA" dirty="0"/>
          </a:p>
        </p:txBody>
      </p:sp>
      <p:sp>
        <p:nvSpPr>
          <p:cNvPr id="7" name="Rectangle 6"/>
          <p:cNvSpPr/>
          <p:nvPr/>
        </p:nvSpPr>
        <p:spPr bwMode="auto">
          <a:xfrm>
            <a:off x="4139952" y="4293096"/>
            <a:ext cx="1872208" cy="1296144"/>
          </a:xfrm>
          <a:prstGeom prst="rect">
            <a:avLst/>
          </a:prstGeom>
          <a:solidFill>
            <a:srgbClr val="00B050">
              <a:alpha val="25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1800" b="0" i="0" u="none" strike="noStrike" cap="none" normalizeH="0" baseline="0" dirty="0" smtClean="0">
              <a:ln>
                <a:noFill/>
              </a:ln>
              <a:solidFill>
                <a:schemeClr val="tx1"/>
              </a:solidFill>
              <a:effectLst/>
              <a:latin typeface="Arial" charset="0"/>
            </a:endParaRPr>
          </a:p>
        </p:txBody>
      </p:sp>
      <p:sp>
        <p:nvSpPr>
          <p:cNvPr id="9" name="TextBox 8"/>
          <p:cNvSpPr txBox="1"/>
          <p:nvPr/>
        </p:nvSpPr>
        <p:spPr>
          <a:xfrm>
            <a:off x="2771800" y="1052736"/>
            <a:ext cx="3320091" cy="769441"/>
          </a:xfrm>
          <a:prstGeom prst="rect">
            <a:avLst/>
          </a:prstGeom>
          <a:noFill/>
        </p:spPr>
        <p:txBody>
          <a:bodyPr wrap="square" rtlCol="0">
            <a:spAutoFit/>
          </a:bodyPr>
          <a:lstStyle/>
          <a:p>
            <a:pPr algn="ctr"/>
            <a:r>
              <a:rPr lang="en-US" sz="4400" b="1" dirty="0" smtClean="0">
                <a:solidFill>
                  <a:srgbClr val="FF0000"/>
                </a:solidFill>
              </a:rPr>
              <a:t>hl7.org/</a:t>
            </a:r>
            <a:r>
              <a:rPr lang="en-US" sz="4400" b="1" dirty="0" err="1" smtClean="0">
                <a:solidFill>
                  <a:srgbClr val="FF0000"/>
                </a:solidFill>
              </a:rPr>
              <a:t>fhir</a:t>
            </a:r>
            <a:endParaRPr lang="en-CA" sz="4400" b="1" dirty="0">
              <a:solidFill>
                <a:srgbClr val="FF0000"/>
              </a:solidFill>
            </a:endParaRPr>
          </a:p>
        </p:txBody>
      </p:sp>
      <p:pic>
        <p:nvPicPr>
          <p:cNvPr id="1030" name="Picture 6"/>
          <p:cNvPicPr>
            <a:picLocks noChangeAspect="1" noChangeArrowheads="1"/>
          </p:cNvPicPr>
          <p:nvPr/>
        </p:nvPicPr>
        <p:blipFill>
          <a:blip r:embed="rId4" cstate="print"/>
          <a:srcRect/>
          <a:stretch>
            <a:fillRect/>
          </a:stretch>
        </p:blipFill>
        <p:spPr bwMode="auto">
          <a:xfrm>
            <a:off x="6084168" y="2636912"/>
            <a:ext cx="2786024" cy="1800200"/>
          </a:xfrm>
          <a:prstGeom prst="rect">
            <a:avLst/>
          </a:prstGeom>
          <a:noFill/>
          <a:ln w="9525">
            <a:noFill/>
            <a:miter lim="800000"/>
            <a:headEnd/>
            <a:tailEnd/>
          </a:ln>
        </p:spPr>
      </p:pic>
    </p:spTree>
    <p:extLst>
      <p:ext uri="{BB962C8B-B14F-4D97-AF65-F5344CB8AC3E}">
        <p14:creationId xmlns="" xmlns:p14="http://schemas.microsoft.com/office/powerpoint/2010/main" val="150720786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Outline</a:t>
            </a:r>
            <a:endParaRPr lang="en-CA" dirty="0"/>
          </a:p>
        </p:txBody>
      </p:sp>
      <p:sp>
        <p:nvSpPr>
          <p:cNvPr id="5" name="Text Placeholder 4"/>
          <p:cNvSpPr>
            <a:spLocks noGrp="1"/>
          </p:cNvSpPr>
          <p:nvPr>
            <p:ph type="body" idx="1"/>
          </p:nvPr>
        </p:nvSpPr>
        <p:spPr/>
        <p:txBody>
          <a:bodyPr/>
          <a:lstStyle/>
          <a:p>
            <a:r>
              <a:rPr lang="en-CA" dirty="0" smtClean="0"/>
              <a:t>Before break</a:t>
            </a:r>
            <a:endParaRPr lang="en-CA" dirty="0"/>
          </a:p>
        </p:txBody>
      </p:sp>
      <p:sp>
        <p:nvSpPr>
          <p:cNvPr id="6" name="Content Placeholder 5"/>
          <p:cNvSpPr>
            <a:spLocks noGrp="1"/>
          </p:cNvSpPr>
          <p:nvPr>
            <p:ph sz="half" idx="2"/>
          </p:nvPr>
        </p:nvSpPr>
        <p:spPr/>
        <p:txBody>
          <a:bodyPr/>
          <a:lstStyle/>
          <a:p>
            <a:r>
              <a:rPr lang="en-CA" dirty="0" smtClean="0"/>
              <a:t>Why FHIR?</a:t>
            </a:r>
          </a:p>
          <a:p>
            <a:r>
              <a:rPr lang="en-CA" dirty="0" smtClean="0"/>
              <a:t>What makes FHIR different?</a:t>
            </a:r>
          </a:p>
          <a:p>
            <a:pPr lvl="1"/>
            <a:r>
              <a:rPr lang="en-CA" dirty="0" smtClean="0"/>
              <a:t>Core principles</a:t>
            </a:r>
          </a:p>
          <a:p>
            <a:r>
              <a:rPr lang="en-CA" dirty="0" smtClean="0"/>
              <a:t>FHIR Resources</a:t>
            </a:r>
          </a:p>
          <a:p>
            <a:r>
              <a:rPr lang="en-CA" dirty="0" smtClean="0"/>
              <a:t>Power of an interface</a:t>
            </a:r>
            <a:endParaRPr lang="en-CA" dirty="0"/>
          </a:p>
        </p:txBody>
      </p:sp>
      <p:sp>
        <p:nvSpPr>
          <p:cNvPr id="7" name="Text Placeholder 6"/>
          <p:cNvSpPr>
            <a:spLocks noGrp="1"/>
          </p:cNvSpPr>
          <p:nvPr>
            <p:ph type="body" sz="quarter" idx="3"/>
          </p:nvPr>
        </p:nvSpPr>
        <p:spPr/>
        <p:txBody>
          <a:bodyPr/>
          <a:lstStyle/>
          <a:p>
            <a:r>
              <a:rPr lang="en-CA" dirty="0" smtClean="0"/>
              <a:t>After break</a:t>
            </a:r>
            <a:endParaRPr lang="en-CA" dirty="0"/>
          </a:p>
        </p:txBody>
      </p:sp>
      <p:sp>
        <p:nvSpPr>
          <p:cNvPr id="8" name="Content Placeholder 7"/>
          <p:cNvSpPr>
            <a:spLocks noGrp="1"/>
          </p:cNvSpPr>
          <p:nvPr>
            <p:ph sz="quarter" idx="4"/>
          </p:nvPr>
        </p:nvSpPr>
        <p:spPr/>
        <p:txBody>
          <a:bodyPr/>
          <a:lstStyle/>
          <a:p>
            <a:r>
              <a:rPr lang="en-CA" dirty="0" smtClean="0"/>
              <a:t>How does FHIR Compare?</a:t>
            </a:r>
          </a:p>
          <a:p>
            <a:r>
              <a:rPr lang="en-CA" dirty="0" smtClean="0"/>
              <a:t>FHIR Status</a:t>
            </a:r>
          </a:p>
          <a:p>
            <a:r>
              <a:rPr lang="en-CA" dirty="0" smtClean="0"/>
              <a:t>Where is FHIR being used?</a:t>
            </a:r>
          </a:p>
          <a:p>
            <a:r>
              <a:rPr lang="en-CA" dirty="0" smtClean="0"/>
              <a:t>Risks &amp; Next steps</a:t>
            </a:r>
            <a:endParaRPr lang="en-CA" dirty="0"/>
          </a:p>
        </p:txBody>
      </p:sp>
      <p:sp>
        <p:nvSpPr>
          <p:cNvPr id="4" name="Slide Number Placeholder 3"/>
          <p:cNvSpPr>
            <a:spLocks noGrp="1"/>
          </p:cNvSpPr>
          <p:nvPr>
            <p:ph type="sldNum" sz="quarter" idx="4294967295"/>
          </p:nvPr>
        </p:nvSpPr>
        <p:spPr>
          <a:xfrm>
            <a:off x="0" y="6303963"/>
            <a:ext cx="720725" cy="220662"/>
          </a:xfrm>
          <a:prstGeom prst="rect">
            <a:avLst/>
          </a:prstGeom>
        </p:spPr>
        <p:txBody>
          <a:bodyPr/>
          <a:lstStyle/>
          <a:p>
            <a:fld id="{5CC3E5C4-3E2B-40F1-9F2B-C46CEB0C88DF}" type="slidenum">
              <a:rPr lang="en-CA" smtClean="0"/>
              <a:pPr/>
              <a:t>5</a:t>
            </a:fld>
            <a:endParaRPr lang="en-CA"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does FHIR compare?</a:t>
            </a:r>
            <a:endParaRPr lang="en-CA" dirty="0"/>
          </a:p>
        </p:txBody>
      </p:sp>
      <p:sp>
        <p:nvSpPr>
          <p:cNvPr id="3" name="Text Placeholder 2"/>
          <p:cNvSpPr>
            <a:spLocks noGrp="1"/>
          </p:cNvSpPr>
          <p:nvPr>
            <p:ph type="body" idx="1"/>
          </p:nvPr>
        </p:nvSpPr>
        <p:spPr/>
        <p:txBody>
          <a:bodyPr/>
          <a:lstStyle/>
          <a:p>
            <a:endParaRPr lang="en-CA" dirty="0"/>
          </a:p>
        </p:txBody>
      </p:sp>
    </p:spTree>
    <p:extLst>
      <p:ext uri="{BB962C8B-B14F-4D97-AF65-F5344CB8AC3E}">
        <p14:creationId xmlns:p14="http://schemas.microsoft.com/office/powerpoint/2010/main" xmlns="" val="3898575044"/>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V2 and FHIR</a:t>
            </a:r>
            <a:endParaRPr lang="en-CA" dirty="0"/>
          </a:p>
        </p:txBody>
      </p:sp>
      <p:sp>
        <p:nvSpPr>
          <p:cNvPr id="5" name="Text Placeholder 4"/>
          <p:cNvSpPr>
            <a:spLocks noGrp="1"/>
          </p:cNvSpPr>
          <p:nvPr>
            <p:ph type="body" idx="1"/>
          </p:nvPr>
        </p:nvSpPr>
        <p:spPr/>
        <p:txBody>
          <a:bodyPr/>
          <a:lstStyle/>
          <a:p>
            <a:r>
              <a:rPr lang="en-US" dirty="0" smtClean="0"/>
              <a:t>Similarities</a:t>
            </a:r>
            <a:endParaRPr lang="en-CA" dirty="0"/>
          </a:p>
        </p:txBody>
      </p:sp>
      <p:sp>
        <p:nvSpPr>
          <p:cNvPr id="6" name="Content Placeholder 5"/>
          <p:cNvSpPr>
            <a:spLocks noGrp="1"/>
          </p:cNvSpPr>
          <p:nvPr>
            <p:ph sz="half" idx="2"/>
          </p:nvPr>
        </p:nvSpPr>
        <p:spPr/>
        <p:txBody>
          <a:bodyPr/>
          <a:lstStyle/>
          <a:p>
            <a:r>
              <a:rPr lang="en-US" dirty="0" smtClean="0"/>
              <a:t>Built around re-usable “chunks” of data</a:t>
            </a:r>
          </a:p>
          <a:p>
            <a:r>
              <a:rPr lang="en-US" dirty="0" smtClean="0"/>
              <a:t>Strong forward/backward compatibility rules</a:t>
            </a:r>
          </a:p>
          <a:p>
            <a:r>
              <a:rPr lang="en-US" dirty="0" smtClean="0"/>
              <a:t>Extensibility mechanism</a:t>
            </a:r>
            <a:endParaRPr lang="en-CA" dirty="0"/>
          </a:p>
        </p:txBody>
      </p:sp>
      <p:sp>
        <p:nvSpPr>
          <p:cNvPr id="7" name="Text Placeholder 6"/>
          <p:cNvSpPr>
            <a:spLocks noGrp="1"/>
          </p:cNvSpPr>
          <p:nvPr>
            <p:ph type="body" sz="quarter" idx="3"/>
          </p:nvPr>
        </p:nvSpPr>
        <p:spPr/>
        <p:txBody>
          <a:bodyPr/>
          <a:lstStyle/>
          <a:p>
            <a:r>
              <a:rPr lang="en-US" dirty="0" smtClean="0"/>
              <a:t>FHIR Differences</a:t>
            </a:r>
            <a:endParaRPr lang="en-CA" dirty="0"/>
          </a:p>
        </p:txBody>
      </p:sp>
      <p:sp>
        <p:nvSpPr>
          <p:cNvPr id="8" name="Content Placeholder 7"/>
          <p:cNvSpPr>
            <a:spLocks noGrp="1"/>
          </p:cNvSpPr>
          <p:nvPr>
            <p:ph sz="quarter" idx="4"/>
          </p:nvPr>
        </p:nvSpPr>
        <p:spPr/>
        <p:txBody>
          <a:bodyPr/>
          <a:lstStyle/>
          <a:p>
            <a:r>
              <a:rPr lang="en-US" dirty="0" smtClean="0"/>
              <a:t>Each chunk (resource) is independently addressable</a:t>
            </a:r>
          </a:p>
          <a:p>
            <a:r>
              <a:rPr lang="en-US" dirty="0" smtClean="0"/>
              <a:t>More than messages</a:t>
            </a:r>
          </a:p>
          <a:p>
            <a:r>
              <a:rPr lang="en-US" dirty="0" smtClean="0"/>
              <a:t>Human readable required</a:t>
            </a:r>
          </a:p>
          <a:p>
            <a:r>
              <a:rPr lang="en-US" dirty="0" smtClean="0"/>
              <a:t>Extensions don’t collide, are discoverable</a:t>
            </a:r>
          </a:p>
          <a:p>
            <a:r>
              <a:rPr lang="en-US" dirty="0" smtClean="0"/>
              <a:t>Modern tools/skills</a:t>
            </a:r>
          </a:p>
          <a:p>
            <a:r>
              <a:rPr lang="en-US" dirty="0" smtClean="0"/>
              <a:t>Instances easy to read</a:t>
            </a:r>
          </a:p>
          <a:p>
            <a:r>
              <a:rPr lang="en-US" dirty="0" smtClean="0"/>
              <a:t>Lighter spec</a:t>
            </a:r>
            <a:endParaRPr lang="en-CA" dirty="0"/>
          </a:p>
        </p:txBody>
      </p:sp>
    </p:spTree>
    <p:extLst>
      <p:ext uri="{BB962C8B-B14F-4D97-AF65-F5344CB8AC3E}">
        <p14:creationId xmlns:p14="http://schemas.microsoft.com/office/powerpoint/2010/main" xmlns="" val="20746498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V3 and FHIR</a:t>
            </a:r>
            <a:endParaRPr lang="en-CA" dirty="0"/>
          </a:p>
        </p:txBody>
      </p:sp>
      <p:sp>
        <p:nvSpPr>
          <p:cNvPr id="3" name="Text Placeholder 2"/>
          <p:cNvSpPr>
            <a:spLocks noGrp="1"/>
          </p:cNvSpPr>
          <p:nvPr>
            <p:ph type="body" idx="1"/>
          </p:nvPr>
        </p:nvSpPr>
        <p:spPr/>
        <p:txBody>
          <a:bodyPr/>
          <a:lstStyle/>
          <a:p>
            <a:r>
              <a:rPr lang="en-US" dirty="0" smtClean="0"/>
              <a:t>Similarities</a:t>
            </a:r>
            <a:endParaRPr lang="en-CA" dirty="0"/>
          </a:p>
        </p:txBody>
      </p:sp>
      <p:sp>
        <p:nvSpPr>
          <p:cNvPr id="4" name="Content Placeholder 3"/>
          <p:cNvSpPr>
            <a:spLocks noGrp="1"/>
          </p:cNvSpPr>
          <p:nvPr>
            <p:ph sz="half" idx="2"/>
          </p:nvPr>
        </p:nvSpPr>
        <p:spPr/>
        <p:txBody>
          <a:bodyPr/>
          <a:lstStyle/>
          <a:p>
            <a:r>
              <a:rPr lang="en-US" dirty="0" smtClean="0"/>
              <a:t>Based on RIM, vocab &amp; ISO Data types foundations</a:t>
            </a:r>
          </a:p>
          <a:p>
            <a:r>
              <a:rPr lang="en-US" dirty="0" smtClean="0"/>
              <a:t>Support XML syntax</a:t>
            </a:r>
            <a:endParaRPr lang="en-CA" dirty="0"/>
          </a:p>
        </p:txBody>
      </p:sp>
      <p:sp>
        <p:nvSpPr>
          <p:cNvPr id="5" name="Text Placeholder 4"/>
          <p:cNvSpPr>
            <a:spLocks noGrp="1"/>
          </p:cNvSpPr>
          <p:nvPr>
            <p:ph type="body" sz="quarter" idx="3"/>
          </p:nvPr>
        </p:nvSpPr>
        <p:spPr/>
        <p:txBody>
          <a:bodyPr/>
          <a:lstStyle/>
          <a:p>
            <a:r>
              <a:rPr lang="en-US" dirty="0" smtClean="0"/>
              <a:t>FHIR Differences</a:t>
            </a:r>
            <a:endParaRPr lang="en-CA" dirty="0"/>
          </a:p>
        </p:txBody>
      </p:sp>
      <p:sp>
        <p:nvSpPr>
          <p:cNvPr id="6" name="Content Placeholder 5"/>
          <p:cNvSpPr>
            <a:spLocks noGrp="1"/>
          </p:cNvSpPr>
          <p:nvPr>
            <p:ph sz="quarter" idx="4"/>
          </p:nvPr>
        </p:nvSpPr>
        <p:spPr/>
        <p:txBody>
          <a:bodyPr/>
          <a:lstStyle/>
          <a:p>
            <a:r>
              <a:rPr lang="en-US" dirty="0" smtClean="0"/>
              <a:t>Simpler models &amp; syntax (reference model hidden)</a:t>
            </a:r>
          </a:p>
          <a:p>
            <a:r>
              <a:rPr lang="en-US" dirty="0"/>
              <a:t>Friendly names</a:t>
            </a:r>
          </a:p>
          <a:p>
            <a:r>
              <a:rPr lang="en-US" dirty="0" smtClean="0"/>
              <a:t>Extensibility with discovery</a:t>
            </a:r>
          </a:p>
          <a:p>
            <a:r>
              <a:rPr lang="en-US" dirty="0" smtClean="0"/>
              <a:t>Easy inter-version wire compatibility</a:t>
            </a:r>
          </a:p>
          <a:p>
            <a:r>
              <a:rPr lang="en-US" dirty="0" smtClean="0"/>
              <a:t>Messages, documents, etc. use same syntax</a:t>
            </a:r>
          </a:p>
          <a:p>
            <a:r>
              <a:rPr lang="en-US" dirty="0" smtClean="0"/>
              <a:t>JSON syntax too</a:t>
            </a:r>
          </a:p>
        </p:txBody>
      </p:sp>
    </p:spTree>
    <p:extLst>
      <p:ext uri="{BB962C8B-B14F-4D97-AF65-F5344CB8AC3E}">
        <p14:creationId xmlns:p14="http://schemas.microsoft.com/office/powerpoint/2010/main" xmlns="" val="1387908159"/>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FHIR and CDA</a:t>
            </a:r>
            <a:endParaRPr lang="en-CA" dirty="0"/>
          </a:p>
        </p:txBody>
      </p:sp>
      <p:sp>
        <p:nvSpPr>
          <p:cNvPr id="3" name="Text Placeholder 2"/>
          <p:cNvSpPr>
            <a:spLocks noGrp="1"/>
          </p:cNvSpPr>
          <p:nvPr>
            <p:ph type="body" idx="1"/>
          </p:nvPr>
        </p:nvSpPr>
        <p:spPr/>
        <p:txBody>
          <a:bodyPr/>
          <a:lstStyle/>
          <a:p>
            <a:r>
              <a:rPr lang="en-US" dirty="0" smtClean="0"/>
              <a:t>Similarities</a:t>
            </a:r>
            <a:endParaRPr lang="en-CA" dirty="0"/>
          </a:p>
        </p:txBody>
      </p:sp>
      <p:sp>
        <p:nvSpPr>
          <p:cNvPr id="4" name="Content Placeholder 3"/>
          <p:cNvSpPr>
            <a:spLocks noGrp="1"/>
          </p:cNvSpPr>
          <p:nvPr>
            <p:ph sz="half" idx="2"/>
          </p:nvPr>
        </p:nvSpPr>
        <p:spPr/>
        <p:txBody>
          <a:bodyPr/>
          <a:lstStyle/>
          <a:p>
            <a:r>
              <a:rPr lang="en-US" dirty="0" smtClean="0"/>
              <a:t>Support profiling for specific use-cases</a:t>
            </a:r>
          </a:p>
          <a:p>
            <a:r>
              <a:rPr lang="en-US" dirty="0" smtClean="0"/>
              <a:t>Human readability is minimum for interoperability</a:t>
            </a:r>
          </a:p>
          <a:p>
            <a:r>
              <a:rPr lang="en-US" dirty="0" smtClean="0"/>
              <a:t>APIs, validation tooling, profile tooling</a:t>
            </a:r>
          </a:p>
          <a:p>
            <a:r>
              <a:rPr lang="en-US" dirty="0" smtClean="0"/>
              <a:t>(See v3 similarities on prior slide)</a:t>
            </a:r>
            <a:endParaRPr lang="en-CA" dirty="0"/>
          </a:p>
        </p:txBody>
      </p:sp>
      <p:sp>
        <p:nvSpPr>
          <p:cNvPr id="5" name="Text Placeholder 4"/>
          <p:cNvSpPr>
            <a:spLocks noGrp="1"/>
          </p:cNvSpPr>
          <p:nvPr>
            <p:ph type="body" sz="quarter" idx="3"/>
          </p:nvPr>
        </p:nvSpPr>
        <p:spPr/>
        <p:txBody>
          <a:bodyPr/>
          <a:lstStyle/>
          <a:p>
            <a:r>
              <a:rPr lang="en-US" dirty="0" smtClean="0"/>
              <a:t>FHIR Differences</a:t>
            </a:r>
            <a:endParaRPr lang="en-CA" dirty="0"/>
          </a:p>
        </p:txBody>
      </p:sp>
      <p:sp>
        <p:nvSpPr>
          <p:cNvPr id="6" name="Content Placeholder 5"/>
          <p:cNvSpPr>
            <a:spLocks noGrp="1"/>
          </p:cNvSpPr>
          <p:nvPr>
            <p:ph sz="quarter" idx="4"/>
          </p:nvPr>
        </p:nvSpPr>
        <p:spPr/>
        <p:txBody>
          <a:bodyPr/>
          <a:lstStyle/>
          <a:p>
            <a:r>
              <a:rPr lang="en-US" dirty="0" smtClean="0"/>
              <a:t>Can use out of the box – no templates required</a:t>
            </a:r>
          </a:p>
          <a:p>
            <a:r>
              <a:rPr lang="en-US" dirty="0" smtClean="0"/>
              <a:t>Not restricted to just documents</a:t>
            </a:r>
          </a:p>
          <a:p>
            <a:r>
              <a:rPr lang="en-US" dirty="0" smtClean="0"/>
              <a:t>Implementer tooling generated with spec</a:t>
            </a:r>
          </a:p>
          <a:p>
            <a:r>
              <a:rPr lang="en-US" dirty="0" smtClean="0"/>
              <a:t>(</a:t>
            </a:r>
            <a:r>
              <a:rPr lang="en-US" dirty="0"/>
              <a:t>See v3 </a:t>
            </a:r>
            <a:r>
              <a:rPr lang="en-US" dirty="0" smtClean="0"/>
              <a:t>differences on </a:t>
            </a:r>
            <a:r>
              <a:rPr lang="en-US" dirty="0"/>
              <a:t>prior slide</a:t>
            </a:r>
            <a:r>
              <a:rPr lang="en-US" dirty="0" smtClean="0"/>
              <a:t>)</a:t>
            </a:r>
            <a:endParaRPr lang="en-CA" dirty="0"/>
          </a:p>
        </p:txBody>
      </p:sp>
    </p:spTree>
    <p:extLst>
      <p:ext uri="{BB962C8B-B14F-4D97-AF65-F5344CB8AC3E}">
        <p14:creationId xmlns:p14="http://schemas.microsoft.com/office/powerpoint/2010/main" xmlns="" val="169577137"/>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FHIR and Services</a:t>
            </a:r>
            <a:endParaRPr lang="en-CA" dirty="0"/>
          </a:p>
        </p:txBody>
      </p:sp>
      <p:sp>
        <p:nvSpPr>
          <p:cNvPr id="3" name="Text Placeholder 2"/>
          <p:cNvSpPr>
            <a:spLocks noGrp="1"/>
          </p:cNvSpPr>
          <p:nvPr>
            <p:ph type="body" idx="1"/>
          </p:nvPr>
        </p:nvSpPr>
        <p:spPr/>
        <p:txBody>
          <a:bodyPr/>
          <a:lstStyle/>
          <a:p>
            <a:r>
              <a:rPr lang="en-US" dirty="0" smtClean="0"/>
              <a:t>Similarities</a:t>
            </a:r>
            <a:endParaRPr lang="en-CA" dirty="0"/>
          </a:p>
        </p:txBody>
      </p:sp>
      <p:sp>
        <p:nvSpPr>
          <p:cNvPr id="4" name="Content Placeholder 3"/>
          <p:cNvSpPr>
            <a:spLocks noGrp="1"/>
          </p:cNvSpPr>
          <p:nvPr>
            <p:ph sz="half" idx="2"/>
          </p:nvPr>
        </p:nvSpPr>
        <p:spPr/>
        <p:txBody>
          <a:bodyPr/>
          <a:lstStyle/>
          <a:p>
            <a:r>
              <a:rPr lang="en-US" dirty="0" smtClean="0"/>
              <a:t>Encourage context neutral, re-usable structures with defined behavior</a:t>
            </a:r>
          </a:p>
          <a:p>
            <a:r>
              <a:rPr lang="en-US" dirty="0" smtClean="0"/>
              <a:t>RESTful interface is a simple SOA interface</a:t>
            </a:r>
            <a:endParaRPr lang="en-CA" dirty="0"/>
          </a:p>
        </p:txBody>
      </p:sp>
      <p:sp>
        <p:nvSpPr>
          <p:cNvPr id="5" name="Text Placeholder 4"/>
          <p:cNvSpPr>
            <a:spLocks noGrp="1"/>
          </p:cNvSpPr>
          <p:nvPr>
            <p:ph type="body" sz="quarter" idx="3"/>
          </p:nvPr>
        </p:nvSpPr>
        <p:spPr/>
        <p:txBody>
          <a:bodyPr/>
          <a:lstStyle/>
          <a:p>
            <a:r>
              <a:rPr lang="en-US" dirty="0" smtClean="0"/>
              <a:t>FHIR differences</a:t>
            </a:r>
            <a:endParaRPr lang="en-CA" dirty="0"/>
          </a:p>
        </p:txBody>
      </p:sp>
      <p:sp>
        <p:nvSpPr>
          <p:cNvPr id="6" name="Content Placeholder 5"/>
          <p:cNvSpPr>
            <a:spLocks noGrp="1"/>
          </p:cNvSpPr>
          <p:nvPr>
            <p:ph sz="quarter" idx="4"/>
          </p:nvPr>
        </p:nvSpPr>
        <p:spPr/>
        <p:txBody>
          <a:bodyPr/>
          <a:lstStyle/>
          <a:p>
            <a:r>
              <a:rPr lang="en-US" dirty="0" smtClean="0"/>
              <a:t>Consistent data structures across services</a:t>
            </a:r>
          </a:p>
          <a:p>
            <a:r>
              <a:rPr lang="en-US" dirty="0" smtClean="0"/>
              <a:t>Ease of transport across paradigms message &lt;-&gt; service &lt;-&gt; document &lt;-&gt; REST</a:t>
            </a:r>
          </a:p>
          <a:p>
            <a:r>
              <a:rPr lang="en-US" dirty="0" smtClean="0"/>
              <a:t>Standard framework for defining/discovering services</a:t>
            </a:r>
            <a:endParaRPr lang="en-CA" dirty="0"/>
          </a:p>
        </p:txBody>
      </p:sp>
    </p:spTree>
    <p:extLst>
      <p:ext uri="{BB962C8B-B14F-4D97-AF65-F5344CB8AC3E}">
        <p14:creationId xmlns:p14="http://schemas.microsoft.com/office/powerpoint/2010/main" xmlns="" val="3536027079"/>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 why use anything else?</a:t>
            </a:r>
            <a:endParaRPr lang="en-CA" dirty="0"/>
          </a:p>
        </p:txBody>
      </p:sp>
      <p:sp>
        <p:nvSpPr>
          <p:cNvPr id="7" name="Content Placeholder 6"/>
          <p:cNvSpPr>
            <a:spLocks noGrp="1"/>
          </p:cNvSpPr>
          <p:nvPr>
            <p:ph idx="1"/>
          </p:nvPr>
        </p:nvSpPr>
        <p:spPr/>
        <p:txBody>
          <a:bodyPr/>
          <a:lstStyle/>
          <a:p>
            <a:r>
              <a:rPr lang="en-US" dirty="0" smtClean="0"/>
              <a:t>FHIR is brand new</a:t>
            </a:r>
          </a:p>
          <a:p>
            <a:pPr lvl="1"/>
            <a:r>
              <a:rPr lang="en-US" dirty="0" smtClean="0"/>
              <a:t>Minimal market share</a:t>
            </a:r>
          </a:p>
          <a:p>
            <a:pPr lvl="1"/>
            <a:r>
              <a:rPr lang="en-US" dirty="0" smtClean="0"/>
              <a:t>Not yet normative</a:t>
            </a:r>
          </a:p>
          <a:p>
            <a:pPr lvl="1"/>
            <a:r>
              <a:rPr lang="en-US" dirty="0" smtClean="0"/>
              <a:t>Limited track record</a:t>
            </a:r>
          </a:p>
          <a:p>
            <a:r>
              <a:rPr lang="en-US" dirty="0" smtClean="0"/>
              <a:t>Business case</a:t>
            </a:r>
          </a:p>
          <a:p>
            <a:pPr lvl="1"/>
            <a:r>
              <a:rPr lang="en-US" dirty="0" smtClean="0"/>
              <a:t>No-one dumps existing working systems just because something new is “better”</a:t>
            </a:r>
          </a:p>
          <a:p>
            <a:pPr lvl="1"/>
            <a:r>
              <a:rPr lang="en-US" dirty="0" smtClean="0"/>
              <a:t>Most Large projects committed to one standard won’t change direction quickly (or even at all)</a:t>
            </a:r>
            <a:endParaRPr lang="en-CA" dirty="0"/>
          </a:p>
        </p:txBody>
      </p:sp>
    </p:spTree>
    <p:extLst>
      <p:ext uri="{BB962C8B-B14F-4D97-AF65-F5344CB8AC3E}">
        <p14:creationId xmlns:p14="http://schemas.microsoft.com/office/powerpoint/2010/main" xmlns="" val="3313141329"/>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FHIR as a replacement</a:t>
            </a:r>
            <a:endParaRPr lang="en-CA" dirty="0"/>
          </a:p>
        </p:txBody>
      </p:sp>
      <p:sp>
        <p:nvSpPr>
          <p:cNvPr id="3" name="Content Placeholder 2"/>
          <p:cNvSpPr>
            <a:spLocks noGrp="1"/>
          </p:cNvSpPr>
          <p:nvPr>
            <p:ph idx="1"/>
          </p:nvPr>
        </p:nvSpPr>
        <p:spPr/>
        <p:txBody>
          <a:bodyPr/>
          <a:lstStyle/>
          <a:p>
            <a:r>
              <a:rPr lang="en-US" sz="2800" dirty="0" smtClean="0"/>
              <a:t>Yes, FHIR has the </a:t>
            </a:r>
            <a:r>
              <a:rPr lang="en-US" sz="2800" b="1" dirty="0" smtClean="0"/>
              <a:t>potential</a:t>
            </a:r>
            <a:r>
              <a:rPr lang="en-US" sz="2800" b="0" dirty="0" smtClean="0"/>
              <a:t> to supplant HL7 v3, CDA and even v2</a:t>
            </a:r>
          </a:p>
          <a:p>
            <a:r>
              <a:rPr lang="en-US" sz="2800" b="1" dirty="0" smtClean="0"/>
              <a:t>However</a:t>
            </a:r>
          </a:p>
          <a:p>
            <a:pPr lvl="1"/>
            <a:r>
              <a:rPr lang="en-US" sz="2400" b="0" dirty="0" smtClean="0"/>
              <a:t>It’s probably not going to do so right away</a:t>
            </a:r>
          </a:p>
          <a:p>
            <a:pPr marL="571500" indent="-514350"/>
            <a:endParaRPr lang="en-US" sz="2900" dirty="0" smtClean="0"/>
          </a:p>
          <a:p>
            <a:pPr marL="571500" indent="-514350"/>
            <a:r>
              <a:rPr lang="en-US" sz="2900" dirty="0" smtClean="0"/>
              <a:t>HL7 will support existing product lines so</a:t>
            </a:r>
            <a:br>
              <a:rPr lang="en-US" sz="2900" dirty="0" smtClean="0"/>
            </a:br>
            <a:r>
              <a:rPr lang="en-US" sz="2900" dirty="0" smtClean="0"/>
              <a:t>long as the market needs them</a:t>
            </a:r>
            <a:endParaRPr lang="en-CA" sz="2900" b="0" dirty="0"/>
          </a:p>
        </p:txBody>
      </p:sp>
      <p:sp>
        <p:nvSpPr>
          <p:cNvPr id="4" name="Slide Number Placeholder 3"/>
          <p:cNvSpPr>
            <a:spLocks noGrp="1"/>
          </p:cNvSpPr>
          <p:nvPr>
            <p:ph type="sldNum" sz="quarter" idx="4"/>
          </p:nvPr>
        </p:nvSpPr>
        <p:spPr/>
        <p:txBody>
          <a:bodyPr/>
          <a:lstStyle/>
          <a:p>
            <a:fld id="{5CC3E5C4-3E2B-40F1-9F2B-C46CEB0C88DF}" type="slidenum">
              <a:rPr lang="en-CA" smtClean="0"/>
              <a:pPr/>
              <a:t>56</a:t>
            </a:fld>
            <a:endParaRPr lang="en-CA" dirty="0"/>
          </a:p>
        </p:txBody>
      </p:sp>
    </p:spTree>
    <p:extLst>
      <p:ext uri="{BB962C8B-B14F-4D97-AF65-F5344CB8AC3E}">
        <p14:creationId xmlns:p14="http://schemas.microsoft.com/office/powerpoint/2010/main" xmlns="" val="987006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Review</a:t>
            </a:r>
            <a:endParaRPr lang="en-CA" dirty="0"/>
          </a:p>
        </p:txBody>
      </p:sp>
      <p:sp>
        <p:nvSpPr>
          <p:cNvPr id="3" name="Content Placeholder 2"/>
          <p:cNvSpPr>
            <a:spLocks noGrp="1"/>
          </p:cNvSpPr>
          <p:nvPr>
            <p:ph idx="1"/>
          </p:nvPr>
        </p:nvSpPr>
        <p:spPr/>
        <p:txBody>
          <a:bodyPr/>
          <a:lstStyle/>
          <a:p>
            <a:r>
              <a:rPr lang="en-CA" dirty="0" smtClean="0"/>
              <a:t>What are some of the key aspects of a resource?</a:t>
            </a:r>
            <a:endParaRPr lang="en-CA" dirty="0"/>
          </a:p>
        </p:txBody>
      </p:sp>
      <p:sp>
        <p:nvSpPr>
          <p:cNvPr id="4" name="Slide Number Placeholder 3"/>
          <p:cNvSpPr>
            <a:spLocks noGrp="1"/>
          </p:cNvSpPr>
          <p:nvPr>
            <p:ph type="sldNum" sz="quarter" idx="4"/>
          </p:nvPr>
        </p:nvSpPr>
        <p:spPr/>
        <p:txBody>
          <a:bodyPr/>
          <a:lstStyle/>
          <a:p>
            <a:fld id="{5CC3E5C4-3E2B-40F1-9F2B-C46CEB0C88DF}" type="slidenum">
              <a:rPr lang="en-CA" smtClean="0"/>
              <a:pPr/>
              <a:t>57</a:t>
            </a:fld>
            <a:endParaRPr lang="en-CA"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Status of FHIR</a:t>
            </a:r>
            <a:endParaRPr lang="en-CA" dirty="0"/>
          </a:p>
        </p:txBody>
      </p:sp>
      <p:sp>
        <p:nvSpPr>
          <p:cNvPr id="2" name="Text Placeholder 1"/>
          <p:cNvSpPr>
            <a:spLocks noGrp="1"/>
          </p:cNvSpPr>
          <p:nvPr>
            <p:ph type="body" idx="1"/>
          </p:nvPr>
        </p:nvSpPr>
        <p:spPr/>
        <p:txBody>
          <a:bodyPr/>
          <a:lstStyle/>
          <a:p>
            <a:endParaRPr lang="en-CA" dirty="0"/>
          </a:p>
        </p:txBody>
      </p:sp>
    </p:spTree>
    <p:extLst>
      <p:ext uri="{BB962C8B-B14F-4D97-AF65-F5344CB8AC3E}">
        <p14:creationId xmlns:p14="http://schemas.microsoft.com/office/powerpoint/2010/main" xmlns="" val="1866538398"/>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FHIR Timeline (planned)</a:t>
            </a:r>
            <a:endParaRPr lang="en-US" dirty="0"/>
          </a:p>
        </p:txBody>
      </p:sp>
      <p:cxnSp>
        <p:nvCxnSpPr>
          <p:cNvPr id="5" name="Straight Connector 4"/>
          <p:cNvCxnSpPr/>
          <p:nvPr/>
        </p:nvCxnSpPr>
        <p:spPr>
          <a:xfrm>
            <a:off x="323528" y="4797152"/>
            <a:ext cx="8424936" cy="0"/>
          </a:xfrm>
          <a:prstGeom prst="line">
            <a:avLst/>
          </a:prstGeom>
          <a:ln w="34925">
            <a:headEnd type="triangle" w="lg" len="lg"/>
            <a:tailEnd type="triangle" w="lg" len="lg"/>
          </a:ln>
          <a:effectLst/>
        </p:spPr>
        <p:style>
          <a:lnRef idx="2">
            <a:schemeClr val="accent1"/>
          </a:lnRef>
          <a:fillRef idx="0">
            <a:schemeClr val="accent1"/>
          </a:fillRef>
          <a:effectRef idx="1">
            <a:schemeClr val="accent1"/>
          </a:effectRef>
          <a:fontRef idx="minor">
            <a:schemeClr val="tx1"/>
          </a:fontRef>
        </p:style>
      </p:cxnSp>
      <p:sp>
        <p:nvSpPr>
          <p:cNvPr id="6" name="TextBox 5"/>
          <p:cNvSpPr txBox="1"/>
          <p:nvPr/>
        </p:nvSpPr>
        <p:spPr>
          <a:xfrm>
            <a:off x="1158779" y="4973106"/>
            <a:ext cx="755335" cy="400110"/>
          </a:xfrm>
          <a:prstGeom prst="rect">
            <a:avLst/>
          </a:prstGeom>
          <a:noFill/>
        </p:spPr>
        <p:txBody>
          <a:bodyPr wrap="none" rtlCol="0">
            <a:spAutoFit/>
          </a:bodyPr>
          <a:lstStyle/>
          <a:p>
            <a:r>
              <a:rPr lang="en-US" sz="2000" dirty="0" smtClean="0">
                <a:solidFill>
                  <a:srgbClr val="636360"/>
                </a:solidFill>
              </a:rPr>
              <a:t>2012</a:t>
            </a:r>
            <a:endParaRPr lang="en-US" dirty="0">
              <a:solidFill>
                <a:srgbClr val="636360"/>
              </a:solidFill>
            </a:endParaRPr>
          </a:p>
        </p:txBody>
      </p:sp>
      <p:sp>
        <p:nvSpPr>
          <p:cNvPr id="7" name="TextBox 6"/>
          <p:cNvSpPr txBox="1"/>
          <p:nvPr/>
        </p:nvSpPr>
        <p:spPr>
          <a:xfrm>
            <a:off x="4575955" y="4973106"/>
            <a:ext cx="755335" cy="400110"/>
          </a:xfrm>
          <a:prstGeom prst="rect">
            <a:avLst/>
          </a:prstGeom>
          <a:noFill/>
        </p:spPr>
        <p:txBody>
          <a:bodyPr wrap="none" rtlCol="0">
            <a:spAutoFit/>
          </a:bodyPr>
          <a:lstStyle/>
          <a:p>
            <a:r>
              <a:rPr lang="en-US" sz="2000" dirty="0" smtClean="0">
                <a:solidFill>
                  <a:srgbClr val="636360"/>
                </a:solidFill>
              </a:rPr>
              <a:t>2016</a:t>
            </a:r>
            <a:endParaRPr lang="en-US" dirty="0">
              <a:solidFill>
                <a:srgbClr val="636360"/>
              </a:solidFill>
            </a:endParaRPr>
          </a:p>
        </p:txBody>
      </p:sp>
      <p:sp>
        <p:nvSpPr>
          <p:cNvPr id="8" name="TextBox 7"/>
          <p:cNvSpPr txBox="1"/>
          <p:nvPr/>
        </p:nvSpPr>
        <p:spPr>
          <a:xfrm>
            <a:off x="2867367" y="4973106"/>
            <a:ext cx="755335" cy="400110"/>
          </a:xfrm>
          <a:prstGeom prst="rect">
            <a:avLst/>
          </a:prstGeom>
          <a:noFill/>
        </p:spPr>
        <p:txBody>
          <a:bodyPr wrap="none" rtlCol="0">
            <a:spAutoFit/>
          </a:bodyPr>
          <a:lstStyle/>
          <a:p>
            <a:r>
              <a:rPr lang="en-US" sz="2000" dirty="0" smtClean="0">
                <a:solidFill>
                  <a:srgbClr val="636360"/>
                </a:solidFill>
              </a:rPr>
              <a:t>2014</a:t>
            </a:r>
            <a:endParaRPr lang="en-US" dirty="0">
              <a:solidFill>
                <a:srgbClr val="636360"/>
              </a:solidFill>
            </a:endParaRPr>
          </a:p>
        </p:txBody>
      </p:sp>
      <p:sp>
        <p:nvSpPr>
          <p:cNvPr id="9" name="TextBox 8"/>
          <p:cNvSpPr txBox="1"/>
          <p:nvPr/>
        </p:nvSpPr>
        <p:spPr>
          <a:xfrm>
            <a:off x="6284543" y="4973106"/>
            <a:ext cx="755335" cy="400110"/>
          </a:xfrm>
          <a:prstGeom prst="rect">
            <a:avLst/>
          </a:prstGeom>
          <a:noFill/>
        </p:spPr>
        <p:txBody>
          <a:bodyPr wrap="none" rtlCol="0">
            <a:spAutoFit/>
          </a:bodyPr>
          <a:lstStyle/>
          <a:p>
            <a:r>
              <a:rPr lang="en-US" sz="2000" dirty="0" smtClean="0">
                <a:solidFill>
                  <a:srgbClr val="636360"/>
                </a:solidFill>
              </a:rPr>
              <a:t>2018</a:t>
            </a:r>
            <a:endParaRPr lang="en-US" dirty="0">
              <a:solidFill>
                <a:srgbClr val="636360"/>
              </a:solidFill>
            </a:endParaRPr>
          </a:p>
        </p:txBody>
      </p:sp>
      <p:sp>
        <p:nvSpPr>
          <p:cNvPr id="10" name="TextBox 9"/>
          <p:cNvSpPr txBox="1"/>
          <p:nvPr/>
        </p:nvSpPr>
        <p:spPr>
          <a:xfrm>
            <a:off x="7993129" y="4973106"/>
            <a:ext cx="755335" cy="400110"/>
          </a:xfrm>
          <a:prstGeom prst="rect">
            <a:avLst/>
          </a:prstGeom>
          <a:noFill/>
        </p:spPr>
        <p:txBody>
          <a:bodyPr wrap="none" rtlCol="0">
            <a:spAutoFit/>
          </a:bodyPr>
          <a:lstStyle/>
          <a:p>
            <a:r>
              <a:rPr lang="en-US" sz="2000" dirty="0" smtClean="0">
                <a:solidFill>
                  <a:srgbClr val="636360"/>
                </a:solidFill>
              </a:rPr>
              <a:t>2020</a:t>
            </a:r>
            <a:endParaRPr lang="en-US" dirty="0">
              <a:solidFill>
                <a:srgbClr val="636360"/>
              </a:solidFill>
            </a:endParaRPr>
          </a:p>
        </p:txBody>
      </p:sp>
      <p:grpSp>
        <p:nvGrpSpPr>
          <p:cNvPr id="3" name="Group 10"/>
          <p:cNvGrpSpPr/>
          <p:nvPr/>
        </p:nvGrpSpPr>
        <p:grpSpPr>
          <a:xfrm>
            <a:off x="1259632" y="3356992"/>
            <a:ext cx="576064" cy="1440160"/>
            <a:chOff x="1835696" y="3356992"/>
            <a:chExt cx="576064" cy="1440160"/>
          </a:xfrm>
        </p:grpSpPr>
        <p:cxnSp>
          <p:nvCxnSpPr>
            <p:cNvPr id="12" name="Straight Connector 11"/>
            <p:cNvCxnSpPr/>
            <p:nvPr/>
          </p:nvCxnSpPr>
          <p:spPr>
            <a:xfrm>
              <a:off x="1835696" y="3356992"/>
              <a:ext cx="0" cy="1440160"/>
            </a:xfrm>
            <a:prstGeom prst="line">
              <a:avLst/>
            </a:prstGeom>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a:off x="1835696" y="3356992"/>
              <a:ext cx="576064" cy="0"/>
            </a:xfrm>
            <a:prstGeom prst="line">
              <a:avLst/>
            </a:prstGeom>
          </p:spPr>
          <p:style>
            <a:lnRef idx="2">
              <a:schemeClr val="accent1"/>
            </a:lnRef>
            <a:fillRef idx="0">
              <a:schemeClr val="accent1"/>
            </a:fillRef>
            <a:effectRef idx="1">
              <a:schemeClr val="accent1"/>
            </a:effectRef>
            <a:fontRef idx="minor">
              <a:schemeClr val="tx1"/>
            </a:fontRef>
          </p:style>
        </p:cxnSp>
      </p:grpSp>
      <p:sp>
        <p:nvSpPr>
          <p:cNvPr id="23" name="TextBox 22"/>
          <p:cNvSpPr txBox="1"/>
          <p:nvPr/>
        </p:nvSpPr>
        <p:spPr>
          <a:xfrm>
            <a:off x="1178827" y="2500095"/>
            <a:ext cx="739305" cy="707886"/>
          </a:xfrm>
          <a:prstGeom prst="rect">
            <a:avLst/>
          </a:prstGeom>
          <a:noFill/>
        </p:spPr>
        <p:txBody>
          <a:bodyPr wrap="none" rtlCol="0">
            <a:spAutoFit/>
          </a:bodyPr>
          <a:lstStyle/>
          <a:p>
            <a:r>
              <a:rPr lang="en-US" sz="2000" dirty="0" smtClean="0">
                <a:solidFill>
                  <a:srgbClr val="636360"/>
                </a:solidFill>
              </a:rPr>
              <a:t>First</a:t>
            </a:r>
            <a:br>
              <a:rPr lang="en-US" sz="2000" dirty="0" smtClean="0">
                <a:solidFill>
                  <a:srgbClr val="636360"/>
                </a:solidFill>
              </a:rPr>
            </a:br>
            <a:r>
              <a:rPr lang="en-US" sz="2000" dirty="0" smtClean="0">
                <a:solidFill>
                  <a:srgbClr val="636360"/>
                </a:solidFill>
              </a:rPr>
              <a:t>Draft</a:t>
            </a:r>
          </a:p>
        </p:txBody>
      </p:sp>
      <p:sp>
        <p:nvSpPr>
          <p:cNvPr id="32" name="TextBox 31"/>
          <p:cNvSpPr txBox="1"/>
          <p:nvPr/>
        </p:nvSpPr>
        <p:spPr>
          <a:xfrm>
            <a:off x="323528" y="4973106"/>
            <a:ext cx="736292" cy="400110"/>
          </a:xfrm>
          <a:prstGeom prst="rect">
            <a:avLst/>
          </a:prstGeom>
          <a:noFill/>
        </p:spPr>
        <p:txBody>
          <a:bodyPr wrap="none" rtlCol="0">
            <a:spAutoFit/>
          </a:bodyPr>
          <a:lstStyle/>
          <a:p>
            <a:r>
              <a:rPr lang="en-US" sz="2000" dirty="0" smtClean="0">
                <a:solidFill>
                  <a:srgbClr val="636360"/>
                </a:solidFill>
              </a:rPr>
              <a:t>2011</a:t>
            </a:r>
            <a:endParaRPr lang="en-US" dirty="0">
              <a:solidFill>
                <a:srgbClr val="636360"/>
              </a:solidFill>
            </a:endParaRPr>
          </a:p>
        </p:txBody>
      </p:sp>
      <p:sp>
        <p:nvSpPr>
          <p:cNvPr id="33" name="TextBox 32"/>
          <p:cNvSpPr txBox="1"/>
          <p:nvPr/>
        </p:nvSpPr>
        <p:spPr>
          <a:xfrm>
            <a:off x="3721661" y="4973106"/>
            <a:ext cx="755335" cy="400110"/>
          </a:xfrm>
          <a:prstGeom prst="rect">
            <a:avLst/>
          </a:prstGeom>
          <a:noFill/>
        </p:spPr>
        <p:txBody>
          <a:bodyPr wrap="none" rtlCol="0">
            <a:spAutoFit/>
          </a:bodyPr>
          <a:lstStyle/>
          <a:p>
            <a:r>
              <a:rPr lang="en-US" sz="2000" dirty="0" smtClean="0">
                <a:solidFill>
                  <a:srgbClr val="636360"/>
                </a:solidFill>
              </a:rPr>
              <a:t>2015</a:t>
            </a:r>
            <a:endParaRPr lang="en-US" dirty="0">
              <a:solidFill>
                <a:srgbClr val="636360"/>
              </a:solidFill>
            </a:endParaRPr>
          </a:p>
        </p:txBody>
      </p:sp>
      <p:sp>
        <p:nvSpPr>
          <p:cNvPr id="34" name="TextBox 33"/>
          <p:cNvSpPr txBox="1"/>
          <p:nvPr/>
        </p:nvSpPr>
        <p:spPr>
          <a:xfrm>
            <a:off x="2013073" y="4973106"/>
            <a:ext cx="755335" cy="400110"/>
          </a:xfrm>
          <a:prstGeom prst="rect">
            <a:avLst/>
          </a:prstGeom>
          <a:noFill/>
        </p:spPr>
        <p:txBody>
          <a:bodyPr wrap="none" rtlCol="0">
            <a:spAutoFit/>
          </a:bodyPr>
          <a:lstStyle/>
          <a:p>
            <a:r>
              <a:rPr lang="en-US" sz="2000" dirty="0" smtClean="0">
                <a:solidFill>
                  <a:srgbClr val="636360"/>
                </a:solidFill>
              </a:rPr>
              <a:t>2013</a:t>
            </a:r>
            <a:endParaRPr lang="en-US" dirty="0">
              <a:solidFill>
                <a:srgbClr val="636360"/>
              </a:solidFill>
            </a:endParaRPr>
          </a:p>
        </p:txBody>
      </p:sp>
      <p:sp>
        <p:nvSpPr>
          <p:cNvPr id="35" name="TextBox 34"/>
          <p:cNvSpPr txBox="1"/>
          <p:nvPr/>
        </p:nvSpPr>
        <p:spPr>
          <a:xfrm>
            <a:off x="5430249" y="4973106"/>
            <a:ext cx="755335" cy="400110"/>
          </a:xfrm>
          <a:prstGeom prst="rect">
            <a:avLst/>
          </a:prstGeom>
          <a:noFill/>
        </p:spPr>
        <p:txBody>
          <a:bodyPr wrap="none" rtlCol="0">
            <a:spAutoFit/>
          </a:bodyPr>
          <a:lstStyle/>
          <a:p>
            <a:r>
              <a:rPr lang="en-US" sz="2000" dirty="0" smtClean="0">
                <a:solidFill>
                  <a:srgbClr val="636360"/>
                </a:solidFill>
              </a:rPr>
              <a:t>2017</a:t>
            </a:r>
            <a:endParaRPr lang="en-US" dirty="0">
              <a:solidFill>
                <a:srgbClr val="636360"/>
              </a:solidFill>
            </a:endParaRPr>
          </a:p>
        </p:txBody>
      </p:sp>
      <p:sp>
        <p:nvSpPr>
          <p:cNvPr id="36" name="TextBox 35"/>
          <p:cNvSpPr txBox="1"/>
          <p:nvPr/>
        </p:nvSpPr>
        <p:spPr>
          <a:xfrm>
            <a:off x="7138837" y="4973106"/>
            <a:ext cx="755335" cy="400110"/>
          </a:xfrm>
          <a:prstGeom prst="rect">
            <a:avLst/>
          </a:prstGeom>
          <a:noFill/>
        </p:spPr>
        <p:txBody>
          <a:bodyPr wrap="none" rtlCol="0">
            <a:spAutoFit/>
          </a:bodyPr>
          <a:lstStyle/>
          <a:p>
            <a:r>
              <a:rPr lang="en-US" sz="2000" dirty="0" smtClean="0">
                <a:solidFill>
                  <a:srgbClr val="636360"/>
                </a:solidFill>
              </a:rPr>
              <a:t>2019</a:t>
            </a:r>
            <a:endParaRPr lang="en-US" dirty="0">
              <a:solidFill>
                <a:srgbClr val="636360"/>
              </a:solidFill>
            </a:endParaRPr>
          </a:p>
        </p:txBody>
      </p:sp>
      <p:grpSp>
        <p:nvGrpSpPr>
          <p:cNvPr id="4" name="Group 36"/>
          <p:cNvGrpSpPr/>
          <p:nvPr/>
        </p:nvGrpSpPr>
        <p:grpSpPr>
          <a:xfrm>
            <a:off x="3275856" y="3356992"/>
            <a:ext cx="576064" cy="1440160"/>
            <a:chOff x="1835696" y="3356992"/>
            <a:chExt cx="576064" cy="1440160"/>
          </a:xfrm>
        </p:grpSpPr>
        <p:cxnSp>
          <p:nvCxnSpPr>
            <p:cNvPr id="38" name="Straight Connector 37"/>
            <p:cNvCxnSpPr/>
            <p:nvPr/>
          </p:nvCxnSpPr>
          <p:spPr>
            <a:xfrm>
              <a:off x="1835696" y="3356992"/>
              <a:ext cx="0" cy="1440160"/>
            </a:xfrm>
            <a:prstGeom prst="line">
              <a:avLst/>
            </a:prstGeom>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p:nvCxnSpPr>
          <p:spPr>
            <a:xfrm>
              <a:off x="1835696" y="3356992"/>
              <a:ext cx="576064" cy="0"/>
            </a:xfrm>
            <a:prstGeom prst="line">
              <a:avLst/>
            </a:prstGeom>
          </p:spPr>
          <p:style>
            <a:lnRef idx="2">
              <a:schemeClr val="accent1"/>
            </a:lnRef>
            <a:fillRef idx="0">
              <a:schemeClr val="accent1"/>
            </a:fillRef>
            <a:effectRef idx="1">
              <a:schemeClr val="accent1"/>
            </a:effectRef>
            <a:fontRef idx="minor">
              <a:schemeClr val="tx1"/>
            </a:fontRef>
          </p:style>
        </p:cxnSp>
      </p:grpSp>
      <p:sp>
        <p:nvSpPr>
          <p:cNvPr id="40" name="TextBox 39"/>
          <p:cNvSpPr txBox="1"/>
          <p:nvPr/>
        </p:nvSpPr>
        <p:spPr>
          <a:xfrm>
            <a:off x="3194235" y="2503658"/>
            <a:ext cx="885179" cy="707886"/>
          </a:xfrm>
          <a:prstGeom prst="rect">
            <a:avLst/>
          </a:prstGeom>
          <a:noFill/>
        </p:spPr>
        <p:txBody>
          <a:bodyPr wrap="none" rtlCol="0">
            <a:spAutoFit/>
          </a:bodyPr>
          <a:lstStyle/>
          <a:p>
            <a:r>
              <a:rPr lang="en-US" sz="2000" dirty="0" smtClean="0">
                <a:solidFill>
                  <a:srgbClr val="636360"/>
                </a:solidFill>
              </a:rPr>
              <a:t>1</a:t>
            </a:r>
            <a:r>
              <a:rPr lang="en-US" sz="2000" baseline="30000" dirty="0" smtClean="0">
                <a:solidFill>
                  <a:srgbClr val="636360"/>
                </a:solidFill>
              </a:rPr>
              <a:t>st</a:t>
            </a:r>
            <a:endParaRPr lang="en-US" sz="2000" dirty="0">
              <a:solidFill>
                <a:srgbClr val="636360"/>
              </a:solidFill>
            </a:endParaRPr>
          </a:p>
          <a:p>
            <a:r>
              <a:rPr lang="en-US" sz="2000" dirty="0" smtClean="0">
                <a:solidFill>
                  <a:srgbClr val="636360"/>
                </a:solidFill>
              </a:rPr>
              <a:t>DSTU</a:t>
            </a:r>
          </a:p>
        </p:txBody>
      </p:sp>
      <p:grpSp>
        <p:nvGrpSpPr>
          <p:cNvPr id="11" name="Group 53"/>
          <p:cNvGrpSpPr/>
          <p:nvPr/>
        </p:nvGrpSpPr>
        <p:grpSpPr>
          <a:xfrm>
            <a:off x="4681221" y="2524504"/>
            <a:ext cx="885179" cy="2272648"/>
            <a:chOff x="4133365" y="2524504"/>
            <a:chExt cx="885179" cy="2272648"/>
          </a:xfrm>
        </p:grpSpPr>
        <p:sp>
          <p:nvSpPr>
            <p:cNvPr id="41" name="TextBox 40"/>
            <p:cNvSpPr txBox="1"/>
            <p:nvPr/>
          </p:nvSpPr>
          <p:spPr>
            <a:xfrm>
              <a:off x="4133365" y="2524504"/>
              <a:ext cx="885179" cy="707886"/>
            </a:xfrm>
            <a:prstGeom prst="rect">
              <a:avLst/>
            </a:prstGeom>
            <a:noFill/>
          </p:spPr>
          <p:txBody>
            <a:bodyPr wrap="none" rtlCol="0">
              <a:spAutoFit/>
            </a:bodyPr>
            <a:lstStyle/>
            <a:p>
              <a:r>
                <a:rPr lang="en-US" sz="2000" dirty="0" smtClean="0">
                  <a:solidFill>
                    <a:srgbClr val="636360"/>
                  </a:solidFill>
                </a:rPr>
                <a:t>~ 2</a:t>
              </a:r>
              <a:r>
                <a:rPr lang="en-US" sz="2000" baseline="30000" dirty="0" smtClean="0">
                  <a:solidFill>
                    <a:srgbClr val="636360"/>
                  </a:solidFill>
                </a:rPr>
                <a:t>nd</a:t>
              </a:r>
            </a:p>
            <a:p>
              <a:r>
                <a:rPr lang="en-US" sz="2000" dirty="0" smtClean="0">
                  <a:solidFill>
                    <a:srgbClr val="636360"/>
                  </a:solidFill>
                </a:rPr>
                <a:t>DSTU</a:t>
              </a:r>
            </a:p>
          </p:txBody>
        </p:sp>
        <p:grpSp>
          <p:nvGrpSpPr>
            <p:cNvPr id="13" name="Group 43"/>
            <p:cNvGrpSpPr/>
            <p:nvPr/>
          </p:nvGrpSpPr>
          <p:grpSpPr>
            <a:xfrm>
              <a:off x="4283968" y="3356992"/>
              <a:ext cx="576064" cy="1440160"/>
              <a:chOff x="1835696" y="3356992"/>
              <a:chExt cx="576064" cy="1440160"/>
            </a:xfrm>
          </p:grpSpPr>
          <p:cxnSp>
            <p:nvCxnSpPr>
              <p:cNvPr id="45" name="Straight Connector 44"/>
              <p:cNvCxnSpPr/>
              <p:nvPr/>
            </p:nvCxnSpPr>
            <p:spPr>
              <a:xfrm>
                <a:off x="1835696" y="3356992"/>
                <a:ext cx="0" cy="1440160"/>
              </a:xfrm>
              <a:prstGeom prst="line">
                <a:avLst/>
              </a:prstGeom>
            </p:spPr>
            <p:style>
              <a:lnRef idx="2">
                <a:schemeClr val="accent1"/>
              </a:lnRef>
              <a:fillRef idx="0">
                <a:schemeClr val="accent1"/>
              </a:fillRef>
              <a:effectRef idx="1">
                <a:schemeClr val="accent1"/>
              </a:effectRef>
              <a:fontRef idx="minor">
                <a:schemeClr val="tx1"/>
              </a:fontRef>
            </p:style>
          </p:cxnSp>
          <p:cxnSp>
            <p:nvCxnSpPr>
              <p:cNvPr id="46" name="Straight Connector 45"/>
              <p:cNvCxnSpPr/>
              <p:nvPr/>
            </p:nvCxnSpPr>
            <p:spPr>
              <a:xfrm>
                <a:off x="1835696" y="3356992"/>
                <a:ext cx="576064" cy="0"/>
              </a:xfrm>
              <a:prstGeom prst="line">
                <a:avLst/>
              </a:prstGeom>
            </p:spPr>
            <p:style>
              <a:lnRef idx="2">
                <a:schemeClr val="accent1"/>
              </a:lnRef>
              <a:fillRef idx="0">
                <a:schemeClr val="accent1"/>
              </a:fillRef>
              <a:effectRef idx="1">
                <a:schemeClr val="accent1"/>
              </a:effectRef>
              <a:fontRef idx="minor">
                <a:schemeClr val="tx1"/>
              </a:fontRef>
            </p:style>
          </p:cxnSp>
        </p:grpSp>
      </p:grpSp>
      <p:grpSp>
        <p:nvGrpSpPr>
          <p:cNvPr id="15" name="Group 54"/>
          <p:cNvGrpSpPr/>
          <p:nvPr/>
        </p:nvGrpSpPr>
        <p:grpSpPr>
          <a:xfrm>
            <a:off x="6253336" y="2500095"/>
            <a:ext cx="881973" cy="2297057"/>
            <a:chOff x="5555524" y="2500095"/>
            <a:chExt cx="881973" cy="2297057"/>
          </a:xfrm>
        </p:grpSpPr>
        <p:sp>
          <p:nvSpPr>
            <p:cNvPr id="42" name="TextBox 41"/>
            <p:cNvSpPr txBox="1"/>
            <p:nvPr/>
          </p:nvSpPr>
          <p:spPr>
            <a:xfrm>
              <a:off x="5555524" y="2500095"/>
              <a:ext cx="881973" cy="707886"/>
            </a:xfrm>
            <a:prstGeom prst="rect">
              <a:avLst/>
            </a:prstGeom>
            <a:noFill/>
          </p:spPr>
          <p:txBody>
            <a:bodyPr wrap="none" rtlCol="0">
              <a:spAutoFit/>
            </a:bodyPr>
            <a:lstStyle/>
            <a:p>
              <a:r>
                <a:rPr lang="en-US" sz="2000" dirty="0" smtClean="0">
                  <a:solidFill>
                    <a:srgbClr val="636360"/>
                  </a:solidFill>
                </a:rPr>
                <a:t>~ 1</a:t>
              </a:r>
              <a:r>
                <a:rPr lang="en-US" sz="2000" baseline="30000" dirty="0" smtClean="0">
                  <a:solidFill>
                    <a:srgbClr val="636360"/>
                  </a:solidFill>
                </a:rPr>
                <a:t>st</a:t>
              </a:r>
              <a:r>
                <a:rPr lang="en-US" sz="2000" dirty="0" smtClean="0">
                  <a:solidFill>
                    <a:srgbClr val="636360"/>
                  </a:solidFill>
                </a:rPr>
                <a:t> </a:t>
              </a:r>
              <a:endParaRPr lang="en-US" sz="2000" baseline="30000" dirty="0" smtClean="0">
                <a:solidFill>
                  <a:srgbClr val="636360"/>
                </a:solidFill>
              </a:endParaRPr>
            </a:p>
            <a:p>
              <a:r>
                <a:rPr lang="en-US" sz="2000" dirty="0" smtClean="0">
                  <a:solidFill>
                    <a:srgbClr val="636360"/>
                  </a:solidFill>
                </a:rPr>
                <a:t>Norm.</a:t>
              </a:r>
            </a:p>
          </p:txBody>
        </p:sp>
        <p:grpSp>
          <p:nvGrpSpPr>
            <p:cNvPr id="16" name="Group 46"/>
            <p:cNvGrpSpPr/>
            <p:nvPr/>
          </p:nvGrpSpPr>
          <p:grpSpPr>
            <a:xfrm>
              <a:off x="5708479" y="3356992"/>
              <a:ext cx="576064" cy="1440160"/>
              <a:chOff x="1835696" y="3356992"/>
              <a:chExt cx="576064" cy="1440160"/>
            </a:xfrm>
          </p:grpSpPr>
          <p:cxnSp>
            <p:nvCxnSpPr>
              <p:cNvPr id="48" name="Straight Connector 47"/>
              <p:cNvCxnSpPr/>
              <p:nvPr/>
            </p:nvCxnSpPr>
            <p:spPr>
              <a:xfrm>
                <a:off x="1835696" y="3356992"/>
                <a:ext cx="0" cy="1440160"/>
              </a:xfrm>
              <a:prstGeom prst="line">
                <a:avLst/>
              </a:prstGeom>
            </p:spPr>
            <p:style>
              <a:lnRef idx="2">
                <a:schemeClr val="accent1"/>
              </a:lnRef>
              <a:fillRef idx="0">
                <a:schemeClr val="accent1"/>
              </a:fillRef>
              <a:effectRef idx="1">
                <a:schemeClr val="accent1"/>
              </a:effectRef>
              <a:fontRef idx="minor">
                <a:schemeClr val="tx1"/>
              </a:fontRef>
            </p:style>
          </p:cxnSp>
          <p:cxnSp>
            <p:nvCxnSpPr>
              <p:cNvPr id="49" name="Straight Connector 48"/>
              <p:cNvCxnSpPr/>
              <p:nvPr/>
            </p:nvCxnSpPr>
            <p:spPr>
              <a:xfrm>
                <a:off x="1835696" y="3356992"/>
                <a:ext cx="576064" cy="0"/>
              </a:xfrm>
              <a:prstGeom prst="line">
                <a:avLst/>
              </a:prstGeom>
            </p:spPr>
            <p:style>
              <a:lnRef idx="2">
                <a:schemeClr val="accent1"/>
              </a:lnRef>
              <a:fillRef idx="0">
                <a:schemeClr val="accent1"/>
              </a:fillRef>
              <a:effectRef idx="1">
                <a:schemeClr val="accent1"/>
              </a:effectRef>
              <a:fontRef idx="minor">
                <a:schemeClr val="tx1"/>
              </a:fontRef>
            </p:style>
          </p:cxnSp>
        </p:grpSp>
      </p:grpSp>
      <p:grpSp>
        <p:nvGrpSpPr>
          <p:cNvPr id="17" name="Group 55"/>
          <p:cNvGrpSpPr/>
          <p:nvPr/>
        </p:nvGrpSpPr>
        <p:grpSpPr>
          <a:xfrm>
            <a:off x="7605869" y="2503658"/>
            <a:ext cx="881973" cy="2293494"/>
            <a:chOff x="7075517" y="2503658"/>
            <a:chExt cx="881973" cy="2293494"/>
          </a:xfrm>
        </p:grpSpPr>
        <p:sp>
          <p:nvSpPr>
            <p:cNvPr id="43" name="TextBox 42"/>
            <p:cNvSpPr txBox="1"/>
            <p:nvPr/>
          </p:nvSpPr>
          <p:spPr>
            <a:xfrm>
              <a:off x="7075517" y="2503658"/>
              <a:ext cx="881973" cy="707886"/>
            </a:xfrm>
            <a:prstGeom prst="rect">
              <a:avLst/>
            </a:prstGeom>
            <a:noFill/>
          </p:spPr>
          <p:txBody>
            <a:bodyPr wrap="none" rtlCol="0">
              <a:spAutoFit/>
            </a:bodyPr>
            <a:lstStyle/>
            <a:p>
              <a:r>
                <a:rPr lang="en-US" sz="2000" dirty="0" smtClean="0">
                  <a:solidFill>
                    <a:srgbClr val="636360"/>
                  </a:solidFill>
                </a:rPr>
                <a:t>~ 2</a:t>
              </a:r>
              <a:r>
                <a:rPr lang="en-US" sz="2000" baseline="30000" dirty="0" smtClean="0">
                  <a:solidFill>
                    <a:srgbClr val="636360"/>
                  </a:solidFill>
                </a:rPr>
                <a:t>nd</a:t>
              </a:r>
              <a:r>
                <a:rPr lang="en-US" sz="2000" dirty="0" smtClean="0">
                  <a:solidFill>
                    <a:srgbClr val="636360"/>
                  </a:solidFill>
                </a:rPr>
                <a:t> </a:t>
              </a:r>
              <a:endParaRPr lang="en-US" sz="2000" baseline="30000" dirty="0" smtClean="0">
                <a:solidFill>
                  <a:srgbClr val="636360"/>
                </a:solidFill>
              </a:endParaRPr>
            </a:p>
            <a:p>
              <a:r>
                <a:rPr lang="en-US" sz="2000" dirty="0" smtClean="0">
                  <a:solidFill>
                    <a:srgbClr val="636360"/>
                  </a:solidFill>
                </a:rPr>
                <a:t>Norm.</a:t>
              </a:r>
            </a:p>
          </p:txBody>
        </p:sp>
        <p:grpSp>
          <p:nvGrpSpPr>
            <p:cNvPr id="18" name="Group 49"/>
            <p:cNvGrpSpPr/>
            <p:nvPr/>
          </p:nvGrpSpPr>
          <p:grpSpPr>
            <a:xfrm>
              <a:off x="7228472" y="3356992"/>
              <a:ext cx="576064" cy="1440160"/>
              <a:chOff x="1835696" y="3356992"/>
              <a:chExt cx="576064" cy="1440160"/>
            </a:xfrm>
          </p:grpSpPr>
          <p:cxnSp>
            <p:nvCxnSpPr>
              <p:cNvPr id="51" name="Straight Connector 50"/>
              <p:cNvCxnSpPr/>
              <p:nvPr/>
            </p:nvCxnSpPr>
            <p:spPr>
              <a:xfrm>
                <a:off x="1835696" y="3356992"/>
                <a:ext cx="0" cy="1440160"/>
              </a:xfrm>
              <a:prstGeom prst="line">
                <a:avLst/>
              </a:prstGeom>
            </p:spPr>
            <p:style>
              <a:lnRef idx="2">
                <a:schemeClr val="accent1"/>
              </a:lnRef>
              <a:fillRef idx="0">
                <a:schemeClr val="accent1"/>
              </a:fillRef>
              <a:effectRef idx="1">
                <a:schemeClr val="accent1"/>
              </a:effectRef>
              <a:fontRef idx="minor">
                <a:schemeClr val="tx1"/>
              </a:fontRef>
            </p:style>
          </p:cxnSp>
          <p:cxnSp>
            <p:nvCxnSpPr>
              <p:cNvPr id="52" name="Straight Connector 51"/>
              <p:cNvCxnSpPr/>
              <p:nvPr/>
            </p:nvCxnSpPr>
            <p:spPr>
              <a:xfrm>
                <a:off x="1835696" y="3356992"/>
                <a:ext cx="576064" cy="0"/>
              </a:xfrm>
              <a:prstGeom prst="line">
                <a:avLst/>
              </a:prstGeom>
            </p:spPr>
            <p:style>
              <a:lnRef idx="2">
                <a:schemeClr val="accent1"/>
              </a:lnRef>
              <a:fillRef idx="0">
                <a:schemeClr val="accent1"/>
              </a:fillRef>
              <a:effectRef idx="1">
                <a:schemeClr val="accent1"/>
              </a:effectRef>
              <a:fontRef idx="minor">
                <a:schemeClr val="tx1"/>
              </a:fontRef>
            </p:style>
          </p:cxnSp>
        </p:grpSp>
      </p:grpSp>
      <p:sp>
        <p:nvSpPr>
          <p:cNvPr id="53" name="TextBox 52"/>
          <p:cNvSpPr txBox="1"/>
          <p:nvPr/>
        </p:nvSpPr>
        <p:spPr>
          <a:xfrm>
            <a:off x="8310233" y="2678392"/>
            <a:ext cx="537327" cy="400110"/>
          </a:xfrm>
          <a:prstGeom prst="rect">
            <a:avLst/>
          </a:prstGeom>
          <a:noFill/>
        </p:spPr>
        <p:txBody>
          <a:bodyPr wrap="none" rtlCol="0">
            <a:spAutoFit/>
          </a:bodyPr>
          <a:lstStyle/>
          <a:p>
            <a:r>
              <a:rPr lang="en-US" sz="2000" dirty="0" smtClean="0">
                <a:solidFill>
                  <a:srgbClr val="636360"/>
                </a:solidFill>
              </a:rPr>
              <a:t>. . .</a:t>
            </a:r>
          </a:p>
        </p:txBody>
      </p:sp>
      <p:cxnSp>
        <p:nvCxnSpPr>
          <p:cNvPr id="47" name="Straight Connector 46"/>
          <p:cNvCxnSpPr/>
          <p:nvPr/>
        </p:nvCxnSpPr>
        <p:spPr bwMode="auto">
          <a:xfrm>
            <a:off x="4572000" y="2132856"/>
            <a:ext cx="0" cy="2808312"/>
          </a:xfrm>
          <a:prstGeom prst="line">
            <a:avLst/>
          </a:prstGeom>
          <a:solidFill>
            <a:schemeClr val="accent1"/>
          </a:solidFill>
          <a:ln w="25400" cap="flat" cmpd="sng" algn="ctr">
            <a:solidFill>
              <a:srgbClr val="00B05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grpSp>
        <p:nvGrpSpPr>
          <p:cNvPr id="44" name="Group 53"/>
          <p:cNvGrpSpPr/>
          <p:nvPr/>
        </p:nvGrpSpPr>
        <p:grpSpPr>
          <a:xfrm>
            <a:off x="5292080" y="3573016"/>
            <a:ext cx="971741" cy="1224136"/>
            <a:chOff x="4133367" y="2865401"/>
            <a:chExt cx="1194543" cy="1931751"/>
          </a:xfrm>
        </p:grpSpPr>
        <p:sp>
          <p:nvSpPr>
            <p:cNvPr id="50" name="TextBox 49"/>
            <p:cNvSpPr txBox="1"/>
            <p:nvPr/>
          </p:nvSpPr>
          <p:spPr>
            <a:xfrm>
              <a:off x="4133367" y="2865401"/>
              <a:ext cx="1194543" cy="485688"/>
            </a:xfrm>
            <a:prstGeom prst="rect">
              <a:avLst/>
            </a:prstGeom>
            <a:noFill/>
          </p:spPr>
          <p:txBody>
            <a:bodyPr wrap="none" rtlCol="0">
              <a:spAutoFit/>
            </a:bodyPr>
            <a:lstStyle/>
            <a:p>
              <a:r>
                <a:rPr lang="en-US" sz="1400" dirty="0" smtClean="0">
                  <a:solidFill>
                    <a:srgbClr val="636360"/>
                  </a:solidFill>
                </a:rPr>
                <a:t>DSTU 2.1</a:t>
              </a:r>
            </a:p>
          </p:txBody>
        </p:sp>
        <p:grpSp>
          <p:nvGrpSpPr>
            <p:cNvPr id="54" name="Group 43"/>
            <p:cNvGrpSpPr/>
            <p:nvPr/>
          </p:nvGrpSpPr>
          <p:grpSpPr>
            <a:xfrm>
              <a:off x="4283968" y="3356992"/>
              <a:ext cx="576064" cy="1440160"/>
              <a:chOff x="1835696" y="3356992"/>
              <a:chExt cx="576064" cy="1440160"/>
            </a:xfrm>
          </p:grpSpPr>
          <p:cxnSp>
            <p:nvCxnSpPr>
              <p:cNvPr id="55" name="Straight Connector 54"/>
              <p:cNvCxnSpPr/>
              <p:nvPr/>
            </p:nvCxnSpPr>
            <p:spPr>
              <a:xfrm>
                <a:off x="1835696" y="3356992"/>
                <a:ext cx="0" cy="1440160"/>
              </a:xfrm>
              <a:prstGeom prst="line">
                <a:avLst/>
              </a:prstGeom>
            </p:spPr>
            <p:style>
              <a:lnRef idx="2">
                <a:schemeClr val="accent1"/>
              </a:lnRef>
              <a:fillRef idx="0">
                <a:schemeClr val="accent1"/>
              </a:fillRef>
              <a:effectRef idx="1">
                <a:schemeClr val="accent1"/>
              </a:effectRef>
              <a:fontRef idx="minor">
                <a:schemeClr val="tx1"/>
              </a:fontRef>
            </p:style>
          </p:cxnSp>
          <p:cxnSp>
            <p:nvCxnSpPr>
              <p:cNvPr id="56" name="Straight Connector 55"/>
              <p:cNvCxnSpPr/>
              <p:nvPr/>
            </p:nvCxnSpPr>
            <p:spPr>
              <a:xfrm>
                <a:off x="1835696" y="3356992"/>
                <a:ext cx="576064" cy="0"/>
              </a:xfrm>
              <a:prstGeom prst="line">
                <a:avLst/>
              </a:prstGeom>
            </p:spPr>
            <p:style>
              <a:lnRef idx="2">
                <a:schemeClr val="accent1"/>
              </a:lnRef>
              <a:fillRef idx="0">
                <a:schemeClr val="accent1"/>
              </a:fillRef>
              <a:effectRef idx="1">
                <a:schemeClr val="accent1"/>
              </a:effectRef>
              <a:fontRef idx="minor">
                <a:schemeClr val="tx1"/>
              </a:fontRef>
            </p:style>
          </p:cxnSp>
        </p:grpSp>
      </p:grpSp>
    </p:spTree>
    <p:extLst>
      <p:ext uri="{BB962C8B-B14F-4D97-AF65-F5344CB8AC3E}">
        <p14:creationId xmlns:p14="http://schemas.microsoft.com/office/powerpoint/2010/main" xmlns="" val="317243750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WHY FHIR?</a:t>
            </a:r>
            <a:endParaRPr lang="en-CA" dirty="0"/>
          </a:p>
        </p:txBody>
      </p:sp>
      <p:sp>
        <p:nvSpPr>
          <p:cNvPr id="6" name="Text Placeholder 5"/>
          <p:cNvSpPr>
            <a:spLocks noGrp="1"/>
          </p:cNvSpPr>
          <p:nvPr>
            <p:ph type="body" idx="1"/>
          </p:nvPr>
        </p:nvSpPr>
        <p:spPr/>
        <p:txBody>
          <a:bodyPr/>
          <a:lstStyle/>
          <a:p>
            <a:endParaRPr lang="en-CA" dirty="0"/>
          </a:p>
        </p:txBody>
      </p:sp>
    </p:spTree>
    <p:extLst>
      <p:ext uri="{BB962C8B-B14F-4D97-AF65-F5344CB8AC3E}">
        <p14:creationId xmlns="" xmlns:p14="http://schemas.microsoft.com/office/powerpoint/2010/main" val="4187661359"/>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DSTU 2</a:t>
            </a:r>
            <a:endParaRPr lang="en-CA" dirty="0"/>
          </a:p>
        </p:txBody>
      </p:sp>
      <p:sp>
        <p:nvSpPr>
          <p:cNvPr id="5" name="Content Placeholder 4"/>
          <p:cNvSpPr>
            <a:spLocks noGrp="1"/>
          </p:cNvSpPr>
          <p:nvPr>
            <p:ph idx="1"/>
          </p:nvPr>
        </p:nvSpPr>
        <p:spPr/>
        <p:txBody>
          <a:bodyPr/>
          <a:lstStyle/>
          <a:p>
            <a:r>
              <a:rPr lang="en-US" dirty="0" smtClean="0"/>
              <a:t>Publish Sept 2015</a:t>
            </a:r>
          </a:p>
          <a:p>
            <a:r>
              <a:rPr lang="en-US" dirty="0" smtClean="0"/>
              <a:t>Expected content includes:</a:t>
            </a:r>
          </a:p>
          <a:p>
            <a:pPr lvl="1"/>
            <a:r>
              <a:rPr lang="en-US" dirty="0" smtClean="0"/>
              <a:t>Updates to existing content</a:t>
            </a:r>
          </a:p>
          <a:p>
            <a:pPr lvl="2"/>
            <a:r>
              <a:rPr lang="en-US" dirty="0" smtClean="0"/>
              <a:t>Check tracker for proposal and agreed changes</a:t>
            </a:r>
          </a:p>
          <a:p>
            <a:pPr lvl="1"/>
            <a:r>
              <a:rPr lang="en-US" dirty="0" smtClean="0"/>
              <a:t>Additional capabilities</a:t>
            </a:r>
          </a:p>
          <a:p>
            <a:pPr lvl="2"/>
            <a:r>
              <a:rPr lang="en-US" dirty="0" smtClean="0"/>
              <a:t>Publish/subscribe, Web-based “push”, Operations</a:t>
            </a:r>
          </a:p>
          <a:p>
            <a:pPr lvl="1"/>
            <a:r>
              <a:rPr lang="en-US" dirty="0" smtClean="0"/>
              <a:t>New resources</a:t>
            </a:r>
          </a:p>
          <a:p>
            <a:pPr lvl="2"/>
            <a:r>
              <a:rPr lang="en-US" dirty="0" smtClean="0"/>
              <a:t>Referral, Coverage, Claim, Diet, Common Data Element</a:t>
            </a:r>
          </a:p>
          <a:p>
            <a:pPr lvl="1"/>
            <a:r>
              <a:rPr lang="en-US" dirty="0" smtClean="0"/>
              <a:t>Profiles for CCDA 1.1 </a:t>
            </a:r>
            <a:endParaRPr lang="en-CA" dirty="0"/>
          </a:p>
        </p:txBody>
      </p:sp>
    </p:spTree>
    <p:extLst>
      <p:ext uri="{BB962C8B-B14F-4D97-AF65-F5344CB8AC3E}">
        <p14:creationId xmlns:p14="http://schemas.microsoft.com/office/powerpoint/2010/main" xmlns="" val="2295493931"/>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does DSTU mean?</a:t>
            </a:r>
            <a:endParaRPr lang="en-CA" dirty="0"/>
          </a:p>
        </p:txBody>
      </p:sp>
      <p:sp>
        <p:nvSpPr>
          <p:cNvPr id="4" name="Slide Number Placeholder 3"/>
          <p:cNvSpPr>
            <a:spLocks noGrp="1"/>
          </p:cNvSpPr>
          <p:nvPr>
            <p:ph type="sldNum" sz="quarter" idx="4"/>
          </p:nvPr>
        </p:nvSpPr>
        <p:spPr/>
        <p:txBody>
          <a:bodyPr/>
          <a:lstStyle/>
          <a:p>
            <a:fld id="{5CC3E5C4-3E2B-40F1-9F2B-C46CEB0C88DF}" type="slidenum">
              <a:rPr lang="en-CA" smtClean="0"/>
              <a:pPr/>
              <a:t>61</a:t>
            </a:fld>
            <a:endParaRPr lang="en-CA" dirty="0"/>
          </a:p>
        </p:txBody>
      </p:sp>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23528" y="1628800"/>
            <a:ext cx="7799387" cy="49149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3" name="Content Placeholder 2"/>
          <p:cNvSpPr>
            <a:spLocks noGrp="1"/>
          </p:cNvSpPr>
          <p:nvPr>
            <p:ph idx="1"/>
          </p:nvPr>
        </p:nvSpPr>
        <p:spPr>
          <a:xfrm>
            <a:off x="2267744" y="3068960"/>
            <a:ext cx="5112568" cy="1512168"/>
          </a:xfrm>
          <a:solidFill>
            <a:schemeClr val="bg1"/>
          </a:solidFill>
          <a:ln>
            <a:solidFill>
              <a:srgbClr val="FF0000"/>
            </a:solidFill>
          </a:ln>
        </p:spPr>
        <p:txBody>
          <a:bodyPr/>
          <a:lstStyle/>
          <a:p>
            <a:pPr marL="0" indent="0">
              <a:buNone/>
            </a:pPr>
            <a:r>
              <a:rPr lang="en-US" dirty="0" smtClean="0"/>
              <a:t>“…all aspects of the FHIR specification are potentially subject to change</a:t>
            </a:r>
            <a:endParaRPr lang="en-CA" dirty="0"/>
          </a:p>
        </p:txBody>
      </p:sp>
      <p:sp>
        <p:nvSpPr>
          <p:cNvPr id="5" name="Oval 4"/>
          <p:cNvSpPr/>
          <p:nvPr/>
        </p:nvSpPr>
        <p:spPr bwMode="auto">
          <a:xfrm>
            <a:off x="323528" y="5085184"/>
            <a:ext cx="2520280" cy="360040"/>
          </a:xfrm>
          <a:prstGeom prst="ellipse">
            <a:avLst/>
          </a:prstGeom>
          <a:noFill/>
          <a:ln w="38100" cap="flat" cmpd="sng" algn="ctr">
            <a:solidFill>
              <a:srgbClr val="FF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1800" b="0" i="0" u="none" strike="noStrike" cap="none" normalizeH="0" baseline="0" smtClean="0">
              <a:ln>
                <a:noFill/>
              </a:ln>
              <a:solidFill>
                <a:schemeClr val="tx1"/>
              </a:solidFill>
              <a:effectLst/>
              <a:latin typeface="Arial" charset="0"/>
            </a:endParaRPr>
          </a:p>
        </p:txBody>
      </p:sp>
    </p:spTree>
    <p:extLst>
      <p:ext uri="{BB962C8B-B14F-4D97-AF65-F5344CB8AC3E}">
        <p14:creationId xmlns:p14="http://schemas.microsoft.com/office/powerpoint/2010/main" xmlns="" val="1058995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Maturity levels</a:t>
            </a:r>
            <a:endParaRPr lang="en-CA" dirty="0"/>
          </a:p>
        </p:txBody>
      </p:sp>
      <p:sp>
        <p:nvSpPr>
          <p:cNvPr id="3" name="Content Placeholder 2"/>
          <p:cNvSpPr>
            <a:spLocks noGrp="1"/>
          </p:cNvSpPr>
          <p:nvPr>
            <p:ph idx="1"/>
          </p:nvPr>
        </p:nvSpPr>
        <p:spPr/>
        <p:txBody>
          <a:bodyPr/>
          <a:lstStyle/>
          <a:p>
            <a:r>
              <a:rPr lang="en-CA" dirty="0" smtClean="0"/>
              <a:t>Intended to indicate level of stability</a:t>
            </a:r>
          </a:p>
          <a:p>
            <a:pPr lvl="1"/>
            <a:r>
              <a:rPr lang="en-CA" dirty="0" smtClean="0"/>
              <a:t>FMM1 – Resource is “done”, no build warnings</a:t>
            </a:r>
          </a:p>
          <a:p>
            <a:pPr lvl="1"/>
            <a:r>
              <a:rPr lang="en-CA" dirty="0" smtClean="0"/>
              <a:t>FMM2 – Tested at approved Connectathon</a:t>
            </a:r>
          </a:p>
          <a:p>
            <a:pPr lvl="1"/>
            <a:r>
              <a:rPr lang="en-CA" dirty="0" smtClean="0"/>
              <a:t>FMM3 – Passes QA, has passed ballot</a:t>
            </a:r>
          </a:p>
          <a:p>
            <a:pPr lvl="1"/>
            <a:r>
              <a:rPr lang="en-CA" dirty="0" smtClean="0"/>
              <a:t>FMM4* – Tested across scope, published, prototype implementation</a:t>
            </a:r>
          </a:p>
          <a:p>
            <a:pPr lvl="1"/>
            <a:r>
              <a:rPr lang="en-CA" dirty="0" smtClean="0"/>
              <a:t>FMM5* – 5 distinct production implementations, multiple countries, 2</a:t>
            </a:r>
          </a:p>
          <a:p>
            <a:r>
              <a:rPr lang="en-CA" dirty="0" smtClean="0"/>
              <a:t>Non-compatible changes at level 4 and 5 </a:t>
            </a:r>
            <a:br>
              <a:rPr lang="en-CA" dirty="0" smtClean="0"/>
            </a:br>
            <a:r>
              <a:rPr lang="en-CA" dirty="0" smtClean="0"/>
              <a:t>will face increased hurdles</a:t>
            </a:r>
            <a:endParaRPr lang="en-CA" dirty="0"/>
          </a:p>
        </p:txBody>
      </p:sp>
      <p:sp>
        <p:nvSpPr>
          <p:cNvPr id="4" name="Slide Number Placeholder 3"/>
          <p:cNvSpPr>
            <a:spLocks noGrp="1"/>
          </p:cNvSpPr>
          <p:nvPr>
            <p:ph type="sldNum" sz="quarter" idx="4"/>
          </p:nvPr>
        </p:nvSpPr>
        <p:spPr/>
        <p:txBody>
          <a:bodyPr/>
          <a:lstStyle/>
          <a:p>
            <a:fld id="{5CC3E5C4-3E2B-40F1-9F2B-C46CEB0C88DF}" type="slidenum">
              <a:rPr lang="en-CA" smtClean="0"/>
              <a:pPr/>
              <a:t>62</a:t>
            </a:fld>
            <a:endParaRPr lang="en-CA"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Normative FHIR</a:t>
            </a:r>
            <a:endParaRPr lang="en-CA" dirty="0"/>
          </a:p>
        </p:txBody>
      </p:sp>
      <p:sp>
        <p:nvSpPr>
          <p:cNvPr id="3" name="Content Placeholder 2"/>
          <p:cNvSpPr>
            <a:spLocks noGrp="1"/>
          </p:cNvSpPr>
          <p:nvPr>
            <p:ph idx="1"/>
          </p:nvPr>
        </p:nvSpPr>
        <p:spPr/>
        <p:txBody>
          <a:bodyPr/>
          <a:lstStyle/>
          <a:p>
            <a:r>
              <a:rPr lang="en-US" sz="2800" dirty="0" smtClean="0"/>
              <a:t>Will include</a:t>
            </a:r>
          </a:p>
          <a:p>
            <a:pPr lvl="1"/>
            <a:r>
              <a:rPr lang="en-US" sz="2400" dirty="0" smtClean="0"/>
              <a:t>Core specification</a:t>
            </a:r>
          </a:p>
          <a:p>
            <a:pPr lvl="1"/>
            <a:r>
              <a:rPr lang="en-US" sz="2400" dirty="0" smtClean="0"/>
              <a:t>Structural resources</a:t>
            </a:r>
          </a:p>
          <a:p>
            <a:pPr lvl="1"/>
            <a:r>
              <a:rPr lang="en-US" sz="2400" dirty="0" smtClean="0"/>
              <a:t>Subset of other resources</a:t>
            </a:r>
          </a:p>
          <a:p>
            <a:pPr lvl="2"/>
            <a:r>
              <a:rPr lang="en-US" sz="2000" dirty="0" smtClean="0"/>
              <a:t>Some resources won’t go normative right away</a:t>
            </a:r>
          </a:p>
          <a:p>
            <a:r>
              <a:rPr lang="en-US" sz="2800" dirty="0" smtClean="0"/>
              <a:t>Future releases</a:t>
            </a:r>
          </a:p>
          <a:p>
            <a:pPr lvl="1"/>
            <a:r>
              <a:rPr lang="en-US" sz="2400" dirty="0" smtClean="0"/>
              <a:t>Add more resources</a:t>
            </a:r>
          </a:p>
          <a:p>
            <a:pPr lvl="1"/>
            <a:r>
              <a:rPr lang="en-US" sz="2400" dirty="0" smtClean="0"/>
              <a:t>Add profiles on existing resources</a:t>
            </a:r>
          </a:p>
          <a:p>
            <a:pPr lvl="1"/>
            <a:r>
              <a:rPr lang="en-US" sz="2400" dirty="0" smtClean="0"/>
              <a:t>May add elements to resources</a:t>
            </a:r>
          </a:p>
          <a:p>
            <a:pPr lvl="2"/>
            <a:r>
              <a:rPr lang="en-US" sz="2000" dirty="0" smtClean="0"/>
              <a:t>Very rare</a:t>
            </a:r>
            <a:endParaRPr lang="en-CA" sz="2000" dirty="0"/>
          </a:p>
        </p:txBody>
      </p:sp>
      <p:sp>
        <p:nvSpPr>
          <p:cNvPr id="4" name="Slide Number Placeholder 3"/>
          <p:cNvSpPr>
            <a:spLocks noGrp="1"/>
          </p:cNvSpPr>
          <p:nvPr>
            <p:ph type="sldNum" sz="quarter" idx="4"/>
          </p:nvPr>
        </p:nvSpPr>
        <p:spPr/>
        <p:txBody>
          <a:bodyPr/>
          <a:lstStyle/>
          <a:p>
            <a:fld id="{5CC3E5C4-3E2B-40F1-9F2B-C46CEB0C88DF}" type="slidenum">
              <a:rPr lang="en-CA" smtClean="0"/>
              <a:pPr/>
              <a:t>63</a:t>
            </a:fld>
            <a:endParaRPr lang="en-CA" dirty="0"/>
          </a:p>
        </p:txBody>
      </p:sp>
    </p:spTree>
    <p:extLst>
      <p:ext uri="{BB962C8B-B14F-4D97-AF65-F5344CB8AC3E}">
        <p14:creationId xmlns:p14="http://schemas.microsoft.com/office/powerpoint/2010/main" xmlns="" val="1700652106"/>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Using FHIR</a:t>
            </a:r>
            <a:endParaRPr lang="en-CA" dirty="0"/>
          </a:p>
        </p:txBody>
      </p:sp>
      <p:sp>
        <p:nvSpPr>
          <p:cNvPr id="2" name="Text Placeholder 1"/>
          <p:cNvSpPr>
            <a:spLocks noGrp="1"/>
          </p:cNvSpPr>
          <p:nvPr>
            <p:ph type="body" idx="1"/>
          </p:nvPr>
        </p:nvSpPr>
        <p:spPr/>
        <p:txBody>
          <a:bodyPr/>
          <a:lstStyle/>
          <a:p>
            <a:endParaRPr lang="en-CA" dirty="0"/>
          </a:p>
        </p:txBody>
      </p:sp>
    </p:spTree>
    <p:extLst>
      <p:ext uri="{BB962C8B-B14F-4D97-AF65-F5344CB8AC3E}">
        <p14:creationId xmlns:p14="http://schemas.microsoft.com/office/powerpoint/2010/main" xmlns="" val="1323711114"/>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Where can FHIR be used?</a:t>
            </a:r>
            <a:endParaRPr lang="en-AU" dirty="0"/>
          </a:p>
        </p:txBody>
      </p:sp>
      <p:sp>
        <p:nvSpPr>
          <p:cNvPr id="3" name="Content Placeholder 2"/>
          <p:cNvSpPr>
            <a:spLocks noGrp="1"/>
          </p:cNvSpPr>
          <p:nvPr>
            <p:ph idx="1"/>
          </p:nvPr>
        </p:nvSpPr>
        <p:spPr/>
        <p:txBody>
          <a:bodyPr/>
          <a:lstStyle/>
          <a:p>
            <a:r>
              <a:rPr lang="en-AU" dirty="0" smtClean="0"/>
              <a:t>Classic in-institution interoperability</a:t>
            </a:r>
          </a:p>
          <a:p>
            <a:r>
              <a:rPr lang="en-AU" dirty="0" smtClean="0"/>
              <a:t>Back-end e-business systems (e.g. financial)</a:t>
            </a:r>
          </a:p>
          <a:p>
            <a:r>
              <a:rPr lang="en-AU" dirty="0" smtClean="0"/>
              <a:t>Regional Health Information Organizations (RHIO)</a:t>
            </a:r>
          </a:p>
          <a:p>
            <a:r>
              <a:rPr lang="en-AU" dirty="0" smtClean="0"/>
              <a:t>National EHR systems</a:t>
            </a:r>
          </a:p>
          <a:p>
            <a:r>
              <a:rPr lang="en-AU" dirty="0" smtClean="0"/>
              <a:t>Social Web (Health)</a:t>
            </a:r>
          </a:p>
          <a:p>
            <a:r>
              <a:rPr lang="en-AU" dirty="0" smtClean="0"/>
              <a:t>Mobile Applications</a:t>
            </a:r>
          </a:p>
        </p:txBody>
      </p:sp>
      <p:sp>
        <p:nvSpPr>
          <p:cNvPr id="4" name="Slide Number Placeholder 3"/>
          <p:cNvSpPr>
            <a:spLocks noGrp="1"/>
          </p:cNvSpPr>
          <p:nvPr>
            <p:ph type="sldNum" sz="quarter" idx="4"/>
          </p:nvPr>
        </p:nvSpPr>
        <p:spPr/>
        <p:txBody>
          <a:bodyPr/>
          <a:lstStyle/>
          <a:p>
            <a:fld id="{5CC3E5C4-3E2B-40F1-9F2B-C46CEB0C88DF}" type="slidenum">
              <a:rPr lang="en-CA" smtClean="0"/>
              <a:pPr/>
              <a:t>65</a:t>
            </a:fld>
            <a:endParaRPr lang="en-CA" dirty="0"/>
          </a:p>
        </p:txBody>
      </p:sp>
      <p:pic>
        <p:nvPicPr>
          <p:cNvPr id="7" name="Picture 6"/>
          <p:cNvPicPr>
            <a:picLocks noChangeAspect="1"/>
          </p:cNvPicPr>
          <p:nvPr/>
        </p:nvPicPr>
        <p:blipFill rotWithShape="1">
          <a:blip r:embed="rId2" cstate="print">
            <a:extLst>
              <a:ext uri="{28A0092B-C50C-407E-A947-70E740481C1C}">
                <a14:useLocalDpi xmlns:a14="http://schemas.microsoft.com/office/drawing/2010/main" xmlns="" val="0"/>
              </a:ext>
            </a:extLst>
          </a:blip>
          <a:srcRect l="27071" t="19101" r="26890" b="29814"/>
          <a:stretch/>
        </p:blipFill>
        <p:spPr>
          <a:xfrm>
            <a:off x="6876256" y="260648"/>
            <a:ext cx="2034746" cy="1252151"/>
          </a:xfrm>
          <a:prstGeom prst="rect">
            <a:avLst/>
          </a:prstGeom>
        </p:spPr>
      </p:pic>
      <p:grpSp>
        <p:nvGrpSpPr>
          <p:cNvPr id="5" name="Group 12"/>
          <p:cNvGrpSpPr/>
          <p:nvPr/>
        </p:nvGrpSpPr>
        <p:grpSpPr>
          <a:xfrm>
            <a:off x="4788022" y="4651002"/>
            <a:ext cx="3744418" cy="1077218"/>
            <a:chOff x="4788022" y="4651002"/>
            <a:chExt cx="3744418" cy="1077218"/>
          </a:xfrm>
        </p:grpSpPr>
        <p:sp>
          <p:nvSpPr>
            <p:cNvPr id="9" name="Right Arrow 8"/>
            <p:cNvSpPr/>
            <p:nvPr/>
          </p:nvSpPr>
          <p:spPr bwMode="auto">
            <a:xfrm rot="10800000">
              <a:off x="4788024" y="4653136"/>
              <a:ext cx="2016224" cy="432048"/>
            </a:xfrm>
            <a:prstGeom prst="right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1800" b="0" i="0" u="none" strike="noStrike" cap="none" normalizeH="0" baseline="0" dirty="0" smtClean="0">
                <a:ln>
                  <a:noFill/>
                </a:ln>
                <a:solidFill>
                  <a:schemeClr val="tx1"/>
                </a:solidFill>
                <a:effectLst/>
                <a:latin typeface="Arial" charset="0"/>
              </a:endParaRPr>
            </a:p>
          </p:txBody>
        </p:sp>
        <p:sp>
          <p:nvSpPr>
            <p:cNvPr id="10" name="Right Arrow 9"/>
            <p:cNvSpPr/>
            <p:nvPr/>
          </p:nvSpPr>
          <p:spPr bwMode="auto">
            <a:xfrm rot="10800000">
              <a:off x="4788022" y="5237585"/>
              <a:ext cx="2016225" cy="432048"/>
            </a:xfrm>
            <a:prstGeom prst="right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1800" b="0" i="0" u="none" strike="noStrike" cap="none" normalizeH="0" baseline="0" dirty="0" smtClean="0">
                <a:ln>
                  <a:noFill/>
                </a:ln>
                <a:solidFill>
                  <a:schemeClr val="tx1"/>
                </a:solidFill>
                <a:effectLst/>
                <a:latin typeface="Arial" charset="0"/>
              </a:endParaRPr>
            </a:p>
          </p:txBody>
        </p:sp>
        <p:sp>
          <p:nvSpPr>
            <p:cNvPr id="12" name="TextBox 11"/>
            <p:cNvSpPr txBox="1"/>
            <p:nvPr/>
          </p:nvSpPr>
          <p:spPr>
            <a:xfrm>
              <a:off x="7020272" y="4651002"/>
              <a:ext cx="1512168" cy="1077218"/>
            </a:xfrm>
            <a:prstGeom prst="rect">
              <a:avLst/>
            </a:prstGeom>
            <a:noFill/>
          </p:spPr>
          <p:txBody>
            <a:bodyPr wrap="square" rtlCol="0">
              <a:spAutoFit/>
            </a:bodyPr>
            <a:lstStyle/>
            <a:p>
              <a:r>
                <a:rPr lang="en-US" sz="3200" dirty="0" smtClean="0">
                  <a:solidFill>
                    <a:schemeClr val="accent1"/>
                  </a:solidFill>
                </a:rPr>
                <a:t>Near</a:t>
              </a:r>
            </a:p>
            <a:p>
              <a:r>
                <a:rPr lang="en-US" sz="3200" dirty="0" smtClean="0">
                  <a:solidFill>
                    <a:schemeClr val="accent1"/>
                  </a:solidFill>
                </a:rPr>
                <a:t>Term</a:t>
              </a:r>
              <a:endParaRPr lang="en-CA" sz="3200" dirty="0">
                <a:solidFill>
                  <a:schemeClr val="accent1"/>
                </a:solidFill>
              </a:endParaRPr>
            </a:p>
          </p:txBody>
        </p:sp>
      </p:grpSp>
    </p:spTree>
    <p:extLst>
      <p:ext uri="{BB962C8B-B14F-4D97-AF65-F5344CB8AC3E}">
        <p14:creationId xmlns:p14="http://schemas.microsoft.com/office/powerpoint/2010/main" xmlns="" val="2330721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nodeType="clickEffect">
                                  <p:stCondLst>
                                    <p:cond delay="0"/>
                                  </p:stCondLst>
                                  <p:childTnLst>
                                    <p:set>
                                      <p:cBhvr>
                                        <p:cTn id="30" dur="1" fill="hold">
                                          <p:stCondLst>
                                            <p:cond delay="0"/>
                                          </p:stCondLst>
                                        </p:cTn>
                                        <p:tgtEl>
                                          <p:spTgt spid="5"/>
                                        </p:tgtEl>
                                        <p:attrNameLst>
                                          <p:attrName>style.visibility</p:attrName>
                                        </p:attrNameLst>
                                      </p:cBhvr>
                                      <p:to>
                                        <p:strVal val="visible"/>
                                      </p:to>
                                    </p:set>
                                    <p:anim calcmode="lin" valueType="num">
                                      <p:cBhvr additive="base">
                                        <p:cTn id="31" dur="500" fill="hold"/>
                                        <p:tgtEl>
                                          <p:spTgt spid="5"/>
                                        </p:tgtEl>
                                        <p:attrNameLst>
                                          <p:attrName>ppt_x</p:attrName>
                                        </p:attrNameLst>
                                      </p:cBhvr>
                                      <p:tavLst>
                                        <p:tav tm="0">
                                          <p:val>
                                            <p:strVal val="1+#ppt_w/2"/>
                                          </p:val>
                                        </p:tav>
                                        <p:tav tm="100000">
                                          <p:val>
                                            <p:strVal val="#ppt_x"/>
                                          </p:val>
                                        </p:tav>
                                      </p:tavLst>
                                    </p:anim>
                                    <p:anim calcmode="lin" valueType="num">
                                      <p:cBhvr additive="base">
                                        <p:cTn id="32"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Implementation during DSTU</a:t>
            </a:r>
            <a:endParaRPr lang="en-CA" dirty="0"/>
          </a:p>
        </p:txBody>
      </p:sp>
      <p:sp>
        <p:nvSpPr>
          <p:cNvPr id="5" name="Content Placeholder 4"/>
          <p:cNvSpPr>
            <a:spLocks noGrp="1"/>
          </p:cNvSpPr>
          <p:nvPr>
            <p:ph idx="1"/>
          </p:nvPr>
        </p:nvSpPr>
        <p:spPr/>
        <p:txBody>
          <a:bodyPr/>
          <a:lstStyle/>
          <a:p>
            <a:r>
              <a:rPr lang="en-US" dirty="0" smtClean="0"/>
              <a:t>FHIR is new</a:t>
            </a:r>
          </a:p>
          <a:p>
            <a:pPr lvl="1"/>
            <a:r>
              <a:rPr lang="en-US" dirty="0" smtClean="0"/>
              <a:t>No commitment yet to backward compatibility</a:t>
            </a:r>
          </a:p>
          <a:p>
            <a:pPr lvl="1"/>
            <a:r>
              <a:rPr lang="en-US" dirty="0" smtClean="0"/>
              <a:t>No stability guarantee until 2017+</a:t>
            </a:r>
          </a:p>
          <a:p>
            <a:pPr lvl="1"/>
            <a:r>
              <a:rPr lang="en-US" dirty="0" smtClean="0"/>
              <a:t>Some resources don’t exist yet</a:t>
            </a:r>
          </a:p>
          <a:p>
            <a:pPr lvl="2"/>
            <a:r>
              <a:rPr lang="en-US" dirty="0" smtClean="0"/>
              <a:t>Appointment, Referral, Insurance, Nutrition, etc.</a:t>
            </a:r>
          </a:p>
          <a:p>
            <a:r>
              <a:rPr lang="en-US" dirty="0" smtClean="0"/>
              <a:t>However, implementers are choosing to build with it now</a:t>
            </a:r>
            <a:endParaRPr lang="en-CA" dirty="0"/>
          </a:p>
        </p:txBody>
      </p:sp>
    </p:spTree>
    <p:extLst>
      <p:ext uri="{BB962C8B-B14F-4D97-AF65-F5344CB8AC3E}">
        <p14:creationId xmlns:p14="http://schemas.microsoft.com/office/powerpoint/2010/main" xmlns="" val="75714318"/>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Who’s working with FHIR?</a:t>
            </a:r>
            <a:endParaRPr lang="en-CA" dirty="0"/>
          </a:p>
        </p:txBody>
      </p:sp>
      <p:sp>
        <p:nvSpPr>
          <p:cNvPr id="3" name="Content Placeholder 2"/>
          <p:cNvSpPr>
            <a:spLocks noGrp="1"/>
          </p:cNvSpPr>
          <p:nvPr>
            <p:ph idx="1"/>
          </p:nvPr>
        </p:nvSpPr>
        <p:spPr/>
        <p:txBody>
          <a:bodyPr/>
          <a:lstStyle/>
          <a:p>
            <a:r>
              <a:rPr lang="en-US" dirty="0" smtClean="0"/>
              <a:t>&gt;150 organizations declared</a:t>
            </a:r>
          </a:p>
          <a:p>
            <a:pPr lvl="1"/>
            <a:r>
              <a:rPr lang="en-US" dirty="0" smtClean="0"/>
              <a:t>attended a Connectathon and/or</a:t>
            </a:r>
          </a:p>
          <a:p>
            <a:pPr lvl="1"/>
            <a:r>
              <a:rPr lang="en-US" dirty="0" smtClean="0"/>
              <a:t>signed up on wiki</a:t>
            </a:r>
          </a:p>
          <a:p>
            <a:r>
              <a:rPr lang="en-US" dirty="0" smtClean="0"/>
              <a:t>Aware of many others not on either list</a:t>
            </a:r>
          </a:p>
          <a:p>
            <a:r>
              <a:rPr lang="en-US" dirty="0" smtClean="0"/>
              <a:t>Almost 300 participants on the FHIR Implementer’s Skype chat</a:t>
            </a:r>
          </a:p>
          <a:p>
            <a:pPr lvl="1"/>
            <a:r>
              <a:rPr lang="en-US" dirty="0" smtClean="0"/>
              <a:t>Probably scared away another 50%</a:t>
            </a:r>
          </a:p>
          <a:p>
            <a:r>
              <a:rPr lang="en-US" dirty="0" smtClean="0"/>
              <a:t>20+ countries involved so far</a:t>
            </a:r>
            <a:endParaRPr lang="en-CA" dirty="0"/>
          </a:p>
        </p:txBody>
      </p:sp>
      <p:sp>
        <p:nvSpPr>
          <p:cNvPr id="4" name="Slide Number Placeholder 3"/>
          <p:cNvSpPr>
            <a:spLocks noGrp="1"/>
          </p:cNvSpPr>
          <p:nvPr>
            <p:ph type="sldNum" sz="quarter" idx="4"/>
          </p:nvPr>
        </p:nvSpPr>
        <p:spPr/>
        <p:txBody>
          <a:bodyPr/>
          <a:lstStyle/>
          <a:p>
            <a:fld id="{5CC3E5C4-3E2B-40F1-9F2B-C46CEB0C88DF}" type="slidenum">
              <a:rPr lang="en-CA" smtClean="0"/>
              <a:pPr/>
              <a:t>67</a:t>
            </a:fld>
            <a:endParaRPr lang="en-CA" dirty="0"/>
          </a:p>
        </p:txBody>
      </p:sp>
    </p:spTree>
    <p:extLst>
      <p:ext uri="{BB962C8B-B14F-4D97-AF65-F5344CB8AC3E}">
        <p14:creationId xmlns:p14="http://schemas.microsoft.com/office/powerpoint/2010/main" xmlns="" val="3854061849"/>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FHIR &amp; other SDOs</a:t>
            </a:r>
            <a:endParaRPr lang="en-AU" dirty="0"/>
          </a:p>
        </p:txBody>
      </p:sp>
      <p:sp>
        <p:nvSpPr>
          <p:cNvPr id="3" name="Content Placeholder 2"/>
          <p:cNvSpPr>
            <a:spLocks noGrp="1"/>
          </p:cNvSpPr>
          <p:nvPr>
            <p:ph idx="1"/>
          </p:nvPr>
        </p:nvSpPr>
        <p:spPr/>
        <p:txBody>
          <a:bodyPr/>
          <a:lstStyle/>
          <a:p>
            <a:r>
              <a:rPr lang="en-AU" sz="2800" dirty="0" smtClean="0"/>
              <a:t>IHE</a:t>
            </a:r>
          </a:p>
          <a:p>
            <a:pPr lvl="1"/>
            <a:r>
              <a:rPr lang="en-AU" sz="2400" dirty="0" smtClean="0"/>
              <a:t>Using FHIR for MHD (mobile XDS)</a:t>
            </a:r>
          </a:p>
          <a:p>
            <a:pPr lvl="1"/>
            <a:r>
              <a:rPr lang="en-AU" sz="2400" dirty="0" smtClean="0"/>
              <a:t>FHIR profile for PIX/PDQ, CMAP, RECON, Accountable Order</a:t>
            </a:r>
          </a:p>
          <a:p>
            <a:r>
              <a:rPr lang="en-AU" sz="2800" dirty="0" smtClean="0"/>
              <a:t>DICOM</a:t>
            </a:r>
          </a:p>
          <a:p>
            <a:pPr lvl="1"/>
            <a:r>
              <a:rPr lang="en-AU" sz="2400" dirty="0" smtClean="0"/>
              <a:t>Building profile to make key images available to EHR</a:t>
            </a:r>
          </a:p>
          <a:p>
            <a:r>
              <a:rPr lang="en-AU" sz="2800" dirty="0" smtClean="0"/>
              <a:t>W3C </a:t>
            </a:r>
          </a:p>
          <a:p>
            <a:pPr lvl="1"/>
            <a:r>
              <a:rPr lang="en-AU" sz="2400" dirty="0" smtClean="0"/>
              <a:t>Semantic health group helping us with RDF, RIM-based semantic checking</a:t>
            </a:r>
          </a:p>
        </p:txBody>
      </p:sp>
      <p:sp>
        <p:nvSpPr>
          <p:cNvPr id="4" name="Slide Number Placeholder 3"/>
          <p:cNvSpPr>
            <a:spLocks noGrp="1"/>
          </p:cNvSpPr>
          <p:nvPr>
            <p:ph type="sldNum" sz="quarter" idx="4"/>
          </p:nvPr>
        </p:nvSpPr>
        <p:spPr/>
        <p:txBody>
          <a:bodyPr/>
          <a:lstStyle/>
          <a:p>
            <a:fld id="{5CC3E5C4-3E2B-40F1-9F2B-C46CEB0C88DF}" type="slidenum">
              <a:rPr lang="en-CA" smtClean="0"/>
              <a:pPr/>
              <a:t>68</a:t>
            </a:fld>
            <a:endParaRPr lang="en-CA" dirty="0"/>
          </a:p>
        </p:txBody>
      </p:sp>
      <p:pic>
        <p:nvPicPr>
          <p:cNvPr id="7" name="Picture 6"/>
          <p:cNvPicPr>
            <a:picLocks noChangeAspect="1"/>
          </p:cNvPicPr>
          <p:nvPr/>
        </p:nvPicPr>
        <p:blipFill rotWithShape="1">
          <a:blip r:embed="rId3" cstate="print">
            <a:extLst>
              <a:ext uri="{28A0092B-C50C-407E-A947-70E740481C1C}">
                <a14:useLocalDpi xmlns:a14="http://schemas.microsoft.com/office/drawing/2010/main" xmlns="" val="0"/>
              </a:ext>
            </a:extLst>
          </a:blip>
          <a:srcRect l="27071" t="19101" r="26890" b="29814"/>
          <a:stretch/>
        </p:blipFill>
        <p:spPr>
          <a:xfrm>
            <a:off x="6879784" y="269576"/>
            <a:ext cx="2034746" cy="1252151"/>
          </a:xfrm>
          <a:prstGeom prst="rect">
            <a:avLst/>
          </a:prstGeom>
        </p:spPr>
      </p:pic>
      <p:pic>
        <p:nvPicPr>
          <p:cNvPr id="7170" name="Picture 2" descr="C:\Users\office\AppData\Local\Microsoft\Windows\Temporary Internet Files\Content.IE5\TIOTJVXV\MC900439612[1].png"/>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5940152" y="1206353"/>
            <a:ext cx="2662267" cy="1893168"/>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5145259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FHIR &amp; the ONC</a:t>
            </a:r>
            <a:endParaRPr lang="en-CA" dirty="0"/>
          </a:p>
        </p:txBody>
      </p:sp>
      <p:sp>
        <p:nvSpPr>
          <p:cNvPr id="3" name="Content Placeholder 2"/>
          <p:cNvSpPr>
            <a:spLocks noGrp="1"/>
          </p:cNvSpPr>
          <p:nvPr>
            <p:ph idx="1"/>
          </p:nvPr>
        </p:nvSpPr>
        <p:spPr/>
        <p:txBody>
          <a:bodyPr/>
          <a:lstStyle/>
          <a:p>
            <a:r>
              <a:rPr lang="en-US" sz="2400" dirty="0" smtClean="0"/>
              <a:t>Structured Data Capture</a:t>
            </a:r>
          </a:p>
          <a:p>
            <a:pPr lvl="1"/>
            <a:r>
              <a:rPr lang="en-US" sz="2000" dirty="0" smtClean="0"/>
              <a:t>Profiling FHIR to convey data elements, form designs and form data</a:t>
            </a:r>
          </a:p>
          <a:p>
            <a:pPr lvl="1"/>
            <a:r>
              <a:rPr lang="en-US" sz="2000" dirty="0" smtClean="0"/>
              <a:t>Custom service to allow auto-populating forms based on CCDA or FHIR data</a:t>
            </a:r>
          </a:p>
          <a:p>
            <a:r>
              <a:rPr lang="en-US" sz="2400" dirty="0" smtClean="0"/>
              <a:t>Data Access Framework</a:t>
            </a:r>
          </a:p>
          <a:p>
            <a:pPr lvl="1"/>
            <a:r>
              <a:rPr lang="en-US" sz="2000" dirty="0" smtClean="0"/>
              <a:t>Profiling FHIR for meaningful use data access outside documents</a:t>
            </a:r>
          </a:p>
          <a:p>
            <a:r>
              <a:rPr lang="en-US" sz="2400" dirty="0" smtClean="0"/>
              <a:t>Clinical Decision Support / Clinical Quality Measures</a:t>
            </a:r>
          </a:p>
          <a:p>
            <a:pPr lvl="1"/>
            <a:r>
              <a:rPr lang="en-US" sz="2000" dirty="0" smtClean="0"/>
              <a:t>Using FHIR as their logical/physical model</a:t>
            </a:r>
          </a:p>
          <a:p>
            <a:r>
              <a:rPr lang="en-US" sz="2400" dirty="0" smtClean="0"/>
              <a:t>Strong interest in FHIR for other purposes</a:t>
            </a:r>
          </a:p>
        </p:txBody>
      </p:sp>
      <p:sp>
        <p:nvSpPr>
          <p:cNvPr id="4" name="Slide Number Placeholder 3"/>
          <p:cNvSpPr>
            <a:spLocks noGrp="1"/>
          </p:cNvSpPr>
          <p:nvPr>
            <p:ph type="sldNum" sz="quarter" idx="4"/>
          </p:nvPr>
        </p:nvSpPr>
        <p:spPr/>
        <p:txBody>
          <a:bodyPr/>
          <a:lstStyle/>
          <a:p>
            <a:fld id="{5CC3E5C4-3E2B-40F1-9F2B-C46CEB0C88DF}" type="slidenum">
              <a:rPr lang="en-CA" smtClean="0"/>
              <a:pPr/>
              <a:t>69</a:t>
            </a:fld>
            <a:endParaRPr lang="en-CA" dirty="0"/>
          </a:p>
        </p:txBody>
      </p:sp>
    </p:spTree>
    <p:extLst>
      <p:ext uri="{BB962C8B-B14F-4D97-AF65-F5344CB8AC3E}">
        <p14:creationId xmlns:p14="http://schemas.microsoft.com/office/powerpoint/2010/main" xmlns="" val="35469912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88014" y="5949280"/>
            <a:ext cx="6552728" cy="532070"/>
          </a:xfrm>
        </p:spPr>
        <p:txBody>
          <a:bodyPr anchor="b"/>
          <a:lstStyle/>
          <a:p>
            <a:r>
              <a:rPr lang="en-US" sz="2400" dirty="0">
                <a:solidFill>
                  <a:schemeClr val="tx1"/>
                </a:solidFill>
              </a:rPr>
              <a:t>http://</a:t>
            </a:r>
            <a:r>
              <a:rPr lang="en-US" sz="2400" dirty="0" smtClean="0">
                <a:solidFill>
                  <a:schemeClr val="tx1"/>
                </a:solidFill>
              </a:rPr>
              <a:t>xkcd.com/927</a:t>
            </a:r>
            <a:endParaRPr lang="en-CA" sz="2400" dirty="0">
              <a:solidFill>
                <a:schemeClr val="tx1"/>
              </a:solidFill>
            </a:endParaRPr>
          </a:p>
        </p:txBody>
      </p:sp>
      <p:pic>
        <p:nvPicPr>
          <p:cNvPr id="1026" name="Picture 2" descr="Standards"/>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395536" y="404664"/>
            <a:ext cx="8403814" cy="4756561"/>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1153252306"/>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FHIR &amp; CDA</a:t>
            </a:r>
            <a:endParaRPr lang="en-CA" dirty="0"/>
          </a:p>
        </p:txBody>
      </p:sp>
      <p:sp>
        <p:nvSpPr>
          <p:cNvPr id="3" name="Content Placeholder 2"/>
          <p:cNvSpPr>
            <a:spLocks noGrp="1"/>
          </p:cNvSpPr>
          <p:nvPr>
            <p:ph idx="1"/>
          </p:nvPr>
        </p:nvSpPr>
        <p:spPr/>
        <p:txBody>
          <a:bodyPr/>
          <a:lstStyle/>
          <a:p>
            <a:r>
              <a:rPr lang="en-US" dirty="0" smtClean="0"/>
              <a:t>HL7 developing FHIR profiles for CCDA</a:t>
            </a:r>
          </a:p>
          <a:p>
            <a:pPr lvl="1"/>
            <a:r>
              <a:rPr lang="en-US" dirty="0" smtClean="0"/>
              <a:t>Will have key ones present in next DSTU</a:t>
            </a:r>
          </a:p>
          <a:p>
            <a:pPr lvl="0"/>
            <a:r>
              <a:rPr lang="en-US" dirty="0" smtClean="0"/>
              <a:t>HL7 project to define “Clinical Document Architecture” in FHIR</a:t>
            </a:r>
          </a:p>
          <a:p>
            <a:pPr lvl="0"/>
            <a:r>
              <a:rPr lang="en-US" dirty="0" smtClean="0"/>
              <a:t>At least 3 projects looking at providing automated transformation between CCDA and FHIR</a:t>
            </a:r>
          </a:p>
        </p:txBody>
      </p:sp>
      <p:sp>
        <p:nvSpPr>
          <p:cNvPr id="4" name="Slide Number Placeholder 3"/>
          <p:cNvSpPr>
            <a:spLocks noGrp="1"/>
          </p:cNvSpPr>
          <p:nvPr>
            <p:ph type="sldNum" sz="quarter" idx="4"/>
          </p:nvPr>
        </p:nvSpPr>
        <p:spPr/>
        <p:txBody>
          <a:bodyPr/>
          <a:lstStyle/>
          <a:p>
            <a:fld id="{5CC3E5C4-3E2B-40F1-9F2B-C46CEB0C88DF}" type="slidenum">
              <a:rPr lang="en-CA" smtClean="0"/>
              <a:pPr/>
              <a:t>70</a:t>
            </a:fld>
            <a:endParaRPr lang="en-CA" dirty="0"/>
          </a:p>
        </p:txBody>
      </p:sp>
    </p:spTree>
    <p:extLst>
      <p:ext uri="{BB962C8B-B14F-4D97-AF65-F5344CB8AC3E}">
        <p14:creationId xmlns:p14="http://schemas.microsoft.com/office/powerpoint/2010/main" xmlns="" val="3230849192"/>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HSPC</a:t>
            </a:r>
            <a:endParaRPr lang="en-CA" dirty="0"/>
          </a:p>
        </p:txBody>
      </p:sp>
      <p:sp>
        <p:nvSpPr>
          <p:cNvPr id="3" name="Content Placeholder 2"/>
          <p:cNvSpPr>
            <a:spLocks noGrp="1"/>
          </p:cNvSpPr>
          <p:nvPr>
            <p:ph idx="1"/>
          </p:nvPr>
        </p:nvSpPr>
        <p:spPr/>
        <p:txBody>
          <a:bodyPr/>
          <a:lstStyle/>
          <a:p>
            <a:r>
              <a:rPr lang="en-CA" dirty="0" smtClean="0"/>
              <a:t>Health Services Platform Consortium</a:t>
            </a:r>
          </a:p>
          <a:p>
            <a:pPr lvl="1"/>
            <a:r>
              <a:rPr lang="en-CA" dirty="0" smtClean="0"/>
              <a:t>Intermountain Healthcare, Veterans Affairs, Harris, </a:t>
            </a:r>
            <a:r>
              <a:rPr lang="en-CA" dirty="0" err="1" smtClean="0"/>
              <a:t>Telus</a:t>
            </a:r>
            <a:r>
              <a:rPr lang="en-CA" dirty="0" smtClean="0"/>
              <a:t>, Dignity Health, IBM, Epic, Cerner, Mayo, HP, Kaiser, +++ (not all are official members)</a:t>
            </a:r>
          </a:p>
          <a:p>
            <a:pPr lvl="1"/>
            <a:r>
              <a:rPr lang="en-CA" dirty="0" smtClean="0"/>
              <a:t>Leverage FHIR + security and additional layers to allow plug &amp; play EHR modules</a:t>
            </a:r>
          </a:p>
          <a:p>
            <a:pPr lvl="1"/>
            <a:r>
              <a:rPr lang="en-CA" dirty="0" smtClean="0"/>
              <a:t>Stems from SMART on FHIR work </a:t>
            </a:r>
            <a:endParaRPr lang="en-CA" dirty="0"/>
          </a:p>
        </p:txBody>
      </p:sp>
      <p:sp>
        <p:nvSpPr>
          <p:cNvPr id="4" name="Slide Number Placeholder 3"/>
          <p:cNvSpPr>
            <a:spLocks noGrp="1"/>
          </p:cNvSpPr>
          <p:nvPr>
            <p:ph type="sldNum" sz="quarter" idx="4"/>
          </p:nvPr>
        </p:nvSpPr>
        <p:spPr/>
        <p:txBody>
          <a:bodyPr/>
          <a:lstStyle/>
          <a:p>
            <a:fld id="{5CC3E5C4-3E2B-40F1-9F2B-C46CEB0C88DF}" type="slidenum">
              <a:rPr lang="en-CA" smtClean="0"/>
              <a:pPr/>
              <a:t>71</a:t>
            </a:fld>
            <a:endParaRPr lang="en-CA" dirty="0"/>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study</a:t>
            </a:r>
            <a:r>
              <a:rPr lang="en-US" baseline="0" dirty="0" smtClean="0"/>
              <a:t> 1</a:t>
            </a:r>
            <a:endParaRPr lang="en-CA" dirty="0"/>
          </a:p>
        </p:txBody>
      </p:sp>
      <p:sp>
        <p:nvSpPr>
          <p:cNvPr id="3" name="Content Placeholder 2"/>
          <p:cNvSpPr>
            <a:spLocks noGrp="1"/>
          </p:cNvSpPr>
          <p:nvPr>
            <p:ph idx="1"/>
          </p:nvPr>
        </p:nvSpPr>
        <p:spPr/>
        <p:txBody>
          <a:bodyPr/>
          <a:lstStyle/>
          <a:p>
            <a:r>
              <a:rPr lang="en-US" dirty="0" smtClean="0"/>
              <a:t>Who</a:t>
            </a:r>
          </a:p>
          <a:p>
            <a:pPr lvl="1"/>
            <a:r>
              <a:rPr lang="en-CA" dirty="0" err="1" smtClean="0"/>
              <a:t>Oridashi</a:t>
            </a:r>
            <a:r>
              <a:rPr lang="en-CA" dirty="0" smtClean="0"/>
              <a:t> – Australian eHealth consultant/vendor</a:t>
            </a:r>
          </a:p>
          <a:p>
            <a:r>
              <a:rPr lang="en-US" dirty="0" smtClean="0"/>
              <a:t>What</a:t>
            </a:r>
          </a:p>
          <a:p>
            <a:pPr lvl="1"/>
            <a:r>
              <a:rPr lang="en-CA" dirty="0" smtClean="0"/>
              <a:t>Use FHIR </a:t>
            </a:r>
            <a:r>
              <a:rPr lang="en-CA" dirty="0"/>
              <a:t>as </a:t>
            </a:r>
            <a:r>
              <a:rPr lang="en-CA" dirty="0" smtClean="0"/>
              <a:t>primary </a:t>
            </a:r>
            <a:r>
              <a:rPr lang="en-CA" dirty="0"/>
              <a:t>care EMR integration interface to </a:t>
            </a:r>
            <a:r>
              <a:rPr lang="en-CA" dirty="0" smtClean="0"/>
              <a:t>two </a:t>
            </a:r>
            <a:r>
              <a:rPr lang="en-CA" dirty="0"/>
              <a:t>leading primary care </a:t>
            </a:r>
            <a:r>
              <a:rPr lang="en-CA" dirty="0" smtClean="0"/>
              <a:t>CISs.</a:t>
            </a:r>
          </a:p>
          <a:p>
            <a:pPr lvl="1"/>
            <a:r>
              <a:rPr lang="en-CA" dirty="0" smtClean="0"/>
              <a:t>Enables decision </a:t>
            </a:r>
            <a:r>
              <a:rPr lang="en-CA" dirty="0"/>
              <a:t>support, referral and personal health record portals</a:t>
            </a:r>
            <a:r>
              <a:rPr lang="en-CA" dirty="0" smtClean="0"/>
              <a:t>.</a:t>
            </a:r>
          </a:p>
          <a:p>
            <a:r>
              <a:rPr lang="en-US" dirty="0" smtClean="0"/>
              <a:t>When</a:t>
            </a:r>
          </a:p>
          <a:p>
            <a:pPr lvl="1"/>
            <a:r>
              <a:rPr lang="en-US" dirty="0" smtClean="0"/>
              <a:t>Full production Fall, 2014</a:t>
            </a:r>
          </a:p>
        </p:txBody>
      </p:sp>
      <p:sp>
        <p:nvSpPr>
          <p:cNvPr id="4" name="Slide Number Placeholder 3"/>
          <p:cNvSpPr>
            <a:spLocks noGrp="1"/>
          </p:cNvSpPr>
          <p:nvPr>
            <p:ph type="sldNum" sz="quarter" idx="4"/>
          </p:nvPr>
        </p:nvSpPr>
        <p:spPr/>
        <p:txBody>
          <a:bodyPr/>
          <a:lstStyle/>
          <a:p>
            <a:fld id="{5CC3E5C4-3E2B-40F1-9F2B-C46CEB0C88DF}" type="slidenum">
              <a:rPr lang="en-CA" smtClean="0"/>
              <a:pPr/>
              <a:t>72</a:t>
            </a:fld>
            <a:endParaRPr lang="en-CA" dirty="0"/>
          </a:p>
        </p:txBody>
      </p:sp>
    </p:spTree>
    <p:extLst>
      <p:ext uri="{BB962C8B-B14F-4D97-AF65-F5344CB8AC3E}">
        <p14:creationId xmlns:p14="http://schemas.microsoft.com/office/powerpoint/2010/main" xmlns="" val="3517557648"/>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Study</a:t>
            </a:r>
            <a:r>
              <a:rPr lang="en-US" baseline="0" dirty="0" smtClean="0"/>
              <a:t> 2</a:t>
            </a:r>
            <a:endParaRPr lang="en-CA" dirty="0"/>
          </a:p>
        </p:txBody>
      </p:sp>
      <p:sp>
        <p:nvSpPr>
          <p:cNvPr id="3" name="Content Placeholder 2"/>
          <p:cNvSpPr>
            <a:spLocks noGrp="1"/>
          </p:cNvSpPr>
          <p:nvPr>
            <p:ph idx="1"/>
          </p:nvPr>
        </p:nvSpPr>
        <p:spPr/>
        <p:txBody>
          <a:bodyPr/>
          <a:lstStyle/>
          <a:p>
            <a:r>
              <a:rPr lang="en-US" sz="2800" dirty="0" smtClean="0"/>
              <a:t>Who</a:t>
            </a:r>
          </a:p>
          <a:p>
            <a:pPr lvl="1"/>
            <a:r>
              <a:rPr lang="en-US" sz="2400" dirty="0" smtClean="0"/>
              <a:t>Healthcentrix.co – U.S. cloud-based PHR start-up</a:t>
            </a:r>
          </a:p>
          <a:p>
            <a:r>
              <a:rPr lang="en-US" sz="2800" dirty="0" smtClean="0"/>
              <a:t>What</a:t>
            </a:r>
          </a:p>
          <a:p>
            <a:pPr lvl="1"/>
            <a:r>
              <a:rPr lang="en-CA" sz="2400" dirty="0"/>
              <a:t> </a:t>
            </a:r>
            <a:r>
              <a:rPr lang="en-CA" sz="2400" dirty="0" smtClean="0"/>
              <a:t>Community portal, PHR, mobile health assistant, device aggregator</a:t>
            </a:r>
          </a:p>
          <a:p>
            <a:pPr lvl="2"/>
            <a:r>
              <a:rPr lang="en-CA" sz="2000" dirty="0" smtClean="0"/>
              <a:t>XDS </a:t>
            </a:r>
            <a:r>
              <a:rPr lang="en-CA" sz="2000" dirty="0"/>
              <a:t>persistence integrated with a CCDA bridge (HISP Direct and HIE</a:t>
            </a:r>
            <a:r>
              <a:rPr lang="en-CA" sz="2000" dirty="0" smtClean="0"/>
              <a:t>)</a:t>
            </a:r>
          </a:p>
          <a:p>
            <a:pPr lvl="1"/>
            <a:r>
              <a:rPr lang="en-CA" sz="2400" dirty="0" smtClean="0"/>
              <a:t>Patients</a:t>
            </a:r>
            <a:r>
              <a:rPr lang="en-CA" sz="2400" dirty="0"/>
              <a:t>, doctors and families share </a:t>
            </a:r>
            <a:r>
              <a:rPr lang="en-CA" sz="2400" dirty="0" smtClean="0"/>
              <a:t>PHI</a:t>
            </a:r>
            <a:r>
              <a:rPr lang="en-CA" sz="2400" dirty="0"/>
              <a:t>, </a:t>
            </a:r>
            <a:r>
              <a:rPr lang="en-CA" sz="2400" dirty="0" smtClean="0"/>
              <a:t>care plans &amp; patient-generated data</a:t>
            </a:r>
            <a:endParaRPr lang="en-US" sz="2400" dirty="0" smtClean="0"/>
          </a:p>
          <a:p>
            <a:r>
              <a:rPr lang="en-US" sz="2800" dirty="0" smtClean="0"/>
              <a:t>When:</a:t>
            </a:r>
          </a:p>
          <a:p>
            <a:pPr lvl="1"/>
            <a:r>
              <a:rPr lang="en-US" sz="2400" dirty="0" smtClean="0"/>
              <a:t>Alpha Feb (200 patients). Beta May, Prod: July</a:t>
            </a:r>
          </a:p>
        </p:txBody>
      </p:sp>
      <p:sp>
        <p:nvSpPr>
          <p:cNvPr id="4" name="Slide Number Placeholder 3"/>
          <p:cNvSpPr>
            <a:spLocks noGrp="1"/>
          </p:cNvSpPr>
          <p:nvPr>
            <p:ph type="sldNum" sz="quarter" idx="4"/>
          </p:nvPr>
        </p:nvSpPr>
        <p:spPr/>
        <p:txBody>
          <a:bodyPr/>
          <a:lstStyle/>
          <a:p>
            <a:fld id="{5CC3E5C4-3E2B-40F1-9F2B-C46CEB0C88DF}" type="slidenum">
              <a:rPr lang="en-CA" smtClean="0"/>
              <a:pPr/>
              <a:t>73</a:t>
            </a:fld>
            <a:endParaRPr lang="en-CA" dirty="0"/>
          </a:p>
        </p:txBody>
      </p:sp>
    </p:spTree>
    <p:extLst>
      <p:ext uri="{BB962C8B-B14F-4D97-AF65-F5344CB8AC3E}">
        <p14:creationId xmlns:p14="http://schemas.microsoft.com/office/powerpoint/2010/main" xmlns="" val="3307978514"/>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Study 3</a:t>
            </a:r>
            <a:endParaRPr lang="en-CA" dirty="0"/>
          </a:p>
        </p:txBody>
      </p:sp>
      <p:sp>
        <p:nvSpPr>
          <p:cNvPr id="3" name="Content Placeholder 2"/>
          <p:cNvSpPr>
            <a:spLocks noGrp="1"/>
          </p:cNvSpPr>
          <p:nvPr>
            <p:ph idx="1"/>
          </p:nvPr>
        </p:nvSpPr>
        <p:spPr/>
        <p:txBody>
          <a:bodyPr/>
          <a:lstStyle/>
          <a:p>
            <a:r>
              <a:rPr lang="en-CA" sz="3100" b="0" i="0" dirty="0" smtClean="0">
                <a:solidFill>
                  <a:schemeClr val="tx1"/>
                </a:solidFill>
                <a:effectLst/>
                <a:latin typeface="+mn-lt"/>
                <a:ea typeface="+mn-ea"/>
                <a:cs typeface="+mn-cs"/>
              </a:rPr>
              <a:t>Who</a:t>
            </a:r>
          </a:p>
          <a:p>
            <a:pPr lvl="1"/>
            <a:r>
              <a:rPr lang="en-CA" sz="2600" b="0" i="0" dirty="0" smtClean="0">
                <a:solidFill>
                  <a:schemeClr val="tx1"/>
                </a:solidFill>
                <a:effectLst/>
                <a:latin typeface="+mn-lt"/>
                <a:ea typeface="+mn-ea"/>
                <a:cs typeface="+mn-cs"/>
              </a:rPr>
              <a:t>Choice-Hospital-Systems &amp; Health Samurai (USA)</a:t>
            </a:r>
          </a:p>
          <a:p>
            <a:r>
              <a:rPr lang="en-CA" sz="3100" b="0" i="0" dirty="0" smtClean="0">
                <a:solidFill>
                  <a:schemeClr val="tx1"/>
                </a:solidFill>
                <a:effectLst/>
                <a:latin typeface="+mn-lt"/>
                <a:ea typeface="+mn-ea"/>
                <a:cs typeface="+mn-cs"/>
              </a:rPr>
              <a:t>What: </a:t>
            </a:r>
          </a:p>
          <a:p>
            <a:pPr lvl="1"/>
            <a:r>
              <a:rPr lang="en-CA" sz="2600" b="0" i="0" dirty="0" smtClean="0">
                <a:solidFill>
                  <a:schemeClr val="tx1"/>
                </a:solidFill>
                <a:effectLst/>
                <a:latin typeface="+mn-lt"/>
                <a:ea typeface="+mn-ea"/>
                <a:cs typeface="+mn-cs"/>
              </a:rPr>
              <a:t>CCHIT certified  cloud-based EHR  system </a:t>
            </a:r>
          </a:p>
          <a:p>
            <a:pPr lvl="1"/>
            <a:r>
              <a:rPr lang="en-CA" b="0" i="0" dirty="0" smtClean="0">
                <a:solidFill>
                  <a:schemeClr val="tx1"/>
                </a:solidFill>
                <a:effectLst/>
                <a:latin typeface="+mn-lt"/>
                <a:ea typeface="+mn-ea"/>
                <a:cs typeface="+mn-cs"/>
              </a:rPr>
              <a:t>Open source FHIR server implementation</a:t>
            </a:r>
          </a:p>
          <a:p>
            <a:r>
              <a:rPr lang="en-CA" sz="3600" dirty="0" smtClean="0"/>
              <a:t>When</a:t>
            </a:r>
          </a:p>
          <a:p>
            <a:pPr lvl="1"/>
            <a:r>
              <a:rPr lang="en-US" dirty="0" smtClean="0"/>
              <a:t>Available Fall 2014.  Enhancing to support LOINC, SNOMED and advanced search and plug-ins for CDA, v2</a:t>
            </a:r>
            <a:endParaRPr lang="en-CA" dirty="0" smtClean="0"/>
          </a:p>
        </p:txBody>
      </p:sp>
      <p:sp>
        <p:nvSpPr>
          <p:cNvPr id="4" name="Slide Number Placeholder 3"/>
          <p:cNvSpPr>
            <a:spLocks noGrp="1"/>
          </p:cNvSpPr>
          <p:nvPr>
            <p:ph type="sldNum" sz="quarter" idx="4"/>
          </p:nvPr>
        </p:nvSpPr>
        <p:spPr/>
        <p:txBody>
          <a:bodyPr/>
          <a:lstStyle/>
          <a:p>
            <a:fld id="{5CC3E5C4-3E2B-40F1-9F2B-C46CEB0C88DF}" type="slidenum">
              <a:rPr lang="en-CA" smtClean="0"/>
              <a:pPr/>
              <a:t>74</a:t>
            </a:fld>
            <a:endParaRPr lang="en-CA" dirty="0"/>
          </a:p>
        </p:txBody>
      </p:sp>
    </p:spTree>
    <p:extLst>
      <p:ext uri="{BB962C8B-B14F-4D97-AF65-F5344CB8AC3E}">
        <p14:creationId xmlns:p14="http://schemas.microsoft.com/office/powerpoint/2010/main" xmlns="" val="2979520778"/>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Study 4</a:t>
            </a:r>
            <a:endParaRPr lang="en-CA" dirty="0"/>
          </a:p>
        </p:txBody>
      </p:sp>
      <p:sp>
        <p:nvSpPr>
          <p:cNvPr id="3" name="Content Placeholder 2"/>
          <p:cNvSpPr>
            <a:spLocks noGrp="1"/>
          </p:cNvSpPr>
          <p:nvPr>
            <p:ph idx="1"/>
          </p:nvPr>
        </p:nvSpPr>
        <p:spPr/>
        <p:txBody>
          <a:bodyPr/>
          <a:lstStyle/>
          <a:p>
            <a:r>
              <a:rPr lang="en-US" sz="3100" i="0" u="none" dirty="0" smtClean="0">
                <a:solidFill>
                  <a:schemeClr val="tx1"/>
                </a:solidFill>
                <a:effectLst/>
                <a:latin typeface="+mn-lt"/>
                <a:ea typeface="+mn-ea"/>
                <a:cs typeface="+mn-cs"/>
              </a:rPr>
              <a:t>Who</a:t>
            </a:r>
            <a:endParaRPr lang="en-CA" sz="3100" i="0" u="none" dirty="0" smtClean="0">
              <a:solidFill>
                <a:schemeClr val="tx1"/>
              </a:solidFill>
              <a:effectLst/>
              <a:latin typeface="+mn-lt"/>
              <a:ea typeface="+mn-ea"/>
              <a:cs typeface="+mn-cs"/>
            </a:endParaRPr>
          </a:p>
          <a:p>
            <a:pPr lvl="1"/>
            <a:r>
              <a:rPr lang="en-CA" sz="2600" b="0" i="0" u="none" dirty="0" smtClean="0">
                <a:solidFill>
                  <a:schemeClr val="tx1"/>
                </a:solidFill>
                <a:effectLst/>
                <a:latin typeface="+mn-lt"/>
                <a:ea typeface="+mn-ea"/>
                <a:cs typeface="+mn-cs"/>
              </a:rPr>
              <a:t>Health &amp; Social Care Information Centre (England)</a:t>
            </a:r>
          </a:p>
          <a:p>
            <a:r>
              <a:rPr lang="en-US" sz="3100" b="0" i="0" dirty="0" smtClean="0">
                <a:solidFill>
                  <a:schemeClr val="tx1"/>
                </a:solidFill>
                <a:effectLst/>
                <a:latin typeface="+mn-lt"/>
                <a:ea typeface="+mn-ea"/>
                <a:cs typeface="+mn-cs"/>
              </a:rPr>
              <a:t>What</a:t>
            </a:r>
            <a:endParaRPr lang="en-CA" sz="3100" b="0" i="0" dirty="0" smtClean="0">
              <a:solidFill>
                <a:schemeClr val="tx1"/>
              </a:solidFill>
              <a:effectLst/>
              <a:latin typeface="+mn-lt"/>
              <a:ea typeface="+mn-ea"/>
              <a:cs typeface="+mn-cs"/>
            </a:endParaRPr>
          </a:p>
          <a:p>
            <a:pPr lvl="1"/>
            <a:r>
              <a:rPr lang="en-CA" sz="2600" b="0" i="0" dirty="0" smtClean="0">
                <a:solidFill>
                  <a:schemeClr val="tx1"/>
                </a:solidFill>
                <a:effectLst/>
                <a:latin typeface="+mn-lt"/>
                <a:ea typeface="+mn-ea"/>
                <a:cs typeface="+mn-cs"/>
              </a:rPr>
              <a:t>National risk registry (profiling using Forge). </a:t>
            </a:r>
          </a:p>
          <a:p>
            <a:pPr lvl="1"/>
            <a:r>
              <a:rPr lang="en-CA" sz="2600" b="0" i="0" dirty="0" smtClean="0">
                <a:solidFill>
                  <a:schemeClr val="tx1"/>
                </a:solidFill>
                <a:effectLst/>
                <a:latin typeface="+mn-lt"/>
                <a:ea typeface="+mn-ea"/>
                <a:cs typeface="+mn-cs"/>
              </a:rPr>
              <a:t>RESTful API for primary care.  Initial focus on demographics + appointments, then health summaries, vaccinations, meds</a:t>
            </a:r>
          </a:p>
          <a:p>
            <a:r>
              <a:rPr lang="en-CA" dirty="0" smtClean="0"/>
              <a:t>When</a:t>
            </a:r>
          </a:p>
          <a:p>
            <a:pPr lvl="1"/>
            <a:r>
              <a:rPr lang="en-US" b="0" i="0" dirty="0" smtClean="0">
                <a:solidFill>
                  <a:schemeClr val="tx1"/>
                </a:solidFill>
                <a:effectLst/>
                <a:latin typeface="+mn-lt"/>
                <a:ea typeface="+mn-ea"/>
                <a:cs typeface="+mn-cs"/>
              </a:rPr>
              <a:t>Risk registry by mid-summer, API “in progress”</a:t>
            </a:r>
            <a:endParaRPr lang="en-CA" b="0" i="0" dirty="0" smtClean="0">
              <a:solidFill>
                <a:schemeClr val="tx1"/>
              </a:solidFill>
              <a:effectLst/>
              <a:latin typeface="+mn-lt"/>
              <a:ea typeface="+mn-ea"/>
              <a:cs typeface="+mn-cs"/>
            </a:endParaRPr>
          </a:p>
        </p:txBody>
      </p:sp>
      <p:sp>
        <p:nvSpPr>
          <p:cNvPr id="4" name="Slide Number Placeholder 3"/>
          <p:cNvSpPr>
            <a:spLocks noGrp="1"/>
          </p:cNvSpPr>
          <p:nvPr>
            <p:ph type="sldNum" sz="quarter" idx="4"/>
          </p:nvPr>
        </p:nvSpPr>
        <p:spPr/>
        <p:txBody>
          <a:bodyPr/>
          <a:lstStyle/>
          <a:p>
            <a:fld id="{5CC3E5C4-3E2B-40F1-9F2B-C46CEB0C88DF}" type="slidenum">
              <a:rPr lang="en-CA" smtClean="0"/>
              <a:pPr/>
              <a:t>75</a:t>
            </a:fld>
            <a:endParaRPr lang="en-CA" dirty="0"/>
          </a:p>
        </p:txBody>
      </p:sp>
    </p:spTree>
    <p:extLst>
      <p:ext uri="{BB962C8B-B14F-4D97-AF65-F5344CB8AC3E}">
        <p14:creationId xmlns:p14="http://schemas.microsoft.com/office/powerpoint/2010/main" xmlns="" val="919151212"/>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Study 5</a:t>
            </a:r>
            <a:endParaRPr lang="en-CA" dirty="0"/>
          </a:p>
        </p:txBody>
      </p:sp>
      <p:sp>
        <p:nvSpPr>
          <p:cNvPr id="3" name="Content Placeholder 2"/>
          <p:cNvSpPr>
            <a:spLocks noGrp="1"/>
          </p:cNvSpPr>
          <p:nvPr>
            <p:ph idx="1"/>
          </p:nvPr>
        </p:nvSpPr>
        <p:spPr/>
        <p:txBody>
          <a:bodyPr/>
          <a:lstStyle/>
          <a:p>
            <a:r>
              <a:rPr lang="en-US" dirty="0" smtClean="0"/>
              <a:t>Who</a:t>
            </a:r>
          </a:p>
          <a:p>
            <a:pPr lvl="1"/>
            <a:r>
              <a:rPr lang="en-US" dirty="0" smtClean="0"/>
              <a:t>Intermountain Health</a:t>
            </a:r>
            <a:r>
              <a:rPr lang="en-US" baseline="0" dirty="0" smtClean="0"/>
              <a:t>care</a:t>
            </a:r>
            <a:r>
              <a:rPr lang="en-US" dirty="0" smtClean="0"/>
              <a:t> – provider org</a:t>
            </a:r>
            <a:r>
              <a:rPr lang="en-US" baseline="0" dirty="0" smtClean="0"/>
              <a:t> (USA)</a:t>
            </a:r>
          </a:p>
          <a:p>
            <a:pPr lvl="0"/>
            <a:r>
              <a:rPr lang="en-US" baseline="0" dirty="0" smtClean="0"/>
              <a:t>What</a:t>
            </a:r>
          </a:p>
          <a:p>
            <a:pPr lvl="1" rtl="0" eaLnBrk="1" fontAlgn="base" hangingPunct="1"/>
            <a:r>
              <a:rPr lang="en-US" sz="2600" dirty="0" smtClean="0">
                <a:solidFill>
                  <a:schemeClr val="tx1"/>
                </a:solidFill>
                <a:effectLst/>
                <a:latin typeface="+mn-lt"/>
                <a:ea typeface="+mn-ea"/>
                <a:cs typeface="+mn-cs"/>
              </a:rPr>
              <a:t>Converting 3000+ detailed clinical models and their accompanying value sets to FHIR</a:t>
            </a:r>
            <a:endParaRPr lang="en-CA" sz="2600" dirty="0" smtClean="0">
              <a:effectLst/>
            </a:endParaRPr>
          </a:p>
          <a:p>
            <a:pPr lvl="1"/>
            <a:r>
              <a:rPr lang="en-US" sz="2700" dirty="0" smtClean="0">
                <a:solidFill>
                  <a:schemeClr val="tx1"/>
                </a:solidFill>
                <a:effectLst/>
                <a:latin typeface="+mn-lt"/>
                <a:ea typeface="+mn-ea"/>
                <a:cs typeface="+mn-cs"/>
              </a:rPr>
              <a:t>Plan to use them with HSPCS</a:t>
            </a:r>
            <a:endParaRPr lang="en-US" baseline="0" dirty="0" smtClean="0"/>
          </a:p>
          <a:p>
            <a:pPr lvl="0"/>
            <a:r>
              <a:rPr lang="en-US" baseline="0" dirty="0" smtClean="0"/>
              <a:t>When</a:t>
            </a:r>
          </a:p>
          <a:p>
            <a:pPr lvl="1"/>
            <a:r>
              <a:rPr lang="en-US" baseline="0" dirty="0" smtClean="0"/>
              <a:t>Complete public review within </a:t>
            </a:r>
            <a:r>
              <a:rPr lang="en-US" dirty="0" smtClean="0"/>
              <a:t>next 6 months</a:t>
            </a:r>
            <a:endParaRPr lang="en-US" baseline="0" dirty="0" smtClean="0"/>
          </a:p>
        </p:txBody>
      </p:sp>
      <p:sp>
        <p:nvSpPr>
          <p:cNvPr id="4" name="Slide Number Placeholder 3"/>
          <p:cNvSpPr>
            <a:spLocks noGrp="1"/>
          </p:cNvSpPr>
          <p:nvPr>
            <p:ph type="sldNum" sz="quarter" idx="4"/>
          </p:nvPr>
        </p:nvSpPr>
        <p:spPr/>
        <p:txBody>
          <a:bodyPr/>
          <a:lstStyle/>
          <a:p>
            <a:fld id="{5CC3E5C4-3E2B-40F1-9F2B-C46CEB0C88DF}" type="slidenum">
              <a:rPr lang="en-CA" smtClean="0"/>
              <a:pPr/>
              <a:t>76</a:t>
            </a:fld>
            <a:endParaRPr lang="en-CA" dirty="0"/>
          </a:p>
        </p:txBody>
      </p:sp>
    </p:spTree>
    <p:extLst>
      <p:ext uri="{BB962C8B-B14F-4D97-AF65-F5344CB8AC3E}">
        <p14:creationId xmlns:p14="http://schemas.microsoft.com/office/powerpoint/2010/main" xmlns="" val="2652554507"/>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study 6</a:t>
            </a:r>
            <a:endParaRPr lang="en-CA" dirty="0"/>
          </a:p>
        </p:txBody>
      </p:sp>
      <p:sp>
        <p:nvSpPr>
          <p:cNvPr id="3" name="Content Placeholder 2"/>
          <p:cNvSpPr>
            <a:spLocks noGrp="1"/>
          </p:cNvSpPr>
          <p:nvPr>
            <p:ph idx="1"/>
          </p:nvPr>
        </p:nvSpPr>
        <p:spPr/>
        <p:txBody>
          <a:bodyPr/>
          <a:lstStyle/>
          <a:p>
            <a:r>
              <a:rPr lang="en-US" dirty="0" smtClean="0"/>
              <a:t>Who</a:t>
            </a:r>
          </a:p>
          <a:p>
            <a:pPr lvl="1"/>
            <a:r>
              <a:rPr lang="en-US" dirty="0" smtClean="0"/>
              <a:t>Orion Health - vendor (New Zealand)</a:t>
            </a:r>
          </a:p>
          <a:p>
            <a:r>
              <a:rPr lang="en-US" dirty="0" smtClean="0"/>
              <a:t>What</a:t>
            </a:r>
          </a:p>
          <a:p>
            <a:pPr lvl="1"/>
            <a:r>
              <a:rPr lang="en-CA" dirty="0" smtClean="0"/>
              <a:t>Updates to Integration engine to map v2 to FHIR</a:t>
            </a:r>
          </a:p>
          <a:p>
            <a:pPr lvl="1"/>
            <a:r>
              <a:rPr lang="en-CA" dirty="0" smtClean="0"/>
              <a:t>Read APIs for all CDR models</a:t>
            </a:r>
          </a:p>
          <a:p>
            <a:pPr lvl="1"/>
            <a:r>
              <a:rPr lang="en-CA" dirty="0" err="1" smtClean="0"/>
              <a:t>iOS</a:t>
            </a:r>
            <a:r>
              <a:rPr lang="en-CA" dirty="0" smtClean="0"/>
              <a:t> Application to expose </a:t>
            </a:r>
            <a:r>
              <a:rPr lang="en-CA" dirty="0" err="1" smtClean="0"/>
              <a:t>HealthKit</a:t>
            </a:r>
            <a:r>
              <a:rPr lang="en-CA" dirty="0" smtClean="0"/>
              <a:t> data over FHIR to cloud based repository for viewing by patient and authorized providers</a:t>
            </a:r>
          </a:p>
          <a:p>
            <a:r>
              <a:rPr lang="en-US" dirty="0" smtClean="0"/>
              <a:t>When</a:t>
            </a:r>
          </a:p>
          <a:p>
            <a:pPr lvl="1"/>
            <a:r>
              <a:rPr lang="en-US" dirty="0" smtClean="0"/>
              <a:t>Engine – Q2 2015, APIs Q3, </a:t>
            </a:r>
            <a:r>
              <a:rPr lang="en-US" dirty="0" err="1" smtClean="0"/>
              <a:t>iOS</a:t>
            </a:r>
            <a:r>
              <a:rPr lang="en-US" dirty="0" smtClean="0"/>
              <a:t> Q4</a:t>
            </a:r>
          </a:p>
        </p:txBody>
      </p:sp>
      <p:sp>
        <p:nvSpPr>
          <p:cNvPr id="4" name="Slide Number Placeholder 3"/>
          <p:cNvSpPr>
            <a:spLocks noGrp="1"/>
          </p:cNvSpPr>
          <p:nvPr>
            <p:ph type="sldNum" sz="quarter" idx="4"/>
          </p:nvPr>
        </p:nvSpPr>
        <p:spPr/>
        <p:txBody>
          <a:bodyPr/>
          <a:lstStyle/>
          <a:p>
            <a:fld id="{5CC3E5C4-3E2B-40F1-9F2B-C46CEB0C88DF}" type="slidenum">
              <a:rPr lang="en-CA" smtClean="0"/>
              <a:pPr/>
              <a:t>77</a:t>
            </a:fld>
            <a:endParaRPr lang="en-CA" dirty="0"/>
          </a:p>
        </p:txBody>
      </p:sp>
    </p:spTree>
    <p:extLst>
      <p:ext uri="{BB962C8B-B14F-4D97-AF65-F5344CB8AC3E}">
        <p14:creationId xmlns:p14="http://schemas.microsoft.com/office/powerpoint/2010/main" xmlns="" val="455988324"/>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Study 7</a:t>
            </a:r>
            <a:endParaRPr lang="en-CA" dirty="0"/>
          </a:p>
        </p:txBody>
      </p:sp>
      <p:sp>
        <p:nvSpPr>
          <p:cNvPr id="3" name="Content Placeholder 2"/>
          <p:cNvSpPr>
            <a:spLocks noGrp="1"/>
          </p:cNvSpPr>
          <p:nvPr>
            <p:ph idx="1"/>
          </p:nvPr>
        </p:nvSpPr>
        <p:spPr/>
        <p:txBody>
          <a:bodyPr/>
          <a:lstStyle/>
          <a:p>
            <a:r>
              <a:rPr lang="en-US" dirty="0" smtClean="0"/>
              <a:t>Who</a:t>
            </a:r>
          </a:p>
          <a:p>
            <a:pPr lvl="1"/>
            <a:r>
              <a:rPr lang="en-US" dirty="0" smtClean="0"/>
              <a:t>University Health Network (Canada)</a:t>
            </a:r>
          </a:p>
          <a:p>
            <a:pPr lvl="0"/>
            <a:r>
              <a:rPr lang="en-US" dirty="0" smtClean="0"/>
              <a:t>What</a:t>
            </a:r>
          </a:p>
          <a:p>
            <a:pPr lvl="1"/>
            <a:r>
              <a:rPr lang="en-US" dirty="0" smtClean="0"/>
              <a:t>Replace existing custom SOAP interface to back-end systems (CDR, EMPI, HIS, etc.)</a:t>
            </a:r>
          </a:p>
          <a:p>
            <a:pPr lvl="0"/>
            <a:r>
              <a:rPr lang="en-US" dirty="0" smtClean="0"/>
              <a:t>When</a:t>
            </a:r>
          </a:p>
          <a:p>
            <a:pPr marL="742950" marR="0" lvl="1" indent="-285750" algn="l" defTabSz="914400" rtl="0" eaLnBrk="1" fontAlgn="base" latinLnBrk="0" hangingPunct="1">
              <a:lnSpc>
                <a:spcPct val="100000"/>
              </a:lnSpc>
              <a:spcBef>
                <a:spcPct val="20000"/>
              </a:spcBef>
              <a:spcAft>
                <a:spcPct val="0"/>
              </a:spcAft>
              <a:buClr>
                <a:schemeClr val="accent1"/>
              </a:buClr>
              <a:buSzPct val="65000"/>
              <a:buFont typeface="Wingdings" pitchFamily="2" charset="2"/>
              <a:buChar char="Ø"/>
              <a:tabLst/>
              <a:defRPr/>
            </a:pPr>
            <a:r>
              <a:rPr lang="en-US" sz="2600" dirty="0" smtClean="0">
                <a:solidFill>
                  <a:schemeClr val="tx1"/>
                </a:solidFill>
                <a:effectLst/>
                <a:latin typeface="+mn-lt"/>
              </a:rPr>
              <a:t>Production:</a:t>
            </a:r>
          </a:p>
          <a:p>
            <a:pPr lvl="2" indent="-285750">
              <a:buClr>
                <a:schemeClr val="accent1"/>
              </a:buClr>
              <a:buSzPct val="65000"/>
              <a:buFont typeface="Wingdings" pitchFamily="2" charset="2"/>
              <a:buChar char="Ø"/>
              <a:defRPr/>
            </a:pPr>
            <a:r>
              <a:rPr lang="en-US" dirty="0" smtClean="0"/>
              <a:t>Registration/ADT, Clinical Document and Med order clinical portal portion production (2014)</a:t>
            </a:r>
          </a:p>
          <a:p>
            <a:pPr lvl="2" indent="-285750">
              <a:buClr>
                <a:schemeClr val="accent1"/>
              </a:buClr>
              <a:buSzPct val="65000"/>
              <a:buFont typeface="Wingdings" pitchFamily="2" charset="2"/>
              <a:buChar char="Ø"/>
              <a:defRPr/>
            </a:pPr>
            <a:r>
              <a:rPr lang="en-US" dirty="0" smtClean="0"/>
              <a:t>Electronic discharge &amp; medication summary</a:t>
            </a:r>
          </a:p>
        </p:txBody>
      </p:sp>
      <p:sp>
        <p:nvSpPr>
          <p:cNvPr id="4" name="Slide Number Placeholder 3"/>
          <p:cNvSpPr>
            <a:spLocks noGrp="1"/>
          </p:cNvSpPr>
          <p:nvPr>
            <p:ph type="sldNum" sz="quarter" idx="4"/>
          </p:nvPr>
        </p:nvSpPr>
        <p:spPr/>
        <p:txBody>
          <a:bodyPr/>
          <a:lstStyle/>
          <a:p>
            <a:fld id="{5CC3E5C4-3E2B-40F1-9F2B-C46CEB0C88DF}" type="slidenum">
              <a:rPr lang="en-CA" smtClean="0"/>
              <a:pPr/>
              <a:t>78</a:t>
            </a:fld>
            <a:endParaRPr lang="en-CA" dirty="0"/>
          </a:p>
        </p:txBody>
      </p:sp>
    </p:spTree>
    <p:extLst>
      <p:ext uri="{BB962C8B-B14F-4D97-AF65-F5344CB8AC3E}">
        <p14:creationId xmlns:p14="http://schemas.microsoft.com/office/powerpoint/2010/main" xmlns="" val="2560209767"/>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Case Study 8</a:t>
            </a:r>
            <a:endParaRPr lang="en-CA" dirty="0"/>
          </a:p>
        </p:txBody>
      </p:sp>
      <p:sp>
        <p:nvSpPr>
          <p:cNvPr id="3" name="Content Placeholder 2"/>
          <p:cNvSpPr>
            <a:spLocks noGrp="1"/>
          </p:cNvSpPr>
          <p:nvPr>
            <p:ph idx="1"/>
          </p:nvPr>
        </p:nvSpPr>
        <p:spPr/>
        <p:txBody>
          <a:bodyPr/>
          <a:lstStyle/>
          <a:p>
            <a:r>
              <a:rPr lang="en-CA" dirty="0" smtClean="0"/>
              <a:t>Who</a:t>
            </a:r>
          </a:p>
          <a:p>
            <a:pPr lvl="1"/>
            <a:r>
              <a:rPr lang="en-CA" dirty="0" smtClean="0"/>
              <a:t>UNICEF, USAID, </a:t>
            </a:r>
            <a:r>
              <a:rPr lang="en-CA" dirty="0" err="1" smtClean="0"/>
              <a:t>IntraHealth</a:t>
            </a:r>
            <a:r>
              <a:rPr lang="en-CA" dirty="0" smtClean="0"/>
              <a:t>, </a:t>
            </a:r>
            <a:r>
              <a:rPr lang="en-CA" dirty="0" err="1" smtClean="0"/>
              <a:t>OpenMRS</a:t>
            </a:r>
            <a:r>
              <a:rPr lang="en-CA" dirty="0" smtClean="0"/>
              <a:t>, +++</a:t>
            </a:r>
          </a:p>
          <a:p>
            <a:r>
              <a:rPr lang="en-CA" dirty="0" smtClean="0"/>
              <a:t>What</a:t>
            </a:r>
          </a:p>
          <a:p>
            <a:pPr lvl="1"/>
            <a:r>
              <a:rPr lang="en-CA" dirty="0" smtClean="0"/>
              <a:t>Sharing Practitioner, Location &amp; Organization registry information over IHE’s CSD to SMS applications for front-line Ebola healthcare workers</a:t>
            </a:r>
          </a:p>
          <a:p>
            <a:r>
              <a:rPr lang="en-CA" dirty="0" smtClean="0"/>
              <a:t>When</a:t>
            </a:r>
          </a:p>
          <a:p>
            <a:pPr lvl="1"/>
            <a:r>
              <a:rPr lang="en-CA" dirty="0" smtClean="0"/>
              <a:t>Prod: Liberia in Aug.; Sierra </a:t>
            </a:r>
            <a:r>
              <a:rPr lang="en-CA" dirty="0" err="1" smtClean="0"/>
              <a:t>Leonne</a:t>
            </a:r>
            <a:r>
              <a:rPr lang="en-CA" dirty="0" smtClean="0"/>
              <a:t>, </a:t>
            </a:r>
            <a:r>
              <a:rPr lang="en-CA" dirty="0" err="1" smtClean="0"/>
              <a:t>Guinnea</a:t>
            </a:r>
            <a:r>
              <a:rPr lang="en-CA" dirty="0" smtClean="0"/>
              <a:t> fall</a:t>
            </a:r>
          </a:p>
          <a:p>
            <a:pPr lvl="1"/>
            <a:r>
              <a:rPr lang="en-CA" dirty="0" smtClean="0"/>
              <a:t>Rollout &amp; expansion in several more countries</a:t>
            </a:r>
            <a:br>
              <a:rPr lang="en-CA" dirty="0" smtClean="0"/>
            </a:br>
            <a:r>
              <a:rPr lang="en-CA" dirty="0" smtClean="0"/>
              <a:t>over subsequent months</a:t>
            </a:r>
            <a:endParaRPr lang="en-CA" dirty="0"/>
          </a:p>
        </p:txBody>
      </p:sp>
      <p:sp>
        <p:nvSpPr>
          <p:cNvPr id="4" name="Slide Number Placeholder 3"/>
          <p:cNvSpPr>
            <a:spLocks noGrp="1"/>
          </p:cNvSpPr>
          <p:nvPr>
            <p:ph type="sldNum" sz="quarter" idx="4"/>
          </p:nvPr>
        </p:nvSpPr>
        <p:spPr/>
        <p:txBody>
          <a:bodyPr/>
          <a:lstStyle/>
          <a:p>
            <a:fld id="{5CC3E5C4-3E2B-40F1-9F2B-C46CEB0C88DF}" type="slidenum">
              <a:rPr lang="en-CA" smtClean="0"/>
              <a:pPr/>
              <a:t>79</a:t>
            </a:fld>
            <a:endParaRPr lang="en-CA"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Existing standards and bodies</a:t>
            </a:r>
            <a:endParaRPr lang="en-CA" dirty="0"/>
          </a:p>
        </p:txBody>
      </p:sp>
      <p:sp>
        <p:nvSpPr>
          <p:cNvPr id="5" name="Content Placeholder 4"/>
          <p:cNvSpPr>
            <a:spLocks noGrp="1"/>
          </p:cNvSpPr>
          <p:nvPr>
            <p:ph idx="1"/>
          </p:nvPr>
        </p:nvSpPr>
        <p:spPr/>
        <p:txBody>
          <a:bodyPr/>
          <a:lstStyle/>
          <a:p>
            <a:r>
              <a:rPr lang="en-US" sz="2800" dirty="0" smtClean="0"/>
              <a:t>HL7 – v2, v3, CDA</a:t>
            </a:r>
          </a:p>
          <a:p>
            <a:r>
              <a:rPr lang="en-US" sz="2800" dirty="0"/>
              <a:t>OpenEHR</a:t>
            </a:r>
          </a:p>
          <a:p>
            <a:r>
              <a:rPr lang="en-US" sz="2800" dirty="0" smtClean="0"/>
              <a:t>CDISC – SDTM, ADAM, define.xml</a:t>
            </a:r>
          </a:p>
          <a:p>
            <a:r>
              <a:rPr lang="en-US" sz="2800" dirty="0" smtClean="0"/>
              <a:t>X12</a:t>
            </a:r>
          </a:p>
          <a:p>
            <a:r>
              <a:rPr lang="en-US" sz="2800" dirty="0" smtClean="0"/>
              <a:t>CTS</a:t>
            </a:r>
          </a:p>
          <a:p>
            <a:r>
              <a:rPr lang="en-US" sz="2800" dirty="0" smtClean="0"/>
              <a:t>ISO – 11179, 21090, etc.</a:t>
            </a:r>
          </a:p>
          <a:p>
            <a:r>
              <a:rPr lang="en-US" sz="2800" dirty="0" smtClean="0"/>
              <a:t>DICOM</a:t>
            </a:r>
          </a:p>
          <a:p>
            <a:r>
              <a:rPr lang="en-US" sz="2800" dirty="0" smtClean="0"/>
              <a:t>W3C – </a:t>
            </a:r>
            <a:r>
              <a:rPr lang="en-US" sz="2800" dirty="0" err="1" smtClean="0"/>
              <a:t>Xforms</a:t>
            </a:r>
            <a:r>
              <a:rPr lang="en-US" sz="2800" dirty="0" smtClean="0"/>
              <a:t>, XSD</a:t>
            </a:r>
          </a:p>
          <a:p>
            <a:r>
              <a:rPr lang="en-US" sz="2800" dirty="0" smtClean="0"/>
              <a:t>Many others</a:t>
            </a:r>
          </a:p>
        </p:txBody>
      </p:sp>
      <p:sp>
        <p:nvSpPr>
          <p:cNvPr id="2" name="Slide Number Placeholder 1"/>
          <p:cNvSpPr>
            <a:spLocks noGrp="1"/>
          </p:cNvSpPr>
          <p:nvPr>
            <p:ph type="sldNum" sz="quarter" idx="4"/>
          </p:nvPr>
        </p:nvSpPr>
        <p:spPr/>
        <p:txBody>
          <a:bodyPr/>
          <a:lstStyle/>
          <a:p>
            <a:fld id="{5CC3E5C4-3E2B-40F1-9F2B-C46CEB0C88DF}" type="slidenum">
              <a:rPr lang="en-CA" smtClean="0"/>
              <a:pPr/>
              <a:t>8</a:t>
            </a:fld>
            <a:endParaRPr lang="en-CA" dirty="0"/>
          </a:p>
        </p:txBody>
      </p:sp>
      <p:sp>
        <p:nvSpPr>
          <p:cNvPr id="6" name="TextBox 5"/>
          <p:cNvSpPr txBox="1"/>
          <p:nvPr/>
        </p:nvSpPr>
        <p:spPr>
          <a:xfrm>
            <a:off x="1331640" y="3412499"/>
            <a:ext cx="6571030" cy="646331"/>
          </a:xfrm>
          <a:prstGeom prst="rect">
            <a:avLst/>
          </a:prstGeom>
          <a:solidFill>
            <a:schemeClr val="bg1"/>
          </a:solidFill>
        </p:spPr>
        <p:txBody>
          <a:bodyPr wrap="none" rtlCol="0">
            <a:spAutoFit/>
          </a:bodyPr>
          <a:lstStyle/>
          <a:p>
            <a:r>
              <a:rPr lang="en-US" sz="3600" b="1" dirty="0" smtClean="0">
                <a:solidFill>
                  <a:srgbClr val="C00000"/>
                </a:solidFill>
              </a:rPr>
              <a:t>Do we really need one more?</a:t>
            </a:r>
            <a:endParaRPr lang="en-CA" sz="3600" b="1" dirty="0">
              <a:solidFill>
                <a:srgbClr val="C00000"/>
              </a:solidFill>
            </a:endParaRPr>
          </a:p>
        </p:txBody>
      </p:sp>
    </p:spTree>
    <p:extLst>
      <p:ext uri="{BB962C8B-B14F-4D97-AF65-F5344CB8AC3E}">
        <p14:creationId xmlns="" xmlns:p14="http://schemas.microsoft.com/office/powerpoint/2010/main" val="19039636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study takeaways</a:t>
            </a:r>
            <a:endParaRPr lang="en-CA" dirty="0"/>
          </a:p>
        </p:txBody>
      </p:sp>
      <p:sp>
        <p:nvSpPr>
          <p:cNvPr id="3" name="Content Placeholder 2"/>
          <p:cNvSpPr>
            <a:spLocks noGrp="1"/>
          </p:cNvSpPr>
          <p:nvPr>
            <p:ph idx="1"/>
          </p:nvPr>
        </p:nvSpPr>
        <p:spPr/>
        <p:txBody>
          <a:bodyPr/>
          <a:lstStyle/>
          <a:p>
            <a:r>
              <a:rPr lang="en-US" dirty="0" smtClean="0"/>
              <a:t>Broad international interest</a:t>
            </a:r>
          </a:p>
          <a:p>
            <a:r>
              <a:rPr lang="en-US" dirty="0" smtClean="0"/>
              <a:t>Wide range of engagement</a:t>
            </a:r>
          </a:p>
          <a:p>
            <a:pPr lvl="1"/>
            <a:r>
              <a:rPr lang="en-US" dirty="0" smtClean="0"/>
              <a:t>National initiatives</a:t>
            </a:r>
          </a:p>
          <a:p>
            <a:pPr lvl="1"/>
            <a:r>
              <a:rPr lang="en-US" dirty="0" smtClean="0"/>
              <a:t>Care</a:t>
            </a:r>
            <a:r>
              <a:rPr lang="en-US" baseline="0" dirty="0" smtClean="0"/>
              <a:t> provider organizations</a:t>
            </a:r>
          </a:p>
          <a:p>
            <a:pPr lvl="1"/>
            <a:r>
              <a:rPr lang="en-US" baseline="0" dirty="0" smtClean="0"/>
              <a:t>Small vendors/entrepreneurs</a:t>
            </a:r>
          </a:p>
          <a:p>
            <a:pPr lvl="0"/>
            <a:r>
              <a:rPr lang="en-US" dirty="0" smtClean="0"/>
              <a:t>Mixture of green-field and upgrading existing systems</a:t>
            </a:r>
          </a:p>
          <a:p>
            <a:pPr lvl="0"/>
            <a:r>
              <a:rPr lang="en-US" dirty="0" smtClean="0"/>
              <a:t>All with short times to production</a:t>
            </a:r>
          </a:p>
          <a:p>
            <a:pPr lvl="0"/>
            <a:r>
              <a:rPr lang="en-US" dirty="0" smtClean="0"/>
              <a:t>Baby steps to full commitment</a:t>
            </a:r>
          </a:p>
        </p:txBody>
      </p:sp>
      <p:sp>
        <p:nvSpPr>
          <p:cNvPr id="4" name="Slide Number Placeholder 3"/>
          <p:cNvSpPr>
            <a:spLocks noGrp="1"/>
          </p:cNvSpPr>
          <p:nvPr>
            <p:ph type="sldNum" sz="quarter" idx="4"/>
          </p:nvPr>
        </p:nvSpPr>
        <p:spPr/>
        <p:txBody>
          <a:bodyPr/>
          <a:lstStyle/>
          <a:p>
            <a:fld id="{5CC3E5C4-3E2B-40F1-9F2B-C46CEB0C88DF}" type="slidenum">
              <a:rPr lang="en-CA" smtClean="0"/>
              <a:pPr/>
              <a:t>80</a:t>
            </a:fld>
            <a:endParaRPr lang="en-CA" dirty="0"/>
          </a:p>
        </p:txBody>
      </p:sp>
    </p:spTree>
    <p:extLst>
      <p:ext uri="{BB962C8B-B14F-4D97-AF65-F5344CB8AC3E}">
        <p14:creationId xmlns:p14="http://schemas.microsoft.com/office/powerpoint/2010/main" xmlns="" val="3807471590"/>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FHIR Risks</a:t>
            </a:r>
            <a:endParaRPr lang="en-CA" dirty="0"/>
          </a:p>
        </p:txBody>
      </p:sp>
      <p:sp>
        <p:nvSpPr>
          <p:cNvPr id="5" name="Text Placeholder 4"/>
          <p:cNvSpPr>
            <a:spLocks noGrp="1"/>
          </p:cNvSpPr>
          <p:nvPr>
            <p:ph type="body" idx="1"/>
          </p:nvPr>
        </p:nvSpPr>
        <p:spPr/>
        <p:txBody>
          <a:bodyPr/>
          <a:lstStyle/>
          <a:p>
            <a:r>
              <a:rPr lang="en-US" dirty="0" smtClean="0"/>
              <a:t>And mitigations</a:t>
            </a:r>
          </a:p>
        </p:txBody>
      </p:sp>
      <p:sp>
        <p:nvSpPr>
          <p:cNvPr id="4" name="Slide Number Placeholder 3"/>
          <p:cNvSpPr>
            <a:spLocks noGrp="1"/>
          </p:cNvSpPr>
          <p:nvPr>
            <p:ph type="sldNum" sz="quarter" idx="4294967295"/>
          </p:nvPr>
        </p:nvSpPr>
        <p:spPr>
          <a:xfrm>
            <a:off x="0" y="6303963"/>
            <a:ext cx="720725" cy="220662"/>
          </a:xfrm>
          <a:prstGeom prst="rect">
            <a:avLst/>
          </a:prstGeom>
        </p:spPr>
        <p:txBody>
          <a:bodyPr/>
          <a:lstStyle/>
          <a:p>
            <a:fld id="{5CC3E5C4-3E2B-40F1-9F2B-C46CEB0C88DF}" type="slidenum">
              <a:rPr lang="en-CA" smtClean="0"/>
              <a:pPr/>
              <a:t>81</a:t>
            </a:fld>
            <a:endParaRPr lang="en-CA" dirty="0"/>
          </a:p>
        </p:txBody>
      </p:sp>
    </p:spTree>
    <p:extLst>
      <p:ext uri="{BB962C8B-B14F-4D97-AF65-F5344CB8AC3E}">
        <p14:creationId xmlns:p14="http://schemas.microsoft.com/office/powerpoint/2010/main" xmlns="" val="1122855257"/>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Risks with FHIR</a:t>
            </a:r>
            <a:endParaRPr lang="en-CA" dirty="0"/>
          </a:p>
        </p:txBody>
      </p:sp>
      <p:sp>
        <p:nvSpPr>
          <p:cNvPr id="5" name="Content Placeholder 4"/>
          <p:cNvSpPr>
            <a:spLocks noGrp="1"/>
          </p:cNvSpPr>
          <p:nvPr>
            <p:ph idx="1"/>
          </p:nvPr>
        </p:nvSpPr>
        <p:spPr/>
        <p:txBody>
          <a:bodyPr/>
          <a:lstStyle/>
          <a:p>
            <a:r>
              <a:rPr lang="en-US" dirty="0" smtClean="0"/>
              <a:t>FHIR is new</a:t>
            </a:r>
          </a:p>
          <a:p>
            <a:pPr lvl="1"/>
            <a:r>
              <a:rPr lang="en-US" dirty="0" smtClean="0"/>
              <a:t>Be ready to migrate</a:t>
            </a:r>
          </a:p>
          <a:p>
            <a:pPr lvl="1"/>
            <a:r>
              <a:rPr lang="en-US" dirty="0" smtClean="0"/>
              <a:t>Caution for mission critical applications</a:t>
            </a:r>
          </a:p>
          <a:p>
            <a:r>
              <a:rPr lang="en-US" dirty="0" smtClean="0"/>
              <a:t>FHIR is cool</a:t>
            </a:r>
          </a:p>
          <a:p>
            <a:pPr lvl="1"/>
            <a:r>
              <a:rPr lang="en-US" dirty="0" smtClean="0"/>
              <a:t>Be realistic about what’s achievable</a:t>
            </a:r>
          </a:p>
          <a:p>
            <a:pPr lvl="1"/>
            <a:r>
              <a:rPr lang="en-US" dirty="0" smtClean="0"/>
              <a:t>Work with others (HL7, IHE, etc.) to build profiles</a:t>
            </a:r>
          </a:p>
          <a:p>
            <a:r>
              <a:rPr lang="en-US" dirty="0" smtClean="0"/>
              <a:t>FHIR is coming</a:t>
            </a:r>
          </a:p>
          <a:p>
            <a:pPr lvl="1"/>
            <a:r>
              <a:rPr lang="en-US" dirty="0" smtClean="0"/>
              <a:t>At minimum, monitor</a:t>
            </a:r>
          </a:p>
          <a:p>
            <a:pPr lvl="1"/>
            <a:r>
              <a:rPr lang="en-US" dirty="0" smtClean="0"/>
              <a:t>Consider whether to pilot to build experience</a:t>
            </a:r>
          </a:p>
        </p:txBody>
      </p:sp>
    </p:spTree>
    <p:extLst>
      <p:ext uri="{BB962C8B-B14F-4D97-AF65-F5344CB8AC3E}">
        <p14:creationId xmlns:p14="http://schemas.microsoft.com/office/powerpoint/2010/main" xmlns="" val="4009683310"/>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Next Steps</a:t>
            </a:r>
            <a:endParaRPr lang="en-CA" dirty="0"/>
          </a:p>
        </p:txBody>
      </p:sp>
      <p:sp>
        <p:nvSpPr>
          <p:cNvPr id="5" name="Text Placeholder 4"/>
          <p:cNvSpPr>
            <a:spLocks noGrp="1"/>
          </p:cNvSpPr>
          <p:nvPr>
            <p:ph type="body" idx="1"/>
          </p:nvPr>
        </p:nvSpPr>
        <p:spPr/>
        <p:txBody>
          <a:bodyPr/>
          <a:lstStyle/>
          <a:p>
            <a:r>
              <a:rPr lang="en-US" dirty="0" smtClean="0"/>
              <a:t>For you and your organization</a:t>
            </a:r>
            <a:endParaRPr lang="en-CA" dirty="0"/>
          </a:p>
        </p:txBody>
      </p:sp>
      <p:sp>
        <p:nvSpPr>
          <p:cNvPr id="4" name="Slide Number Placeholder 3"/>
          <p:cNvSpPr>
            <a:spLocks noGrp="1"/>
          </p:cNvSpPr>
          <p:nvPr>
            <p:ph type="sldNum" sz="quarter" idx="4294967295"/>
          </p:nvPr>
        </p:nvSpPr>
        <p:spPr>
          <a:xfrm>
            <a:off x="0" y="6303963"/>
            <a:ext cx="720725" cy="220662"/>
          </a:xfrm>
          <a:prstGeom prst="rect">
            <a:avLst/>
          </a:prstGeom>
        </p:spPr>
        <p:txBody>
          <a:bodyPr/>
          <a:lstStyle/>
          <a:p>
            <a:fld id="{5CC3E5C4-3E2B-40F1-9F2B-C46CEB0C88DF}" type="slidenum">
              <a:rPr lang="en-CA" smtClean="0"/>
              <a:pPr/>
              <a:t>83</a:t>
            </a:fld>
            <a:endParaRPr lang="en-CA" dirty="0"/>
          </a:p>
        </p:txBody>
      </p:sp>
    </p:spTree>
    <p:extLst>
      <p:ext uri="{BB962C8B-B14F-4D97-AF65-F5344CB8AC3E}">
        <p14:creationId xmlns:p14="http://schemas.microsoft.com/office/powerpoint/2010/main" xmlns="" val="2908572274"/>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Next Steps</a:t>
            </a:r>
            <a:endParaRPr lang="en-AU" dirty="0"/>
          </a:p>
        </p:txBody>
      </p:sp>
      <p:sp>
        <p:nvSpPr>
          <p:cNvPr id="3" name="Content Placeholder 2"/>
          <p:cNvSpPr>
            <a:spLocks noGrp="1"/>
          </p:cNvSpPr>
          <p:nvPr>
            <p:ph idx="1"/>
          </p:nvPr>
        </p:nvSpPr>
        <p:spPr/>
        <p:txBody>
          <a:bodyPr/>
          <a:lstStyle/>
          <a:p>
            <a:r>
              <a:rPr lang="en-AU" sz="2400" dirty="0" smtClean="0"/>
              <a:t>Is this something your organization wants/needs to track?</a:t>
            </a:r>
          </a:p>
          <a:p>
            <a:r>
              <a:rPr lang="en-AU" sz="2400" dirty="0" smtClean="0"/>
              <a:t>Monitor</a:t>
            </a:r>
          </a:p>
          <a:p>
            <a:pPr lvl="1"/>
            <a:r>
              <a:rPr lang="en-AU" sz="1900" dirty="0" smtClean="0"/>
              <a:t>Have someone sign up to the FHIR list</a:t>
            </a:r>
            <a:br>
              <a:rPr lang="en-AU" sz="1900" dirty="0" smtClean="0"/>
            </a:br>
            <a:r>
              <a:rPr lang="en-AU" sz="1900" dirty="0" smtClean="0"/>
              <a:t>or Skype chats</a:t>
            </a:r>
          </a:p>
          <a:p>
            <a:pPr marL="457200" lvl="1" indent="0">
              <a:buNone/>
            </a:pPr>
            <a:r>
              <a:rPr lang="en-AU" sz="1900" dirty="0" smtClean="0"/>
              <a:t>	(instructions on the wiki)</a:t>
            </a:r>
          </a:p>
          <a:p>
            <a:pPr lvl="2"/>
            <a:r>
              <a:rPr lang="en-AU" sz="1800" dirty="0">
                <a:hlinkClick r:id="rId2"/>
              </a:rPr>
              <a:t>http://</a:t>
            </a:r>
            <a:r>
              <a:rPr lang="en-AU" sz="1800" dirty="0" smtClean="0">
                <a:hlinkClick r:id="rId2"/>
              </a:rPr>
              <a:t>wiki.hl7.org?title=FHIR</a:t>
            </a:r>
            <a:endParaRPr lang="en-AU" sz="1700" dirty="0" smtClean="0"/>
          </a:p>
          <a:p>
            <a:r>
              <a:rPr lang="en-AU" sz="2400" dirty="0" smtClean="0"/>
              <a:t>Engage</a:t>
            </a:r>
          </a:p>
          <a:p>
            <a:pPr lvl="1"/>
            <a:r>
              <a:rPr lang="en-AU" sz="1900" dirty="0" smtClean="0"/>
              <a:t>Have someone read through the specs</a:t>
            </a:r>
          </a:p>
          <a:p>
            <a:pPr lvl="1"/>
            <a:r>
              <a:rPr lang="en-AU" sz="1900" dirty="0" smtClean="0"/>
              <a:t>Send someone to development tutorials</a:t>
            </a:r>
          </a:p>
          <a:p>
            <a:pPr lvl="1"/>
            <a:r>
              <a:rPr lang="en-AU" sz="1900" dirty="0" smtClean="0"/>
              <a:t>Have your organization participate in or observe a connectathon</a:t>
            </a:r>
          </a:p>
          <a:p>
            <a:pPr lvl="1"/>
            <a:r>
              <a:rPr lang="en-AU" sz="1900" dirty="0" smtClean="0"/>
              <a:t>Participate in the upcoming DSTU ballot</a:t>
            </a:r>
          </a:p>
        </p:txBody>
      </p:sp>
      <p:sp>
        <p:nvSpPr>
          <p:cNvPr id="4" name="Slide Number Placeholder 3"/>
          <p:cNvSpPr>
            <a:spLocks noGrp="1"/>
          </p:cNvSpPr>
          <p:nvPr>
            <p:ph type="sldNum" sz="quarter" idx="4"/>
          </p:nvPr>
        </p:nvSpPr>
        <p:spPr/>
        <p:txBody>
          <a:bodyPr/>
          <a:lstStyle/>
          <a:p>
            <a:fld id="{5CC3E5C4-3E2B-40F1-9F2B-C46CEB0C88DF}" type="slidenum">
              <a:rPr lang="en-CA" smtClean="0"/>
              <a:pPr/>
              <a:t>84</a:t>
            </a:fld>
            <a:endParaRPr lang="en-CA" dirty="0"/>
          </a:p>
        </p:txBody>
      </p:sp>
      <p:pic>
        <p:nvPicPr>
          <p:cNvPr id="7" name="Picture 6"/>
          <p:cNvPicPr>
            <a:picLocks noChangeAspect="1"/>
          </p:cNvPicPr>
          <p:nvPr/>
        </p:nvPicPr>
        <p:blipFill rotWithShape="1">
          <a:blip r:embed="rId3" cstate="print">
            <a:extLst>
              <a:ext uri="{28A0092B-C50C-407E-A947-70E740481C1C}">
                <a14:useLocalDpi xmlns:a14="http://schemas.microsoft.com/office/drawing/2010/main" xmlns="" val="0"/>
              </a:ext>
            </a:extLst>
          </a:blip>
          <a:srcRect l="27071" t="19101" r="26890" b="29814"/>
          <a:stretch/>
        </p:blipFill>
        <p:spPr>
          <a:xfrm>
            <a:off x="6876256" y="260648"/>
            <a:ext cx="2034746" cy="1252151"/>
          </a:xfrm>
          <a:prstGeom prst="rect">
            <a:avLst/>
          </a:prstGeom>
        </p:spPr>
      </p:pic>
      <p:pic>
        <p:nvPicPr>
          <p:cNvPr id="18434" name="Picture 2" descr="C:\Users\office\AppData\Local\Microsoft\Windows\Temporary Internet Files\Content.IE5\272C75AG\MP900422961[1].jpg"/>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6012160" y="2348880"/>
            <a:ext cx="2763134" cy="2016224"/>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486745025"/>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Education opportunities</a:t>
            </a:r>
            <a:endParaRPr lang="en-AU" b="1" dirty="0"/>
          </a:p>
        </p:txBody>
      </p:sp>
      <p:sp>
        <p:nvSpPr>
          <p:cNvPr id="3" name="Content Placeholder 2"/>
          <p:cNvSpPr>
            <a:spLocks noGrp="1"/>
          </p:cNvSpPr>
          <p:nvPr>
            <p:ph idx="1"/>
          </p:nvPr>
        </p:nvSpPr>
        <p:spPr/>
        <p:txBody>
          <a:bodyPr/>
          <a:lstStyle/>
          <a:p>
            <a:r>
              <a:rPr lang="en-AU" sz="2400" dirty="0" smtClean="0"/>
              <a:t>Attend a Working Group Meeting</a:t>
            </a:r>
          </a:p>
          <a:p>
            <a:pPr lvl="1"/>
            <a:r>
              <a:rPr lang="en-AU" sz="1900" dirty="0" smtClean="0"/>
              <a:t>Tutorials, </a:t>
            </a:r>
            <a:r>
              <a:rPr lang="en-AU" sz="1900" b="1" dirty="0" smtClean="0"/>
              <a:t>Connectathons</a:t>
            </a:r>
          </a:p>
          <a:p>
            <a:pPr lvl="1"/>
            <a:r>
              <a:rPr lang="en-AU" sz="1900" dirty="0" smtClean="0"/>
              <a:t>May 8-14 Paris</a:t>
            </a:r>
          </a:p>
          <a:p>
            <a:pPr lvl="1"/>
            <a:r>
              <a:rPr lang="en-AU" sz="1900" dirty="0" smtClean="0"/>
              <a:t>October 2-9 Atlanta</a:t>
            </a:r>
          </a:p>
          <a:p>
            <a:r>
              <a:rPr lang="en-AU" sz="2400" dirty="0" smtClean="0"/>
              <a:t>Attend an Implementation Workshop</a:t>
            </a:r>
          </a:p>
          <a:p>
            <a:pPr lvl="1"/>
            <a:r>
              <a:rPr lang="en-AU" sz="1900" dirty="0" smtClean="0"/>
              <a:t>Intensive tutorials, hands-on</a:t>
            </a:r>
          </a:p>
          <a:p>
            <a:pPr lvl="1"/>
            <a:r>
              <a:rPr lang="en-AU" sz="1900" dirty="0" smtClean="0"/>
              <a:t>July 13-15 DC</a:t>
            </a:r>
          </a:p>
          <a:p>
            <a:pPr lvl="1"/>
            <a:r>
              <a:rPr lang="en-AU" sz="1900" dirty="0" smtClean="0"/>
              <a:t>November 16-18 Dallas</a:t>
            </a:r>
          </a:p>
          <a:p>
            <a:r>
              <a:rPr lang="en-AU" sz="2400" dirty="0" smtClean="0"/>
              <a:t>FHIR Institute Webinars</a:t>
            </a:r>
          </a:p>
          <a:p>
            <a:pPr lvl="1"/>
            <a:r>
              <a:rPr lang="en-AU" sz="1900" dirty="0" smtClean="0"/>
              <a:t>October 19-23</a:t>
            </a:r>
          </a:p>
          <a:p>
            <a:r>
              <a:rPr lang="en-AU" sz="2400" dirty="0" smtClean="0"/>
              <a:t>FHIR Developer Days</a:t>
            </a:r>
          </a:p>
          <a:p>
            <a:pPr lvl="1"/>
            <a:r>
              <a:rPr lang="en-AU" sz="1900" dirty="0" smtClean="0"/>
              <a:t>Amsterdam Nov 18-20th</a:t>
            </a:r>
          </a:p>
        </p:txBody>
      </p:sp>
      <p:sp>
        <p:nvSpPr>
          <p:cNvPr id="4" name="Slide Number Placeholder 3"/>
          <p:cNvSpPr>
            <a:spLocks noGrp="1"/>
          </p:cNvSpPr>
          <p:nvPr>
            <p:ph type="sldNum" sz="quarter" idx="4"/>
          </p:nvPr>
        </p:nvSpPr>
        <p:spPr/>
        <p:txBody>
          <a:bodyPr/>
          <a:lstStyle/>
          <a:p>
            <a:fld id="{5CC3E5C4-3E2B-40F1-9F2B-C46CEB0C88DF}" type="slidenum">
              <a:rPr lang="en-CA" smtClean="0"/>
              <a:pPr/>
              <a:t>85</a:t>
            </a:fld>
            <a:endParaRPr lang="en-CA" dirty="0"/>
          </a:p>
        </p:txBody>
      </p:sp>
      <p:pic>
        <p:nvPicPr>
          <p:cNvPr id="7" name="Picture 6"/>
          <p:cNvPicPr>
            <a:picLocks noChangeAspect="1"/>
          </p:cNvPicPr>
          <p:nvPr/>
        </p:nvPicPr>
        <p:blipFill rotWithShape="1">
          <a:blip r:embed="rId2" cstate="print">
            <a:extLst>
              <a:ext uri="{28A0092B-C50C-407E-A947-70E740481C1C}">
                <a14:useLocalDpi xmlns="" xmlns:a14="http://schemas.microsoft.com/office/drawing/2010/main" val="0"/>
              </a:ext>
            </a:extLst>
          </a:blip>
          <a:srcRect l="27071" t="19101" r="26890" b="29814"/>
          <a:stretch/>
        </p:blipFill>
        <p:spPr>
          <a:xfrm>
            <a:off x="6876256" y="260648"/>
            <a:ext cx="2034746" cy="1252151"/>
          </a:xfrm>
          <a:prstGeom prst="rect">
            <a:avLst/>
          </a:prstGeom>
        </p:spPr>
      </p:pic>
      <p:pic>
        <p:nvPicPr>
          <p:cNvPr id="18434" name="Picture 2" descr="C:\Users\office\AppData\Local\Microsoft\Windows\Temporary Internet Files\Content.IE5\272C75AG\MP900422961[1].jpg"/>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6012160" y="2348880"/>
            <a:ext cx="2763134" cy="2016224"/>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3486745025"/>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p:txBody>
          <a:bodyPr/>
          <a:lstStyle/>
          <a:p>
            <a:fld id="{5CC3E5C4-3E2B-40F1-9F2B-C46CEB0C88DF}" type="slidenum">
              <a:rPr lang="en-CA" smtClean="0"/>
              <a:pPr/>
              <a:t>86</a:t>
            </a:fld>
            <a:endParaRPr lang="en-CA" dirty="0"/>
          </a:p>
        </p:txBody>
      </p:sp>
      <p:sp>
        <p:nvSpPr>
          <p:cNvPr id="5" name="Title 4"/>
          <p:cNvSpPr>
            <a:spLocks noGrp="1"/>
          </p:cNvSpPr>
          <p:nvPr>
            <p:ph type="title"/>
          </p:nvPr>
        </p:nvSpPr>
        <p:spPr>
          <a:xfrm>
            <a:off x="323528" y="332657"/>
            <a:ext cx="8496944" cy="1180142"/>
          </a:xfrm>
        </p:spPr>
        <p:txBody>
          <a:bodyPr/>
          <a:lstStyle/>
          <a:p>
            <a:pPr algn="ctr"/>
            <a:r>
              <a:rPr lang="en-US" sz="2800" b="1" dirty="0" smtClean="0">
                <a:solidFill>
                  <a:schemeClr val="tx1"/>
                </a:solidFill>
              </a:rPr>
              <a:t>International HL7 FHIR Developer Days</a:t>
            </a:r>
            <a:br>
              <a:rPr lang="en-US" sz="2800" b="1" dirty="0" smtClean="0">
                <a:solidFill>
                  <a:schemeClr val="tx1"/>
                </a:solidFill>
              </a:rPr>
            </a:br>
            <a:r>
              <a:rPr lang="en-US" sz="2400" b="1" smtClean="0">
                <a:solidFill>
                  <a:schemeClr val="accent1"/>
                </a:solidFill>
              </a:rPr>
              <a:t>November 18-20, 2015 </a:t>
            </a:r>
            <a:r>
              <a:rPr lang="en-US" sz="2400" b="1" dirty="0" smtClean="0">
                <a:solidFill>
                  <a:schemeClr val="accent1"/>
                </a:solidFill>
              </a:rPr>
              <a:t>in Amsterdam</a:t>
            </a:r>
            <a:endParaRPr lang="en-CA" sz="2800" b="1" dirty="0">
              <a:solidFill>
                <a:schemeClr val="accent1"/>
              </a:solidFill>
            </a:endParaRPr>
          </a:p>
        </p:txBody>
      </p:sp>
      <p:sp>
        <p:nvSpPr>
          <p:cNvPr id="6" name="Text Placeholder 5"/>
          <p:cNvSpPr>
            <a:spLocks noGrp="1"/>
          </p:cNvSpPr>
          <p:nvPr>
            <p:ph type="body" idx="4294967295"/>
          </p:nvPr>
        </p:nvSpPr>
        <p:spPr>
          <a:xfrm>
            <a:off x="395536" y="1412570"/>
            <a:ext cx="8384027" cy="4104456"/>
          </a:xfrm>
        </p:spPr>
        <p:txBody>
          <a:bodyPr/>
          <a:lstStyle/>
          <a:p>
            <a:r>
              <a:rPr lang="en-US" sz="2400" dirty="0" smtClean="0"/>
              <a:t>Education</a:t>
            </a:r>
          </a:p>
          <a:p>
            <a:pPr lvl="1"/>
            <a:r>
              <a:rPr lang="en-US" sz="2000" dirty="0" smtClean="0"/>
              <a:t>14 tutorials</a:t>
            </a:r>
          </a:p>
          <a:p>
            <a:pPr lvl="2"/>
            <a:r>
              <a:rPr lang="en-US" sz="1800" dirty="0" smtClean="0"/>
              <a:t>pick &amp; choose</a:t>
            </a:r>
          </a:p>
          <a:p>
            <a:pPr lvl="2"/>
            <a:endParaRPr lang="en-US" sz="800" dirty="0" smtClean="0"/>
          </a:p>
          <a:p>
            <a:r>
              <a:rPr lang="en-US" sz="2400" dirty="0" smtClean="0"/>
              <a:t>Connectathon</a:t>
            </a:r>
          </a:p>
          <a:p>
            <a:pPr lvl="1"/>
            <a:r>
              <a:rPr lang="en-US" sz="2000" dirty="0" smtClean="0"/>
              <a:t>Meet fellow developers</a:t>
            </a:r>
          </a:p>
          <a:p>
            <a:pPr lvl="1"/>
            <a:r>
              <a:rPr lang="en-US" sz="2000" dirty="0" smtClean="0"/>
              <a:t>Put FHIR to the test</a:t>
            </a:r>
          </a:p>
          <a:p>
            <a:pPr lvl="1"/>
            <a:endParaRPr lang="en-US" sz="800" dirty="0"/>
          </a:p>
          <a:p>
            <a:r>
              <a:rPr lang="en-US" sz="2400" dirty="0" smtClean="0"/>
              <a:t>Networking</a:t>
            </a:r>
          </a:p>
          <a:p>
            <a:pPr lvl="1"/>
            <a:r>
              <a:rPr lang="en-US" sz="2000" dirty="0" smtClean="0"/>
              <a:t>FHIR experts and authors on hand</a:t>
            </a:r>
            <a:br>
              <a:rPr lang="en-US" sz="2000" dirty="0" smtClean="0"/>
            </a:br>
            <a:endParaRPr lang="en-US" sz="600" dirty="0" smtClean="0"/>
          </a:p>
          <a:p>
            <a:pPr marL="0" indent="0" algn="ctr">
              <a:buNone/>
            </a:pPr>
            <a:r>
              <a:rPr lang="en-US" sz="3200" b="1" dirty="0" smtClean="0">
                <a:solidFill>
                  <a:schemeClr val="accent1"/>
                </a:solidFill>
              </a:rPr>
              <a:t>http://fhir.furore.com/devdays</a:t>
            </a:r>
            <a:endParaRPr lang="en-CA" sz="3200" b="1" dirty="0">
              <a:solidFill>
                <a:schemeClr val="accent1"/>
              </a:solidFill>
            </a:endParaRPr>
          </a:p>
        </p:txBody>
      </p:sp>
      <p:pic>
        <p:nvPicPr>
          <p:cNvPr id="8" name="Picture 14" descr="HL7 International Logo"/>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347911" y="5714190"/>
            <a:ext cx="665162" cy="685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9" name="Picture 8"/>
          <p:cNvPicPr>
            <a:picLocks noChangeAspect="1"/>
          </p:cNvPicPr>
          <p:nvPr/>
        </p:nvPicPr>
        <p:blipFill rotWithShape="1">
          <a:blip r:embed="rId3" cstate="print">
            <a:extLst>
              <a:ext uri="{28A0092B-C50C-407E-A947-70E740481C1C}">
                <a14:useLocalDpi xmlns:a14="http://schemas.microsoft.com/office/drawing/2010/main" xmlns="" val="0"/>
              </a:ext>
            </a:extLst>
          </a:blip>
          <a:srcRect l="27071" t="19101" r="26890" b="29814"/>
          <a:stretch/>
        </p:blipFill>
        <p:spPr>
          <a:xfrm>
            <a:off x="7548711" y="5603263"/>
            <a:ext cx="1296144" cy="797627"/>
          </a:xfrm>
          <a:prstGeom prst="rect">
            <a:avLst/>
          </a:prstGeom>
        </p:spPr>
      </p:pic>
      <p:pic>
        <p:nvPicPr>
          <p:cNvPr id="1028" name="Picture 4" descr="http://www.hl7.nl/templates/hl7/images/logo.jpg"/>
          <p:cNvPicPr>
            <a:picLocks noChangeAspect="1" noChangeArrowheads="1"/>
          </p:cNvPicPr>
          <p:nvPr/>
        </p:nvPicPr>
        <p:blipFill rotWithShape="1">
          <a:blip r:embed="rId4" cstate="print">
            <a:extLst>
              <a:ext uri="{28A0092B-C50C-407E-A947-70E740481C1C}">
                <a14:useLocalDpi xmlns:a14="http://schemas.microsoft.com/office/drawing/2010/main" xmlns="" val="0"/>
              </a:ext>
            </a:extLst>
          </a:blip>
          <a:srcRect l="11345" t="2756" r="14781" b="2756"/>
          <a:stretch/>
        </p:blipFill>
        <p:spPr bwMode="auto">
          <a:xfrm>
            <a:off x="1148987" y="5713290"/>
            <a:ext cx="703971" cy="687600"/>
          </a:xfrm>
          <a:prstGeom prst="rect">
            <a:avLst/>
          </a:prstGeom>
          <a:noFill/>
          <a:extLst>
            <a:ext uri="{909E8E84-426E-40DD-AFC4-6F175D3DCCD1}">
              <a14:hiddenFill xmlns:a14="http://schemas.microsoft.com/office/drawing/2010/main" xmlns="">
                <a:solidFill>
                  <a:srgbClr val="FFFFFF"/>
                </a:solidFill>
              </a14:hiddenFill>
            </a:ext>
          </a:extLst>
        </p:spPr>
      </p:pic>
      <p:pic>
        <p:nvPicPr>
          <p:cNvPr id="1030" name="Picture 6" descr="Rene Spronk"/>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1988872" y="5713290"/>
            <a:ext cx="687600" cy="687600"/>
          </a:xfrm>
          <a:prstGeom prst="rect">
            <a:avLst/>
          </a:prstGeom>
          <a:noFill/>
          <a:extLst>
            <a:ext uri="{909E8E84-426E-40DD-AFC4-6F175D3DCCD1}">
              <a14:hiddenFill xmlns:a14="http://schemas.microsoft.com/office/drawing/2010/main" xmlns="">
                <a:solidFill>
                  <a:srgbClr val="FFFFFF"/>
                </a:solidFill>
              </a14:hiddenFill>
            </a:ext>
          </a:extLst>
        </p:spPr>
      </p:pic>
      <p:pic>
        <p:nvPicPr>
          <p:cNvPr id="1032" name="Picture 8" descr="http://www.persberichtonline.nl/wp-content/uploads/logo-rood3.jpg"/>
          <p:cNvPicPr>
            <a:picLocks noChangeAspect="1" noChangeArrowheads="1"/>
          </p:cNvPicPr>
          <p:nvPr/>
        </p:nvPicPr>
        <p:blipFill>
          <a:blip r:embed="rId6" cstate="print">
            <a:extLst>
              <a:ext uri="{28A0092B-C50C-407E-A947-70E740481C1C}">
                <a14:useLocalDpi xmlns:a14="http://schemas.microsoft.com/office/drawing/2010/main" xmlns="" val="0"/>
              </a:ext>
            </a:extLst>
          </a:blip>
          <a:srcRect/>
          <a:stretch>
            <a:fillRect/>
          </a:stretch>
        </p:blipFill>
        <p:spPr bwMode="auto">
          <a:xfrm>
            <a:off x="2812386" y="5790227"/>
            <a:ext cx="1800200" cy="533727"/>
          </a:xfrm>
          <a:prstGeom prst="rect">
            <a:avLst/>
          </a:prstGeom>
          <a:noFill/>
          <a:extLst>
            <a:ext uri="{909E8E84-426E-40DD-AFC4-6F175D3DCCD1}">
              <a14:hiddenFill xmlns:a14="http://schemas.microsoft.com/office/drawing/2010/main" xmlns="">
                <a:solidFill>
                  <a:srgbClr val="FFFFFF"/>
                </a:solidFill>
              </a14:hiddenFill>
            </a:ext>
          </a:extLst>
        </p:spPr>
      </p:pic>
      <p:sp>
        <p:nvSpPr>
          <p:cNvPr id="7" name="AutoShape 10" descr="data:image/jpeg;base64,/9j/4AAQSkZJRgABAQAAAQABAAD/2wCEAAkGBxQHBhIUBxMUFhIXGSIZFxcXFxgcGhwfFxccIB8cGh8gHTQgGB8mIRwbIjEhJSkvLjouHCAzODUsNygtLisBCgoKBQUFDgUFDisZExkrKysrKysrKysrKysrKysrKysrKysrKysrKysrKysrKysrKysrKysrKysrKysrKysrK//AABEIALcBEwMBIgACEQEDEQH/xAAcAAEAAgMBAQEAAAAAAAAAAAAABwgEBQYDAQL/xABHEAABAwIEAwQFBwkGBwEAAAABAAIDBBEFBhIhBzFRE0FhcRUiMoGRCBRSYnKhoiNCU4KSk7Gy0RYXM2PB0yU1Q3Oj0vAk/8QAFAEBAAAAAAAAAAAAAAAAAAAAAP/EABQRAQAAAAAAAAAAAAAAAAAAAAD/2gAMAwEAAhEDEQA/AJwREQEREBERAREQEREBERAREQEREBERAREQEREBERAREQEREBERAREQEREBERAREQEREBERAREQEREBERAREQEREBERAREQEREBERAREQEREBERAREQEREBERAREQEREBERAREQEREBERAREQEREBERAREQEREBERAREQEREBERAREQEREBERAREQEREBERAREQEREBERAREQEREBERAREQEREBERAREQEREBERAREQEREBERAXK55z7TZJEPpVszjLq0iJrSfU03J1PFvaH3rqlW75Q2J/O87MiadoIWgjo55Lj+EsQd5/fzh36Gt/dw/7y32TOJ9JnHFjBhkdQ14YX3kbGG2aWj82Qm/rDuVVFJnyfHac/nxgePvYf9EFllGWIccMOoq6SPs6p+hxbrYyIsdpNrtJlBIPcbLc8W8z/wBmMmyugNp5fyUXUFwN3fqtub9dPVVRQWN/v5w79DW/u4f95dBX8TKWgyjT19RHUdjO8sYzTH2m2v1iO0tp9Q76u9vVVSVl8z8MH5iyzhtMypELaWLS4dnr1uLGAn2ha2l37RQYv9/OHfoa393D/vKU4n9pEDYi4vY8xccj4qFcO4B/NcQifPWtexr2uczsCNQa4Etv2m1xteymxAReVRUspheoe1o+s4D+K+U9UypH/wCZ7HfZcD/BB7IiICIvhcA4AkXPJB9Rfl7xGwmQgAcydgtQ/NtBHLpfXUgdysaiK9+ltSDcovOCdtREHU7muaeRaQQfIheiAi/MkgiYTIQAOZJsAtNLnDD4XkS19ICOYM8Vx5+tsg3aLCw7F6fFBfDJ4ZR/lyMf/KVmoCIsHEcZp8L/AOZ1EMX/AHJGM/mKDORa/D8dpcUfbDamCU9I5WPP4StggLmMx8QMPy3UGPFalolHONoc9w2v6waDp233tzWVnnG/7OZSqqlltUbPUuLjW4hrLjvGpwVPZpXTzOdO4uc4kuc4kkkm5JJ3JJ70FqsA4o4fj+LR0+GvlMshIaDG4A2aSd+7YErtVD/B7hv6EbBiWIy+u6IvbFp2YJG7EuJuToO4sLXI3UMYtmmpr8UmlZUTtEkjnholeANTibAA2Fr2QXHRRvwFildkkzV73vdNK4tL3OcdLLMtufpNf8VJCAiIgKnuf8S9L51rZb3DpnBp+qw6W/haFbDMuI+iMu1M/wCiie8ebWkge82CpegKReAj9PESMdY5B+G/+i5KHC75RmqnjlURwsP2opnv/lj+K/WUcedlrGPnEF9bY5Gst3Okic1pPgCQfcg6njfmf0/nF0cBvDTXib0L7/lHfEBvkwHvUeLNwjDpMbxeKCjGqWV4aL35uPM+A5k9AV9x2OOHGZ20H+E17msPVrTYOPiQL+9BschYb6XzpRRWuHTNLh9Vh1O/C0rf8Ysdkq+IVUKeRwZGWxANcR7DRq5H6epZ3AGiEmcJKicepTQPfq6F1m/yl/wUeYnWHEcSlmm9qR7nu83uJP8AFBJXAOGTEc7mSpe8sgic/dxtqdZgvv0c4+5bPiVxjkmqn0+UX6Im7OqBu55/y/ot+tzPdbv5HAcQdgHDOtkpjaWsmbTA94jiYXyEefaBh+14LiGtLnAN3J5BBmxxVGPVx7Js1RMdzYPkebd55krya+XDK31DJFMw221Me0j72lWv4cZQjyflyONrR27wHTv5lzyNxf6LeQHv5krluIHCM5tzI6pgqWQ6mtDm9kXElotqJ1DusPcgx+CfESXMLnUeOu1zsbqjkPN7Rza7q4XBv3i99xcxRxLx6Svz5WugkeGiUxgBxAtEAy4se/Tf3qS8B4VuyHiQxGesa9lMySRzREQSBC8EX1nuPRQPNKZpXOlN3OJJPUk3JQdDgedarAsOnZh0jmyTaQZS4lzWt1eqy/skl27uewtbmszIeZ24Hj8ldi5dNNHG7sWucS58j/VF3G9mhpeSfLvK3PCjhl/bAOnxVzo6RrtI07OkcOYaTyaNrut4DkbchnKOCHNFSzBWaII3mNg1OdfR6pdckn1iC73oPTNOcKvNVSXYvM4tvtG0kRt+yy9vebnqSvNuU612DGqFLN83A1dpoNtPPV1Lbb6uS6XgvlJuaM1Xr2h1PAO0e07hxJsxh8CbkjkQ0jvVoi0FtiBblbut0QU3yzmepyvXCTBpXMN7uZzY8Due3k4ff0IKs1RZ+hqOHxxJws1rCXx33EgOns7+LiADbk4FVVxJjY8RlFN7Ae4N+yHG33KT8gYTNmDhBilPQgl3bNkY36RYGOc0eJDAB42QcLmvN1VmutL8XlJbe7YwSI2eDW8vC536krb4LwtxLGsHFRRQt7Nw1MDpGtc8dxaCdge7VbryXFuaWOIeCCNiDzC73KnFuvy3QMhZ2U0LNmtlabtb9FrmkG3S97cuWyDiT2mG1x9uOWNxBsS1zXNNjy3BBVlOCecJcz5dkbi7tU1O4NMh5uY4EtLvEWcCfAE73Kj7B864LjGIuOaMMbE+Rxc6ZrnSNLnEkueNnNuT3By6fim6lyZkNzMqxxx/Py1hdGbh0YaSXA3IIIOnbukKDneJnF+Wtqn0+U5DHA0kOnbs+TroP5jehG56gbKL8MwyozBiBZh0ck8x9Y6QXHxc49w8SterbcM8pMyjliOPSO3kAfO7vLyPZv0b7IHmeZKCq+KYZPgVf2eJRyQyts4BwIPg4HvG3MdFK/DnitNHhVRT448ySMhe+mkdu9zmMJETjzcTbYnfYje4tnfKXjYGYe7/AKl5R5tHZ8/In7yomyTM6nzjQuhJ1Coj5eMjQR7xt70GDVvnEdqwy6T3PLrG3nzWIBqNm81L/wApHEu2zBSwN5RxF585XWt8Ix8VxHC/DfSuf6GM8hKJD5RAv389Nveg0sj6mGH8qZw0bb6wOluiwFY35RWJfNsoQwsNjNMLjq2NpJ/EWKA8u4f6Wx+mg3/KysYbdHvAJ+BQdLwvw2etzxRRyds2ISayPWDbRgyWPdYltvep5xOgklxcl7XFwLtJayQudq19npkA0Rho7Nvrcjrd6vtO7MCw2RB8bfSNXPvRfUQR5x4xL5hw9kaDYzSMiFvPWfdZhHvVYFN3ylMTvPRUzDyDpXD7RDWH7nqFaeF1TUNZCLucQ1o6lxsB8UEoYzhPo3gFSOcLOlqhM79ZkjWn9hrfiorVjONmHtwzhXDDD7ML4mN8mMc1V9wrD34tiUUFELySODGjxcbb9B3k9EEm8H8H9GYFX4vVD/Aie2nv9PQdTht4hgI+k8dyihWL4rwR5R4RMo6LZrnMhB5E2PaPcbfSLCT9pV0QSrkT/gvCDGKo31TEU7fIgNuP3zv2fBRUpUzofQvBrCaYH1qhxqHeLbFwv+9Z+yoxpKd1XVMjgF3PcGtHi42H3lB2+eMLdhvD7A9Q9tk0hNu+V0bh+DT8Fy2VZGQ5no3VZAjE8ZeTyDRI25Pha6sxxCyMMx5KbS0NmyQBpgvsLxt06T0Bbt52PcquYjQSYZWOixCN0cjTZzXCxH/3VBdOtqmUNI+SscGRsBc5x5AAXJKig8fKO+1LU/8Aj/8AZQZV5gqq3D2w1dTO+FvKN0jywW5bE227ui22S8iVeb6tooIy2G/rzuBEbR32P55+q3frYboJUzdxLZmThrXOw+GWIFzIA6TTZxkN3NbY7kMa6/2goDUwcbKGLK2WsOw7C/YBfK8n2nOADQ93Ukuf5WAGwUfZBwz0xnSihtcOmaXD6rDqd+FpQWsyhhAwHLFLTsAHZxtDrDm4i7z73Fx96pzVRuhqntqb6w4h1+dwd7+9XdVdONXD6XDcZlrcLjL6WUl8mkXMTzu4uH0CfW1cgSQbbXDoPk0yM+Z17RbtdUZPUts+3nY6vj4ru+KWbmZTyvI4OAqJWlkDe8uIsX26Mvcnlew7wqsYXic2EVYkwuV8Ug21McWmx7tuY8F9xDEJsZrdeISSTSna73Oc7nsBfu32AQdDl3D8KAa7MlZOe8xwQke4vdz9zfepby/xIwTKtCYMIZPEwOJcDG8uLuRLi51ydre6y5fhbwkkratlTmqMsgadTIHj1pCOWtv5rPA7npbnquMmRJsGzDPVUsbn0kzjIXtF9Dnm7mv+iNRJB5WIHMIO7EeB8VcXeymjlbVaDI6VjezcQC0Enm159Yc2krl898F/QOCy1OEVBkZENTo5GgO0jmQ4GxI52sO/yUX4Ni82B4g2bCZHRyt5Ob48wQdiPA7Le5i4i4hmPD+xxSovEbamtYxgdY3GrSATvvbltyQcouyzJLJU8OcIM9y1j6hjSb8tcZAv8QPBvgtZlDKFTm3EBHhUZ039eUg9mwdXHr9UblWHzNw4ixDh5HQYeQ10ADoXu2vIL3L7fT1Ov0Lr2NrIKz4HIyLGqd1XbsxKwvvy0h4v911dPWNF7i3O/dbqqVYthU2DVzocVjfHK3m1wt7x3OB7iNj3LKfmasfhQp3VU/zcC3Z9o7Ta1tNr+z9Xkg6bjJmxuac2H5i7VTwDs4yOTje73jwJ2HUNB7184LYC7G89wOLbxU57Z57gWewPMv07dA7oueyxlWqzTWiPBonP3s552jZ4vdyHW3PoCrNZPyxBw8ytJpILmtMs8p21FjST5NaL2HmeZKCvXFrEvSnEKtc03a1/ZDw7IBht+s0n3rq/k5Yb84zTUTu5RQ6f1pXC33Nf8VFVXUOq6p8k5u57i5x8XG5+8qw3ydMN+bZSnmcLGaawPVsbQB+IvQch8o/Ee3zNTQDlFDq/Wlcbj4Mb8Vo+BeHfP+IkLjyhY+U+5ukfieD7ln8fMCnpc5vqZGuNPM1ml4BLWljA0sJ7jduq31vNRxQ10uHVGvD5JInjbVG5zXb+IN0F2kXPcPYZIclUfpB8kkrog97pHOc+8nr2JJvtqt7l0KAiIg8ZqSOd952MceV3NBP3hfhuHxNcC2KMEcjob/RZKIPxNC2dlpmhw6EAj715R0UcTwYo2AjkQ1oP8FkIg85qdtQB27WuA5agD/FePo6H9FH+w3+iykQeMlIyQDtGMNhYXaDYdBtsvw3D4muBbFGCNwQxvd7lkogLBxTBqfGGAYrBFMBy7RjXW8rjb3LORBoKbJOHU0gdBQ0ocOR7Fht5XGy3zWhjQGAADkAvqIPGakZO687GOPK7mg/xC+RUUcTwYo2AjkQ1oPxsvdEBERBoK7JWH18xdV0VO5x3LuzaCfMgb+9ZWFZapMHffC6WCJ30mRtDv2rX+9bVEBCLjdEQaCuyVh9fIXVdFTFx5u7JoJ8yBcrwg4fYZA+7KGn/AFmBw+DrhdMiDzggbTQhtO1rWjk1oAA8gNgvREQYeJYVBi0OnFIYpW9JGNcB5XGy00eQMMjku2gpr+MbSPgdl0qIPOnp20sIbTNaxg5NaAAPIDYL9uaHtIeAQdiDyX1EGN6Pi/RR/sN/oveKMRMtEAB0AAC/SIPhGob8ljjDog64ijv10N/oslEAbDZERAREQEREBERAREQEREBERAREQEREBERAREQEREBERAREQEREBERAREQEREBERAREQEREBERAREQEREBERAREQEREBERAREQEREBERAREQEREBERAREQEREBERAREQEREBERAREQEREBERAREQEREBERAREQEREBERAREQEREBERAREQEREBERAREQEREBERAREQEREBERAREQEREBERAREQEREBERAREQEREBERAREQEREBERAREQf/Z"/>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CA"/>
          </a:p>
        </p:txBody>
      </p:sp>
      <p:pic>
        <p:nvPicPr>
          <p:cNvPr id="1038" name="Picture 14" descr="Microsoft logo"/>
          <p:cNvPicPr>
            <a:picLocks noChangeAspect="1" noChangeArrowheads="1"/>
          </p:cNvPicPr>
          <p:nvPr/>
        </p:nvPicPr>
        <p:blipFill>
          <a:blip r:embed="rId7" cstate="print">
            <a:extLst>
              <a:ext uri="{28A0092B-C50C-407E-A947-70E740481C1C}">
                <a14:useLocalDpi xmlns:a14="http://schemas.microsoft.com/office/drawing/2010/main" xmlns="" val="0"/>
              </a:ext>
            </a:extLst>
          </a:blip>
          <a:srcRect/>
          <a:stretch>
            <a:fillRect/>
          </a:stretch>
        </p:blipFill>
        <p:spPr bwMode="auto">
          <a:xfrm>
            <a:off x="4748500" y="5840829"/>
            <a:ext cx="2664296" cy="432522"/>
          </a:xfrm>
          <a:prstGeom prst="rect">
            <a:avLst/>
          </a:prstGeom>
          <a:noFill/>
          <a:extLst>
            <a:ext uri="{909E8E84-426E-40DD-AFC4-6F175D3DCCD1}">
              <a14:hiddenFill xmlns:a14="http://schemas.microsoft.com/office/drawing/2010/main" xmlns="">
                <a:solidFill>
                  <a:srgbClr val="FFFFFF"/>
                </a:solidFill>
              </a14:hiddenFill>
            </a:ext>
          </a:extLst>
        </p:spPr>
      </p:pic>
      <p:pic>
        <p:nvPicPr>
          <p:cNvPr id="1040" name="Picture 16" descr="File:KeizersgrachtReguliersgrachtAmsterdam.jpg"/>
          <p:cNvPicPr>
            <a:picLocks noChangeAspect="1" noChangeArrowheads="1"/>
          </p:cNvPicPr>
          <p:nvPr/>
        </p:nvPicPr>
        <p:blipFill>
          <a:blip r:embed="rId8" cstate="print">
            <a:extLst>
              <a:ext uri="{28A0092B-C50C-407E-A947-70E740481C1C}">
                <a14:useLocalDpi xmlns:a14="http://schemas.microsoft.com/office/drawing/2010/main" xmlns="" val="0"/>
              </a:ext>
            </a:extLst>
          </a:blip>
          <a:srcRect/>
          <a:stretch>
            <a:fillRect/>
          </a:stretch>
        </p:blipFill>
        <p:spPr bwMode="auto">
          <a:xfrm>
            <a:off x="4139952" y="1412776"/>
            <a:ext cx="4392623" cy="2926586"/>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008409261"/>
      </p:ext>
    </p:extLst>
  </p:cSld>
  <p:clrMapOvr>
    <a:masterClrMapping/>
  </p:clrMapOvr>
  <p:transition/>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Final message</a:t>
            </a:r>
            <a:endParaRPr lang="en-CA" dirty="0"/>
          </a:p>
        </p:txBody>
      </p:sp>
      <p:sp>
        <p:nvSpPr>
          <p:cNvPr id="5" name="Content Placeholder 4"/>
          <p:cNvSpPr>
            <a:spLocks noGrp="1"/>
          </p:cNvSpPr>
          <p:nvPr>
            <p:ph idx="1"/>
          </p:nvPr>
        </p:nvSpPr>
        <p:spPr/>
        <p:txBody>
          <a:bodyPr/>
          <a:lstStyle/>
          <a:p>
            <a:r>
              <a:rPr lang="en-US" dirty="0" smtClean="0"/>
              <a:t>FHIR</a:t>
            </a:r>
          </a:p>
          <a:p>
            <a:pPr lvl="1"/>
            <a:r>
              <a:rPr lang="en-US" dirty="0" smtClean="0"/>
              <a:t>is easier and cheaper</a:t>
            </a:r>
          </a:p>
          <a:p>
            <a:pPr lvl="1"/>
            <a:r>
              <a:rPr lang="en-US" dirty="0" smtClean="0"/>
              <a:t>is being implemented now</a:t>
            </a:r>
          </a:p>
          <a:p>
            <a:pPr lvl="1"/>
            <a:r>
              <a:rPr lang="en-US" dirty="0" smtClean="0"/>
              <a:t>is likely to significantly impact Health IT</a:t>
            </a:r>
          </a:p>
          <a:p>
            <a:pPr marL="0" indent="0">
              <a:buNone/>
            </a:pPr>
            <a:endParaRPr lang="en-US" smtClean="0"/>
          </a:p>
          <a:p>
            <a:r>
              <a:rPr lang="en-US" smtClean="0"/>
              <a:t>Decide how you </a:t>
            </a:r>
            <a:r>
              <a:rPr lang="en-US" dirty="0" smtClean="0"/>
              <a:t>want it to </a:t>
            </a:r>
            <a:r>
              <a:rPr lang="en-US" smtClean="0"/>
              <a:t>impact </a:t>
            </a:r>
            <a:r>
              <a:rPr lang="en-US" b="1" smtClean="0"/>
              <a:t>your </a:t>
            </a:r>
            <a:r>
              <a:rPr lang="en-US" smtClean="0"/>
              <a:t>organization</a:t>
            </a:r>
            <a:endParaRPr lang="en-US" dirty="0"/>
          </a:p>
        </p:txBody>
      </p:sp>
      <p:sp>
        <p:nvSpPr>
          <p:cNvPr id="2" name="Slide Number Placeholder 1"/>
          <p:cNvSpPr>
            <a:spLocks noGrp="1"/>
          </p:cNvSpPr>
          <p:nvPr>
            <p:ph type="sldNum" sz="quarter" idx="4"/>
          </p:nvPr>
        </p:nvSpPr>
        <p:spPr/>
        <p:txBody>
          <a:bodyPr/>
          <a:lstStyle/>
          <a:p>
            <a:fld id="{5CC3E5C4-3E2B-40F1-9F2B-C46CEB0C88DF}" type="slidenum">
              <a:rPr lang="en-CA" smtClean="0"/>
              <a:pPr/>
              <a:t>87</a:t>
            </a:fld>
            <a:endParaRPr lang="en-CA" dirty="0"/>
          </a:p>
        </p:txBody>
      </p:sp>
    </p:spTree>
    <p:extLst>
      <p:ext uri="{BB962C8B-B14F-4D97-AF65-F5344CB8AC3E}">
        <p14:creationId xmlns:p14="http://schemas.microsoft.com/office/powerpoint/2010/main" xmlns="" val="3858546420"/>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Questions?</a:t>
            </a:r>
            <a:endParaRPr lang="en-AU" dirty="0"/>
          </a:p>
        </p:txBody>
      </p:sp>
      <p:sp>
        <p:nvSpPr>
          <p:cNvPr id="3" name="Content Placeholder 2"/>
          <p:cNvSpPr>
            <a:spLocks noGrp="1"/>
          </p:cNvSpPr>
          <p:nvPr>
            <p:ph idx="1"/>
          </p:nvPr>
        </p:nvSpPr>
        <p:spPr/>
        <p:txBody>
          <a:bodyPr/>
          <a:lstStyle/>
          <a:p>
            <a:pPr>
              <a:buNone/>
            </a:pPr>
            <a:r>
              <a:rPr lang="en-AU" sz="2800" dirty="0" smtClean="0">
                <a:hlinkClick r:id="rId2"/>
              </a:rPr>
              <a:t>http://hl7.org/fhir</a:t>
            </a:r>
            <a:r>
              <a:rPr lang="en-AU" sz="2800" dirty="0" smtClean="0"/>
              <a:t>	    	</a:t>
            </a:r>
            <a:r>
              <a:rPr lang="en-AU" sz="2800" dirty="0" smtClean="0">
                <a:hlinkClick r:id="rId3"/>
              </a:rPr>
              <a:t>lmckenzie@gevityinc.com</a:t>
            </a:r>
            <a:endParaRPr lang="en-AU" sz="2800" dirty="0" smtClean="0"/>
          </a:p>
        </p:txBody>
      </p:sp>
      <p:sp>
        <p:nvSpPr>
          <p:cNvPr id="4" name="Slide Number Placeholder 3"/>
          <p:cNvSpPr>
            <a:spLocks noGrp="1"/>
          </p:cNvSpPr>
          <p:nvPr>
            <p:ph type="sldNum" sz="quarter" idx="4"/>
          </p:nvPr>
        </p:nvSpPr>
        <p:spPr/>
        <p:txBody>
          <a:bodyPr/>
          <a:lstStyle/>
          <a:p>
            <a:fld id="{5CC3E5C4-3E2B-40F1-9F2B-C46CEB0C88DF}" type="slidenum">
              <a:rPr lang="en-CA" smtClean="0"/>
              <a:pPr/>
              <a:t>88</a:t>
            </a:fld>
            <a:endParaRPr lang="en-CA" dirty="0"/>
          </a:p>
        </p:txBody>
      </p:sp>
      <p:pic>
        <p:nvPicPr>
          <p:cNvPr id="7" name="Picture 6"/>
          <p:cNvPicPr>
            <a:picLocks noChangeAspect="1"/>
          </p:cNvPicPr>
          <p:nvPr/>
        </p:nvPicPr>
        <p:blipFill rotWithShape="1">
          <a:blip r:embed="rId4" cstate="print">
            <a:extLst>
              <a:ext uri="{28A0092B-C50C-407E-A947-70E740481C1C}">
                <a14:useLocalDpi xmlns:a14="http://schemas.microsoft.com/office/drawing/2010/main" xmlns="" val="0"/>
              </a:ext>
            </a:extLst>
          </a:blip>
          <a:srcRect l="27071" t="19101" r="26890" b="29814"/>
          <a:stretch/>
        </p:blipFill>
        <p:spPr>
          <a:xfrm>
            <a:off x="6876256" y="260647"/>
            <a:ext cx="2034746" cy="1252151"/>
          </a:xfrm>
          <a:prstGeom prst="rect">
            <a:avLst/>
          </a:prstGeom>
        </p:spPr>
      </p:pic>
      <p:pic>
        <p:nvPicPr>
          <p:cNvPr id="19458" name="Picture 2" descr="C:\Users\office\AppData\Local\Microsoft\Windows\Temporary Internet Files\Content.IE5\2B0EXTZ8\MC900431512[1].png"/>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3563888" y="3111500"/>
            <a:ext cx="1828800" cy="18288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424479362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Need</a:t>
            </a:r>
            <a:endParaRPr lang="en-CA" dirty="0"/>
          </a:p>
        </p:txBody>
      </p:sp>
      <p:sp>
        <p:nvSpPr>
          <p:cNvPr id="3" name="Content Placeholder 2"/>
          <p:cNvSpPr>
            <a:spLocks noGrp="1"/>
          </p:cNvSpPr>
          <p:nvPr>
            <p:ph idx="1"/>
          </p:nvPr>
        </p:nvSpPr>
        <p:spPr/>
        <p:txBody>
          <a:bodyPr/>
          <a:lstStyle/>
          <a:p>
            <a:r>
              <a:rPr lang="en-US" dirty="0" smtClean="0"/>
              <a:t>Has been a need to share healthcare information electronically for a long time</a:t>
            </a:r>
          </a:p>
          <a:p>
            <a:pPr lvl="1"/>
            <a:r>
              <a:rPr lang="en-US" dirty="0" smtClean="0"/>
              <a:t>HL7 v2 is nearly 30 years old</a:t>
            </a:r>
          </a:p>
          <a:p>
            <a:r>
              <a:rPr lang="en-US" dirty="0" smtClean="0"/>
              <a:t>Increasing pressure to broaden scope of sharing</a:t>
            </a:r>
          </a:p>
          <a:p>
            <a:pPr lvl="1"/>
            <a:r>
              <a:rPr lang="en-US" dirty="0" smtClean="0"/>
              <a:t>Across organizations, disciplines, even borders</a:t>
            </a:r>
          </a:p>
          <a:p>
            <a:pPr lvl="1"/>
            <a:r>
              <a:rPr lang="en-US" dirty="0" smtClean="0"/>
              <a:t>Mobile &amp; cloud-based applications</a:t>
            </a:r>
          </a:p>
          <a:p>
            <a:pPr lvl="1"/>
            <a:r>
              <a:rPr lang="en-US" dirty="0" smtClean="0"/>
              <a:t>Faster – integration in days or weeks, not months or years</a:t>
            </a:r>
          </a:p>
        </p:txBody>
      </p:sp>
      <p:sp>
        <p:nvSpPr>
          <p:cNvPr id="4" name="Slide Number Placeholder 3"/>
          <p:cNvSpPr>
            <a:spLocks noGrp="1"/>
          </p:cNvSpPr>
          <p:nvPr>
            <p:ph type="sldNum" sz="quarter" idx="4"/>
          </p:nvPr>
        </p:nvSpPr>
        <p:spPr/>
        <p:txBody>
          <a:bodyPr/>
          <a:lstStyle/>
          <a:p>
            <a:fld id="{5CC3E5C4-3E2B-40F1-9F2B-C46CEB0C88DF}" type="slidenum">
              <a:rPr lang="en-CA" smtClean="0"/>
              <a:pPr/>
              <a:t>9</a:t>
            </a:fld>
            <a:endParaRPr lang="en-CA" dirty="0"/>
          </a:p>
        </p:txBody>
      </p:sp>
    </p:spTree>
    <p:extLst>
      <p:ext uri="{BB962C8B-B14F-4D97-AF65-F5344CB8AC3E}">
        <p14:creationId xmlns="" xmlns:p14="http://schemas.microsoft.com/office/powerpoint/2010/main" val="11972889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Refined">
  <a:themeElements>
    <a:clrScheme name="Refined 6">
      <a:dk1>
        <a:srgbClr val="000000"/>
      </a:dk1>
      <a:lt1>
        <a:srgbClr val="FFFFFF"/>
      </a:lt1>
      <a:dk2>
        <a:srgbClr val="000000"/>
      </a:dk2>
      <a:lt2>
        <a:srgbClr val="C0C0C0"/>
      </a:lt2>
      <a:accent1>
        <a:srgbClr val="CC3300"/>
      </a:accent1>
      <a:accent2>
        <a:srgbClr val="666699"/>
      </a:accent2>
      <a:accent3>
        <a:srgbClr val="FFFFFF"/>
      </a:accent3>
      <a:accent4>
        <a:srgbClr val="000000"/>
      </a:accent4>
      <a:accent5>
        <a:srgbClr val="E2ADAA"/>
      </a:accent5>
      <a:accent6>
        <a:srgbClr val="5C5C8A"/>
      </a:accent6>
      <a:hlink>
        <a:srgbClr val="999900"/>
      </a:hlink>
      <a:folHlink>
        <a:srgbClr val="4D4D4D"/>
      </a:folHlink>
    </a:clrScheme>
    <a:fontScheme name="Refined">
      <a:majorFont>
        <a:latin typeface="Verdan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Refined 1">
        <a:dk1>
          <a:srgbClr val="666633"/>
        </a:dk1>
        <a:lt1>
          <a:srgbClr val="FFFFFF"/>
        </a:lt1>
        <a:dk2>
          <a:srgbClr val="000000"/>
        </a:dk2>
        <a:lt2>
          <a:srgbClr val="FFFFFF"/>
        </a:lt2>
        <a:accent1>
          <a:srgbClr val="666699"/>
        </a:accent1>
        <a:accent2>
          <a:srgbClr val="990000"/>
        </a:accent2>
        <a:accent3>
          <a:srgbClr val="AAAAAA"/>
        </a:accent3>
        <a:accent4>
          <a:srgbClr val="DADADA"/>
        </a:accent4>
        <a:accent5>
          <a:srgbClr val="B8B8CA"/>
        </a:accent5>
        <a:accent6>
          <a:srgbClr val="8A0000"/>
        </a:accent6>
        <a:hlink>
          <a:srgbClr val="999900"/>
        </a:hlink>
        <a:folHlink>
          <a:srgbClr val="FFFFFF"/>
        </a:folHlink>
      </a:clrScheme>
      <a:clrMap bg1="dk2" tx1="lt1" bg2="dk1" tx2="lt2" accent1="accent1" accent2="accent2" accent3="accent3" accent4="accent4" accent5="accent5" accent6="accent6" hlink="hlink" folHlink="folHlink"/>
    </a:extraClrScheme>
    <a:extraClrScheme>
      <a:clrScheme name="Refined 2">
        <a:dk1>
          <a:srgbClr val="4D4D4D"/>
        </a:dk1>
        <a:lt1>
          <a:srgbClr val="FFFFFF"/>
        </a:lt1>
        <a:dk2>
          <a:srgbClr val="4A1102"/>
        </a:dk2>
        <a:lt2>
          <a:srgbClr val="FFFFFF"/>
        </a:lt2>
        <a:accent1>
          <a:srgbClr val="CC3300"/>
        </a:accent1>
        <a:accent2>
          <a:srgbClr val="666699"/>
        </a:accent2>
        <a:accent3>
          <a:srgbClr val="B1AAAA"/>
        </a:accent3>
        <a:accent4>
          <a:srgbClr val="DADADA"/>
        </a:accent4>
        <a:accent5>
          <a:srgbClr val="E2ADAA"/>
        </a:accent5>
        <a:accent6>
          <a:srgbClr val="5C5C8A"/>
        </a:accent6>
        <a:hlink>
          <a:srgbClr val="FF9900"/>
        </a:hlink>
        <a:folHlink>
          <a:srgbClr val="FFFFFF"/>
        </a:folHlink>
      </a:clrScheme>
      <a:clrMap bg1="dk2" tx1="lt1" bg2="dk1" tx2="lt2" accent1="accent1" accent2="accent2" accent3="accent3" accent4="accent4" accent5="accent5" accent6="accent6" hlink="hlink" folHlink="folHlink"/>
    </a:extraClrScheme>
    <a:extraClrScheme>
      <a:clrScheme name="Refined 3">
        <a:dk1>
          <a:srgbClr val="666699"/>
        </a:dk1>
        <a:lt1>
          <a:srgbClr val="FFFFFF"/>
        </a:lt1>
        <a:dk2>
          <a:srgbClr val="400040"/>
        </a:dk2>
        <a:lt2>
          <a:srgbClr val="FFFFFF"/>
        </a:lt2>
        <a:accent1>
          <a:srgbClr val="FFCC00"/>
        </a:accent1>
        <a:accent2>
          <a:srgbClr val="FF3300"/>
        </a:accent2>
        <a:accent3>
          <a:srgbClr val="AFAAAF"/>
        </a:accent3>
        <a:accent4>
          <a:srgbClr val="DADADA"/>
        </a:accent4>
        <a:accent5>
          <a:srgbClr val="FFE2AA"/>
        </a:accent5>
        <a:accent6>
          <a:srgbClr val="E72D00"/>
        </a:accent6>
        <a:hlink>
          <a:srgbClr val="CC9900"/>
        </a:hlink>
        <a:folHlink>
          <a:srgbClr val="CC3300"/>
        </a:folHlink>
      </a:clrScheme>
      <a:clrMap bg1="dk2" tx1="lt1" bg2="dk1" tx2="lt2" accent1="accent1" accent2="accent2" accent3="accent3" accent4="accent4" accent5="accent5" accent6="accent6" hlink="hlink" folHlink="folHlink"/>
    </a:extraClrScheme>
    <a:extraClrScheme>
      <a:clrScheme name="Refined 4">
        <a:dk1>
          <a:srgbClr val="4D4D4D"/>
        </a:dk1>
        <a:lt1>
          <a:srgbClr val="FFFFFF"/>
        </a:lt1>
        <a:dk2>
          <a:srgbClr val="006699"/>
        </a:dk2>
        <a:lt2>
          <a:srgbClr val="CCECFF"/>
        </a:lt2>
        <a:accent1>
          <a:srgbClr val="339966"/>
        </a:accent1>
        <a:accent2>
          <a:srgbClr val="3366FF"/>
        </a:accent2>
        <a:accent3>
          <a:srgbClr val="AAB8CA"/>
        </a:accent3>
        <a:accent4>
          <a:srgbClr val="DADADA"/>
        </a:accent4>
        <a:accent5>
          <a:srgbClr val="ADCAB8"/>
        </a:accent5>
        <a:accent6>
          <a:srgbClr val="2D5CE7"/>
        </a:accent6>
        <a:hlink>
          <a:srgbClr val="33CCFF"/>
        </a:hlink>
        <a:folHlink>
          <a:srgbClr val="FFFFFF"/>
        </a:folHlink>
      </a:clrScheme>
      <a:clrMap bg1="dk2" tx1="lt1" bg2="dk1" tx2="lt2" accent1="accent1" accent2="accent2" accent3="accent3" accent4="accent4" accent5="accent5" accent6="accent6" hlink="hlink" folHlink="folHlink"/>
    </a:extraClrScheme>
    <a:extraClrScheme>
      <a:clrScheme name="Refined 5">
        <a:dk1>
          <a:srgbClr val="000000"/>
        </a:dk1>
        <a:lt1>
          <a:srgbClr val="FFFFFF"/>
        </a:lt1>
        <a:dk2>
          <a:srgbClr val="CC0000"/>
        </a:dk2>
        <a:lt2>
          <a:srgbClr val="666699"/>
        </a:lt2>
        <a:accent1>
          <a:srgbClr val="FF6600"/>
        </a:accent1>
        <a:accent2>
          <a:srgbClr val="FF9933"/>
        </a:accent2>
        <a:accent3>
          <a:srgbClr val="FFFFFF"/>
        </a:accent3>
        <a:accent4>
          <a:srgbClr val="000000"/>
        </a:accent4>
        <a:accent5>
          <a:srgbClr val="FFB8AA"/>
        </a:accent5>
        <a:accent6>
          <a:srgbClr val="E78A2D"/>
        </a:accent6>
        <a:hlink>
          <a:srgbClr val="FFCC00"/>
        </a:hlink>
        <a:folHlink>
          <a:srgbClr val="333399"/>
        </a:folHlink>
      </a:clrScheme>
      <a:clrMap bg1="lt1" tx1="dk1" bg2="lt2" tx2="dk2" accent1="accent1" accent2="accent2" accent3="accent3" accent4="accent4" accent5="accent5" accent6="accent6" hlink="hlink" folHlink="folHlink"/>
    </a:extraClrScheme>
    <a:extraClrScheme>
      <a:clrScheme name="Refined 6">
        <a:dk1>
          <a:srgbClr val="000000"/>
        </a:dk1>
        <a:lt1>
          <a:srgbClr val="FFFFFF"/>
        </a:lt1>
        <a:dk2>
          <a:srgbClr val="000000"/>
        </a:dk2>
        <a:lt2>
          <a:srgbClr val="C0C0C0"/>
        </a:lt2>
        <a:accent1>
          <a:srgbClr val="CC3300"/>
        </a:accent1>
        <a:accent2>
          <a:srgbClr val="666699"/>
        </a:accent2>
        <a:accent3>
          <a:srgbClr val="FFFFFF"/>
        </a:accent3>
        <a:accent4>
          <a:srgbClr val="000000"/>
        </a:accent4>
        <a:accent5>
          <a:srgbClr val="E2ADAA"/>
        </a:accent5>
        <a:accent6>
          <a:srgbClr val="5C5C8A"/>
        </a:accent6>
        <a:hlink>
          <a:srgbClr val="999900"/>
        </a:hlink>
        <a:folHlink>
          <a:srgbClr val="4D4D4D"/>
        </a:folHlink>
      </a:clrScheme>
      <a:clrMap bg1="lt1" tx1="dk1" bg2="lt2" tx2="dk2" accent1="accent1" accent2="accent2" accent3="accent3" accent4="accent4" accent5="accent5" accent6="accent6" hlink="hlink" folHlink="folHlink"/>
    </a:extraClrScheme>
    <a:extraClrScheme>
      <a:clrScheme name="Refined 7">
        <a:dk1>
          <a:srgbClr val="000000"/>
        </a:dk1>
        <a:lt1>
          <a:srgbClr val="FFFFFF"/>
        </a:lt1>
        <a:dk2>
          <a:srgbClr val="000066"/>
        </a:dk2>
        <a:lt2>
          <a:srgbClr val="333399"/>
        </a:lt2>
        <a:accent1>
          <a:srgbClr val="3399FF"/>
        </a:accent1>
        <a:accent2>
          <a:srgbClr val="9999FF"/>
        </a:accent2>
        <a:accent3>
          <a:srgbClr val="FFFFFF"/>
        </a:accent3>
        <a:accent4>
          <a:srgbClr val="000000"/>
        </a:accent4>
        <a:accent5>
          <a:srgbClr val="ADCAFF"/>
        </a:accent5>
        <a:accent6>
          <a:srgbClr val="8A8AE7"/>
        </a:accent6>
        <a:hlink>
          <a:srgbClr val="00CCFF"/>
        </a:hlink>
        <a:folHlink>
          <a:srgbClr val="5F5F5F"/>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Ambassador HL7 Power Point Template 2012</Template>
  <TotalTime>11733</TotalTime>
  <Words>4156</Words>
  <Application>Microsoft Office PowerPoint</Application>
  <PresentationFormat>On-screen Show (4:3)</PresentationFormat>
  <Paragraphs>829</Paragraphs>
  <Slides>88</Slides>
  <Notes>37</Notes>
  <HiddenSlides>8</HiddenSlides>
  <MMClips>0</MMClips>
  <ScaleCrop>false</ScaleCrop>
  <HeadingPairs>
    <vt:vector size="4" baseType="variant">
      <vt:variant>
        <vt:lpstr>Theme</vt:lpstr>
      </vt:variant>
      <vt:variant>
        <vt:i4>1</vt:i4>
      </vt:variant>
      <vt:variant>
        <vt:lpstr>Slide Titles</vt:lpstr>
      </vt:variant>
      <vt:variant>
        <vt:i4>88</vt:i4>
      </vt:variant>
    </vt:vector>
  </HeadingPairs>
  <TitlesOfParts>
    <vt:vector size="89" baseType="lpstr">
      <vt:lpstr>Refined</vt:lpstr>
      <vt:lpstr>FHIR for Executives</vt:lpstr>
      <vt:lpstr>This presentation</vt:lpstr>
      <vt:lpstr>Who am I?</vt:lpstr>
      <vt:lpstr>Tutorial Objectives</vt:lpstr>
      <vt:lpstr>Outline</vt:lpstr>
      <vt:lpstr>WHY FHIR?</vt:lpstr>
      <vt:lpstr>http://xkcd.com/927</vt:lpstr>
      <vt:lpstr>Existing standards and bodies</vt:lpstr>
      <vt:lpstr>The Need</vt:lpstr>
      <vt:lpstr>What we have – v2</vt:lpstr>
      <vt:lpstr>What we have – v3</vt:lpstr>
      <vt:lpstr>What we have - CDA</vt:lpstr>
      <vt:lpstr>So I should drop everything and use FHIR?</vt:lpstr>
      <vt:lpstr>Problems we face</vt:lpstr>
      <vt:lpstr>Complexity Model</vt:lpstr>
      <vt:lpstr>Three Laws of Interoperability</vt:lpstr>
      <vt:lpstr>Platform for Interoperability</vt:lpstr>
      <vt:lpstr>What is FHIR?</vt:lpstr>
      <vt:lpstr>The acronym</vt:lpstr>
      <vt:lpstr>Genesis of FHIR</vt:lpstr>
      <vt:lpstr>FHIR – Key differences</vt:lpstr>
      <vt:lpstr>Implementer Focus</vt:lpstr>
      <vt:lpstr>Support “Common” Scenarios</vt:lpstr>
      <vt:lpstr>Example – ISO AD type</vt:lpstr>
      <vt:lpstr>Example – FHIR Address</vt:lpstr>
      <vt:lpstr>Won’t extensions break interoperability?</vt:lpstr>
      <vt:lpstr>Web technologies</vt:lpstr>
      <vt:lpstr>Human Readable</vt:lpstr>
      <vt:lpstr>Freely available</vt:lpstr>
      <vt:lpstr>Paradigms</vt:lpstr>
      <vt:lpstr>Review</vt:lpstr>
      <vt:lpstr>Architectures</vt:lpstr>
      <vt:lpstr>FHIR &amp; Cost of Integration</vt:lpstr>
      <vt:lpstr>Future impact of FHIR</vt:lpstr>
      <vt:lpstr>FHIR Resources</vt:lpstr>
      <vt:lpstr>FHIR solutions</vt:lpstr>
      <vt:lpstr>Resources</vt:lpstr>
      <vt:lpstr>FHIR Resource URLs</vt:lpstr>
      <vt:lpstr>What’s a Resource?</vt:lpstr>
      <vt:lpstr>DSTU 2 Resource List</vt:lpstr>
      <vt:lpstr>DSTU 2 Resource List</vt:lpstr>
      <vt:lpstr>Slide 42</vt:lpstr>
      <vt:lpstr>Resource Definitions</vt:lpstr>
      <vt:lpstr>Resource Definitions</vt:lpstr>
      <vt:lpstr>Resource Definitions</vt:lpstr>
      <vt:lpstr>Resource Definitions</vt:lpstr>
      <vt:lpstr>Why resources?</vt:lpstr>
      <vt:lpstr>What’s in a resource definition?</vt:lpstr>
      <vt:lpstr>(FHIR home)</vt:lpstr>
      <vt:lpstr>How does FHIR compare?</vt:lpstr>
      <vt:lpstr>V2 and FHIR</vt:lpstr>
      <vt:lpstr>V3 and FHIR</vt:lpstr>
      <vt:lpstr>FHIR and CDA</vt:lpstr>
      <vt:lpstr>FHIR and Services</vt:lpstr>
      <vt:lpstr>So why use anything else?</vt:lpstr>
      <vt:lpstr>FHIR as a replacement</vt:lpstr>
      <vt:lpstr>Review</vt:lpstr>
      <vt:lpstr>Status of FHIR</vt:lpstr>
      <vt:lpstr>FHIR Timeline (planned)</vt:lpstr>
      <vt:lpstr>DSTU 2</vt:lpstr>
      <vt:lpstr>What does DSTU mean?</vt:lpstr>
      <vt:lpstr>Maturity levels</vt:lpstr>
      <vt:lpstr>Normative FHIR</vt:lpstr>
      <vt:lpstr>Using FHIR</vt:lpstr>
      <vt:lpstr>Where can FHIR be used?</vt:lpstr>
      <vt:lpstr>Implementation during DSTU</vt:lpstr>
      <vt:lpstr>Who’s working with FHIR?</vt:lpstr>
      <vt:lpstr>FHIR &amp; other SDOs</vt:lpstr>
      <vt:lpstr>FHIR &amp; the ONC</vt:lpstr>
      <vt:lpstr>FHIR &amp; CDA</vt:lpstr>
      <vt:lpstr>HSPC</vt:lpstr>
      <vt:lpstr>Case study 1</vt:lpstr>
      <vt:lpstr>Case Study 2</vt:lpstr>
      <vt:lpstr>Case Study 3</vt:lpstr>
      <vt:lpstr>Case Study 4</vt:lpstr>
      <vt:lpstr>Case Study 5</vt:lpstr>
      <vt:lpstr>Case study 6</vt:lpstr>
      <vt:lpstr>Case Study 7</vt:lpstr>
      <vt:lpstr>Case Study 8</vt:lpstr>
      <vt:lpstr>Case study takeaways</vt:lpstr>
      <vt:lpstr>FHIR Risks</vt:lpstr>
      <vt:lpstr>Risks with FHIR</vt:lpstr>
      <vt:lpstr>Next Steps</vt:lpstr>
      <vt:lpstr>Next Steps</vt:lpstr>
      <vt:lpstr>Education opportunities</vt:lpstr>
      <vt:lpstr>International HL7 FHIR Developer Days November 18-20, 2015 in Amsterdam</vt:lpstr>
      <vt:lpstr>Final message</vt:lpstr>
      <vt:lpstr>Questions?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FHIR Webinar</dc:title>
  <dc:creator>Grahame</dc:creator>
  <cp:lastModifiedBy>Lloyd</cp:lastModifiedBy>
  <cp:revision>299</cp:revision>
  <dcterms:created xsi:type="dcterms:W3CDTF">2012-12-03T20:41:34Z</dcterms:created>
  <dcterms:modified xsi:type="dcterms:W3CDTF">2015-07-14T03:40:47Z</dcterms:modified>
</cp:coreProperties>
</file>