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544" r:id="rId3"/>
    <p:sldId id="443" r:id="rId4"/>
    <p:sldId id="315" r:id="rId5"/>
    <p:sldId id="444" r:id="rId6"/>
    <p:sldId id="546" r:id="rId7"/>
    <p:sldId id="445" r:id="rId8"/>
    <p:sldId id="494"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8" r:id="rId22"/>
    <p:sldId id="500" r:id="rId23"/>
    <p:sldId id="545" r:id="rId24"/>
    <p:sldId id="523" r:id="rId25"/>
    <p:sldId id="532" r:id="rId26"/>
    <p:sldId id="442" r:id="rId27"/>
    <p:sldId id="437" r:id="rId28"/>
    <p:sldId id="547" r:id="rId29"/>
    <p:sldId id="548" r:id="rId30"/>
    <p:sldId id="549" r:id="rId31"/>
    <p:sldId id="55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53F"/>
    <a:srgbClr val="FFFFFF"/>
    <a:srgbClr val="97DCFF"/>
    <a:srgbClr val="B6D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33" autoAdjust="0"/>
  </p:normalViewPr>
  <p:slideViewPr>
    <p:cSldViewPr>
      <p:cViewPr varScale="1">
        <p:scale>
          <a:sx n="107" d="100"/>
          <a:sy n="107" d="100"/>
        </p:scale>
        <p:origin x="1356" y="108"/>
      </p:cViewPr>
      <p:guideLst>
        <p:guide orient="horz" pos="2160"/>
        <p:guide pos="2880"/>
      </p:guideLst>
    </p:cSldViewPr>
  </p:slideViewPr>
  <p:outlineViewPr>
    <p:cViewPr>
      <p:scale>
        <a:sx n="33" d="100"/>
        <a:sy n="33" d="100"/>
      </p:scale>
      <p:origin x="0" y="22110"/>
    </p:cViewPr>
  </p:outlineViewPr>
  <p:notesTextViewPr>
    <p:cViewPr>
      <p:scale>
        <a:sx n="1" d="1"/>
        <a:sy n="1" d="1"/>
      </p:scale>
      <p:origin x="0" y="0"/>
    </p:cViewPr>
  </p:notesTextViewPr>
  <p:sorterViewPr>
    <p:cViewPr>
      <p:scale>
        <a:sx n="128" d="100"/>
        <a:sy n="128" d="100"/>
      </p:scale>
      <p:origin x="0" y="228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2015-08-14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4</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6</a:t>
            </a:fld>
            <a:endParaRPr lang="en-CA" dirty="0"/>
          </a:p>
        </p:txBody>
      </p:sp>
    </p:spTree>
    <p:extLst>
      <p:ext uri="{BB962C8B-B14F-4D97-AF65-F5344CB8AC3E}">
        <p14:creationId xmlns:p14="http://schemas.microsoft.com/office/powerpoint/2010/main" val="2769272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8</a:t>
            </a:fld>
            <a:endParaRPr lang="en-CA" dirty="0"/>
          </a:p>
        </p:txBody>
      </p:sp>
    </p:spTree>
    <p:extLst>
      <p:ext uri="{BB962C8B-B14F-4D97-AF65-F5344CB8AC3E}">
        <p14:creationId xmlns:p14="http://schemas.microsoft.com/office/powerpoint/2010/main" val="85032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Who’s read the v3 spec? – modeler</a:t>
            </a:r>
            <a:r>
              <a:rPr lang="en-US" baseline="0" dirty="0" smtClean="0"/>
              <a:t> &amp; balloter focused</a:t>
            </a:r>
            <a:endParaRPr lang="en-US" dirty="0" smtClean="0"/>
          </a:p>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25</a:t>
            </a:fld>
            <a:endParaRPr lang="en-CA" dirty="0"/>
          </a:p>
        </p:txBody>
      </p:sp>
    </p:spTree>
    <p:extLst>
      <p:ext uri="{BB962C8B-B14F-4D97-AF65-F5344CB8AC3E}">
        <p14:creationId xmlns:p14="http://schemas.microsoft.com/office/powerpoint/2010/main" val="2659740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2013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example.com/path/%7bresourceType%7d?criteria"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173.241.228.200/ope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Introduction to FHIR</a:t>
            </a:r>
            <a:endParaRPr lang="en-AU" dirty="0"/>
          </a:p>
        </p:txBody>
      </p:sp>
      <p:sp>
        <p:nvSpPr>
          <p:cNvPr id="3" name="Subtitle 2"/>
          <p:cNvSpPr>
            <a:spLocks noGrp="1"/>
          </p:cNvSpPr>
          <p:nvPr>
            <p:ph type="subTitle" idx="1"/>
          </p:nvPr>
        </p:nvSpPr>
        <p:spPr/>
        <p:txBody>
          <a:bodyPr/>
          <a:lstStyle/>
          <a:p>
            <a:r>
              <a:rPr lang="en-AU" dirty="0" smtClean="0"/>
              <a:t>Grahame Grieve</a:t>
            </a:r>
          </a:p>
          <a:p>
            <a:r>
              <a:rPr lang="en-AU" dirty="0" smtClean="0"/>
              <a:t>August 14, 2015</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 </a:t>
            </a:r>
            <a:r>
              <a:rPr lang="en-AU" dirty="0" smtClean="0"/>
              <a:t>resource</a:t>
            </a:r>
            <a:endParaRPr lang="en-AU" dirty="0"/>
          </a:p>
        </p:txBody>
      </p:sp>
      <p:sp>
        <p:nvSpPr>
          <p:cNvPr id="3" name="Content Placeholder 2"/>
          <p:cNvSpPr>
            <a:spLocks noGrp="1"/>
          </p:cNvSpPr>
          <p:nvPr>
            <p:ph idx="1"/>
          </p:nvPr>
        </p:nvSpPr>
        <p:spPr/>
        <p:txBody>
          <a:bodyPr/>
          <a:lstStyle/>
          <a:p>
            <a:pPr marL="0" indent="0">
              <a:buNone/>
            </a:pPr>
            <a:r>
              <a:rPr lang="en-AU" sz="2400" dirty="0">
                <a:latin typeface="Courier New" panose="02070309020205020404" pitchFamily="49" charset="0"/>
                <a:cs typeface="Courier New" panose="02070309020205020404" pitchFamily="49" charset="0"/>
              </a:rPr>
              <a:t>POST </a:t>
            </a:r>
            <a:r>
              <a:rPr lang="en-AU" sz="2400" dirty="0" smtClean="0">
                <a:latin typeface="Courier New" panose="02070309020205020404" pitchFamily="49" charset="0"/>
                <a:cs typeface="Courier New" panose="02070309020205020404" pitchFamily="49" charset="0"/>
              </a:rPr>
              <a:t>open/Patient </a:t>
            </a:r>
            <a:r>
              <a:rPr lang="en-AU" sz="2400" dirty="0">
                <a:latin typeface="Courier New" panose="02070309020205020404" pitchFamily="49" charset="0"/>
                <a:cs typeface="Courier New" panose="02070309020205020404" pitchFamily="49" charset="0"/>
              </a:rPr>
              <a:t>HTTP/1.1</a:t>
            </a:r>
          </a:p>
          <a:p>
            <a:pPr marL="0" indent="0">
              <a:buNone/>
            </a:pPr>
            <a:r>
              <a:rPr lang="en-AU" sz="2400" dirty="0">
                <a:latin typeface="Courier New" panose="02070309020205020404" pitchFamily="49" charset="0"/>
                <a:cs typeface="Courier New" panose="02070309020205020404" pitchFamily="49" charset="0"/>
              </a:rPr>
              <a:t>Authorization: Bearer 37CC0B0E-C15B-4578-9AC1-D83DCED2B2F9</a:t>
            </a:r>
          </a:p>
          <a:p>
            <a:pPr marL="0" indent="0">
              <a:buNone/>
            </a:pPr>
            <a:r>
              <a:rPr lang="en-AU" sz="2400" dirty="0">
                <a:latin typeface="Courier New" panose="02070309020205020404" pitchFamily="49" charset="0"/>
                <a:cs typeface="Courier New" panose="02070309020205020404" pitchFamily="49" charset="0"/>
              </a:rPr>
              <a:t>Accept: application/</a:t>
            </a:r>
            <a:r>
              <a:rPr lang="en-AU" sz="2400" dirty="0" err="1">
                <a:latin typeface="Courier New" panose="02070309020205020404" pitchFamily="49" charset="0"/>
                <a:cs typeface="Courier New" panose="02070309020205020404" pitchFamily="49" charset="0"/>
              </a:rPr>
              <a:t>json+fhir</a:t>
            </a:r>
            <a:endParaRPr lang="en-AU" sz="2400" dirty="0">
              <a:latin typeface="Courier New" panose="02070309020205020404" pitchFamily="49" charset="0"/>
              <a:cs typeface="Courier New" panose="02070309020205020404" pitchFamily="49" charset="0"/>
            </a:endParaRPr>
          </a:p>
          <a:p>
            <a:pPr marL="0" indent="0">
              <a:buNone/>
            </a:pPr>
            <a:r>
              <a:rPr lang="en-AU" sz="2400" dirty="0">
                <a:latin typeface="Courier New" panose="02070309020205020404" pitchFamily="49" charset="0"/>
                <a:cs typeface="Courier New" panose="02070309020205020404" pitchFamily="49" charset="0"/>
              </a:rPr>
              <a:t>Content-Type: application/</a:t>
            </a:r>
            <a:r>
              <a:rPr lang="en-AU" sz="2400" dirty="0" err="1">
                <a:latin typeface="Courier New" panose="02070309020205020404" pitchFamily="49" charset="0"/>
                <a:cs typeface="Courier New" panose="02070309020205020404" pitchFamily="49" charset="0"/>
              </a:rPr>
              <a:t>json+fhir</a:t>
            </a:r>
            <a:endParaRPr lang="en-AU" sz="2400" dirty="0">
              <a:latin typeface="Courier New" panose="02070309020205020404" pitchFamily="49" charset="0"/>
              <a:cs typeface="Courier New" panose="02070309020205020404" pitchFamily="49" charset="0"/>
            </a:endParaRPr>
          </a:p>
          <a:p>
            <a:pPr marL="0" indent="0">
              <a:buNone/>
            </a:pPr>
            <a:r>
              <a:rPr lang="en-AU" sz="2400" dirty="0">
                <a:latin typeface="Courier New" panose="02070309020205020404" pitchFamily="49" charset="0"/>
                <a:cs typeface="Courier New" panose="02070309020205020404" pitchFamily="49" charset="0"/>
              </a:rPr>
              <a:t>Content-Length: 1198</a:t>
            </a:r>
          </a:p>
          <a:p>
            <a:pPr marL="0" indent="0">
              <a:buNone/>
            </a:pPr>
            <a:endParaRPr lang="en-AU" sz="2400" dirty="0">
              <a:latin typeface="Courier New" panose="02070309020205020404" pitchFamily="49" charset="0"/>
              <a:cs typeface="Courier New" panose="02070309020205020404" pitchFamily="49" charset="0"/>
            </a:endParaRPr>
          </a:p>
          <a:p>
            <a:pPr marL="0" indent="0">
              <a:buNone/>
            </a:pPr>
            <a:r>
              <a:rPr lang="en-AU" sz="2400" dirty="0">
                <a:latin typeface="Courier New" panose="02070309020205020404" pitchFamily="49" charset="0"/>
                <a:cs typeface="Courier New" panose="02070309020205020404" pitchFamily="49" charset="0"/>
              </a:rPr>
              <a:t>{</a:t>
            </a:r>
          </a:p>
          <a:p>
            <a:pPr marL="0" indent="0">
              <a:buNone/>
            </a:pP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resourceType</a:t>
            </a:r>
            <a:r>
              <a:rPr lang="en-AU" sz="2400" dirty="0">
                <a:latin typeface="Courier New" panose="02070309020205020404" pitchFamily="49" charset="0"/>
                <a:cs typeface="Courier New" panose="02070309020205020404" pitchFamily="49" charset="0"/>
              </a:rPr>
              <a:t>": "Patient",</a:t>
            </a:r>
          </a:p>
          <a:p>
            <a:pPr marL="0" indent="0">
              <a:buNone/>
            </a:pPr>
            <a:r>
              <a:rPr lang="en-AU" sz="2400" dirty="0">
                <a:latin typeface="Courier New" panose="02070309020205020404" pitchFamily="49" charset="0"/>
                <a:cs typeface="Courier New" panose="02070309020205020404" pitchFamily="49" charset="0"/>
              </a:rPr>
              <a:t>  ...</a:t>
            </a:r>
          </a:p>
          <a:p>
            <a:pPr marL="0" indent="0">
              <a:buNone/>
            </a:pPr>
            <a:r>
              <a:rPr lang="en-AU" sz="2400" dirty="0">
                <a:latin typeface="Courier New" panose="02070309020205020404" pitchFamily="49" charset="0"/>
                <a:cs typeface="Courier New" panose="02070309020205020404" pitchFamily="49" charset="0"/>
              </a:rPr>
              <a:t>}</a:t>
            </a:r>
            <a:endParaRPr lang="en-AU" sz="24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3152658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Server Response</a:t>
            </a:r>
            <a:endParaRPr lang="en-AU" dirty="0"/>
          </a:p>
        </p:txBody>
      </p:sp>
      <p:sp>
        <p:nvSpPr>
          <p:cNvPr id="3" name="Content Placeholder 2"/>
          <p:cNvSpPr>
            <a:spLocks noGrp="1"/>
          </p:cNvSpPr>
          <p:nvPr>
            <p:ph idx="1"/>
          </p:nvPr>
        </p:nvSpPr>
        <p:spPr/>
        <p:txBody>
          <a:bodyPr/>
          <a:lstStyle/>
          <a:p>
            <a:pPr marL="0" indent="0">
              <a:buNone/>
            </a:pPr>
            <a:r>
              <a:rPr lang="en-AU" sz="1600" dirty="0">
                <a:latin typeface="Courier New" panose="02070309020205020404" pitchFamily="49" charset="0"/>
                <a:cs typeface="Courier New" panose="02070309020205020404" pitchFamily="49" charset="0"/>
              </a:rPr>
              <a:t>HTTP/1.1 201 Created</a:t>
            </a:r>
          </a:p>
          <a:p>
            <a:pPr marL="0" indent="0">
              <a:buNone/>
            </a:pPr>
            <a:r>
              <a:rPr lang="en-AU" sz="1600" dirty="0">
                <a:latin typeface="Courier New" panose="02070309020205020404" pitchFamily="49" charset="0"/>
                <a:cs typeface="Courier New" panose="02070309020205020404" pitchFamily="49" charset="0"/>
              </a:rPr>
              <a:t>Content-Length: 161</a:t>
            </a:r>
          </a:p>
          <a:p>
            <a:pPr marL="0" indent="0">
              <a:buNone/>
            </a:pPr>
            <a:r>
              <a:rPr lang="en-AU" sz="1600" dirty="0">
                <a:latin typeface="Courier New" panose="02070309020205020404" pitchFamily="49" charset="0"/>
                <a:cs typeface="Courier New" panose="02070309020205020404" pitchFamily="49" charset="0"/>
              </a:rPr>
              <a:t>Content-Type: application/</a:t>
            </a:r>
            <a:r>
              <a:rPr lang="en-AU" sz="1600" dirty="0" err="1">
                <a:latin typeface="Courier New" panose="02070309020205020404" pitchFamily="49" charset="0"/>
                <a:cs typeface="Courier New" panose="02070309020205020404" pitchFamily="49" charset="0"/>
              </a:rPr>
              <a:t>json+fhir</a:t>
            </a:r>
            <a:endParaRPr lang="en-AU" sz="1600" dirty="0">
              <a:latin typeface="Courier New" panose="02070309020205020404" pitchFamily="49" charset="0"/>
              <a:cs typeface="Courier New" panose="02070309020205020404" pitchFamily="49" charset="0"/>
            </a:endParaRPr>
          </a:p>
          <a:p>
            <a:pPr marL="0" indent="0">
              <a:buNone/>
            </a:pPr>
            <a:r>
              <a:rPr lang="en-AU" sz="1600" dirty="0">
                <a:latin typeface="Courier New" panose="02070309020205020404" pitchFamily="49" charset="0"/>
                <a:cs typeface="Courier New" panose="02070309020205020404" pitchFamily="49" charset="0"/>
              </a:rPr>
              <a:t>Date: Mon, 18 Aug 2014 01:43:30 GMT</a:t>
            </a:r>
          </a:p>
          <a:p>
            <a:pPr marL="0" indent="0">
              <a:buNone/>
            </a:pPr>
            <a:r>
              <a:rPr lang="en-AU" sz="1600" dirty="0" err="1">
                <a:latin typeface="Courier New" panose="02070309020205020404" pitchFamily="49" charset="0"/>
                <a:cs typeface="Courier New" panose="02070309020205020404" pitchFamily="49" charset="0"/>
              </a:rPr>
              <a:t>ETag</a:t>
            </a:r>
            <a:r>
              <a:rPr lang="en-AU" sz="1600" dirty="0">
                <a:latin typeface="Courier New" panose="02070309020205020404" pitchFamily="49" charset="0"/>
                <a:cs typeface="Courier New" panose="02070309020205020404" pitchFamily="49" charset="0"/>
              </a:rPr>
              <a:t>: "1"</a:t>
            </a:r>
          </a:p>
          <a:p>
            <a:pPr marL="0" indent="0">
              <a:buNone/>
            </a:pPr>
            <a:r>
              <a:rPr lang="en-AU" sz="1600" dirty="0">
                <a:latin typeface="Courier New" panose="02070309020205020404" pitchFamily="49" charset="0"/>
                <a:cs typeface="Courier New" panose="02070309020205020404" pitchFamily="49" charset="0"/>
              </a:rPr>
              <a:t>Location: http://</a:t>
            </a:r>
            <a:r>
              <a:rPr lang="en-AU" sz="1600" dirty="0" smtClean="0">
                <a:latin typeface="Courier New" panose="02070309020205020404" pitchFamily="49" charset="0"/>
                <a:cs typeface="Courier New" panose="02070309020205020404" pitchFamily="49" charset="0"/>
              </a:rPr>
              <a:t>173.241.228.200/open/Patient/347</a:t>
            </a:r>
            <a:endParaRPr lang="en-AU" sz="1600" dirty="0">
              <a:latin typeface="Courier New" panose="02070309020205020404" pitchFamily="49" charset="0"/>
              <a:cs typeface="Courier New" panose="02070309020205020404" pitchFamily="49" charset="0"/>
            </a:endParaRPr>
          </a:p>
          <a:p>
            <a:pPr marL="0" indent="0">
              <a:buNone/>
            </a:pPr>
            <a:endParaRPr lang="en-AU" sz="1600" dirty="0">
              <a:latin typeface="Courier New" panose="02070309020205020404" pitchFamily="49" charset="0"/>
              <a:cs typeface="Courier New" panose="02070309020205020404" pitchFamily="49" charset="0"/>
            </a:endParaRPr>
          </a:p>
          <a:p>
            <a:pPr marL="0" indent="0">
              <a:buNone/>
            </a:pPr>
            <a:r>
              <a:rPr lang="en-AU" sz="1600" dirty="0">
                <a:latin typeface="Courier New" panose="02070309020205020404" pitchFamily="49" charset="0"/>
                <a:cs typeface="Courier New" panose="02070309020205020404" pitchFamily="49" charset="0"/>
              </a:rPr>
              <a:t>{</a:t>
            </a:r>
          </a:p>
          <a:p>
            <a:pPr marL="0" indent="0">
              <a:buNone/>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resourceType</a:t>
            </a: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OperationOutcome</a:t>
            </a:r>
            <a:r>
              <a:rPr lang="en-AU" sz="1600" dirty="0">
                <a:latin typeface="Courier New" panose="02070309020205020404" pitchFamily="49" charset="0"/>
                <a:cs typeface="Courier New" panose="02070309020205020404" pitchFamily="49" charset="0"/>
              </a:rPr>
              <a:t>",</a:t>
            </a:r>
          </a:p>
          <a:p>
            <a:pPr marL="0" indent="0">
              <a:buNone/>
            </a:pPr>
            <a:r>
              <a:rPr lang="en-AU" sz="1600" dirty="0">
                <a:latin typeface="Courier New" panose="02070309020205020404" pitchFamily="49" charset="0"/>
                <a:cs typeface="Courier New" panose="02070309020205020404" pitchFamily="49" charset="0"/>
              </a:rPr>
              <a:t>  "text": {</a:t>
            </a:r>
          </a:p>
          <a:p>
            <a:pPr marL="0" indent="0">
              <a:buNone/>
            </a:pPr>
            <a:r>
              <a:rPr lang="en-AU" sz="1600" dirty="0">
                <a:latin typeface="Courier New" panose="02070309020205020404" pitchFamily="49" charset="0"/>
                <a:cs typeface="Courier New" panose="02070309020205020404" pitchFamily="49" charset="0"/>
              </a:rPr>
              <a:t>    "status": "generated",</a:t>
            </a:r>
          </a:p>
          <a:p>
            <a:pPr marL="0" indent="0">
              <a:buNone/>
            </a:pPr>
            <a:r>
              <a:rPr lang="en-AU" sz="1600" dirty="0">
                <a:latin typeface="Courier New" panose="02070309020205020404" pitchFamily="49" charset="0"/>
                <a:cs typeface="Courier New" panose="02070309020205020404" pitchFamily="49" charset="0"/>
              </a:rPr>
              <a:t>    "div": "&lt;div </a:t>
            </a:r>
            <a:r>
              <a:rPr lang="en-AU" sz="1600" dirty="0" err="1">
                <a:latin typeface="Courier New" panose="02070309020205020404" pitchFamily="49" charset="0"/>
                <a:cs typeface="Courier New" panose="02070309020205020404" pitchFamily="49" charset="0"/>
              </a:rPr>
              <a:t>xmlns</a:t>
            </a:r>
            <a:r>
              <a:rPr lang="en-AU" sz="1600" dirty="0">
                <a:latin typeface="Courier New" panose="02070309020205020404" pitchFamily="49" charset="0"/>
                <a:cs typeface="Courier New" panose="02070309020205020404" pitchFamily="49" charset="0"/>
              </a:rPr>
              <a:t>=\"http://www.w3.org/1999/xhtml\"&gt;The operation was successful&lt;/div&gt;"</a:t>
            </a:r>
          </a:p>
          <a:p>
            <a:pPr marL="0" indent="0">
              <a:buNone/>
            </a:pPr>
            <a:r>
              <a:rPr lang="en-AU" sz="1600" dirty="0">
                <a:latin typeface="Courier New" panose="02070309020205020404" pitchFamily="49" charset="0"/>
                <a:cs typeface="Courier New" panose="02070309020205020404" pitchFamily="49" charset="0"/>
              </a:rPr>
              <a:t>  }</a:t>
            </a:r>
          </a:p>
          <a:p>
            <a:pPr marL="0" indent="0">
              <a:buNone/>
            </a:pPr>
            <a:r>
              <a:rPr lang="en-AU" sz="1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2306352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Server Failure</a:t>
            </a:r>
            <a:endParaRPr lang="en-AU" dirty="0"/>
          </a:p>
        </p:txBody>
      </p:sp>
      <p:sp>
        <p:nvSpPr>
          <p:cNvPr id="3" name="Content Placeholder 2"/>
          <p:cNvSpPr>
            <a:spLocks noGrp="1"/>
          </p:cNvSpPr>
          <p:nvPr>
            <p:ph idx="1"/>
          </p:nvPr>
        </p:nvSpPr>
        <p:spPr/>
        <p:txBody>
          <a:bodyPr/>
          <a:lstStyle/>
          <a:p>
            <a:pPr marL="0" indent="0">
              <a:buNone/>
            </a:pPr>
            <a:r>
              <a:rPr lang="en-AU" sz="1600" dirty="0">
                <a:latin typeface="Courier New" panose="02070309020205020404" pitchFamily="49" charset="0"/>
                <a:cs typeface="Courier New" panose="02070309020205020404" pitchFamily="49" charset="0"/>
              </a:rPr>
              <a:t>HTTP/1.1 422 </a:t>
            </a:r>
            <a:r>
              <a:rPr lang="en-AU" sz="1600" dirty="0" err="1">
                <a:latin typeface="Courier New" panose="02070309020205020404" pitchFamily="49" charset="0"/>
                <a:cs typeface="Courier New" panose="02070309020205020404" pitchFamily="49" charset="0"/>
              </a:rPr>
              <a:t>Unprocessable</a:t>
            </a:r>
            <a:r>
              <a:rPr lang="en-AU" sz="1600" dirty="0">
                <a:latin typeface="Courier New" panose="02070309020205020404" pitchFamily="49" charset="0"/>
                <a:cs typeface="Courier New" panose="02070309020205020404" pitchFamily="49" charset="0"/>
              </a:rPr>
              <a:t> Entity</a:t>
            </a:r>
          </a:p>
          <a:p>
            <a:pPr marL="0" indent="0">
              <a:buNone/>
            </a:pPr>
            <a:r>
              <a:rPr lang="en-AU" sz="1600" dirty="0">
                <a:latin typeface="Courier New" panose="02070309020205020404" pitchFamily="49" charset="0"/>
                <a:cs typeface="Courier New" panose="02070309020205020404" pitchFamily="49" charset="0"/>
              </a:rPr>
              <a:t>Content-Length: 161</a:t>
            </a:r>
          </a:p>
          <a:p>
            <a:pPr marL="0" indent="0">
              <a:buNone/>
            </a:pPr>
            <a:r>
              <a:rPr lang="en-AU" sz="1600" dirty="0">
                <a:latin typeface="Courier New" panose="02070309020205020404" pitchFamily="49" charset="0"/>
                <a:cs typeface="Courier New" panose="02070309020205020404" pitchFamily="49" charset="0"/>
              </a:rPr>
              <a:t>Content-Type: application/</a:t>
            </a:r>
            <a:r>
              <a:rPr lang="en-AU" sz="1600" dirty="0" err="1">
                <a:latin typeface="Courier New" panose="02070309020205020404" pitchFamily="49" charset="0"/>
                <a:cs typeface="Courier New" panose="02070309020205020404" pitchFamily="49" charset="0"/>
              </a:rPr>
              <a:t>json+fhir</a:t>
            </a:r>
            <a:endParaRPr lang="en-AU" sz="1600" dirty="0">
              <a:latin typeface="Courier New" panose="02070309020205020404" pitchFamily="49" charset="0"/>
              <a:cs typeface="Courier New" panose="02070309020205020404" pitchFamily="49" charset="0"/>
            </a:endParaRPr>
          </a:p>
          <a:p>
            <a:pPr marL="0" indent="0">
              <a:buNone/>
            </a:pPr>
            <a:r>
              <a:rPr lang="en-AU" sz="1600" dirty="0">
                <a:latin typeface="Courier New" panose="02070309020205020404" pitchFamily="49" charset="0"/>
                <a:cs typeface="Courier New" panose="02070309020205020404" pitchFamily="49" charset="0"/>
              </a:rPr>
              <a:t>Date: Mon, 18 Aug 2014 01:43:30 GMT</a:t>
            </a:r>
          </a:p>
          <a:p>
            <a:pPr marL="0" indent="0">
              <a:buNone/>
            </a:pPr>
            <a:r>
              <a:rPr lang="en-AU" sz="1600" dirty="0">
                <a:latin typeface="Courier New" panose="02070309020205020404" pitchFamily="49" charset="0"/>
                <a:cs typeface="Courier New" panose="02070309020205020404" pitchFamily="49" charset="0"/>
              </a:rPr>
              <a:t> </a:t>
            </a:r>
          </a:p>
          <a:p>
            <a:pPr marL="0" indent="0">
              <a:buNone/>
            </a:pPr>
            <a:r>
              <a:rPr lang="en-AU" sz="1600" dirty="0">
                <a:latin typeface="Courier New" panose="02070309020205020404" pitchFamily="49" charset="0"/>
                <a:cs typeface="Courier New" panose="02070309020205020404" pitchFamily="49" charset="0"/>
              </a:rPr>
              <a:t>{</a:t>
            </a:r>
          </a:p>
          <a:p>
            <a:pPr marL="0" indent="0">
              <a:buNone/>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resourceType</a:t>
            </a: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OperationOutcome</a:t>
            </a:r>
            <a:r>
              <a:rPr lang="en-AU" sz="1600" dirty="0">
                <a:latin typeface="Courier New" panose="02070309020205020404" pitchFamily="49" charset="0"/>
                <a:cs typeface="Courier New" panose="02070309020205020404" pitchFamily="49" charset="0"/>
              </a:rPr>
              <a:t>",</a:t>
            </a:r>
          </a:p>
          <a:p>
            <a:pPr marL="0" indent="0">
              <a:buNone/>
            </a:pPr>
            <a:r>
              <a:rPr lang="en-AU" sz="1600" dirty="0">
                <a:latin typeface="Courier New" panose="02070309020205020404" pitchFamily="49" charset="0"/>
                <a:cs typeface="Courier New" panose="02070309020205020404" pitchFamily="49" charset="0"/>
              </a:rPr>
              <a:t>  "text": {</a:t>
            </a:r>
          </a:p>
          <a:p>
            <a:pPr marL="0" indent="0">
              <a:buNone/>
            </a:pPr>
            <a:r>
              <a:rPr lang="en-AU" sz="1600" dirty="0">
                <a:latin typeface="Courier New" panose="02070309020205020404" pitchFamily="49" charset="0"/>
                <a:cs typeface="Courier New" panose="02070309020205020404" pitchFamily="49" charset="0"/>
              </a:rPr>
              <a:t>    "status": "generated",</a:t>
            </a:r>
          </a:p>
          <a:p>
            <a:pPr marL="0" indent="0">
              <a:buNone/>
            </a:pPr>
            <a:r>
              <a:rPr lang="en-AU" sz="1600" dirty="0">
                <a:latin typeface="Courier New" panose="02070309020205020404" pitchFamily="49" charset="0"/>
                <a:cs typeface="Courier New" panose="02070309020205020404" pitchFamily="49" charset="0"/>
              </a:rPr>
              <a:t>    "div": "&lt;div </a:t>
            </a:r>
            <a:r>
              <a:rPr lang="en-AU" sz="1600" dirty="0" err="1">
                <a:latin typeface="Courier New" panose="02070309020205020404" pitchFamily="49" charset="0"/>
                <a:cs typeface="Courier New" panose="02070309020205020404" pitchFamily="49" charset="0"/>
              </a:rPr>
              <a:t>xmlns</a:t>
            </a:r>
            <a:r>
              <a:rPr lang="en-AU" sz="1600" dirty="0">
                <a:latin typeface="Courier New" panose="02070309020205020404" pitchFamily="49" charset="0"/>
                <a:cs typeface="Courier New" panose="02070309020205020404" pitchFamily="49" charset="0"/>
              </a:rPr>
              <a:t>=\"http://www.w3.org/1999/xhtml\"&gt;MRN conflict</a:t>
            </a:r>
          </a:p>
          <a:p>
            <a:pPr marL="0" indent="0">
              <a:buNone/>
            </a:pPr>
            <a:r>
              <a:rPr lang="en-AU" sz="1600" dirty="0">
                <a:latin typeface="Courier New" panose="02070309020205020404" pitchFamily="49" charset="0"/>
                <a:cs typeface="Courier New" panose="02070309020205020404" pitchFamily="49" charset="0"/>
              </a:rPr>
              <a:t>   - the MRN 123456 is already assigned to a different patient&lt;/div&gt;"</a:t>
            </a:r>
          </a:p>
          <a:p>
            <a:pPr marL="0" indent="0">
              <a:buNone/>
            </a:pPr>
            <a:r>
              <a:rPr lang="en-AU" sz="1600" dirty="0">
                <a:latin typeface="Courier New" panose="02070309020205020404" pitchFamily="49" charset="0"/>
                <a:cs typeface="Courier New" panose="02070309020205020404" pitchFamily="49" charset="0"/>
              </a:rPr>
              <a:t>  },</a:t>
            </a:r>
          </a:p>
          <a:p>
            <a:pPr marL="0" indent="0">
              <a:buNone/>
            </a:pPr>
            <a:r>
              <a:rPr lang="en-AU" sz="1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4281275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Reading a Resource</a:t>
            </a:r>
            <a:endParaRPr lang="en-AU" dirty="0"/>
          </a:p>
        </p:txBody>
      </p:sp>
      <p:sp>
        <p:nvSpPr>
          <p:cNvPr id="3" name="Content Placeholder 2"/>
          <p:cNvSpPr>
            <a:spLocks noGrp="1"/>
          </p:cNvSpPr>
          <p:nvPr>
            <p:ph idx="1"/>
          </p:nvPr>
        </p:nvSpPr>
        <p:spPr/>
        <p:txBody>
          <a:bodyPr/>
          <a:lstStyle/>
          <a:p>
            <a:pPr marL="0" indent="0">
              <a:buNone/>
            </a:pPr>
            <a:r>
              <a:rPr lang="en-AU" sz="2400" dirty="0">
                <a:latin typeface="Courier New" panose="02070309020205020404" pitchFamily="49" charset="0"/>
                <a:cs typeface="Courier New" panose="02070309020205020404" pitchFamily="49" charset="0"/>
              </a:rPr>
              <a:t>GET </a:t>
            </a:r>
            <a:r>
              <a:rPr lang="en-AU" sz="2400" dirty="0" smtClean="0">
                <a:latin typeface="Courier New" panose="02070309020205020404" pitchFamily="49" charset="0"/>
                <a:cs typeface="Courier New" panose="02070309020205020404" pitchFamily="49" charset="0"/>
              </a:rPr>
              <a:t>open/Patient/347</a:t>
            </a:r>
            <a:r>
              <a:rPr lang="en-AU" sz="2400" dirty="0">
                <a:latin typeface="Courier New" panose="02070309020205020404" pitchFamily="49" charset="0"/>
                <a:cs typeface="Courier New" panose="02070309020205020404" pitchFamily="49" charset="0"/>
              </a:rPr>
              <a:t>?_format=xml HTTP/1.1</a:t>
            </a:r>
          </a:p>
          <a:p>
            <a:pPr marL="0" indent="0">
              <a:buNone/>
            </a:pPr>
            <a:r>
              <a:rPr lang="en-AU" sz="2400" dirty="0">
                <a:latin typeface="Courier New" panose="02070309020205020404" pitchFamily="49" charset="0"/>
                <a:cs typeface="Courier New" panose="02070309020205020404" pitchFamily="49" charset="0"/>
              </a:rPr>
              <a:t>Host: example.com</a:t>
            </a:r>
          </a:p>
          <a:p>
            <a:pPr marL="0" indent="0">
              <a:buNone/>
            </a:pPr>
            <a:r>
              <a:rPr lang="en-AU" sz="2400" dirty="0">
                <a:latin typeface="Courier New" panose="02070309020205020404" pitchFamily="49" charset="0"/>
                <a:cs typeface="Courier New" panose="02070309020205020404" pitchFamily="49" charset="0"/>
              </a:rPr>
              <a:t>Accept: application/</a:t>
            </a:r>
            <a:r>
              <a:rPr lang="en-AU" sz="2400" dirty="0" err="1">
                <a:latin typeface="Courier New" panose="02070309020205020404" pitchFamily="49" charset="0"/>
                <a:cs typeface="Courier New" panose="02070309020205020404" pitchFamily="49" charset="0"/>
              </a:rPr>
              <a:t>xml+fhir</a:t>
            </a:r>
            <a:endParaRPr lang="en-AU" sz="2400" dirty="0">
              <a:latin typeface="Courier New" panose="02070309020205020404" pitchFamily="49" charset="0"/>
              <a:cs typeface="Courier New" panose="02070309020205020404" pitchFamily="49" charset="0"/>
            </a:endParaRPr>
          </a:p>
          <a:p>
            <a:pPr marL="0" indent="0">
              <a:buNone/>
            </a:pPr>
            <a:r>
              <a:rPr lang="en-AU" sz="2400" dirty="0">
                <a:latin typeface="Courier New" panose="02070309020205020404" pitchFamily="49" charset="0"/>
                <a:cs typeface="Courier New" panose="02070309020205020404" pitchFamily="49" charset="0"/>
              </a:rPr>
              <a:t>Cache-Control: no-cache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217187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Read response</a:t>
            </a:r>
            <a:endParaRPr lang="en-AU" dirty="0"/>
          </a:p>
        </p:txBody>
      </p:sp>
      <p:sp>
        <p:nvSpPr>
          <p:cNvPr id="3" name="Content Placeholder 2"/>
          <p:cNvSpPr>
            <a:spLocks noGrp="1"/>
          </p:cNvSpPr>
          <p:nvPr>
            <p:ph idx="1"/>
          </p:nvPr>
        </p:nvSpPr>
        <p:spPr/>
        <p:txBody>
          <a:bodyPr/>
          <a:lstStyle/>
          <a:p>
            <a:pPr marL="0" indent="0">
              <a:buNone/>
            </a:pPr>
            <a:r>
              <a:rPr lang="en-AU" sz="1600" dirty="0">
                <a:latin typeface="Courier New" panose="02070309020205020404" pitchFamily="49" charset="0"/>
                <a:cs typeface="Courier New" panose="02070309020205020404" pitchFamily="49" charset="0"/>
              </a:rPr>
              <a:t>HTTP/1.1 200 OK</a:t>
            </a:r>
          </a:p>
          <a:p>
            <a:pPr marL="0" indent="0">
              <a:buNone/>
            </a:pPr>
            <a:r>
              <a:rPr lang="en-AU" sz="1600" dirty="0">
                <a:latin typeface="Courier New" panose="02070309020205020404" pitchFamily="49" charset="0"/>
                <a:cs typeface="Courier New" panose="02070309020205020404" pitchFamily="49" charset="0"/>
              </a:rPr>
              <a:t>Content-Length: 729</a:t>
            </a:r>
          </a:p>
          <a:p>
            <a:pPr marL="0" indent="0">
              <a:buNone/>
            </a:pPr>
            <a:r>
              <a:rPr lang="en-AU" sz="1600" dirty="0">
                <a:latin typeface="Courier New" panose="02070309020205020404" pitchFamily="49" charset="0"/>
                <a:cs typeface="Courier New" panose="02070309020205020404" pitchFamily="49" charset="0"/>
              </a:rPr>
              <a:t>Content-Type: application/</a:t>
            </a:r>
            <a:r>
              <a:rPr lang="en-AU" sz="1600" dirty="0" err="1">
                <a:latin typeface="Courier New" panose="02070309020205020404" pitchFamily="49" charset="0"/>
                <a:cs typeface="Courier New" panose="02070309020205020404" pitchFamily="49" charset="0"/>
              </a:rPr>
              <a:t>xml+fhir</a:t>
            </a:r>
            <a:endParaRPr lang="en-AU" sz="1600" dirty="0">
              <a:latin typeface="Courier New" panose="02070309020205020404" pitchFamily="49" charset="0"/>
              <a:cs typeface="Courier New" panose="02070309020205020404" pitchFamily="49" charset="0"/>
            </a:endParaRPr>
          </a:p>
          <a:p>
            <a:pPr marL="0" indent="0">
              <a:buNone/>
            </a:pPr>
            <a:r>
              <a:rPr lang="en-AU" sz="1600" dirty="0">
                <a:latin typeface="Courier New" panose="02070309020205020404" pitchFamily="49" charset="0"/>
                <a:cs typeface="Courier New" panose="02070309020205020404" pitchFamily="49" charset="0"/>
              </a:rPr>
              <a:t>Last-Modified: Sun, 17 Aug 2014 15:43:30 GMT</a:t>
            </a:r>
          </a:p>
          <a:p>
            <a:pPr marL="0" indent="0">
              <a:buNone/>
            </a:pPr>
            <a:r>
              <a:rPr lang="en-AU" sz="1600" dirty="0" err="1">
                <a:latin typeface="Courier New" panose="02070309020205020404" pitchFamily="49" charset="0"/>
                <a:cs typeface="Courier New" panose="02070309020205020404" pitchFamily="49" charset="0"/>
              </a:rPr>
              <a:t>ETag</a:t>
            </a:r>
            <a:r>
              <a:rPr lang="en-AU" sz="1600" dirty="0">
                <a:latin typeface="Courier New" panose="02070309020205020404" pitchFamily="49" charset="0"/>
                <a:cs typeface="Courier New" panose="02070309020205020404" pitchFamily="49" charset="0"/>
              </a:rPr>
              <a:t>: "1"</a:t>
            </a:r>
          </a:p>
          <a:p>
            <a:pPr marL="0" indent="0">
              <a:buNone/>
            </a:pPr>
            <a:r>
              <a:rPr lang="en-AU" sz="1600" dirty="0">
                <a:latin typeface="Courier New" panose="02070309020205020404" pitchFamily="49" charset="0"/>
                <a:cs typeface="Courier New" panose="02070309020205020404" pitchFamily="49" charset="0"/>
              </a:rPr>
              <a:t> </a:t>
            </a:r>
          </a:p>
          <a:p>
            <a:pPr marL="0" indent="0">
              <a:buNone/>
            </a:pPr>
            <a:r>
              <a:rPr lang="en-AU" sz="1600" dirty="0">
                <a:latin typeface="Courier New" panose="02070309020205020404" pitchFamily="49" charset="0"/>
                <a:cs typeface="Courier New" panose="02070309020205020404" pitchFamily="49" charset="0"/>
              </a:rPr>
              <a:t>&lt;?xml version="1.0" encoding="UTF-8"?&gt;</a:t>
            </a:r>
          </a:p>
          <a:p>
            <a:pPr marL="0" indent="0">
              <a:buNone/>
            </a:pPr>
            <a:r>
              <a:rPr lang="en-AU" sz="1600" dirty="0">
                <a:latin typeface="Courier New" panose="02070309020205020404" pitchFamily="49" charset="0"/>
                <a:cs typeface="Courier New" panose="02070309020205020404" pitchFamily="49" charset="0"/>
              </a:rPr>
              <a:t>&lt;Patient </a:t>
            </a:r>
            <a:r>
              <a:rPr lang="en-AU" sz="1600" dirty="0" err="1">
                <a:latin typeface="Courier New" panose="02070309020205020404" pitchFamily="49" charset="0"/>
                <a:cs typeface="Courier New" panose="02070309020205020404" pitchFamily="49" charset="0"/>
              </a:rPr>
              <a:t>xmlns</a:t>
            </a:r>
            <a:r>
              <a:rPr lang="en-AU" sz="1600" dirty="0">
                <a:latin typeface="Courier New" panose="02070309020205020404" pitchFamily="49" charset="0"/>
                <a:cs typeface="Courier New" panose="02070309020205020404" pitchFamily="49" charset="0"/>
              </a:rPr>
              <a:t>="http://hl7.org/</a:t>
            </a:r>
            <a:r>
              <a:rPr lang="en-AU" sz="1600" dirty="0" err="1">
                <a:latin typeface="Courier New" panose="02070309020205020404" pitchFamily="49" charset="0"/>
                <a:cs typeface="Courier New" panose="02070309020205020404" pitchFamily="49" charset="0"/>
              </a:rPr>
              <a:t>fhir</a:t>
            </a:r>
            <a:r>
              <a:rPr lang="en-AU" sz="1600" dirty="0">
                <a:latin typeface="Courier New" panose="02070309020205020404" pitchFamily="49" charset="0"/>
                <a:cs typeface="Courier New" panose="02070309020205020404" pitchFamily="49" charset="0"/>
              </a:rPr>
              <a:t>"&gt;</a:t>
            </a:r>
          </a:p>
          <a:p>
            <a:pPr marL="0" indent="0">
              <a:buNone/>
            </a:pPr>
            <a:r>
              <a:rPr lang="en-AU" sz="1600" dirty="0">
                <a:latin typeface="Courier New" panose="02070309020205020404" pitchFamily="49" charset="0"/>
                <a:cs typeface="Courier New" panose="02070309020205020404" pitchFamily="49" charset="0"/>
              </a:rPr>
              <a:t>  &lt;id value="347"/&gt;</a:t>
            </a:r>
          </a:p>
          <a:p>
            <a:pPr marL="0" indent="0">
              <a:buNone/>
            </a:pPr>
            <a:r>
              <a:rPr lang="en-AU" sz="1600" dirty="0">
                <a:latin typeface="Courier New" panose="02070309020205020404" pitchFamily="49" charset="0"/>
                <a:cs typeface="Courier New" panose="02070309020205020404" pitchFamily="49" charset="0"/>
              </a:rPr>
              <a:t>  &lt;meta&gt;</a:t>
            </a:r>
          </a:p>
          <a:p>
            <a:pPr marL="0" indent="0">
              <a:buNone/>
            </a:pPr>
            <a:r>
              <a:rPr lang="en-AU" sz="1600" dirty="0">
                <a:latin typeface="Courier New" panose="02070309020205020404" pitchFamily="49" charset="0"/>
                <a:cs typeface="Courier New" panose="02070309020205020404" pitchFamily="49" charset="0"/>
              </a:rPr>
              <a:t>    &lt;</a:t>
            </a:r>
            <a:r>
              <a:rPr lang="en-AU" sz="1600" dirty="0" err="1">
                <a:latin typeface="Courier New" panose="02070309020205020404" pitchFamily="49" charset="0"/>
                <a:cs typeface="Courier New" panose="02070309020205020404" pitchFamily="49" charset="0"/>
              </a:rPr>
              <a:t>versionId</a:t>
            </a:r>
            <a:r>
              <a:rPr lang="en-AU" sz="1600" dirty="0">
                <a:latin typeface="Courier New" panose="02070309020205020404" pitchFamily="49" charset="0"/>
                <a:cs typeface="Courier New" panose="02070309020205020404" pitchFamily="49" charset="0"/>
              </a:rPr>
              <a:t> value="1"/&gt;</a:t>
            </a:r>
          </a:p>
          <a:p>
            <a:pPr marL="0" indent="0">
              <a:buNone/>
            </a:pPr>
            <a:r>
              <a:rPr lang="en-AU" sz="1600" dirty="0">
                <a:latin typeface="Courier New" panose="02070309020205020404" pitchFamily="49" charset="0"/>
                <a:cs typeface="Courier New" panose="02070309020205020404" pitchFamily="49" charset="0"/>
              </a:rPr>
              <a:t>    &lt;</a:t>
            </a:r>
            <a:r>
              <a:rPr lang="en-AU" sz="1600" dirty="0" err="1">
                <a:latin typeface="Courier New" panose="02070309020205020404" pitchFamily="49" charset="0"/>
                <a:cs typeface="Courier New" panose="02070309020205020404" pitchFamily="49" charset="0"/>
              </a:rPr>
              <a:t>lastUpdated</a:t>
            </a:r>
            <a:r>
              <a:rPr lang="en-AU" sz="1600" dirty="0">
                <a:latin typeface="Courier New" panose="02070309020205020404" pitchFamily="49" charset="0"/>
                <a:cs typeface="Courier New" panose="02070309020205020404" pitchFamily="49" charset="0"/>
              </a:rPr>
              <a:t> value="2014-08-18T01:43:30Z"/&gt;</a:t>
            </a:r>
          </a:p>
          <a:p>
            <a:pPr marL="0" indent="0">
              <a:buNone/>
            </a:pPr>
            <a:r>
              <a:rPr lang="en-AU" sz="1600" dirty="0">
                <a:latin typeface="Courier New" panose="02070309020205020404" pitchFamily="49" charset="0"/>
                <a:cs typeface="Courier New" panose="02070309020205020404" pitchFamily="49" charset="0"/>
              </a:rPr>
              <a:t>  &lt;/meta&gt;</a:t>
            </a:r>
          </a:p>
          <a:p>
            <a:pPr marL="0" indent="0">
              <a:buNone/>
            </a:pPr>
            <a:r>
              <a:rPr lang="en-AU" sz="1600" dirty="0">
                <a:latin typeface="Courier New" panose="02070309020205020404" pitchFamily="49" charset="0"/>
                <a:cs typeface="Courier New" panose="02070309020205020404" pitchFamily="49" charset="0"/>
              </a:rPr>
              <a:t>  &lt;!-- content as shown above for patient --&gt;  </a:t>
            </a:r>
          </a:p>
          <a:p>
            <a:pPr marL="0" indent="0">
              <a:buNone/>
            </a:pPr>
            <a:r>
              <a:rPr lang="en-AU" sz="1600" dirty="0">
                <a:latin typeface="Courier New" panose="02070309020205020404" pitchFamily="49" charset="0"/>
                <a:cs typeface="Courier New" panose="02070309020205020404" pitchFamily="49" charset="0"/>
              </a:rPr>
              <a:t>&lt;/Patient&gt;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2556616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 Request</a:t>
            </a:r>
            <a:endParaRPr lang="en-AU" dirty="0"/>
          </a:p>
        </p:txBody>
      </p:sp>
      <p:sp>
        <p:nvSpPr>
          <p:cNvPr id="3" name="Content Placeholder 2"/>
          <p:cNvSpPr>
            <a:spLocks noGrp="1"/>
          </p:cNvSpPr>
          <p:nvPr>
            <p:ph idx="1"/>
          </p:nvPr>
        </p:nvSpPr>
        <p:spPr/>
        <p:txBody>
          <a:bodyPr/>
          <a:lstStyle/>
          <a:p>
            <a:pPr marL="0" indent="0">
              <a:buNone/>
            </a:pPr>
            <a:r>
              <a:rPr lang="en-AU" sz="2000" dirty="0">
                <a:latin typeface="Courier New" panose="02070309020205020404" pitchFamily="49" charset="0"/>
                <a:cs typeface="Courier New" panose="02070309020205020404" pitchFamily="49" charset="0"/>
              </a:rPr>
              <a:t>GET http://</a:t>
            </a:r>
            <a:r>
              <a:rPr lang="en-AU" sz="2000" dirty="0" smtClean="0">
                <a:latin typeface="Courier New" panose="02070309020205020404" pitchFamily="49" charset="0"/>
                <a:cs typeface="Courier New" panose="02070309020205020404" pitchFamily="49" charset="0"/>
              </a:rPr>
              <a:t>173.241.228.200/open</a:t>
            </a:r>
            <a:r>
              <a:rPr lang="en-AU" sz="2000" dirty="0" smtClean="0">
                <a:latin typeface="Courier New" panose="02070309020205020404" pitchFamily="49" charset="0"/>
                <a:cs typeface="Courier New" panose="02070309020205020404" pitchFamily="49" charset="0"/>
                <a:hlinkClick r:id="rId2"/>
              </a:rPr>
              <a:t>/{</a:t>
            </a:r>
            <a:r>
              <a:rPr lang="en-AU" sz="2000" dirty="0">
                <a:latin typeface="Courier New" panose="02070309020205020404" pitchFamily="49" charset="0"/>
                <a:cs typeface="Courier New" panose="02070309020205020404" pitchFamily="49" charset="0"/>
                <a:hlinkClick r:id="rId2"/>
              </a:rPr>
              <a:t>resourceType}?</a:t>
            </a:r>
            <a:r>
              <a:rPr lang="en-AU" sz="2000" dirty="0" smtClean="0">
                <a:latin typeface="Courier New" panose="02070309020205020404" pitchFamily="49" charset="0"/>
                <a:cs typeface="Courier New" panose="02070309020205020404" pitchFamily="49" charset="0"/>
                <a:hlinkClick r:id="rId2"/>
              </a:rPr>
              <a:t>criteria</a:t>
            </a:r>
            <a:endParaRPr lang="en-AU" sz="2000" dirty="0" smtClean="0">
              <a:latin typeface="Courier New" panose="02070309020205020404" pitchFamily="49" charset="0"/>
              <a:cs typeface="Courier New" panose="02070309020205020404" pitchFamily="49" charset="0"/>
            </a:endParaRPr>
          </a:p>
          <a:p>
            <a:pPr marL="0" indent="0">
              <a:buNone/>
            </a:pPr>
            <a:endParaRPr lang="en-AU" sz="2000" dirty="0">
              <a:latin typeface="Courier New" panose="02070309020205020404" pitchFamily="49" charset="0"/>
              <a:cs typeface="Courier New" panose="02070309020205020404" pitchFamily="49" charset="0"/>
            </a:endParaRPr>
          </a:p>
          <a:p>
            <a:pPr marL="0" indent="0">
              <a:buNone/>
            </a:pPr>
            <a:r>
              <a:rPr lang="en-AU" sz="2000" dirty="0" smtClean="0">
                <a:latin typeface="Courier New" panose="02070309020205020404" pitchFamily="49" charset="0"/>
                <a:cs typeface="Courier New" panose="02070309020205020404" pitchFamily="49" charset="0"/>
              </a:rPr>
              <a:t>GET [base]/</a:t>
            </a:r>
            <a:r>
              <a:rPr lang="en-AU" sz="2000" dirty="0" err="1" smtClean="0">
                <a:latin typeface="Courier New" panose="02070309020205020404" pitchFamily="49" charset="0"/>
                <a:cs typeface="Courier New" panose="02070309020205020404" pitchFamily="49" charset="0"/>
              </a:rPr>
              <a:t>Patient?name</a:t>
            </a:r>
            <a:r>
              <a:rPr lang="en-AU" sz="2000" dirty="0" smtClean="0">
                <a:latin typeface="Courier New" panose="02070309020205020404" pitchFamily="49" charset="0"/>
                <a:cs typeface="Courier New" panose="02070309020205020404" pitchFamily="49" charset="0"/>
              </a:rPr>
              <a:t>=peter</a:t>
            </a:r>
          </a:p>
          <a:p>
            <a:pPr marL="0" indent="0">
              <a:buNone/>
            </a:pPr>
            <a:endParaRPr lang="en-AU" sz="2000" dirty="0" smtClean="0">
              <a:latin typeface="Courier New" panose="02070309020205020404" pitchFamily="49" charset="0"/>
              <a:cs typeface="Courier New" panose="02070309020205020404" pitchFamily="49" charset="0"/>
            </a:endParaRPr>
          </a:p>
          <a:p>
            <a:pPr marL="0" indent="0">
              <a:buNone/>
            </a:pPr>
            <a:endParaRPr lang="en-AU" sz="2000" dirty="0">
              <a:latin typeface="Courier New" panose="02070309020205020404" pitchFamily="49" charset="0"/>
              <a:cs typeface="Courier New" panose="02070309020205020404" pitchFamily="49" charset="0"/>
            </a:endParaRPr>
          </a:p>
          <a:p>
            <a:pPr marL="0" indent="0">
              <a:buNone/>
            </a:pPr>
            <a:endParaRPr lang="en-AU" sz="2000" dirty="0" smtClean="0">
              <a:latin typeface="Courier New" panose="02070309020205020404" pitchFamily="49" charset="0"/>
              <a:cs typeface="Courier New" panose="02070309020205020404" pitchFamily="49" charset="0"/>
            </a:endParaRPr>
          </a:p>
          <a:p>
            <a:pPr marL="0" indent="0">
              <a:buNone/>
            </a:pP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830056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60648"/>
            <a:ext cx="8382000" cy="6048672"/>
          </a:xfrm>
          <a:solidFill>
            <a:schemeClr val="bg1"/>
          </a:solidFill>
        </p:spPr>
        <p:txBody>
          <a:bodyPr/>
          <a:lstStyle/>
          <a:p>
            <a:pPr marL="0" indent="0">
              <a:buNone/>
            </a:pPr>
            <a:r>
              <a:rPr lang="en-AU" sz="1800" dirty="0">
                <a:latin typeface="Courier New" panose="02070309020205020404" pitchFamily="49" charset="0"/>
                <a:cs typeface="Courier New" panose="02070309020205020404" pitchFamily="49" charset="0"/>
              </a:rPr>
              <a: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a:t>
            </a:r>
            <a:r>
              <a:rPr lang="en-AU" sz="1800" dirty="0" err="1">
                <a:latin typeface="Courier New" panose="02070309020205020404" pitchFamily="49" charset="0"/>
                <a:cs typeface="Courier New" panose="02070309020205020404" pitchFamily="49" charset="0"/>
              </a:rPr>
              <a:t>resourceType</a:t>
            </a:r>
            <a:r>
              <a:rPr lang="en-AU" sz="1800" dirty="0">
                <a:latin typeface="Courier New" panose="02070309020205020404" pitchFamily="49" charset="0"/>
                <a:cs typeface="Courier New" panose="02070309020205020404" pitchFamily="49" charset="0"/>
              </a:rPr>
              <a:t>": "Bundle",</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"id" : "eceb4882-5c7e-4ca4-af62-995dfb8cef01"</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"meta" : </a:t>
            </a:r>
            <a:r>
              <a:rPr lang="en-AU" sz="1800" dirty="0" smtClean="0">
                <a:latin typeface="Courier New" panose="02070309020205020404" pitchFamily="49" charset="0"/>
                <a:cs typeface="Courier New" panose="02070309020205020404" pitchFamily="49" charset="0"/>
              </a:rPr>
              <a: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lastUpdated</a:t>
            </a:r>
            <a:r>
              <a:rPr lang="en-AU" sz="1800" dirty="0" smtClean="0">
                <a:latin typeface="Courier New" panose="02070309020205020404" pitchFamily="49" charset="0"/>
                <a:cs typeface="Courier New" panose="02070309020205020404" pitchFamily="49" charset="0"/>
              </a:rPr>
              <a:t>" : "2014-08-19T15:43:30Z"</a:t>
            </a:r>
          </a:p>
          <a:p>
            <a:pPr marL="0" indent="0">
              <a:buNone/>
            </a:pPr>
            <a:r>
              <a:rPr lang="en-AU" sz="1800" dirty="0" smtClean="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"type" : "</a:t>
            </a:r>
            <a:r>
              <a:rPr lang="en-AU" sz="1800" dirty="0" err="1" smtClean="0">
                <a:latin typeface="Courier New" panose="02070309020205020404" pitchFamily="49" charset="0"/>
                <a:cs typeface="Courier New" panose="02070309020205020404" pitchFamily="49" charset="0"/>
              </a:rPr>
              <a:t>searchSet</a:t>
            </a:r>
            <a:r>
              <a:rPr lang="en-AU" sz="1800" dirty="0" smtClean="0">
                <a:latin typeface="Courier New" panose="02070309020205020404" pitchFamily="49" charset="0"/>
                <a:cs typeface="Courier New" panose="02070309020205020404" pitchFamily="49" charset="0"/>
              </a:rPr>
              <a:t>",</a:t>
            </a:r>
            <a:endParaRPr lang="en-AU" sz="1800" dirty="0">
              <a:latin typeface="Courier New" panose="02070309020205020404" pitchFamily="49" charset="0"/>
              <a:cs typeface="Courier New" panose="02070309020205020404" pitchFamily="49" charset="0"/>
            </a:endParaRP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r>
              <a:rPr lang="en-AU" sz="1800" dirty="0">
                <a:latin typeface="Courier New" panose="02070309020205020404" pitchFamily="49" charset="0"/>
                <a:cs typeface="Courier New" panose="02070309020205020404" pitchFamily="49" charset="0"/>
              </a:rPr>
              <a:t>base": "http://</a:t>
            </a:r>
            <a:r>
              <a:rPr lang="en-AU" sz="1800" dirty="0" smtClean="0">
                <a:latin typeface="Courier New" panose="02070309020205020404" pitchFamily="49" charset="0"/>
                <a:cs typeface="Courier New" panose="02070309020205020404" pitchFamily="49" charset="0"/>
              </a:rPr>
              <a:t>173.241.228.200/open",</a:t>
            </a:r>
            <a:endParaRPr lang="en-AU" sz="1800" dirty="0">
              <a:latin typeface="Courier New" panose="02070309020205020404" pitchFamily="49" charset="0"/>
              <a:cs typeface="Courier New" panose="02070309020205020404" pitchFamily="49" charset="0"/>
            </a:endParaRP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r>
              <a:rPr lang="en-AU" sz="1800" dirty="0">
                <a:latin typeface="Courier New" panose="02070309020205020404" pitchFamily="49" charset="0"/>
                <a:cs typeface="Courier New" panose="02070309020205020404" pitchFamily="49" charset="0"/>
              </a:rPr>
              <a:t>total": "3",</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r>
              <a:rPr lang="en-AU" sz="1800" dirty="0">
                <a:latin typeface="Courier New" panose="02070309020205020404" pitchFamily="49" charset="0"/>
                <a:cs typeface="Courier New" panose="02070309020205020404" pitchFamily="49" charset="0"/>
              </a:rPr>
              <a:t>link": [</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"relation" : "next",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a:t>
            </a:r>
            <a:r>
              <a:rPr lang="en-AU" sz="1800" dirty="0" err="1">
                <a:latin typeface="Courier New" panose="02070309020205020404" pitchFamily="49" charset="0"/>
                <a:cs typeface="Courier New" panose="02070309020205020404" pitchFamily="49" charset="0"/>
              </a:rPr>
              <a:t>url</a:t>
            </a:r>
            <a:r>
              <a:rPr lang="en-AU" sz="1800" dirty="0">
                <a:latin typeface="Courier New" panose="02070309020205020404" pitchFamily="49" charset="0"/>
                <a:cs typeface="Courier New" panose="02070309020205020404" pitchFamily="49" charset="0"/>
              </a:rPr>
              <a:t>" : "http://173.241.228.200/open/</a:t>
            </a:r>
            <a:r>
              <a:rPr lang="en-AU" sz="1800" dirty="0" err="1">
                <a:latin typeface="Courier New" panose="02070309020205020404" pitchFamily="49" charset="0"/>
                <a:cs typeface="Courier New" panose="02070309020205020404" pitchFamily="49" charset="0"/>
              </a:rPr>
              <a:t>Patient?patient</a:t>
            </a:r>
            <a:r>
              <a:rPr lang="en-AU" sz="1800" dirty="0">
                <a:latin typeface="Courier New" panose="02070309020205020404" pitchFamily="49" charset="0"/>
                <a:cs typeface="Courier New" panose="02070309020205020404" pitchFamily="49" charset="0"/>
              </a:rPr>
              <a:t>=347&amp;searchId=ff15fd40-ff71-4b48-b366-09c706bed9d0&amp;page=2"</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r>
              <a:rPr lang="en-AU" sz="1800" dirty="0">
                <a:latin typeface="Courier New" panose="02070309020205020404" pitchFamily="49" charset="0"/>
                <a:cs typeface="Courier New" panose="02070309020205020404" pitchFamily="49" charset="0"/>
              </a:rPr>
              <a:t>relation" : "self",</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r>
              <a:rPr lang="en-AU" sz="1800" dirty="0" err="1">
                <a:latin typeface="Courier New" panose="02070309020205020404" pitchFamily="49" charset="0"/>
                <a:cs typeface="Courier New" panose="02070309020205020404" pitchFamily="49" charset="0"/>
              </a:rPr>
              <a:t>url</a:t>
            </a:r>
            <a:r>
              <a:rPr lang="en-AU" sz="1800" dirty="0">
                <a:latin typeface="Courier New" panose="02070309020205020404" pitchFamily="49" charset="0"/>
                <a:cs typeface="Courier New" panose="02070309020205020404" pitchFamily="49" charset="0"/>
              </a:rPr>
              <a:t>" : "http://</a:t>
            </a:r>
            <a:r>
              <a:rPr lang="en-AU" sz="1800" dirty="0" smtClean="0">
                <a:latin typeface="Courier New" panose="02070309020205020404" pitchFamily="49" charset="0"/>
                <a:cs typeface="Courier New" panose="02070309020205020404" pitchFamily="49" charset="0"/>
              </a:rPr>
              <a:t>173.241.228.200/open/</a:t>
            </a:r>
            <a:r>
              <a:rPr lang="en-AU" sz="1800" dirty="0" err="1" smtClean="0">
                <a:latin typeface="Courier New" panose="02070309020205020404" pitchFamily="49" charset="0"/>
                <a:cs typeface="Courier New" panose="02070309020205020404" pitchFamily="49" charset="0"/>
              </a:rPr>
              <a:t>Patient?name</a:t>
            </a:r>
            <a:r>
              <a:rPr lang="en-AU" sz="1800" dirty="0" smtClean="0">
                <a:latin typeface="Courier New" panose="02070309020205020404" pitchFamily="49" charset="0"/>
                <a:cs typeface="Courier New" panose="02070309020205020404" pitchFamily="49" charset="0"/>
              </a:rPr>
              <a:t>=peter"</a:t>
            </a:r>
            <a:endParaRPr lang="en-AU" sz="1800" dirty="0">
              <a:latin typeface="Courier New" panose="02070309020205020404" pitchFamily="49" charset="0"/>
              <a:cs typeface="Courier New" panose="02070309020205020404" pitchFamily="49" charset="0"/>
            </a:endParaRP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"entry":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"resource" : {</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resourceType</a:t>
            </a: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MedicationPrescription</a:t>
            </a:r>
            <a:r>
              <a:rPr lang="en-AU" sz="1800" dirty="0">
                <a:latin typeface="Courier New" panose="02070309020205020404" pitchFamily="49" charset="0"/>
                <a:cs typeface="Courier New" panose="02070309020205020404" pitchFamily="49" charset="0"/>
              </a:rPr>
              <a:t>",</a:t>
            </a:r>
          </a:p>
          <a:p>
            <a:pPr marL="0" indent="0">
              <a:buNone/>
            </a:pPr>
            <a:r>
              <a:rPr lang="en-AU" sz="1800" dirty="0">
                <a:latin typeface="Courier New" panose="02070309020205020404" pitchFamily="49" charset="0"/>
                <a:cs typeface="Courier New" panose="02070309020205020404" pitchFamily="49" charset="0"/>
              </a:rPr>
              <a:t>        "id" : "3123",</a:t>
            </a:r>
          </a:p>
          <a:p>
            <a:pPr marL="0" indent="0">
              <a:buNone/>
            </a:pPr>
            <a:r>
              <a:rPr lang="en-AU" sz="1800" dirty="0">
                <a:latin typeface="Courier New" panose="02070309020205020404" pitchFamily="49" charset="0"/>
                <a:cs typeface="Courier New" panose="02070309020205020404" pitchFamily="49" charset="0"/>
              </a:rPr>
              <a:t>        "meta" : {</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versionId</a:t>
            </a:r>
            <a:r>
              <a:rPr lang="en-AU" sz="1800" dirty="0">
                <a:latin typeface="Courier New" panose="02070309020205020404" pitchFamily="49" charset="0"/>
                <a:cs typeface="Courier New" panose="02070309020205020404" pitchFamily="49" charset="0"/>
              </a:rPr>
              <a:t>" : "1",</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lastUpdated</a:t>
            </a:r>
            <a:r>
              <a:rPr lang="en-AU" sz="1800" dirty="0">
                <a:latin typeface="Courier New" panose="02070309020205020404" pitchFamily="49" charset="0"/>
                <a:cs typeface="Courier New" panose="02070309020205020404" pitchFamily="49" charset="0"/>
              </a:rPr>
              <a:t>" : "2014-08-16T05:31:17Z"</a:t>
            </a:r>
          </a:p>
          <a:p>
            <a:pPr marL="0" indent="0">
              <a:buNone/>
            </a:pPr>
            <a:r>
              <a:rPr lang="en-AU" sz="1800" dirty="0">
                <a:latin typeface="Courier New" panose="02070309020205020404" pitchFamily="49" charset="0"/>
                <a:cs typeface="Courier New" panose="02070309020205020404" pitchFamily="49" charset="0"/>
              </a:rPr>
              <a:t>        }, </a:t>
            </a:r>
          </a:p>
          <a:p>
            <a:pPr marL="0" indent="0">
              <a:buNone/>
            </a:pPr>
            <a:r>
              <a:rPr lang="en-AU" sz="1800" dirty="0">
                <a:latin typeface="Courier New" panose="02070309020205020404" pitchFamily="49" charset="0"/>
                <a:cs typeface="Courier New" panose="02070309020205020404" pitchFamily="49" charset="0"/>
              </a:rPr>
              <a:t>        ... content of resource ...</a:t>
            </a:r>
          </a:p>
          <a:p>
            <a:pPr marL="0" indent="0">
              <a:buNone/>
            </a:pPr>
            <a:r>
              <a:rPr lang="en-AU" sz="1800" dirty="0">
                <a:latin typeface="Courier New" panose="02070309020205020404" pitchFamily="49" charset="0"/>
                <a:cs typeface="Courier New" panose="02070309020205020404" pitchFamily="49" charset="0"/>
              </a:rPr>
              <a:t>      }, </a:t>
            </a:r>
          </a:p>
          <a:p>
            <a:pPr marL="0" indent="0">
              <a:buNone/>
            </a:pPr>
            <a:r>
              <a:rPr lang="en-AU" sz="1800" dirty="0">
                <a:latin typeface="Courier New" panose="02070309020205020404" pitchFamily="49" charset="0"/>
                <a:cs typeface="Courier New" panose="02070309020205020404" pitchFamily="49" charset="0"/>
              </a:rPr>
              <a:t>    }, </a:t>
            </a:r>
          </a:p>
          <a:p>
            <a:pPr marL="0" indent="0">
              <a:buNone/>
            </a:pPr>
            <a:r>
              <a:rPr lang="en-AU" sz="1800" dirty="0">
                <a:latin typeface="Courier New" panose="02070309020205020404" pitchFamily="49" charset="0"/>
                <a:cs typeface="Courier New" panose="02070309020205020404" pitchFamily="49" charset="0"/>
              </a:rPr>
              <a:t>    ... 2 additional resources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188697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60648"/>
            <a:ext cx="8382000" cy="6048672"/>
          </a:xfrm>
          <a:solidFill>
            <a:schemeClr val="bg1"/>
          </a:solidFill>
        </p:spPr>
        <p:txBody>
          <a:bodyPr/>
          <a:lstStyle/>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"entry":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"resource" : {</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resourceType</a:t>
            </a: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"Patient",</a:t>
            </a:r>
            <a:endParaRPr lang="en-AU" sz="1800" dirty="0">
              <a:latin typeface="Courier New" panose="02070309020205020404" pitchFamily="49" charset="0"/>
              <a:cs typeface="Courier New" panose="02070309020205020404" pitchFamily="49" charset="0"/>
            </a:endParaRPr>
          </a:p>
          <a:p>
            <a:pPr marL="0" indent="0">
              <a:buNone/>
            </a:pPr>
            <a:r>
              <a:rPr lang="en-AU" sz="1800" dirty="0">
                <a:latin typeface="Courier New" panose="02070309020205020404" pitchFamily="49" charset="0"/>
                <a:cs typeface="Courier New" panose="02070309020205020404" pitchFamily="49" charset="0"/>
              </a:rPr>
              <a:t>        "id" : "3123",</a:t>
            </a:r>
          </a:p>
          <a:p>
            <a:pPr marL="0" indent="0">
              <a:buNone/>
            </a:pPr>
            <a:r>
              <a:rPr lang="en-AU" sz="1800" dirty="0">
                <a:latin typeface="Courier New" panose="02070309020205020404" pitchFamily="49" charset="0"/>
                <a:cs typeface="Courier New" panose="02070309020205020404" pitchFamily="49" charset="0"/>
              </a:rPr>
              <a:t>        "meta" : {</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versionId</a:t>
            </a:r>
            <a:r>
              <a:rPr lang="en-AU" sz="1800" dirty="0">
                <a:latin typeface="Courier New" panose="02070309020205020404" pitchFamily="49" charset="0"/>
                <a:cs typeface="Courier New" panose="02070309020205020404" pitchFamily="49" charset="0"/>
              </a:rPr>
              <a:t>" : "1",</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lastUpdated</a:t>
            </a:r>
            <a:r>
              <a:rPr lang="en-AU" sz="1800" dirty="0">
                <a:latin typeface="Courier New" panose="02070309020205020404" pitchFamily="49" charset="0"/>
                <a:cs typeface="Courier New" panose="02070309020205020404" pitchFamily="49" charset="0"/>
              </a:rPr>
              <a:t>" : "2014-08-16T05:31:17Z"</a:t>
            </a:r>
          </a:p>
          <a:p>
            <a:pPr marL="0" indent="0">
              <a:buNone/>
            </a:pPr>
            <a:r>
              <a:rPr lang="en-AU" sz="1800" dirty="0">
                <a:latin typeface="Courier New" panose="02070309020205020404" pitchFamily="49" charset="0"/>
                <a:cs typeface="Courier New" panose="02070309020205020404" pitchFamily="49" charset="0"/>
              </a:rPr>
              <a:t>        }, </a:t>
            </a:r>
          </a:p>
          <a:p>
            <a:pPr marL="0" indent="0">
              <a:buNone/>
            </a:pPr>
            <a:r>
              <a:rPr lang="en-AU" sz="1800" dirty="0">
                <a:latin typeface="Courier New" panose="02070309020205020404" pitchFamily="49" charset="0"/>
                <a:cs typeface="Courier New" panose="02070309020205020404" pitchFamily="49" charset="0"/>
              </a:rPr>
              <a:t>        ... content of resource ...</a:t>
            </a:r>
          </a:p>
          <a:p>
            <a:pPr marL="0" indent="0">
              <a:buNone/>
            </a:pPr>
            <a:r>
              <a:rPr lang="en-AU" sz="1800" dirty="0">
                <a:latin typeface="Courier New" panose="02070309020205020404" pitchFamily="49" charset="0"/>
                <a:cs typeface="Courier New" panose="02070309020205020404" pitchFamily="49" charset="0"/>
              </a:rPr>
              <a:t>      }, </a:t>
            </a:r>
          </a:p>
          <a:p>
            <a:pPr marL="0" indent="0">
              <a:buNone/>
            </a:pPr>
            <a:r>
              <a:rPr lang="en-AU" sz="1800" dirty="0">
                <a:latin typeface="Courier New" panose="02070309020205020404" pitchFamily="49" charset="0"/>
                <a:cs typeface="Courier New" panose="02070309020205020404" pitchFamily="49" charset="0"/>
              </a:rPr>
              <a:t>    }, </a:t>
            </a:r>
          </a:p>
          <a:p>
            <a:pPr marL="0" indent="0">
              <a:buNone/>
            </a:pPr>
            <a:r>
              <a:rPr lang="en-AU" sz="1800" dirty="0">
                <a:latin typeface="Courier New" panose="02070309020205020404" pitchFamily="49" charset="0"/>
                <a:cs typeface="Courier New" panose="02070309020205020404" pitchFamily="49" charset="0"/>
              </a:rPr>
              <a:t>    ... 2 additional resources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168592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Update Request</a:t>
            </a:r>
            <a:endParaRPr lang="en-AU" dirty="0"/>
          </a:p>
        </p:txBody>
      </p:sp>
      <p:sp>
        <p:nvSpPr>
          <p:cNvPr id="3" name="Content Placeholder 2"/>
          <p:cNvSpPr>
            <a:spLocks noGrp="1"/>
          </p:cNvSpPr>
          <p:nvPr>
            <p:ph idx="1"/>
          </p:nvPr>
        </p:nvSpPr>
        <p:spPr/>
        <p:txBody>
          <a:bodyPr/>
          <a:lstStyle/>
          <a:p>
            <a:pPr marL="0" indent="0">
              <a:buNone/>
            </a:pPr>
            <a:r>
              <a:rPr lang="en-AU" sz="2000" dirty="0">
                <a:latin typeface="Courier New" panose="02070309020205020404" pitchFamily="49" charset="0"/>
                <a:cs typeface="Courier New" panose="02070309020205020404" pitchFamily="49" charset="0"/>
              </a:rPr>
              <a:t>PUT </a:t>
            </a:r>
            <a:r>
              <a:rPr lang="en-AU" sz="2000" dirty="0" smtClean="0">
                <a:latin typeface="Courier New" panose="02070309020205020404" pitchFamily="49" charset="0"/>
                <a:cs typeface="Courier New" panose="02070309020205020404" pitchFamily="49" charset="0"/>
              </a:rPr>
              <a:t>open/Patient/347 </a:t>
            </a:r>
            <a:r>
              <a:rPr lang="en-AU" sz="2000" dirty="0">
                <a:latin typeface="Courier New" panose="02070309020205020404" pitchFamily="49" charset="0"/>
                <a:cs typeface="Courier New" panose="02070309020205020404" pitchFamily="49" charset="0"/>
              </a:rPr>
              <a:t>HTTP/1.1</a:t>
            </a:r>
          </a:p>
          <a:p>
            <a:pPr marL="0" indent="0">
              <a:buNone/>
            </a:pPr>
            <a:r>
              <a:rPr lang="en-AU" sz="2000" dirty="0">
                <a:latin typeface="Courier New" panose="02070309020205020404" pitchFamily="49" charset="0"/>
                <a:cs typeface="Courier New" panose="02070309020205020404" pitchFamily="49" charset="0"/>
              </a:rPr>
              <a:t>Host: example.com</a:t>
            </a:r>
          </a:p>
          <a:p>
            <a:pPr marL="0" indent="0">
              <a:buNone/>
            </a:pPr>
            <a:r>
              <a:rPr lang="en-AU" sz="2000" dirty="0">
                <a:latin typeface="Courier New" panose="02070309020205020404" pitchFamily="49" charset="0"/>
                <a:cs typeface="Courier New" panose="02070309020205020404" pitchFamily="49" charset="0"/>
              </a:rPr>
              <a:t>Content-Type: application/</a:t>
            </a:r>
            <a:r>
              <a:rPr lang="en-AU" sz="2000" dirty="0" err="1">
                <a:latin typeface="Courier New" panose="02070309020205020404" pitchFamily="49" charset="0"/>
                <a:cs typeface="Courier New" panose="02070309020205020404" pitchFamily="49" charset="0"/>
              </a:rPr>
              <a:t>json+fhir</a:t>
            </a:r>
            <a:endParaRPr lang="en-AU"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Content-Length: 1435</a:t>
            </a:r>
          </a:p>
          <a:p>
            <a:pPr marL="0" indent="0">
              <a:buNone/>
            </a:pPr>
            <a:r>
              <a:rPr lang="en-AU" sz="2000" dirty="0">
                <a:latin typeface="Courier New" panose="02070309020205020404" pitchFamily="49" charset="0"/>
                <a:cs typeface="Courier New" panose="02070309020205020404" pitchFamily="49" charset="0"/>
              </a:rPr>
              <a:t>Accept: application/</a:t>
            </a:r>
            <a:r>
              <a:rPr lang="en-AU" sz="2000" dirty="0" err="1">
                <a:latin typeface="Courier New" panose="02070309020205020404" pitchFamily="49" charset="0"/>
                <a:cs typeface="Courier New" panose="02070309020205020404" pitchFamily="49" charset="0"/>
              </a:rPr>
              <a:t>json+fhir</a:t>
            </a:r>
            <a:endParaRPr lang="en-AU" sz="2000" dirty="0">
              <a:latin typeface="Courier New" panose="02070309020205020404" pitchFamily="49" charset="0"/>
              <a:cs typeface="Courier New" panose="02070309020205020404" pitchFamily="49" charset="0"/>
            </a:endParaRPr>
          </a:p>
          <a:p>
            <a:pPr marL="0" indent="0">
              <a:buNone/>
            </a:pPr>
            <a:endParaRPr lang="en-AU"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a:t>
            </a: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resourceType</a:t>
            </a:r>
            <a:r>
              <a:rPr lang="en-AU" sz="2000" dirty="0">
                <a:latin typeface="Courier New" panose="02070309020205020404" pitchFamily="49" charset="0"/>
                <a:cs typeface="Courier New" panose="02070309020205020404" pitchFamily="49" charset="0"/>
              </a:rPr>
              <a:t>": "Patient",</a:t>
            </a:r>
          </a:p>
          <a:p>
            <a:pPr marL="0" indent="0">
              <a:buNone/>
            </a:pPr>
            <a:r>
              <a:rPr lang="en-AU" sz="2000" dirty="0">
                <a:latin typeface="Courier New" panose="02070309020205020404" pitchFamily="49" charset="0"/>
                <a:cs typeface="Courier New" panose="02070309020205020404" pitchFamily="49" charset="0"/>
              </a:rPr>
              <a:t>  "id" : "347",</a:t>
            </a:r>
          </a:p>
          <a:p>
            <a:pPr marL="0" indent="0">
              <a:buNone/>
            </a:pPr>
            <a:r>
              <a:rPr lang="en-AU" sz="2000" dirty="0">
                <a:latin typeface="Courier New" panose="02070309020205020404" pitchFamily="49" charset="0"/>
                <a:cs typeface="Courier New" panose="02070309020205020404" pitchFamily="49" charset="0"/>
              </a:rPr>
              <a:t>  "meta" : {</a:t>
            </a: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versionId</a:t>
            </a:r>
            <a:r>
              <a:rPr lang="en-AU" sz="2000" dirty="0">
                <a:latin typeface="Courier New" panose="02070309020205020404" pitchFamily="49" charset="0"/>
                <a:cs typeface="Courier New" panose="02070309020205020404" pitchFamily="49" charset="0"/>
              </a:rPr>
              <a:t>" : "1",</a:t>
            </a: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lastUpdated</a:t>
            </a:r>
            <a:r>
              <a:rPr lang="en-AU" sz="2000" dirty="0">
                <a:latin typeface="Courier New" panose="02070309020205020404" pitchFamily="49" charset="0"/>
                <a:cs typeface="Courier New" panose="02070309020205020404" pitchFamily="49" charset="0"/>
              </a:rPr>
              <a:t>" : "2014-08-18T01:43:30Z"    </a:t>
            </a: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a:t>
            </a:r>
            <a:endParaRPr lang="en-AU"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Tree>
    <p:extLst>
      <p:ext uri="{BB962C8B-B14F-4D97-AF65-F5344CB8AC3E}">
        <p14:creationId xmlns:p14="http://schemas.microsoft.com/office/powerpoint/2010/main" val="284554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Update Response</a:t>
            </a:r>
            <a:endParaRPr lang="en-AU" dirty="0"/>
          </a:p>
        </p:txBody>
      </p:sp>
      <p:sp>
        <p:nvSpPr>
          <p:cNvPr id="3" name="Content Placeholder 2"/>
          <p:cNvSpPr>
            <a:spLocks noGrp="1"/>
          </p:cNvSpPr>
          <p:nvPr>
            <p:ph idx="1"/>
          </p:nvPr>
        </p:nvSpPr>
        <p:spPr/>
        <p:txBody>
          <a:bodyPr/>
          <a:lstStyle/>
          <a:p>
            <a:pPr marL="0" indent="0">
              <a:buNone/>
            </a:pPr>
            <a:r>
              <a:rPr lang="en-AU" sz="2000" dirty="0">
                <a:latin typeface="Courier New" panose="02070309020205020404" pitchFamily="49" charset="0"/>
                <a:cs typeface="Courier New" panose="02070309020205020404" pitchFamily="49" charset="0"/>
              </a:rPr>
              <a:t>HTTP/1.1 200 OK</a:t>
            </a:r>
          </a:p>
          <a:p>
            <a:pPr marL="0" indent="0">
              <a:buNone/>
            </a:pPr>
            <a:r>
              <a:rPr lang="en-AU" sz="2000" dirty="0">
                <a:latin typeface="Courier New" panose="02070309020205020404" pitchFamily="49" charset="0"/>
                <a:cs typeface="Courier New" panose="02070309020205020404" pitchFamily="49" charset="0"/>
              </a:rPr>
              <a:t>Content-Length: 161</a:t>
            </a:r>
          </a:p>
          <a:p>
            <a:pPr marL="0" indent="0">
              <a:buNone/>
            </a:pPr>
            <a:r>
              <a:rPr lang="en-AU" sz="2000" dirty="0">
                <a:latin typeface="Courier New" panose="02070309020205020404" pitchFamily="49" charset="0"/>
                <a:cs typeface="Courier New" panose="02070309020205020404" pitchFamily="49" charset="0"/>
              </a:rPr>
              <a:t>Content-Type: application/</a:t>
            </a:r>
            <a:r>
              <a:rPr lang="en-AU" sz="2000" dirty="0" err="1">
                <a:latin typeface="Courier New" panose="02070309020205020404" pitchFamily="49" charset="0"/>
                <a:cs typeface="Courier New" panose="02070309020205020404" pitchFamily="49" charset="0"/>
              </a:rPr>
              <a:t>json+fhir</a:t>
            </a:r>
            <a:endParaRPr lang="en-AU"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Date: Mon, 18 Aug 2014 01:43:30 GMT</a:t>
            </a:r>
          </a:p>
          <a:p>
            <a:pPr marL="0" indent="0">
              <a:buNone/>
            </a:pPr>
            <a:r>
              <a:rPr lang="en-AU" sz="2000" dirty="0" err="1">
                <a:latin typeface="Courier New" panose="02070309020205020404" pitchFamily="49" charset="0"/>
                <a:cs typeface="Courier New" panose="02070309020205020404" pitchFamily="49" charset="0"/>
              </a:rPr>
              <a:t>ETag</a:t>
            </a:r>
            <a:r>
              <a:rPr lang="en-AU" sz="2000" dirty="0">
                <a:latin typeface="Courier New" panose="02070309020205020404" pitchFamily="49" charset="0"/>
                <a:cs typeface="Courier New" panose="02070309020205020404" pitchFamily="49" charset="0"/>
              </a:rPr>
              <a:t>: "2"</a:t>
            </a:r>
          </a:p>
          <a:p>
            <a:pPr marL="0" indent="0">
              <a:buNone/>
            </a:pPr>
            <a:r>
              <a:rPr lang="en-AU" sz="2000" dirty="0">
                <a:latin typeface="Courier New" panose="02070309020205020404" pitchFamily="49" charset="0"/>
                <a:cs typeface="Courier New" panose="02070309020205020404" pitchFamily="49" charset="0"/>
              </a:rPr>
              <a:t> </a:t>
            </a:r>
          </a:p>
          <a:p>
            <a:pPr marL="0" indent="0">
              <a:buNone/>
            </a:pPr>
            <a:r>
              <a:rPr lang="en-AU" sz="2000" dirty="0">
                <a:latin typeface="Courier New" panose="02070309020205020404" pitchFamily="49" charset="0"/>
                <a:cs typeface="Courier New" panose="02070309020205020404" pitchFamily="49" charset="0"/>
              </a:rPr>
              <a:t>{</a:t>
            </a: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resourceType</a:t>
            </a: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OperationOutcome</a:t>
            </a:r>
            <a:r>
              <a:rPr lang="en-AU" sz="2000" dirty="0">
                <a:latin typeface="Courier New" panose="02070309020205020404" pitchFamily="49" charset="0"/>
                <a:cs typeface="Courier New" panose="02070309020205020404" pitchFamily="49" charset="0"/>
              </a:rPr>
              <a:t>",</a:t>
            </a:r>
          </a:p>
          <a:p>
            <a:pPr marL="0" indent="0">
              <a:buNone/>
            </a:pPr>
            <a:r>
              <a:rPr lang="en-AU" sz="2000" dirty="0">
                <a:latin typeface="Courier New" panose="02070309020205020404" pitchFamily="49" charset="0"/>
                <a:cs typeface="Courier New" panose="02070309020205020404" pitchFamily="49" charset="0"/>
              </a:rPr>
              <a:t>  "text": {</a:t>
            </a:r>
          </a:p>
          <a:p>
            <a:pPr marL="0" indent="0">
              <a:buNone/>
            </a:pPr>
            <a:r>
              <a:rPr lang="en-AU" sz="2000" dirty="0">
                <a:latin typeface="Courier New" panose="02070309020205020404" pitchFamily="49" charset="0"/>
                <a:cs typeface="Courier New" panose="02070309020205020404" pitchFamily="49" charset="0"/>
              </a:rPr>
              <a:t>    "status": "generated",</a:t>
            </a:r>
          </a:p>
          <a:p>
            <a:pPr marL="0" indent="0">
              <a:buNone/>
            </a:pPr>
            <a:r>
              <a:rPr lang="en-AU" sz="2000" dirty="0">
                <a:latin typeface="Courier New" panose="02070309020205020404" pitchFamily="49" charset="0"/>
                <a:cs typeface="Courier New" panose="02070309020205020404" pitchFamily="49" charset="0"/>
              </a:rPr>
              <a:t>    "div": "&lt;div </a:t>
            </a:r>
            <a:r>
              <a:rPr lang="en-AU" sz="2000" dirty="0" err="1">
                <a:latin typeface="Courier New" panose="02070309020205020404" pitchFamily="49" charset="0"/>
                <a:cs typeface="Courier New" panose="02070309020205020404" pitchFamily="49" charset="0"/>
              </a:rPr>
              <a:t>xmlns</a:t>
            </a:r>
            <a:r>
              <a:rPr lang="en-AU" sz="2000" dirty="0">
                <a:latin typeface="Courier New" panose="02070309020205020404" pitchFamily="49" charset="0"/>
                <a:cs typeface="Courier New" panose="02070309020205020404" pitchFamily="49" charset="0"/>
              </a:rPr>
              <a:t>=\"http://www.w3.org/1999/xhtml\"&gt;The operation was successful&lt;/div&gt;"</a:t>
            </a:r>
          </a:p>
          <a:p>
            <a:pPr marL="0" indent="0">
              <a:buNone/>
            </a:pPr>
            <a:r>
              <a:rPr lang="en-AU" sz="2000" dirty="0">
                <a:latin typeface="Courier New" panose="02070309020205020404" pitchFamily="49" charset="0"/>
                <a:cs typeface="Courier New" panose="02070309020205020404" pitchFamily="49" charset="0"/>
              </a:rPr>
              <a:t>  }</a:t>
            </a:r>
          </a:p>
          <a:p>
            <a:pPr marL="0" indent="0">
              <a:buNone/>
            </a:pPr>
            <a:r>
              <a:rPr lang="en-AU" sz="2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127340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FHIR</a:t>
            </a:r>
            <a:endParaRPr lang="en-AU" dirty="0"/>
          </a:p>
        </p:txBody>
      </p:sp>
      <p:sp>
        <p:nvSpPr>
          <p:cNvPr id="7" name="Content Placeholder 6"/>
          <p:cNvSpPr>
            <a:spLocks noGrp="1"/>
          </p:cNvSpPr>
          <p:nvPr>
            <p:ph idx="1"/>
          </p:nvPr>
        </p:nvSpPr>
        <p:spPr/>
        <p:txBody>
          <a:bodyPr/>
          <a:lstStyle/>
          <a:p>
            <a:r>
              <a:rPr lang="en-AU" dirty="0" smtClean="0"/>
              <a:t>A standard for a RESTful API based access to healthcare records</a:t>
            </a:r>
          </a:p>
          <a:p>
            <a:pPr lvl="1"/>
            <a:r>
              <a:rPr lang="en-AU" dirty="0" smtClean="0"/>
              <a:t>Both read and write supported</a:t>
            </a:r>
          </a:p>
          <a:p>
            <a:r>
              <a:rPr lang="en-AU" dirty="0" smtClean="0"/>
              <a:t>Different servers all provide the same API</a:t>
            </a:r>
          </a:p>
          <a:p>
            <a:r>
              <a:rPr lang="en-AU" dirty="0" smtClean="0"/>
              <a:t>A client can use different servers without having to be rewritten</a:t>
            </a:r>
          </a:p>
          <a:p>
            <a:endParaRPr lang="en-AU" dirty="0"/>
          </a:p>
          <a:p>
            <a:r>
              <a:rPr lang="en-AU" dirty="0" smtClean="0"/>
              <a:t>Connects API to wider context of health</a:t>
            </a:r>
          </a:p>
          <a:p>
            <a:endParaRPr lang="en-AU" dirty="0"/>
          </a:p>
        </p:txBody>
      </p:sp>
    </p:spTree>
    <p:extLst>
      <p:ext uri="{BB962C8B-B14F-4D97-AF65-F5344CB8AC3E}">
        <p14:creationId xmlns:p14="http://schemas.microsoft.com/office/powerpoint/2010/main" val="74180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Base Resource</a:t>
            </a:r>
            <a:endParaRPr lang="en-AU" dirty="0"/>
          </a:p>
        </p:txBody>
      </p:sp>
      <p:sp>
        <p:nvSpPr>
          <p:cNvPr id="3" name="Content Placeholder 2"/>
          <p:cNvSpPr>
            <a:spLocks noGrp="1"/>
          </p:cNvSpPr>
          <p:nvPr>
            <p:ph idx="1"/>
          </p:nvPr>
        </p:nvSpPr>
        <p:spPr/>
        <p:txBody>
          <a:bodyPr/>
          <a:lstStyle/>
          <a:p>
            <a:pPr marL="0" indent="0">
              <a:buNone/>
            </a:pPr>
            <a:r>
              <a:rPr lang="en-AU" sz="1400" dirty="0">
                <a:latin typeface="Courier New" panose="02070309020205020404" pitchFamily="49" charset="0"/>
                <a:cs typeface="Courier New" panose="02070309020205020404" pitchFamily="49" charset="0"/>
              </a:rPr>
              <a:t>{</a:t>
            </a:r>
          </a:p>
          <a:p>
            <a:pPr marL="0" indent="0">
              <a:buNone/>
            </a:pP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resourceType</a:t>
            </a:r>
            <a:r>
              <a:rPr lang="en-AU" sz="1400" dirty="0">
                <a:latin typeface="Courier New" panose="02070309020205020404" pitchFamily="49" charset="0"/>
                <a:cs typeface="Courier New" panose="02070309020205020404" pitchFamily="49" charset="0"/>
              </a:rPr>
              <a:t>" : "X",</a:t>
            </a:r>
          </a:p>
          <a:p>
            <a:pPr marL="0" indent="0">
              <a:buNone/>
            </a:pPr>
            <a:r>
              <a:rPr lang="en-AU" sz="1400" dirty="0">
                <a:latin typeface="Courier New" panose="02070309020205020404" pitchFamily="49" charset="0"/>
                <a:cs typeface="Courier New" panose="02070309020205020404" pitchFamily="49" charset="0"/>
              </a:rPr>
              <a:t>  "id" : "12",</a:t>
            </a:r>
          </a:p>
          <a:p>
            <a:pPr marL="0" indent="0">
              <a:buNone/>
            </a:pPr>
            <a:r>
              <a:rPr lang="en-AU" sz="1400" dirty="0">
                <a:latin typeface="Courier New" panose="02070309020205020404" pitchFamily="49" charset="0"/>
                <a:cs typeface="Courier New" panose="02070309020205020404" pitchFamily="49" charset="0"/>
              </a:rPr>
              <a:t>  "meta" : {</a:t>
            </a:r>
          </a:p>
          <a:p>
            <a:pPr marL="0" indent="0">
              <a:buNone/>
            </a:pP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versionId</a:t>
            </a:r>
            <a:r>
              <a:rPr lang="en-AU" sz="1400" dirty="0">
                <a:latin typeface="Courier New" panose="02070309020205020404" pitchFamily="49" charset="0"/>
                <a:cs typeface="Courier New" panose="02070309020205020404" pitchFamily="49" charset="0"/>
              </a:rPr>
              <a:t>" : "12",</a:t>
            </a:r>
          </a:p>
          <a:p>
            <a:pPr marL="0" indent="0">
              <a:buNone/>
            </a:pP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lastUpdated</a:t>
            </a:r>
            <a:r>
              <a:rPr lang="en-AU" sz="1400" dirty="0">
                <a:latin typeface="Courier New" panose="02070309020205020404" pitchFamily="49" charset="0"/>
                <a:cs typeface="Courier New" panose="02070309020205020404" pitchFamily="49" charset="0"/>
              </a:rPr>
              <a:t>" : "2014-08-18T01:43:30Z",</a:t>
            </a:r>
          </a:p>
          <a:p>
            <a:pPr marL="0" indent="0">
              <a:buNone/>
            </a:pPr>
            <a:r>
              <a:rPr lang="en-AU" sz="1400" dirty="0">
                <a:latin typeface="Courier New" panose="02070309020205020404" pitchFamily="49" charset="0"/>
                <a:cs typeface="Courier New" panose="02070309020205020404" pitchFamily="49" charset="0"/>
              </a:rPr>
              <a:t>    "profile" : ["http://example-consortium.org/</a:t>
            </a:r>
            <a:r>
              <a:rPr lang="en-AU" sz="1400" dirty="0" err="1">
                <a:latin typeface="Courier New" panose="02070309020205020404" pitchFamily="49" charset="0"/>
                <a:cs typeface="Courier New" panose="02070309020205020404" pitchFamily="49" charset="0"/>
              </a:rPr>
              <a:t>fhir</a:t>
            </a:r>
            <a:r>
              <a:rPr lang="en-AU" sz="1400" dirty="0">
                <a:latin typeface="Courier New" panose="02070309020205020404" pitchFamily="49" charset="0"/>
                <a:cs typeface="Courier New" panose="02070309020205020404" pitchFamily="49" charset="0"/>
              </a:rPr>
              <a:t>/profile/patient"],</a:t>
            </a:r>
          </a:p>
          <a:p>
            <a:pPr marL="0" indent="0">
              <a:buNone/>
            </a:pPr>
            <a:r>
              <a:rPr lang="en-AU" sz="1400" dirty="0">
                <a:latin typeface="Courier New" panose="02070309020205020404" pitchFamily="49" charset="0"/>
                <a:cs typeface="Courier New" panose="02070309020205020404" pitchFamily="49" charset="0"/>
              </a:rPr>
              <a:t>    "security" : [{</a:t>
            </a:r>
          </a:p>
          <a:p>
            <a:pPr marL="0" indent="0">
              <a:buNone/>
            </a:pPr>
            <a:r>
              <a:rPr lang="en-AU" sz="1400" dirty="0">
                <a:latin typeface="Courier New" panose="02070309020205020404" pitchFamily="49" charset="0"/>
                <a:cs typeface="Courier New" panose="02070309020205020404" pitchFamily="49" charset="0"/>
              </a:rPr>
              <a:t>      "system" : "http://hl7.org/</a:t>
            </a:r>
            <a:r>
              <a:rPr lang="en-AU" sz="1400" dirty="0" err="1">
                <a:latin typeface="Courier New" panose="02070309020205020404" pitchFamily="49" charset="0"/>
                <a:cs typeface="Courier New" panose="02070309020205020404" pitchFamily="49" charset="0"/>
              </a:rPr>
              <a:t>fhir</a:t>
            </a:r>
            <a:r>
              <a:rPr lang="en-AU" sz="1400" dirty="0">
                <a:latin typeface="Courier New" panose="02070309020205020404" pitchFamily="49" charset="0"/>
                <a:cs typeface="Courier New" panose="02070309020205020404" pitchFamily="49" charset="0"/>
              </a:rPr>
              <a:t>/v3/</a:t>
            </a:r>
            <a:r>
              <a:rPr lang="en-AU" sz="1400" dirty="0" err="1">
                <a:latin typeface="Courier New" panose="02070309020205020404" pitchFamily="49" charset="0"/>
                <a:cs typeface="Courier New" panose="02070309020205020404" pitchFamily="49" charset="0"/>
              </a:rPr>
              <a:t>ActCode</a:t>
            </a:r>
            <a:r>
              <a:rPr lang="en-AU" sz="1400" dirty="0">
                <a:latin typeface="Courier New" panose="02070309020205020404" pitchFamily="49" charset="0"/>
                <a:cs typeface="Courier New" panose="02070309020205020404" pitchFamily="49" charset="0"/>
              </a:rPr>
              <a:t>",</a:t>
            </a:r>
          </a:p>
          <a:p>
            <a:pPr marL="0" indent="0">
              <a:buNone/>
            </a:pPr>
            <a:r>
              <a:rPr lang="en-AU" sz="1400" dirty="0">
                <a:latin typeface="Courier New" panose="02070309020205020404" pitchFamily="49" charset="0"/>
                <a:cs typeface="Courier New" panose="02070309020205020404" pitchFamily="49" charset="0"/>
              </a:rPr>
              <a:t>      "code" : "EMP"</a:t>
            </a:r>
          </a:p>
          <a:p>
            <a:pPr marL="0" indent="0">
              <a:buNone/>
            </a:pPr>
            <a:r>
              <a:rPr lang="en-AU" sz="1400" dirty="0">
                <a:latin typeface="Courier New" panose="02070309020205020404" pitchFamily="49" charset="0"/>
                <a:cs typeface="Courier New" panose="02070309020205020404" pitchFamily="49" charset="0"/>
              </a:rPr>
              <a:t>    }],</a:t>
            </a:r>
          </a:p>
          <a:p>
            <a:pPr marL="0" indent="0">
              <a:buNone/>
            </a:pPr>
            <a:r>
              <a:rPr lang="en-AU" sz="1400" dirty="0">
                <a:latin typeface="Courier New" panose="02070309020205020404" pitchFamily="49" charset="0"/>
                <a:cs typeface="Courier New" panose="02070309020205020404" pitchFamily="49" charset="0"/>
              </a:rPr>
              <a:t>    "tag" : [{</a:t>
            </a:r>
          </a:p>
          <a:p>
            <a:pPr marL="0" indent="0">
              <a:buNone/>
            </a:pPr>
            <a:r>
              <a:rPr lang="en-AU" sz="1400" dirty="0">
                <a:latin typeface="Courier New" panose="02070309020205020404" pitchFamily="49" charset="0"/>
                <a:cs typeface="Courier New" panose="02070309020205020404" pitchFamily="49" charset="0"/>
              </a:rPr>
              <a:t>      "system" : "http://example.com/codes/workflow",</a:t>
            </a:r>
          </a:p>
          <a:p>
            <a:pPr marL="0" indent="0">
              <a:buNone/>
            </a:pPr>
            <a:r>
              <a:rPr lang="en-AU" sz="1400" dirty="0">
                <a:latin typeface="Courier New" panose="02070309020205020404" pitchFamily="49" charset="0"/>
                <a:cs typeface="Courier New" panose="02070309020205020404" pitchFamily="49" charset="0"/>
              </a:rPr>
              <a:t>      "code" : "needs-review"</a:t>
            </a:r>
          </a:p>
          <a:p>
            <a:pPr marL="0" indent="0">
              <a:buNone/>
            </a:pPr>
            <a:r>
              <a:rPr lang="en-AU" sz="1400" dirty="0">
                <a:latin typeface="Courier New" panose="02070309020205020404" pitchFamily="49" charset="0"/>
                <a:cs typeface="Courier New" panose="02070309020205020404" pitchFamily="49" charset="0"/>
              </a:rPr>
              <a:t>    }]</a:t>
            </a:r>
          </a:p>
          <a:p>
            <a:pPr marL="0" indent="0">
              <a:buNone/>
            </a:pPr>
            <a:r>
              <a:rPr lang="en-AU" sz="1400" dirty="0">
                <a:latin typeface="Courier New" panose="02070309020205020404" pitchFamily="49" charset="0"/>
                <a:cs typeface="Courier New" panose="02070309020205020404" pitchFamily="49" charset="0"/>
              </a:rPr>
              <a:t>  },</a:t>
            </a:r>
          </a:p>
          <a:p>
            <a:pPr marL="0" indent="0">
              <a:buNone/>
            </a:pPr>
            <a:r>
              <a:rPr lang="en-AU" sz="1400" dirty="0" smtClean="0">
                <a:latin typeface="Courier New" panose="02070309020205020404" pitchFamily="49" charset="0"/>
                <a:cs typeface="Courier New" panose="02070309020205020404" pitchFamily="49" charset="0"/>
              </a:rPr>
              <a:t>  "</a:t>
            </a:r>
            <a:r>
              <a:rPr lang="en-AU" sz="1400" dirty="0">
                <a:latin typeface="Courier New" panose="02070309020205020404" pitchFamily="49" charset="0"/>
                <a:cs typeface="Courier New" panose="02070309020205020404" pitchFamily="49" charset="0"/>
              </a:rPr>
              <a:t>language" : "X"</a:t>
            </a:r>
          </a:p>
          <a:p>
            <a:pPr marL="0" indent="0">
              <a:buNone/>
            </a:pPr>
            <a:r>
              <a:rPr lang="en-AU" sz="14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1145297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Patient</a:t>
            </a:r>
            <a:endParaRPr lang="en-AU" dirty="0"/>
          </a:p>
        </p:txBody>
      </p:sp>
      <p:sp>
        <p:nvSpPr>
          <p:cNvPr id="4" name="Slide Number Placeholder 3"/>
          <p:cNvSpPr>
            <a:spLocks noGrp="1"/>
          </p:cNvSpPr>
          <p:nvPr>
            <p:ph type="sldNum" sz="quarter" idx="4294967295"/>
          </p:nvPr>
        </p:nvSpPr>
        <p:spPr>
          <a:xfrm>
            <a:off x="146050" y="6210300"/>
            <a:ext cx="457200" cy="457200"/>
          </a:xfrm>
          <a:prstGeom prst="ellipse">
            <a:avLst/>
          </a:prstGeom>
        </p:spPr>
        <p:txBody>
          <a:bodyPr/>
          <a:lstStyle/>
          <a:p>
            <a:pPr>
              <a:defRPr/>
            </a:pPr>
            <a:fld id="{7BA541E5-6822-8543-9807-26155EA309BB}" type="slidenum">
              <a:rPr lang="en-US" smtClean="0"/>
              <a:pPr>
                <a:defRPr/>
              </a:pPr>
              <a:t>21</a:t>
            </a:fld>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7772400" cy="423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424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References</a:t>
            </a:r>
            <a:endParaRPr lang="en-AU" dirty="0"/>
          </a:p>
        </p:txBody>
      </p:sp>
      <p:sp>
        <p:nvSpPr>
          <p:cNvPr id="3" name="Content Placeholder 2"/>
          <p:cNvSpPr>
            <a:spLocks noGrp="1"/>
          </p:cNvSpPr>
          <p:nvPr>
            <p:ph sz="quarter" idx="1"/>
          </p:nvPr>
        </p:nvSpPr>
        <p:spPr/>
        <p:txBody>
          <a:bodyPr/>
          <a:lstStyle/>
          <a:p>
            <a:r>
              <a:rPr lang="en-AU" sz="2600" dirty="0" smtClean="0"/>
              <a:t>Resources reference either other using URLS</a:t>
            </a:r>
          </a:p>
          <a:p>
            <a:r>
              <a:rPr lang="en-AU" sz="2600" dirty="0" smtClean="0"/>
              <a:t>Relative References ok, relative to server base URL</a:t>
            </a:r>
            <a:endParaRPr lang="en-AU" sz="2600" dirty="0"/>
          </a:p>
        </p:txBody>
      </p:sp>
      <p:sp>
        <p:nvSpPr>
          <p:cNvPr id="7" name="Content Placeholder 2"/>
          <p:cNvSpPr txBox="1">
            <a:spLocks/>
          </p:cNvSpPr>
          <p:nvPr/>
        </p:nvSpPr>
        <p:spPr bwMode="auto">
          <a:xfrm>
            <a:off x="683568" y="2996952"/>
            <a:ext cx="7620000" cy="341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lnSpc>
                <a:spcPct val="90000"/>
              </a:lnSpc>
              <a:spcBef>
                <a:spcPct val="30000"/>
              </a:spcBef>
              <a:spcAft>
                <a:spcPct val="0"/>
              </a:spcAft>
              <a:buClr>
                <a:schemeClr val="accent1"/>
              </a:buClr>
              <a:buSzPct val="85000"/>
              <a:buFont typeface="Wingdings 2" charset="2"/>
              <a:buChar char=""/>
              <a:defRPr sz="2600" b="1" kern="1200">
                <a:solidFill>
                  <a:schemeClr val="tx1"/>
                </a:solidFill>
                <a:latin typeface="Franklin Gothic Book" charset="0"/>
                <a:ea typeface="ＭＳ Ｐゴシック" charset="-128"/>
                <a:cs typeface="ＭＳ Ｐゴシック" charset="-128"/>
              </a:defRPr>
            </a:lvl1pPr>
            <a:lvl2pPr marL="547688" indent="-228600" algn="l" rtl="0" eaLnBrk="0" fontAlgn="base" hangingPunct="0">
              <a:lnSpc>
                <a:spcPct val="90000"/>
              </a:lnSpc>
              <a:spcBef>
                <a:spcPct val="30000"/>
              </a:spcBef>
              <a:spcAft>
                <a:spcPct val="0"/>
              </a:spcAft>
              <a:buClr>
                <a:schemeClr val="accent2"/>
              </a:buClr>
              <a:buSzPct val="85000"/>
              <a:buFont typeface="Wingdings 2" charset="2"/>
              <a:buChar char=""/>
              <a:defRPr sz="2400" b="1" kern="1200">
                <a:solidFill>
                  <a:schemeClr val="tx1"/>
                </a:solidFill>
                <a:latin typeface="Franklin Gothic Book" charset="0"/>
                <a:ea typeface="ＭＳ Ｐゴシック" charset="-128"/>
                <a:cs typeface="+mn-cs"/>
              </a:defRPr>
            </a:lvl2pPr>
            <a:lvl3pPr marL="822325" indent="-228600" algn="l" rtl="0" eaLnBrk="0" fontAlgn="base" hangingPunct="0">
              <a:lnSpc>
                <a:spcPct val="90000"/>
              </a:lnSpc>
              <a:spcBef>
                <a:spcPct val="30000"/>
              </a:spcBef>
              <a:spcAft>
                <a:spcPct val="0"/>
              </a:spcAft>
              <a:buClr>
                <a:srgbClr val="CBADAB"/>
              </a:buClr>
              <a:buSzPct val="85000"/>
              <a:buFont typeface="Wingdings 2" charset="2"/>
              <a:buChar char=""/>
              <a:defRPr sz="2000" b="1" kern="1200">
                <a:solidFill>
                  <a:schemeClr val="tx1"/>
                </a:solidFill>
                <a:latin typeface="Franklin Gothic Book" charset="0"/>
                <a:ea typeface="ＭＳ Ｐゴシック" charset="-128"/>
                <a:cs typeface="+mn-cs"/>
              </a:defRPr>
            </a:lvl3pPr>
            <a:lvl4pPr marL="1096963" indent="-228600" algn="l" rtl="0" eaLnBrk="0" fontAlgn="base" hangingPunct="0">
              <a:lnSpc>
                <a:spcPct val="90000"/>
              </a:lnSpc>
              <a:spcBef>
                <a:spcPct val="30000"/>
              </a:spcBef>
              <a:spcAft>
                <a:spcPct val="0"/>
              </a:spcAft>
              <a:buClr>
                <a:srgbClr val="A28E6A"/>
              </a:buClr>
              <a:buSzPct val="80000"/>
              <a:buFont typeface="Wingdings 2" charset="2"/>
              <a:buChar char=""/>
              <a:defRPr sz="2000" b="1" kern="1200">
                <a:solidFill>
                  <a:schemeClr val="tx1"/>
                </a:solidFill>
                <a:latin typeface="Franklin Gothic Book" charset="0"/>
                <a:ea typeface="ＭＳ Ｐゴシック" charset="-128"/>
                <a:cs typeface="+mn-cs"/>
              </a:defRPr>
            </a:lvl4pPr>
            <a:lvl5pPr marL="1371600" indent="-228600" algn="l" rtl="0" eaLnBrk="0" fontAlgn="base" hangingPunct="0">
              <a:lnSpc>
                <a:spcPct val="90000"/>
              </a:lnSpc>
              <a:spcBef>
                <a:spcPct val="30000"/>
              </a:spcBef>
              <a:spcAft>
                <a:spcPct val="0"/>
              </a:spcAft>
              <a:buClr>
                <a:srgbClr val="A28E6A"/>
              </a:buClr>
              <a:buChar char="o"/>
              <a:defRPr sz="2000" b="1" kern="1200">
                <a:solidFill>
                  <a:schemeClr val="tx1"/>
                </a:solidFill>
                <a:latin typeface="Franklin Gothic Book" charset="0"/>
                <a:ea typeface="ＭＳ Ｐゴシック" charset="-128"/>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Font typeface="Wingdings 2" charset="2"/>
              <a:buNone/>
            </a:pPr>
            <a:r>
              <a:rPr lang="en-AU" sz="2400" b="0" dirty="0" smtClean="0">
                <a:solidFill>
                  <a:srgbClr val="002060"/>
                </a:solidFill>
                <a:latin typeface="Courier New" panose="02070309020205020404" pitchFamily="49" charset="0"/>
              </a:rPr>
              <a:t>{ "</a:t>
            </a:r>
            <a:r>
              <a:rPr lang="en-AU" sz="2400" b="0" dirty="0" err="1" smtClean="0">
                <a:solidFill>
                  <a:srgbClr val="002060"/>
                </a:solidFill>
                <a:latin typeface="Courier New" panose="02070309020205020404" pitchFamily="49" charset="0"/>
              </a:rPr>
              <a:t>resourceType</a:t>
            </a:r>
            <a:r>
              <a:rPr lang="en-AU" sz="2400" b="0" dirty="0" smtClean="0">
                <a:solidFill>
                  <a:srgbClr val="002060"/>
                </a:solidFill>
                <a:latin typeface="Courier New" panose="02070309020205020404" pitchFamily="49" charset="0"/>
              </a:rPr>
              <a:t>" : "Procedure", </a:t>
            </a:r>
          </a:p>
          <a:p>
            <a:pPr marL="0" indent="0">
              <a:lnSpc>
                <a:spcPct val="100000"/>
              </a:lnSpc>
              <a:spcBef>
                <a:spcPts val="0"/>
              </a:spcBef>
              <a:buFont typeface="Wingdings 2" charset="2"/>
              <a:buNone/>
            </a:pPr>
            <a:r>
              <a:rPr lang="en-AU" sz="2400" b="0" dirty="0">
                <a:solidFill>
                  <a:srgbClr val="002060"/>
                </a:solidFill>
                <a:latin typeface="Courier New" panose="02070309020205020404" pitchFamily="49" charset="0"/>
              </a:rPr>
              <a:t> </a:t>
            </a:r>
            <a:r>
              <a:rPr lang="en-AU" sz="2400" b="0" dirty="0" smtClean="0">
                <a:solidFill>
                  <a:srgbClr val="002060"/>
                </a:solidFill>
                <a:latin typeface="Courier New" panose="02070309020205020404" pitchFamily="49" charset="0"/>
              </a:rPr>
              <a:t> "subject" : {</a:t>
            </a:r>
          </a:p>
          <a:p>
            <a:pPr marL="0" indent="0">
              <a:lnSpc>
                <a:spcPct val="100000"/>
              </a:lnSpc>
              <a:spcBef>
                <a:spcPts val="0"/>
              </a:spcBef>
              <a:buFont typeface="Wingdings 2" charset="2"/>
              <a:buNone/>
            </a:pPr>
            <a:r>
              <a:rPr lang="en-AU" sz="2400" b="0" dirty="0">
                <a:solidFill>
                  <a:srgbClr val="002060"/>
                </a:solidFill>
                <a:latin typeface="Courier New" panose="02070309020205020404" pitchFamily="49" charset="0"/>
              </a:rPr>
              <a:t> </a:t>
            </a:r>
            <a:r>
              <a:rPr lang="en-AU" sz="2400" b="0" dirty="0" smtClean="0">
                <a:solidFill>
                  <a:srgbClr val="002060"/>
                </a:solidFill>
                <a:latin typeface="Courier New" panose="02070309020205020404" pitchFamily="49" charset="0"/>
              </a:rPr>
              <a:t>   "reference" : "Patient/23"</a:t>
            </a:r>
          </a:p>
          <a:p>
            <a:pPr marL="0" indent="0">
              <a:lnSpc>
                <a:spcPct val="100000"/>
              </a:lnSpc>
              <a:spcBef>
                <a:spcPts val="0"/>
              </a:spcBef>
              <a:buFont typeface="Wingdings 2" charset="2"/>
              <a:buNone/>
            </a:pPr>
            <a:r>
              <a:rPr lang="en-AU" sz="2400" b="0" dirty="0" smtClean="0">
                <a:solidFill>
                  <a:srgbClr val="002060"/>
                </a:solidFill>
                <a:latin typeface="Courier New" panose="02070309020205020404" pitchFamily="49" charset="0"/>
              </a:rPr>
              <a:t>}}</a:t>
            </a:r>
          </a:p>
          <a:p>
            <a:pPr marL="0" indent="0">
              <a:lnSpc>
                <a:spcPct val="100000"/>
              </a:lnSpc>
              <a:spcBef>
                <a:spcPts val="0"/>
              </a:spcBef>
              <a:buFont typeface="Wingdings 2" charset="2"/>
              <a:buNone/>
            </a:pPr>
            <a:endParaRPr lang="en-AU" sz="2400" b="0" dirty="0" smtClean="0">
              <a:latin typeface="Courier New" panose="02070309020205020404" pitchFamily="49" charset="0"/>
            </a:endParaRPr>
          </a:p>
          <a:p>
            <a:pPr marL="0" indent="0">
              <a:lnSpc>
                <a:spcPct val="100000"/>
              </a:lnSpc>
              <a:spcBef>
                <a:spcPts val="0"/>
              </a:spcBef>
              <a:buNone/>
            </a:pPr>
            <a:r>
              <a:rPr lang="en-AU" sz="2400" b="0" dirty="0" smtClean="0">
                <a:solidFill>
                  <a:srgbClr val="05953F"/>
                </a:solidFill>
                <a:latin typeface="Courier New" panose="02070309020205020404" pitchFamily="49" charset="0"/>
              </a:rPr>
              <a:t>{ </a:t>
            </a:r>
            <a:r>
              <a:rPr lang="en-AU" sz="2400" b="0" dirty="0">
                <a:solidFill>
                  <a:srgbClr val="05953F"/>
                </a:solidFill>
                <a:latin typeface="Courier New" panose="02070309020205020404" pitchFamily="49" charset="0"/>
              </a:rPr>
              <a:t>"</a:t>
            </a:r>
            <a:r>
              <a:rPr lang="en-AU" sz="2400" b="0" dirty="0" err="1">
                <a:solidFill>
                  <a:srgbClr val="05953F"/>
                </a:solidFill>
                <a:latin typeface="Courier New" panose="02070309020205020404" pitchFamily="49" charset="0"/>
              </a:rPr>
              <a:t>resourceType</a:t>
            </a:r>
            <a:r>
              <a:rPr lang="en-AU" sz="2400" b="0" dirty="0">
                <a:solidFill>
                  <a:srgbClr val="05953F"/>
                </a:solidFill>
                <a:latin typeface="Courier New" panose="02070309020205020404" pitchFamily="49" charset="0"/>
              </a:rPr>
              <a:t>" : </a:t>
            </a:r>
            <a:r>
              <a:rPr lang="en-AU" sz="2400" b="0" dirty="0" smtClean="0">
                <a:solidFill>
                  <a:srgbClr val="05953F"/>
                </a:solidFill>
                <a:latin typeface="Courier New" panose="02070309020205020404" pitchFamily="49" charset="0"/>
              </a:rPr>
              <a:t>"Patient", </a:t>
            </a:r>
            <a:endParaRPr lang="en-AU" sz="2400" b="0" dirty="0">
              <a:solidFill>
                <a:srgbClr val="05953F"/>
              </a:solidFill>
              <a:latin typeface="Courier New" panose="02070309020205020404" pitchFamily="49" charset="0"/>
            </a:endParaRPr>
          </a:p>
          <a:p>
            <a:pPr marL="0" indent="0">
              <a:lnSpc>
                <a:spcPct val="100000"/>
              </a:lnSpc>
              <a:spcBef>
                <a:spcPts val="0"/>
              </a:spcBef>
              <a:buNone/>
            </a:pPr>
            <a:r>
              <a:rPr lang="en-AU" sz="2400" b="0" dirty="0">
                <a:solidFill>
                  <a:srgbClr val="05953F"/>
                </a:solidFill>
                <a:latin typeface="Courier New" panose="02070309020205020404" pitchFamily="49" charset="0"/>
              </a:rPr>
              <a:t>  </a:t>
            </a:r>
            <a:r>
              <a:rPr lang="en-AU" sz="2400" b="0" dirty="0" smtClean="0">
                <a:solidFill>
                  <a:srgbClr val="05953F"/>
                </a:solidFill>
                <a:latin typeface="Courier New" panose="02070309020205020404" pitchFamily="49" charset="0"/>
              </a:rPr>
              <a:t>"id" </a:t>
            </a:r>
            <a:r>
              <a:rPr lang="en-AU" sz="2400" b="0" dirty="0">
                <a:solidFill>
                  <a:srgbClr val="05953F"/>
                </a:solidFill>
                <a:latin typeface="Courier New" panose="02070309020205020404" pitchFamily="49" charset="0"/>
              </a:rPr>
              <a:t>: </a:t>
            </a:r>
            <a:r>
              <a:rPr lang="en-AU" sz="2400" b="0" dirty="0" smtClean="0">
                <a:solidFill>
                  <a:srgbClr val="05953F"/>
                </a:solidFill>
                <a:latin typeface="Courier New" panose="02070309020205020404" pitchFamily="49" charset="0"/>
              </a:rPr>
              <a:t>"23"</a:t>
            </a:r>
            <a:endParaRPr lang="en-AU" sz="2400" b="0" dirty="0">
              <a:solidFill>
                <a:srgbClr val="05953F"/>
              </a:solidFill>
              <a:latin typeface="Courier New" panose="02070309020205020404" pitchFamily="49" charset="0"/>
            </a:endParaRPr>
          </a:p>
          <a:p>
            <a:pPr marL="0" indent="0">
              <a:lnSpc>
                <a:spcPct val="100000"/>
              </a:lnSpc>
              <a:spcBef>
                <a:spcPts val="0"/>
              </a:spcBef>
              <a:buNone/>
            </a:pPr>
            <a:r>
              <a:rPr lang="en-AU" sz="2400" b="0" dirty="0">
                <a:solidFill>
                  <a:srgbClr val="05953F"/>
                </a:solidFill>
                <a:latin typeface="Courier New" panose="02070309020205020404" pitchFamily="49" charset="0"/>
              </a:rPr>
              <a:t>}</a:t>
            </a:r>
          </a:p>
          <a:p>
            <a:pPr marL="0" indent="0">
              <a:lnSpc>
                <a:spcPct val="100000"/>
              </a:lnSpc>
              <a:spcBef>
                <a:spcPts val="0"/>
              </a:spcBef>
              <a:buFont typeface="Wingdings 2" charset="2"/>
              <a:buNone/>
            </a:pPr>
            <a:endParaRPr lang="en-AU" sz="2400" b="0" dirty="0" smtClean="0">
              <a:latin typeface="Courier New" panose="02070309020205020404" pitchFamily="49" charset="0"/>
            </a:endParaRPr>
          </a:p>
        </p:txBody>
      </p:sp>
    </p:spTree>
    <p:extLst>
      <p:ext uri="{BB962C8B-B14F-4D97-AF65-F5344CB8AC3E}">
        <p14:creationId xmlns:p14="http://schemas.microsoft.com/office/powerpoint/2010/main" val="3922118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Conformance</a:t>
            </a:r>
            <a:endParaRPr lang="en-AU" dirty="0"/>
          </a:p>
        </p:txBody>
      </p:sp>
      <p:sp>
        <p:nvSpPr>
          <p:cNvPr id="3" name="Content Placeholder 2"/>
          <p:cNvSpPr>
            <a:spLocks noGrp="1"/>
          </p:cNvSpPr>
          <p:nvPr>
            <p:ph idx="1"/>
          </p:nvPr>
        </p:nvSpPr>
        <p:spPr/>
        <p:txBody>
          <a:bodyPr/>
          <a:lstStyle/>
          <a:p>
            <a:r>
              <a:rPr lang="en-AU" dirty="0" smtClean="0"/>
              <a:t>The RESTful specification is very optional</a:t>
            </a:r>
          </a:p>
          <a:p>
            <a:r>
              <a:rPr lang="en-AU" dirty="0" smtClean="0"/>
              <a:t>All functionality is optional</a:t>
            </a:r>
          </a:p>
          <a:p>
            <a:r>
              <a:rPr lang="en-AU" dirty="0" smtClean="0"/>
              <a:t>Most elements are optional because there’s weird corner cases </a:t>
            </a:r>
          </a:p>
          <a:p>
            <a:pPr lvl="1"/>
            <a:r>
              <a:rPr lang="en-AU" dirty="0" smtClean="0"/>
              <a:t>E.g. Patient name is normally known, except for de-identified data</a:t>
            </a:r>
          </a:p>
          <a:p>
            <a:r>
              <a:rPr lang="en-AU" dirty="0" smtClean="0"/>
              <a:t>Security/Provisioning/</a:t>
            </a:r>
            <a:r>
              <a:rPr lang="en-AU" dirty="0" err="1" smtClean="0"/>
              <a:t>etc</a:t>
            </a:r>
            <a:r>
              <a:rPr lang="en-AU" dirty="0" smtClean="0"/>
              <a:t> not mandated</a:t>
            </a:r>
          </a:p>
          <a:p>
            <a:r>
              <a:rPr lang="en-AU" dirty="0" smtClean="0"/>
              <a:t>Need a language to describe what is/should be done</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3092331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Conformance Resources</a:t>
            </a:r>
            <a:endParaRPr lang="en-AU" dirty="0"/>
          </a:p>
        </p:txBody>
      </p:sp>
      <p:sp>
        <p:nvSpPr>
          <p:cNvPr id="5" name="Content Placeholder 4"/>
          <p:cNvSpPr>
            <a:spLocks noGrp="1"/>
          </p:cNvSpPr>
          <p:nvPr>
            <p:ph idx="1"/>
          </p:nvPr>
        </p:nvSpPr>
        <p:spPr/>
        <p:txBody>
          <a:bodyPr/>
          <a:lstStyle/>
          <a:p>
            <a:r>
              <a:rPr lang="en-AU" dirty="0" smtClean="0"/>
              <a:t>Conformance – a state of system capabilities</a:t>
            </a:r>
          </a:p>
          <a:p>
            <a:pPr lvl="1"/>
            <a:r>
              <a:rPr lang="en-AU" dirty="0" smtClean="0"/>
              <a:t>Get this from the server when you connect to it</a:t>
            </a:r>
          </a:p>
          <a:p>
            <a:r>
              <a:rPr lang="en-AU" dirty="0" err="1" smtClean="0"/>
              <a:t>StructureDefinition</a:t>
            </a:r>
            <a:r>
              <a:rPr lang="en-AU" dirty="0" smtClean="0"/>
              <a:t> – a set of rules about how a resource is used</a:t>
            </a:r>
          </a:p>
          <a:p>
            <a:r>
              <a:rPr lang="en-AU" dirty="0" smtClean="0"/>
              <a:t>Value set – describes a set of codes that can be used for something</a:t>
            </a:r>
            <a:endParaRPr lang="en-AU" dirty="0"/>
          </a:p>
        </p:txBody>
      </p:sp>
    </p:spTree>
    <p:extLst>
      <p:ext uri="{BB962C8B-B14F-4D97-AF65-F5344CB8AC3E}">
        <p14:creationId xmlns:p14="http://schemas.microsoft.com/office/powerpoint/2010/main" val="2505244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CA" dirty="0"/>
          </a:p>
        </p:txBody>
      </p:sp>
      <p:sp>
        <p:nvSpPr>
          <p:cNvPr id="3" name="Content Placeholder 2"/>
          <p:cNvSpPr>
            <a:spLocks noGrp="1"/>
          </p:cNvSpPr>
          <p:nvPr>
            <p:ph idx="1"/>
          </p:nvPr>
        </p:nvSpPr>
        <p:spPr/>
        <p:txBody>
          <a:bodyPr/>
          <a:lstStyle/>
          <a:p>
            <a:r>
              <a:rPr lang="en-US" sz="2800" dirty="0" smtClean="0"/>
              <a:t>Publicly available test servers</a:t>
            </a:r>
            <a:r>
              <a:rPr lang="en-US" sz="2800" dirty="0"/>
              <a:t/>
            </a:r>
            <a:br>
              <a:rPr lang="en-US" sz="2800" dirty="0"/>
            </a:br>
            <a:r>
              <a:rPr lang="en-US" sz="2800" dirty="0" smtClean="0"/>
              <a:t>Today: </a:t>
            </a:r>
            <a:r>
              <a:rPr lang="en-US" sz="2800" dirty="0" smtClean="0">
                <a:hlinkClick r:id="rId3"/>
              </a:rPr>
              <a:t>http</a:t>
            </a:r>
            <a:r>
              <a:rPr lang="en-US" sz="2800" dirty="0">
                <a:hlinkClick r:id="rId3"/>
              </a:rPr>
              <a:t>://</a:t>
            </a:r>
            <a:r>
              <a:rPr lang="en-US" sz="2800" dirty="0" smtClean="0">
                <a:hlinkClick r:id="rId3"/>
              </a:rPr>
              <a:t>173.241.228.200/open</a:t>
            </a:r>
            <a:r>
              <a:rPr lang="en-US" sz="2800" dirty="0" smtClean="0"/>
              <a:t> </a:t>
            </a:r>
          </a:p>
          <a:p>
            <a:pPr lvl="0"/>
            <a:r>
              <a:rPr lang="en-US" sz="2800" dirty="0" smtClean="0"/>
              <a:t>Starter APIs published with spec</a:t>
            </a:r>
          </a:p>
          <a:p>
            <a:pPr lvl="1"/>
            <a:r>
              <a:rPr lang="en-US" sz="2800" dirty="0"/>
              <a:t>Java, C</a:t>
            </a:r>
            <a:r>
              <a:rPr lang="en-US" sz="2800" dirty="0" smtClean="0"/>
              <a:t>#, Pascal – more to come</a:t>
            </a:r>
          </a:p>
          <a:p>
            <a:pPr lvl="0"/>
            <a:r>
              <a:rPr lang="en-US" sz="2800" dirty="0" err="1" smtClean="0"/>
              <a:t>Connectathons</a:t>
            </a:r>
            <a:r>
              <a:rPr lang="en-US" sz="2800" dirty="0" smtClean="0"/>
              <a:t>/hackathons</a:t>
            </a:r>
            <a:r>
              <a:rPr lang="en-US" sz="2800" baseline="0" dirty="0" smtClean="0"/>
              <a:t> (education/verification)</a:t>
            </a:r>
          </a:p>
          <a:p>
            <a:pPr lvl="0"/>
            <a:r>
              <a:rPr lang="en-US" sz="2800" dirty="0" smtClean="0">
                <a:sym typeface="Wingdings" pitchFamily="2" charset="2"/>
              </a:rPr>
              <a:t>Examples</a:t>
            </a:r>
          </a:p>
          <a:p>
            <a:pPr lvl="0"/>
            <a:r>
              <a:rPr lang="en-US" sz="2800" baseline="0" dirty="0" smtClean="0">
                <a:sym typeface="Wingdings" pitchFamily="2" charset="2"/>
              </a:rPr>
              <a:t>Free tools (validators,</a:t>
            </a:r>
            <a:r>
              <a:rPr lang="en-US" sz="2800" dirty="0" smtClean="0">
                <a:sym typeface="Wingdings" pitchFamily="2" charset="2"/>
              </a:rPr>
              <a:t> testers, utilities)</a:t>
            </a:r>
            <a:endParaRPr lang="en-US" sz="28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3195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Implementation Assistance</a:t>
            </a:r>
            <a:endParaRPr lang="en-AU" dirty="0"/>
          </a:p>
        </p:txBody>
      </p:sp>
      <p:sp>
        <p:nvSpPr>
          <p:cNvPr id="3" name="Content Placeholder 2"/>
          <p:cNvSpPr>
            <a:spLocks noGrp="1"/>
          </p:cNvSpPr>
          <p:nvPr>
            <p:ph sz="quarter" idx="1"/>
          </p:nvPr>
        </p:nvSpPr>
        <p:spPr/>
        <p:txBody>
          <a:bodyPr/>
          <a:lstStyle/>
          <a:p>
            <a:r>
              <a:rPr lang="en-AU" sz="2800" dirty="0" smtClean="0"/>
              <a:t>Stack Overflow – ask implementation questions</a:t>
            </a:r>
          </a:p>
          <a:p>
            <a:pPr lvl="1"/>
            <a:r>
              <a:rPr lang="en-AU" sz="2400" dirty="0" smtClean="0"/>
              <a:t>Link from front page</a:t>
            </a:r>
          </a:p>
          <a:p>
            <a:pPr lvl="1"/>
            <a:r>
              <a:rPr lang="en-AU" sz="2400" dirty="0" smtClean="0"/>
              <a:t>Search for answers first</a:t>
            </a:r>
          </a:p>
          <a:p>
            <a:pPr lvl="1"/>
            <a:r>
              <a:rPr lang="en-AU" sz="2400" dirty="0" smtClean="0"/>
              <a:t>Don’t ask for changes to the spec (get deleted!)</a:t>
            </a:r>
          </a:p>
          <a:p>
            <a:r>
              <a:rPr lang="en-AU" sz="2800" dirty="0" smtClean="0"/>
              <a:t>gForge Tracker – ask for changes to the spec </a:t>
            </a:r>
          </a:p>
          <a:p>
            <a:pPr lvl="1"/>
            <a:r>
              <a:rPr lang="en-AU" sz="2400" dirty="0" smtClean="0"/>
              <a:t>Link from bottom of every page</a:t>
            </a:r>
          </a:p>
          <a:p>
            <a:pPr lvl="1"/>
            <a:r>
              <a:rPr lang="en-AU" sz="2400" dirty="0" smtClean="0"/>
              <a:t>But have discussion somewhere first</a:t>
            </a:r>
          </a:p>
          <a:p>
            <a:r>
              <a:rPr lang="en-AU" sz="2800" dirty="0" err="1" smtClean="0"/>
              <a:t>Disqus</a:t>
            </a:r>
            <a:r>
              <a:rPr lang="en-AU" sz="2800" dirty="0" smtClean="0"/>
              <a:t> – on every page of the specification</a:t>
            </a:r>
          </a:p>
          <a:p>
            <a:r>
              <a:rPr lang="en-AU" sz="2800" dirty="0" smtClean="0"/>
              <a:t>Skype – implementers channel – 105 participants</a:t>
            </a:r>
          </a:p>
          <a:p>
            <a:r>
              <a:rPr lang="en-AU" sz="2800" dirty="0" smtClean="0"/>
              <a:t>FHIR Email list, Connectathons, Tutorials</a:t>
            </a:r>
            <a:endParaRPr lang="en-AU" sz="2800" dirty="0"/>
          </a:p>
        </p:txBody>
      </p:sp>
      <p:sp>
        <p:nvSpPr>
          <p:cNvPr id="4" name="Slide Number Placeholder 3"/>
          <p:cNvSpPr>
            <a:spLocks noGrp="1"/>
          </p:cNvSpPr>
          <p:nvPr>
            <p:ph type="sldNum" sz="quarter" idx="4"/>
          </p:nvPr>
        </p:nvSpPr>
        <p:spPr>
          <a:xfrm>
            <a:off x="179388" y="6303963"/>
            <a:ext cx="720725" cy="220662"/>
          </a:xfrm>
        </p:spPr>
        <p:txBody>
          <a:bodyPr/>
          <a:lstStyle/>
          <a:p>
            <a:fld id="{7BA541E5-6822-8543-9807-26155EA309BB}" type="slidenum">
              <a:rPr lang="en-US" smtClean="0"/>
              <a:pPr/>
              <a:t>26</a:t>
            </a:fld>
            <a:endParaRPr lang="en-US" dirty="0"/>
          </a:p>
        </p:txBody>
      </p:sp>
    </p:spTree>
    <p:extLst>
      <p:ext uri="{BB962C8B-B14F-4D97-AF65-F5344CB8AC3E}">
        <p14:creationId xmlns:p14="http://schemas.microsoft.com/office/powerpoint/2010/main" val="3374468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Architecture</a:t>
            </a:r>
            <a:endParaRPr lang="en-AU" dirty="0"/>
          </a:p>
        </p:txBody>
      </p:sp>
      <p:sp>
        <p:nvSpPr>
          <p:cNvPr id="3" name="Content Placeholder 2"/>
          <p:cNvSpPr>
            <a:spLocks noGrp="1"/>
          </p:cNvSpPr>
          <p:nvPr>
            <p:ph sz="quarter" idx="1"/>
          </p:nvPr>
        </p:nvSpPr>
        <p:spPr/>
        <p:txBody>
          <a:bodyPr/>
          <a:lstStyle/>
          <a:p>
            <a:r>
              <a:rPr lang="en-AU" sz="2400" dirty="0" smtClean="0"/>
              <a:t>Standalone FHIR Server</a:t>
            </a:r>
          </a:p>
          <a:p>
            <a:r>
              <a:rPr lang="en-AU" sz="2400" dirty="0" smtClean="0"/>
              <a:t>A FHIR Server in front of an existing application (e.g. SQL)</a:t>
            </a:r>
          </a:p>
          <a:p>
            <a:pPr lvl="1"/>
            <a:r>
              <a:rPr lang="en-AU" sz="2000" dirty="0" smtClean="0"/>
              <a:t>FHIR as front end to an XDS server (“MHD”)</a:t>
            </a:r>
          </a:p>
          <a:p>
            <a:r>
              <a:rPr lang="en-AU" sz="2400" dirty="0" smtClean="0"/>
              <a:t>An interface engine that ‘speaks’ FHIR</a:t>
            </a:r>
          </a:p>
          <a:p>
            <a:r>
              <a:rPr lang="en-AU" sz="2400" dirty="0" smtClean="0"/>
              <a:t>A tablet/mobile phone application</a:t>
            </a:r>
          </a:p>
          <a:p>
            <a:r>
              <a:rPr lang="en-AU" sz="2400" dirty="0" smtClean="0"/>
              <a:t>Web portal uses FHIR to access other systems</a:t>
            </a:r>
          </a:p>
          <a:p>
            <a:r>
              <a:rPr lang="en-AU" sz="2400" dirty="0" smtClean="0"/>
              <a:t>A healthcare application that access information from multiple systems as well as it’s own server</a:t>
            </a:r>
          </a:p>
          <a:p>
            <a:r>
              <a:rPr lang="en-AU" sz="2400" dirty="0" smtClean="0"/>
              <a:t>Smart-On-FHIR – an EHR plug-in framework</a:t>
            </a:r>
            <a:endParaRPr lang="en-AU" sz="2400" dirty="0"/>
          </a:p>
        </p:txBody>
      </p:sp>
      <p:sp>
        <p:nvSpPr>
          <p:cNvPr id="4" name="Slide Number Placeholder 3"/>
          <p:cNvSpPr>
            <a:spLocks noGrp="1"/>
          </p:cNvSpPr>
          <p:nvPr>
            <p:ph type="sldNum" sz="quarter" idx="4"/>
          </p:nvPr>
        </p:nvSpPr>
        <p:spPr>
          <a:xfrm>
            <a:off x="179388" y="6303963"/>
            <a:ext cx="720725" cy="220662"/>
          </a:xfrm>
        </p:spPr>
        <p:txBody>
          <a:bodyPr/>
          <a:lstStyle/>
          <a:p>
            <a:fld id="{7BA541E5-6822-8543-9807-26155EA309BB}" type="slidenum">
              <a:rPr lang="en-US" smtClean="0"/>
              <a:pPr/>
              <a:t>27</a:t>
            </a:fld>
            <a:endParaRPr lang="en-US" dirty="0"/>
          </a:p>
        </p:txBody>
      </p:sp>
    </p:spTree>
    <p:extLst>
      <p:ext uri="{BB962C8B-B14F-4D97-AF65-F5344CB8AC3E}">
        <p14:creationId xmlns:p14="http://schemas.microsoft.com/office/powerpoint/2010/main" val="705395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Patient Architecture</a:t>
            </a:r>
            <a:endParaRPr lang="en-AU" dirty="0"/>
          </a:p>
        </p:txBody>
      </p:sp>
      <p:sp>
        <p:nvSpPr>
          <p:cNvPr id="3" name="Content Placeholder 2"/>
          <p:cNvSpPr>
            <a:spLocks noGrp="1"/>
          </p:cNvSpPr>
          <p:nvPr>
            <p:ph idx="1"/>
          </p:nvPr>
        </p:nvSpPr>
        <p:spPr/>
        <p:txBody>
          <a:bodyPr/>
          <a:lstStyle/>
          <a:p>
            <a:r>
              <a:rPr lang="en-AU" dirty="0" smtClean="0"/>
              <a:t>PAS (Patient Administration System)</a:t>
            </a:r>
          </a:p>
          <a:p>
            <a:r>
              <a:rPr lang="en-AU" dirty="0" smtClean="0"/>
              <a:t>PAS = server</a:t>
            </a:r>
          </a:p>
          <a:p>
            <a:pPr lvl="1"/>
            <a:r>
              <a:rPr lang="en-AU" dirty="0" smtClean="0"/>
              <a:t>Clients search/read patient records </a:t>
            </a:r>
          </a:p>
          <a:p>
            <a:pPr lvl="1"/>
            <a:r>
              <a:rPr lang="en-AU" dirty="0" smtClean="0"/>
              <a:t>Create/update patient records during registration</a:t>
            </a:r>
          </a:p>
          <a:p>
            <a:pPr lvl="1"/>
            <a:r>
              <a:rPr lang="en-AU" dirty="0" smtClean="0"/>
              <a:t>Poll server for change notifications (pub/sub)</a:t>
            </a:r>
          </a:p>
          <a:p>
            <a:r>
              <a:rPr lang="en-AU" dirty="0" smtClean="0"/>
              <a:t>PAS = client</a:t>
            </a:r>
          </a:p>
          <a:p>
            <a:pPr lvl="1"/>
            <a:r>
              <a:rPr lang="en-AU" dirty="0" smtClean="0"/>
              <a:t>Push updates out to other systems </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723143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Patient Linking</a:t>
            </a:r>
            <a:endParaRPr lang="en-AU" dirty="0"/>
          </a:p>
        </p:txBody>
      </p:sp>
      <p:sp>
        <p:nvSpPr>
          <p:cNvPr id="3" name="Content Placeholder 2"/>
          <p:cNvSpPr>
            <a:spLocks noGrp="1"/>
          </p:cNvSpPr>
          <p:nvPr>
            <p:ph idx="1"/>
          </p:nvPr>
        </p:nvSpPr>
        <p:spPr/>
        <p:txBody>
          <a:bodyPr/>
          <a:lstStyle/>
          <a:p>
            <a:pPr marL="0" indent="0">
              <a:buNone/>
            </a:pPr>
            <a:r>
              <a:rPr lang="en-AU" sz="2800" dirty="0" smtClean="0"/>
              <a:t>{ </a:t>
            </a:r>
            <a:r>
              <a:rPr lang="en-AU" sz="2800" dirty="0"/>
              <a:t>"</a:t>
            </a:r>
            <a:r>
              <a:rPr lang="en-AU" sz="2800" dirty="0" err="1"/>
              <a:t>resourceType</a:t>
            </a:r>
            <a:r>
              <a:rPr lang="en-AU" sz="2800" dirty="0"/>
              <a:t>": "Patient",</a:t>
            </a:r>
          </a:p>
          <a:p>
            <a:pPr marL="0" indent="0">
              <a:buNone/>
            </a:pPr>
            <a:r>
              <a:rPr lang="en-AU" sz="2800" dirty="0"/>
              <a:t>  "id": "pat1",</a:t>
            </a:r>
          </a:p>
          <a:p>
            <a:pPr marL="0" indent="0">
              <a:buNone/>
            </a:pPr>
            <a:r>
              <a:rPr lang="en-AU" sz="2800" dirty="0"/>
              <a:t>  "link": </a:t>
            </a:r>
            <a:r>
              <a:rPr lang="en-AU" sz="2800" dirty="0" smtClean="0"/>
              <a:t>[ </a:t>
            </a:r>
            <a:r>
              <a:rPr lang="en-AU" sz="2800" dirty="0"/>
              <a:t>{</a:t>
            </a:r>
          </a:p>
          <a:p>
            <a:pPr marL="0" indent="0">
              <a:buNone/>
            </a:pPr>
            <a:r>
              <a:rPr lang="en-AU" sz="2800" dirty="0"/>
              <a:t>      "other": {</a:t>
            </a:r>
          </a:p>
          <a:p>
            <a:pPr marL="0" indent="0">
              <a:buNone/>
            </a:pPr>
            <a:r>
              <a:rPr lang="en-AU" sz="2800" dirty="0"/>
              <a:t>        "reference": "Patient/pat2"</a:t>
            </a:r>
          </a:p>
          <a:p>
            <a:pPr marL="0" indent="0">
              <a:buNone/>
            </a:pPr>
            <a:r>
              <a:rPr lang="en-AU" sz="2800" dirty="0"/>
              <a:t>      },</a:t>
            </a:r>
          </a:p>
          <a:p>
            <a:pPr marL="0" indent="0">
              <a:buNone/>
            </a:pPr>
            <a:r>
              <a:rPr lang="en-AU" sz="2800" dirty="0"/>
              <a:t>      "type": "</a:t>
            </a:r>
            <a:r>
              <a:rPr lang="en-AU" sz="2800" dirty="0" err="1"/>
              <a:t>seealso</a:t>
            </a:r>
            <a:r>
              <a:rPr lang="en-AU" sz="2800" dirty="0"/>
              <a:t>"</a:t>
            </a:r>
          </a:p>
          <a:p>
            <a:pPr marL="0" indent="0">
              <a:buNone/>
            </a:pPr>
            <a:r>
              <a:rPr lang="en-AU" sz="2800" dirty="0"/>
              <a:t>    </a:t>
            </a:r>
            <a:r>
              <a:rPr lang="en-AU" sz="2800" dirty="0" smtClean="0"/>
              <a:t>} ] }</a:t>
            </a:r>
            <a:endParaRPr lang="en-AU" sz="28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82248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Scope</a:t>
            </a:r>
            <a:endParaRPr lang="en-AU" dirty="0"/>
          </a:p>
        </p:txBody>
      </p:sp>
      <p:sp>
        <p:nvSpPr>
          <p:cNvPr id="5" name="Content Placeholder 4"/>
          <p:cNvSpPr>
            <a:spLocks noGrp="1"/>
          </p:cNvSpPr>
          <p:nvPr>
            <p:ph idx="1"/>
          </p:nvPr>
        </p:nvSpPr>
        <p:spPr/>
        <p:txBody>
          <a:bodyPr/>
          <a:lstStyle/>
          <a:p>
            <a:r>
              <a:rPr lang="en-AU" dirty="0" smtClean="0"/>
              <a:t>Primary, tertiary, palliative </a:t>
            </a:r>
            <a:r>
              <a:rPr lang="en-AU" dirty="0"/>
              <a:t>c</a:t>
            </a:r>
            <a:r>
              <a:rPr lang="en-AU" dirty="0" smtClean="0"/>
              <a:t>are + research</a:t>
            </a:r>
          </a:p>
          <a:p>
            <a:r>
              <a:rPr lang="en-AU" dirty="0"/>
              <a:t>H</a:t>
            </a:r>
            <a:r>
              <a:rPr lang="en-AU" dirty="0" smtClean="0"/>
              <a:t>uman and veterinary</a:t>
            </a:r>
          </a:p>
          <a:p>
            <a:endParaRPr lang="en-AU" dirty="0" smtClean="0"/>
          </a:p>
          <a:p>
            <a:r>
              <a:rPr lang="en-AU" dirty="0" smtClean="0"/>
              <a:t>Clinical Record</a:t>
            </a:r>
          </a:p>
          <a:p>
            <a:r>
              <a:rPr lang="en-AU" dirty="0" smtClean="0"/>
              <a:t>Healthcare Process</a:t>
            </a:r>
          </a:p>
          <a:p>
            <a:r>
              <a:rPr lang="en-AU" dirty="0" smtClean="0"/>
              <a:t>Administration and financial aspects</a:t>
            </a:r>
          </a:p>
          <a:p>
            <a:endParaRPr lang="en-AU" dirty="0"/>
          </a:p>
        </p:txBody>
      </p:sp>
    </p:spTree>
    <p:extLst>
      <p:ext uri="{BB962C8B-B14F-4D97-AF65-F5344CB8AC3E}">
        <p14:creationId xmlns:p14="http://schemas.microsoft.com/office/powerpoint/2010/main" val="275032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Patient Linking</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6969696"/>
              </p:ext>
            </p:extLst>
          </p:nvPr>
        </p:nvGraphicFramePr>
        <p:xfrm>
          <a:off x="539551" y="1828800"/>
          <a:ext cx="7848872" cy="4628225"/>
        </p:xfrm>
        <a:graphic>
          <a:graphicData uri="http://schemas.openxmlformats.org/drawingml/2006/table">
            <a:tbl>
              <a:tblPr/>
              <a:tblGrid>
                <a:gridCol w="1368153"/>
                <a:gridCol w="6480719"/>
              </a:tblGrid>
              <a:tr h="129400">
                <a:tc>
                  <a:txBody>
                    <a:bodyPr/>
                    <a:lstStyle/>
                    <a:p>
                      <a:pPr fontAlgn="t"/>
                      <a:r>
                        <a:rPr lang="en-AU" sz="1600" b="1" dirty="0">
                          <a:effectLst/>
                          <a:latin typeface="verdana" panose="020B0604030504040204" pitchFamily="34" charset="0"/>
                        </a:rPr>
                        <a:t>Code</a:t>
                      </a:r>
                      <a:endParaRPr lang="en-AU" sz="1600" b="0" dirty="0">
                        <a:effectLst/>
                        <a:latin typeface="verdana" panose="020B0604030504040204" pitchFamily="34" charset="0"/>
                      </a:endParaRP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c>
                  <a:txBody>
                    <a:bodyPr/>
                    <a:lstStyle/>
                    <a:p>
                      <a:pPr fontAlgn="t"/>
                      <a:r>
                        <a:rPr lang="en-AU" sz="1600" b="1" dirty="0">
                          <a:effectLst/>
                          <a:latin typeface="verdana" panose="020B0604030504040204" pitchFamily="34" charset="0"/>
                        </a:rPr>
                        <a:t>Definition</a:t>
                      </a:r>
                      <a:endParaRPr lang="en-AU" sz="1600" b="0" dirty="0">
                        <a:effectLst/>
                        <a:latin typeface="verdana" panose="020B0604030504040204" pitchFamily="34" charset="0"/>
                      </a:endParaRP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r>
              <a:tr h="986119">
                <a:tc>
                  <a:txBody>
                    <a:bodyPr/>
                    <a:lstStyle/>
                    <a:p>
                      <a:pPr fontAlgn="t"/>
                      <a:r>
                        <a:rPr lang="en-AU" sz="1600" b="0" dirty="0">
                          <a:effectLst/>
                          <a:latin typeface="verdana" panose="020B0604030504040204" pitchFamily="34" charset="0"/>
                        </a:rPr>
                        <a:t>replace</a:t>
                      </a: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c>
                  <a:txBody>
                    <a:bodyPr/>
                    <a:lstStyle/>
                    <a:p>
                      <a:pPr fontAlgn="t"/>
                      <a:r>
                        <a:rPr lang="en-AU" sz="1600" b="0" dirty="0">
                          <a:effectLst/>
                          <a:latin typeface="verdana" panose="020B0604030504040204" pitchFamily="34" charset="0"/>
                        </a:rPr>
                        <a:t>The patient resource containing this link must no longer be used. The link points forward to another patient resource that must be used in lieu of the patient resource that contains the link.</a:t>
                      </a: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r>
              <a:tr h="1307388">
                <a:tc>
                  <a:txBody>
                    <a:bodyPr/>
                    <a:lstStyle/>
                    <a:p>
                      <a:pPr fontAlgn="t"/>
                      <a:r>
                        <a:rPr lang="en-AU" sz="1600" b="0" dirty="0">
                          <a:effectLst/>
                          <a:latin typeface="verdana" panose="020B0604030504040204" pitchFamily="34" charset="0"/>
                        </a:rPr>
                        <a:t>refer</a:t>
                      </a: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c>
                  <a:txBody>
                    <a:bodyPr/>
                    <a:lstStyle/>
                    <a:p>
                      <a:pPr fontAlgn="t"/>
                      <a:r>
                        <a:rPr lang="en-AU" sz="1600" b="0" dirty="0">
                          <a:effectLst/>
                          <a:latin typeface="verdana" panose="020B0604030504040204" pitchFamily="34" charset="0"/>
                        </a:rPr>
                        <a:t>The patient resource containing this link is in use and valid but not considered the main source of information about a patient. The link points forward to another patient resource that should be consulted to retrieve additional patient information</a:t>
                      </a: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r>
              <a:tr h="2057017">
                <a:tc>
                  <a:txBody>
                    <a:bodyPr/>
                    <a:lstStyle/>
                    <a:p>
                      <a:pPr fontAlgn="t"/>
                      <a:r>
                        <a:rPr lang="en-AU" sz="1600" b="0" dirty="0" err="1">
                          <a:effectLst/>
                          <a:latin typeface="verdana" panose="020B0604030504040204" pitchFamily="34" charset="0"/>
                        </a:rPr>
                        <a:t>seealso</a:t>
                      </a:r>
                      <a:endParaRPr lang="en-AU" sz="1600" b="0" dirty="0">
                        <a:effectLst/>
                        <a:latin typeface="verdana" panose="020B0604030504040204" pitchFamily="34" charset="0"/>
                      </a:endParaRP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c>
                  <a:txBody>
                    <a:bodyPr/>
                    <a:lstStyle/>
                    <a:p>
                      <a:pPr fontAlgn="t"/>
                      <a:r>
                        <a:rPr lang="en-AU" sz="1600" b="0" dirty="0">
                          <a:effectLst/>
                          <a:latin typeface="verdana" panose="020B0604030504040204" pitchFamily="34" charset="0"/>
                        </a:rPr>
                        <a:t>The patient resource containing this link is in use and valid, but points to another patient resource that is known to contain data about the same person. Data in this resource might overlap or contradict information found in the other patient resource. This link does not indicate any relative importance of the resources concerned, and both should be regarded as equally valid.</a:t>
                      </a:r>
                    </a:p>
                  </a:txBody>
                  <a:tcPr marL="11155" marR="11155" marT="11155" marB="1115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AF0"/>
                    </a:solidFill>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extLst>
      <p:ext uri="{BB962C8B-B14F-4D97-AF65-F5344CB8AC3E}">
        <p14:creationId xmlns:p14="http://schemas.microsoft.com/office/powerpoint/2010/main" val="26787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Patient Matching</a:t>
            </a:r>
            <a:endParaRPr lang="en-AU" dirty="0"/>
          </a:p>
        </p:txBody>
      </p:sp>
      <p:sp>
        <p:nvSpPr>
          <p:cNvPr id="3" name="Content Placeholder 2"/>
          <p:cNvSpPr>
            <a:spLocks noGrp="1"/>
          </p:cNvSpPr>
          <p:nvPr>
            <p:ph idx="1"/>
          </p:nvPr>
        </p:nvSpPr>
        <p:spPr/>
        <p:txBody>
          <a:bodyPr/>
          <a:lstStyle/>
          <a:p>
            <a:pPr marL="0" indent="0">
              <a:buNone/>
            </a:pPr>
            <a:r>
              <a:rPr lang="en-AU" dirty="0" smtClean="0"/>
              <a:t>Architecture Choices:</a:t>
            </a:r>
          </a:p>
          <a:p>
            <a:r>
              <a:rPr lang="en-AU" dirty="0" smtClean="0"/>
              <a:t>PAS (client) asks specialist app for advice</a:t>
            </a:r>
          </a:p>
          <a:p>
            <a:pPr lvl="1"/>
            <a:r>
              <a:rPr lang="en-AU" dirty="0" err="1" smtClean="0"/>
              <a:t>Everytime</a:t>
            </a:r>
            <a:r>
              <a:rPr lang="en-AU" dirty="0" smtClean="0"/>
              <a:t>, pre-select </a:t>
            </a:r>
            <a:r>
              <a:rPr lang="en-AU" dirty="0" err="1" smtClean="0"/>
              <a:t>possibles</a:t>
            </a:r>
            <a:endParaRPr lang="en-AU" dirty="0" smtClean="0"/>
          </a:p>
          <a:p>
            <a:pPr lvl="1"/>
            <a:r>
              <a:rPr lang="en-AU" dirty="0" smtClean="0"/>
              <a:t>PAS is client</a:t>
            </a:r>
          </a:p>
          <a:p>
            <a:r>
              <a:rPr lang="en-AU" dirty="0" smtClean="0"/>
              <a:t>App (client) searches for possible matches</a:t>
            </a:r>
          </a:p>
          <a:p>
            <a:pPr lvl="1"/>
            <a:r>
              <a:rPr lang="en-AU" dirty="0" smtClean="0"/>
              <a:t>Application is client</a:t>
            </a:r>
          </a:p>
          <a:p>
            <a:pPr lvl="1"/>
            <a:r>
              <a:rPr lang="en-AU" dirty="0" smtClean="0"/>
              <a:t>Proposes changes</a:t>
            </a:r>
          </a:p>
          <a:p>
            <a:r>
              <a:rPr lang="en-AU" dirty="0" smtClean="0"/>
              <a:t>Others…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spTree>
    <p:extLst>
      <p:ext uri="{BB962C8B-B14F-4D97-AF65-F5344CB8AC3E}">
        <p14:creationId xmlns:p14="http://schemas.microsoft.com/office/powerpoint/2010/main" val="304045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 Health</a:t>
            </a:r>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Adoption</a:t>
            </a:r>
            <a:endParaRPr lang="en-AU" dirty="0"/>
          </a:p>
        </p:txBody>
      </p:sp>
      <p:sp>
        <p:nvSpPr>
          <p:cNvPr id="3" name="Content Placeholder 2"/>
          <p:cNvSpPr>
            <a:spLocks noGrp="1"/>
          </p:cNvSpPr>
          <p:nvPr>
            <p:ph idx="1"/>
          </p:nvPr>
        </p:nvSpPr>
        <p:spPr/>
        <p:txBody>
          <a:bodyPr/>
          <a:lstStyle/>
          <a:p>
            <a:r>
              <a:rPr lang="en-AU" dirty="0" smtClean="0"/>
              <a:t>FHIR is a draft standard</a:t>
            </a:r>
          </a:p>
          <a:p>
            <a:pPr lvl="1"/>
            <a:r>
              <a:rPr lang="en-AU" dirty="0" smtClean="0"/>
              <a:t>A ‘</a:t>
            </a:r>
            <a:r>
              <a:rPr lang="en-AU" b="1" dirty="0" smtClean="0"/>
              <a:t>beta</a:t>
            </a:r>
            <a:r>
              <a:rPr lang="en-AU" dirty="0" smtClean="0"/>
              <a:t>’ standard</a:t>
            </a:r>
          </a:p>
          <a:p>
            <a:pPr lvl="1"/>
            <a:r>
              <a:rPr lang="en-AU" dirty="0" smtClean="0"/>
              <a:t>subject to ongoing change</a:t>
            </a:r>
          </a:p>
          <a:p>
            <a:r>
              <a:rPr lang="en-AU" dirty="0" smtClean="0"/>
              <a:t>In spite of this, it is being adopted quickly</a:t>
            </a:r>
          </a:p>
          <a:p>
            <a:pPr lvl="1"/>
            <a:r>
              <a:rPr lang="en-AU" dirty="0" smtClean="0"/>
              <a:t>Cited in US MU3 regulations (implicitly)</a:t>
            </a:r>
          </a:p>
          <a:p>
            <a:pPr lvl="1"/>
            <a:r>
              <a:rPr lang="en-AU" dirty="0" smtClean="0"/>
              <a:t>Argonaut / HSPC projects – US vendor/provider projects</a:t>
            </a:r>
          </a:p>
          <a:p>
            <a:pPr lvl="1"/>
            <a:r>
              <a:rPr lang="en-AU" dirty="0" smtClean="0"/>
              <a:t>Access to clinical information for patients and providers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422549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Manifesto</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 (CC0)</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p14="http://schemas.microsoft.com/office/powerpoint/2010/main" val="1432766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RESTful API</a:t>
            </a:r>
            <a:endParaRPr lang="en-AU" dirty="0"/>
          </a:p>
        </p:txBody>
      </p:sp>
      <p:sp>
        <p:nvSpPr>
          <p:cNvPr id="3" name="Content Placeholder 2"/>
          <p:cNvSpPr>
            <a:spLocks noGrp="1"/>
          </p:cNvSpPr>
          <p:nvPr>
            <p:ph idx="1"/>
          </p:nvPr>
        </p:nvSpPr>
        <p:spPr/>
        <p:txBody>
          <a:bodyPr/>
          <a:lstStyle/>
          <a:p>
            <a:r>
              <a:rPr lang="en-AU" dirty="0" smtClean="0"/>
              <a:t>A set of ‘resources’ that make statements about the healthcare process</a:t>
            </a:r>
          </a:p>
          <a:p>
            <a:r>
              <a:rPr lang="en-AU" dirty="0" smtClean="0"/>
              <a:t>Create/Read/Update/Delete(/Execute) using HTTP</a:t>
            </a:r>
            <a:r>
              <a:rPr lang="en-AU" dirty="0"/>
              <a:t> </a:t>
            </a:r>
            <a:r>
              <a:rPr lang="en-AU" dirty="0" smtClean="0"/>
              <a:t>using XML or JSON</a:t>
            </a:r>
          </a:p>
          <a:p>
            <a:r>
              <a:rPr lang="en-AU" dirty="0"/>
              <a:t>4</a:t>
            </a:r>
            <a:r>
              <a:rPr lang="en-AU" dirty="0" smtClean="0"/>
              <a:t> parts:</a:t>
            </a:r>
          </a:p>
          <a:p>
            <a:pPr lvl="1"/>
            <a:r>
              <a:rPr lang="en-AU" dirty="0" smtClean="0"/>
              <a:t>Metadata – identity </a:t>
            </a:r>
            <a:r>
              <a:rPr lang="en-AU" dirty="0" err="1" smtClean="0"/>
              <a:t>etc</a:t>
            </a:r>
            <a:endParaRPr lang="en-AU" dirty="0" smtClean="0"/>
          </a:p>
          <a:p>
            <a:pPr lvl="1"/>
            <a:r>
              <a:rPr lang="en-AU" dirty="0" smtClean="0"/>
              <a:t>Data – content of the resource</a:t>
            </a:r>
          </a:p>
          <a:p>
            <a:pPr lvl="1"/>
            <a:r>
              <a:rPr lang="en-AU" dirty="0" smtClean="0"/>
              <a:t>Narrative – XHTML for clinical safety/convenience</a:t>
            </a:r>
          </a:p>
          <a:p>
            <a:pPr lvl="1"/>
            <a:r>
              <a:rPr lang="en-AU" dirty="0" smtClean="0"/>
              <a:t>Extensions – local customization</a:t>
            </a:r>
            <a:endParaRPr lang="en-AU" dirty="0"/>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a:t>
            </a:fld>
            <a:endParaRPr lang="en-CA" dirty="0"/>
          </a:p>
        </p:txBody>
      </p:sp>
    </p:spTree>
    <p:extLst>
      <p:ext uri="{BB962C8B-B14F-4D97-AF65-F5344CB8AC3E}">
        <p14:creationId xmlns:p14="http://schemas.microsoft.com/office/powerpoint/2010/main" val="60541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451" t="9052" r="57700" b="31100"/>
          <a:stretch/>
        </p:blipFill>
        <p:spPr>
          <a:xfrm>
            <a:off x="392928" y="305861"/>
            <a:ext cx="5840522" cy="5998374"/>
          </a:xfrm>
          <a:prstGeom prst="rect">
            <a:avLst/>
          </a:prstGeom>
        </p:spPr>
      </p:pic>
      <p:sp>
        <p:nvSpPr>
          <p:cNvPr id="11" name="Rectangle 10"/>
          <p:cNvSpPr/>
          <p:nvPr/>
        </p:nvSpPr>
        <p:spPr>
          <a:xfrm>
            <a:off x="428713" y="1295555"/>
            <a:ext cx="5416056" cy="117383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478439"/>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772816"/>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717032"/>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44769" y="465313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3212976"/>
            <a:ext cx="5439431" cy="2880320"/>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19541" y="2517149"/>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9171" y="2511255"/>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47309" y="2832785"/>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97697"/>
            <a:ext cx="5416056" cy="750104"/>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680580"/>
            <a:ext cx="2397336" cy="460144"/>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Identity &amp; Metadata</a:t>
            </a:r>
            <a:endParaRPr lang="en-AU" sz="1600" dirty="0">
              <a:effectLst/>
              <a:ea typeface="Calibri"/>
              <a:cs typeface="Times New Roman"/>
            </a:endParaRPr>
          </a:p>
        </p:txBody>
      </p:sp>
      <p:cxnSp>
        <p:nvCxnSpPr>
          <p:cNvPr id="18" name="Straight Arrow Connector 17"/>
          <p:cNvCxnSpPr/>
          <p:nvPr/>
        </p:nvCxnSpPr>
        <p:spPr>
          <a:xfrm flipH="1">
            <a:off x="5868145" y="974957"/>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09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32656"/>
            <a:ext cx="8583488" cy="6264696"/>
          </a:xfrm>
          <a:solidFill>
            <a:srgbClr val="FFFFFF"/>
          </a:solidFill>
        </p:spPr>
        <p:txBody>
          <a:bodyPr/>
          <a:lstStyle/>
          <a:p>
            <a:r>
              <a:rPr lang="en-AU" sz="2400" dirty="0" smtClean="0"/>
              <a:t>Create</a:t>
            </a:r>
            <a:r>
              <a:rPr lang="en-AU" sz="2400" dirty="0"/>
              <a:t> = POST https://example.com/path/{resourceType}</a:t>
            </a:r>
          </a:p>
          <a:p>
            <a:r>
              <a:rPr lang="en-AU" sz="2400" dirty="0"/>
              <a:t>Read = GET https://example.com/path/{resourceType}/{id}</a:t>
            </a:r>
          </a:p>
          <a:p>
            <a:r>
              <a:rPr lang="en-AU" sz="2400" dirty="0"/>
              <a:t>Update = PUT https://example.com/path/{resourceType}/{id}</a:t>
            </a:r>
          </a:p>
          <a:p>
            <a:r>
              <a:rPr lang="en-AU" sz="2400" dirty="0"/>
              <a:t>Delete = DELETE https://example.com/path/{resourceType}/{id}</a:t>
            </a:r>
          </a:p>
          <a:p>
            <a:r>
              <a:rPr lang="en-AU" sz="2400" dirty="0"/>
              <a:t>Search = GET https://example.com/path/{resourceType}?search parameters...</a:t>
            </a:r>
          </a:p>
          <a:p>
            <a:r>
              <a:rPr lang="en-AU" sz="2400" dirty="0"/>
              <a:t>History = GET https://example.com/path/{resourceType}/{id}/_history</a:t>
            </a:r>
          </a:p>
          <a:p>
            <a:r>
              <a:rPr lang="en-AU" sz="2400" dirty="0"/>
              <a:t>Transaction = POST https://example.com/path/ </a:t>
            </a:r>
            <a:r>
              <a:rPr lang="en-AU" sz="2400" i="1" dirty="0"/>
              <a:t>(POST a </a:t>
            </a:r>
            <a:r>
              <a:rPr lang="en-AU" sz="2400" i="1" dirty="0" err="1"/>
              <a:t>tranasction</a:t>
            </a:r>
            <a:r>
              <a:rPr lang="en-AU" sz="2400" i="1" dirty="0"/>
              <a:t> bundle to the system)</a:t>
            </a:r>
            <a:endParaRPr lang="en-AU" sz="2400" dirty="0"/>
          </a:p>
          <a:p>
            <a:r>
              <a:rPr lang="en-AU" sz="2400" dirty="0"/>
              <a:t>Operation = GET https://example.com/path/{resourceType}/{id}/${opname}</a:t>
            </a:r>
          </a:p>
          <a:p>
            <a:endParaRPr lang="en-AU" sz="24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344484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8341</TotalTime>
  <Words>1703</Words>
  <Application>Microsoft Office PowerPoint</Application>
  <PresentationFormat>On-screen Show (4:3)</PresentationFormat>
  <Paragraphs>350</Paragraphs>
  <Slides>31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MS PGothic</vt:lpstr>
      <vt:lpstr>Arial</vt:lpstr>
      <vt:lpstr>Calibri</vt:lpstr>
      <vt:lpstr>Courier New</vt:lpstr>
      <vt:lpstr>Symbol</vt:lpstr>
      <vt:lpstr>Times New Roman</vt:lpstr>
      <vt:lpstr>Verdana</vt:lpstr>
      <vt:lpstr>Verdana</vt:lpstr>
      <vt:lpstr>Wingdings</vt:lpstr>
      <vt:lpstr>Wingdings 2</vt:lpstr>
      <vt:lpstr>Refined</vt:lpstr>
      <vt:lpstr>Introduction to FHIR</vt:lpstr>
      <vt:lpstr>FHIR</vt:lpstr>
      <vt:lpstr>Scope</vt:lpstr>
      <vt:lpstr>The acronym</vt:lpstr>
      <vt:lpstr>Adoption</vt:lpstr>
      <vt:lpstr>FHIR Manifesto</vt:lpstr>
      <vt:lpstr>RESTful API</vt:lpstr>
      <vt:lpstr>PowerPoint Presentation</vt:lpstr>
      <vt:lpstr>PowerPoint Presentation</vt:lpstr>
      <vt:lpstr>Creating a resource</vt:lpstr>
      <vt:lpstr>Server Response</vt:lpstr>
      <vt:lpstr>Server Failure</vt:lpstr>
      <vt:lpstr>Reading a Resource</vt:lpstr>
      <vt:lpstr>Read response</vt:lpstr>
      <vt:lpstr>Search Request</vt:lpstr>
      <vt:lpstr>PowerPoint Presentation</vt:lpstr>
      <vt:lpstr>PowerPoint Presentation</vt:lpstr>
      <vt:lpstr>Update Request</vt:lpstr>
      <vt:lpstr>Update Response</vt:lpstr>
      <vt:lpstr>Base Resource</vt:lpstr>
      <vt:lpstr>Patient</vt:lpstr>
      <vt:lpstr>References</vt:lpstr>
      <vt:lpstr>Conformance</vt:lpstr>
      <vt:lpstr>Conformance Resources</vt:lpstr>
      <vt:lpstr>Getting Started</vt:lpstr>
      <vt:lpstr>Implementation Assistance</vt:lpstr>
      <vt:lpstr>Architecture</vt:lpstr>
      <vt:lpstr>Patient Architecture</vt:lpstr>
      <vt:lpstr>Patient Linking</vt:lpstr>
      <vt:lpstr>Patient Linking</vt:lpstr>
      <vt:lpstr>Patient Matching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Grahame Grieve</cp:lastModifiedBy>
  <cp:revision>202</cp:revision>
  <dcterms:created xsi:type="dcterms:W3CDTF">2012-12-03T20:41:34Z</dcterms:created>
  <dcterms:modified xsi:type="dcterms:W3CDTF">2015-08-14T12:48:44Z</dcterms:modified>
</cp:coreProperties>
</file>