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324" r:id="rId3"/>
    <p:sldId id="571" r:id="rId4"/>
    <p:sldId id="283" r:id="rId5"/>
    <p:sldId id="501" r:id="rId6"/>
    <p:sldId id="564" r:id="rId7"/>
    <p:sldId id="338" r:id="rId8"/>
    <p:sldId id="288" r:id="rId9"/>
    <p:sldId id="339" r:id="rId10"/>
    <p:sldId id="566" r:id="rId11"/>
    <p:sldId id="402" r:id="rId12"/>
    <p:sldId id="403" r:id="rId13"/>
    <p:sldId id="340" r:id="rId14"/>
    <p:sldId id="567" r:id="rId15"/>
    <p:sldId id="408" r:id="rId16"/>
    <p:sldId id="409" r:id="rId17"/>
    <p:sldId id="341" r:id="rId18"/>
    <p:sldId id="568" r:id="rId19"/>
    <p:sldId id="410" r:id="rId20"/>
    <p:sldId id="411" r:id="rId21"/>
    <p:sldId id="342" r:id="rId22"/>
    <p:sldId id="569" r:id="rId23"/>
    <p:sldId id="412" r:id="rId24"/>
    <p:sldId id="414" r:id="rId25"/>
    <p:sldId id="413" r:id="rId26"/>
    <p:sldId id="415" r:id="rId27"/>
    <p:sldId id="416" r:id="rId28"/>
    <p:sldId id="636" r:id="rId29"/>
    <p:sldId id="421" r:id="rId30"/>
    <p:sldId id="417" r:id="rId31"/>
    <p:sldId id="418" r:id="rId32"/>
    <p:sldId id="422" r:id="rId33"/>
    <p:sldId id="419" r:id="rId34"/>
    <p:sldId id="420" r:id="rId35"/>
    <p:sldId id="423" r:id="rId36"/>
    <p:sldId id="424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637" r:id="rId54"/>
    <p:sldId id="588" r:id="rId55"/>
    <p:sldId id="589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638" r:id="rId70"/>
    <p:sldId id="603" r:id="rId71"/>
    <p:sldId id="604" r:id="rId72"/>
    <p:sldId id="605" r:id="rId73"/>
    <p:sldId id="606" r:id="rId74"/>
    <p:sldId id="607" r:id="rId75"/>
    <p:sldId id="608" r:id="rId76"/>
    <p:sldId id="609" r:id="rId77"/>
    <p:sldId id="610" r:id="rId78"/>
    <p:sldId id="611" r:id="rId79"/>
    <p:sldId id="612" r:id="rId80"/>
    <p:sldId id="613" r:id="rId81"/>
    <p:sldId id="614" r:id="rId82"/>
    <p:sldId id="615" r:id="rId83"/>
    <p:sldId id="616" r:id="rId84"/>
    <p:sldId id="617" r:id="rId85"/>
    <p:sldId id="618" r:id="rId86"/>
    <p:sldId id="619" r:id="rId87"/>
    <p:sldId id="620" r:id="rId88"/>
    <p:sldId id="621" r:id="rId89"/>
    <p:sldId id="622" r:id="rId90"/>
    <p:sldId id="623" r:id="rId91"/>
    <p:sldId id="624" r:id="rId92"/>
    <p:sldId id="625" r:id="rId93"/>
    <p:sldId id="626" r:id="rId94"/>
    <p:sldId id="627" r:id="rId95"/>
    <p:sldId id="628" r:id="rId96"/>
    <p:sldId id="629" r:id="rId97"/>
    <p:sldId id="630" r:id="rId98"/>
    <p:sldId id="631" r:id="rId99"/>
    <p:sldId id="635" r:id="rId100"/>
    <p:sldId id="639" r:id="rId101"/>
    <p:sldId id="634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2838" autoAdjust="0"/>
  </p:normalViewPr>
  <p:slideViewPr>
    <p:cSldViewPr>
      <p:cViewPr varScale="1">
        <p:scale>
          <a:sx n="76" d="100"/>
          <a:sy n="76" d="100"/>
        </p:scale>
        <p:origin x="10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0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3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3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4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5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6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7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8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9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#10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#1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#1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#1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4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5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#6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#7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#8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#9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02/05/2016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02/05/2016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 Message is similar, refers</a:t>
            </a:r>
            <a:r>
              <a:rPr lang="en-US" baseline="0" dirty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</a:t>
            </a:r>
            <a:r>
              <a:rPr lang="en-US" baseline="0" dirty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</a:t>
            </a:r>
            <a:r>
              <a:rPr lang="en-US" baseline="0" dirty="0"/>
              <a:t> multiple paradigms when creating instances – don’t want to have to re-craft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/>
              <a:t>You’re</a:t>
            </a:r>
            <a:r>
              <a:rPr lang="nl-NL" dirty="0"/>
              <a:t> a </a:t>
            </a:r>
            <a:r>
              <a:rPr lang="nl-NL" dirty="0" err="1"/>
              <a:t>message</a:t>
            </a:r>
            <a:r>
              <a:rPr lang="nl-NL" dirty="0"/>
              <a:t> broker routing</a:t>
            </a:r>
            <a:r>
              <a:rPr lang="nl-NL" baseline="0" dirty="0"/>
              <a:t>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dirty="0"/>
              <a:t>translating </a:t>
            </a:r>
            <a:r>
              <a:rPr lang="nl-NL" dirty="0" err="1"/>
              <a:t>between</a:t>
            </a:r>
            <a:r>
              <a:rPr lang="nl-NL" dirty="0"/>
              <a:t> v2, v3 </a:t>
            </a:r>
            <a:r>
              <a:rPr lang="nl-NL" dirty="0" err="1"/>
              <a:t>and</a:t>
            </a:r>
            <a:r>
              <a:rPr lang="nl-NL" dirty="0"/>
              <a:t> FHIR</a:t>
            </a:r>
            <a:endParaRPr lang="nl-NL" baseline="0" dirty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app</a:t>
            </a:r>
            <a:r>
              <a:rPr lang="nl-NL" baseline="0" dirty="0"/>
              <a:t> interfaces </a:t>
            </a:r>
            <a:r>
              <a:rPr lang="nl-NL" baseline="0" dirty="0" err="1"/>
              <a:t>with</a:t>
            </a:r>
            <a:r>
              <a:rPr lang="nl-NL" baseline="0" dirty="0"/>
              <a:t> a PHR </a:t>
            </a:r>
            <a:r>
              <a:rPr lang="nl-NL" baseline="0" dirty="0" err="1"/>
              <a:t>using</a:t>
            </a:r>
            <a:r>
              <a:rPr lang="nl-NL" baseline="0" dirty="0"/>
              <a:t> FHIR </a:t>
            </a:r>
            <a:r>
              <a:rPr lang="nl-NL" baseline="0" dirty="0" err="1"/>
              <a:t>natively</a:t>
            </a:r>
            <a:endParaRPr lang="nl-NL" baseline="0" dirty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application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communicate</a:t>
            </a:r>
            <a:r>
              <a:rPr lang="nl-NL" baseline="0" dirty="0"/>
              <a:t> </a:t>
            </a:r>
            <a:r>
              <a:rPr lang="nl-NL" baseline="0" dirty="0" err="1"/>
              <a:t>using</a:t>
            </a:r>
            <a:r>
              <a:rPr lang="nl-NL" baseline="0" dirty="0"/>
              <a:t> FHIR, but </a:t>
            </a:r>
            <a:r>
              <a:rPr lang="nl-NL" baseline="0" dirty="0" err="1"/>
              <a:t>your</a:t>
            </a:r>
            <a:r>
              <a:rPr lang="nl-NL" baseline="0" dirty="0"/>
              <a:t> software </a:t>
            </a:r>
            <a:r>
              <a:rPr lang="nl-NL" baseline="0" dirty="0" err="1"/>
              <a:t>uses</a:t>
            </a:r>
            <a:r>
              <a:rPr lang="nl-NL" baseline="0" dirty="0"/>
              <a:t> a </a:t>
            </a:r>
            <a:r>
              <a:rPr lang="nl-NL" baseline="0" dirty="0" err="1"/>
              <a:t>proprietary</a:t>
            </a:r>
            <a:r>
              <a:rPr lang="nl-NL" baseline="0" dirty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/>
              <a:t>Use</a:t>
            </a:r>
            <a:r>
              <a:rPr lang="nl-NL" baseline="0" dirty="0"/>
              <a:t> FHIR as the common </a:t>
            </a:r>
            <a:r>
              <a:rPr lang="nl-NL" baseline="0" dirty="0" err="1"/>
              <a:t>language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a </a:t>
            </a:r>
            <a:r>
              <a:rPr lang="nl-NL" baseline="0" dirty="0" err="1"/>
              <a:t>Vendor</a:t>
            </a:r>
            <a:r>
              <a:rPr lang="nl-NL" baseline="0" dirty="0"/>
              <a:t> Neutral </a:t>
            </a:r>
            <a:r>
              <a:rPr lang="nl-NL" baseline="0" dirty="0" err="1"/>
              <a:t>Archive</a:t>
            </a:r>
            <a:endParaRPr lang="nl-NL" baseline="0" dirty="0"/>
          </a:p>
          <a:p>
            <a:pPr marL="171450" indent="-171450">
              <a:buFont typeface="Arial" charset="0"/>
              <a:buChar char="•"/>
            </a:pPr>
            <a:r>
              <a:rPr lang="nl-NL" baseline="0" dirty="0"/>
              <a:t>…Or a </a:t>
            </a:r>
            <a:r>
              <a:rPr lang="nl-NL" baseline="0" dirty="0" err="1"/>
              <a:t>combination</a:t>
            </a:r>
            <a:r>
              <a:rPr lang="nl-NL" baseline="0" dirty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might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data as a </a:t>
            </a:r>
            <a:r>
              <a:rPr lang="nl-NL" baseline="0" dirty="0" err="1"/>
              <a:t>nested</a:t>
            </a:r>
            <a:r>
              <a:rPr lang="nl-NL" baseline="0" dirty="0"/>
              <a:t> </a:t>
            </a:r>
            <a:r>
              <a:rPr lang="nl-NL" baseline="0" dirty="0" err="1"/>
              <a:t>structure</a:t>
            </a:r>
            <a:r>
              <a:rPr lang="nl-NL" baseline="0" dirty="0"/>
              <a:t> of XML, a series of </a:t>
            </a:r>
            <a:r>
              <a:rPr lang="nl-NL" baseline="0" dirty="0" err="1"/>
              <a:t>tables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</a:t>
            </a:r>
            <a:r>
              <a:rPr lang="nl-NL" baseline="0" dirty="0" err="1"/>
              <a:t>keys</a:t>
            </a:r>
            <a:r>
              <a:rPr lang="nl-NL" baseline="0" dirty="0"/>
              <a:t>, class-</a:t>
            </a:r>
            <a:r>
              <a:rPr lang="nl-NL" baseline="0" dirty="0" err="1"/>
              <a:t>diagrams</a:t>
            </a:r>
            <a:r>
              <a:rPr lang="nl-NL" baseline="0" dirty="0"/>
              <a:t>….</a:t>
            </a:r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FHIR can be your shared persistence layer – nice</a:t>
            </a:r>
            <a:r>
              <a:rPr lang="en-US" baseline="0" dirty="0"/>
              <a:t> granularity for storage, extensions for handling “extra” stuff easily</a:t>
            </a:r>
          </a:p>
          <a:p>
            <a:endParaRPr lang="en-US" baseline="0" dirty="0"/>
          </a:p>
          <a:p>
            <a:r>
              <a:rPr lang="en-US" baseline="0" dirty="0"/>
              <a:t>FHIR can be the common model for your mapping layer</a:t>
            </a:r>
          </a:p>
          <a:p>
            <a:endParaRPr lang="en-US" baseline="0" dirty="0"/>
          </a:p>
          <a:p>
            <a:r>
              <a:rPr lang="en-US" baseline="0" dirty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/>
              <a:t>vMR</a:t>
            </a:r>
            <a:r>
              <a:rPr lang="en-US" baseline="0" dirty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/>
              <a:t>First scenario is</a:t>
            </a:r>
            <a:r>
              <a:rPr lang="nl-NL" baseline="0" dirty="0"/>
              <a:t> most common </a:t>
            </a:r>
            <a:r>
              <a:rPr lang="nl-NL" baseline="0" dirty="0" err="1"/>
              <a:t>for</a:t>
            </a:r>
            <a:r>
              <a:rPr lang="nl-NL" baseline="0" dirty="0"/>
              <a:t> </a:t>
            </a:r>
            <a:r>
              <a:rPr lang="nl-NL" baseline="0" dirty="0" err="1"/>
              <a:t>existing</a:t>
            </a:r>
            <a:r>
              <a:rPr lang="nl-NL" baseline="0" dirty="0"/>
              <a:t> databases: </a:t>
            </a:r>
            <a:r>
              <a:rPr lang="nl-NL" baseline="0" dirty="0" err="1"/>
              <a:t>you</a:t>
            </a:r>
            <a:r>
              <a:rPr lang="nl-NL" baseline="0" dirty="0"/>
              <a:t> have </a:t>
            </a:r>
            <a:r>
              <a:rPr lang="nl-NL" baseline="0" dirty="0" err="1"/>
              <a:t>to</a:t>
            </a:r>
            <a:r>
              <a:rPr lang="nl-NL" baseline="0" dirty="0"/>
              <a:t> map the FHIR </a:t>
            </a:r>
            <a:r>
              <a:rPr lang="nl-NL" baseline="0" dirty="0" err="1"/>
              <a:t>structure</a:t>
            </a:r>
            <a:r>
              <a:rPr lang="nl-NL" baseline="0" dirty="0"/>
              <a:t> (as </a:t>
            </a:r>
            <a:r>
              <a:rPr lang="nl-NL" baseline="0" dirty="0" err="1"/>
              <a:t>POCO’s</a:t>
            </a:r>
            <a:r>
              <a:rPr lang="nl-NL" baseline="0" dirty="0"/>
              <a:t>) </a:t>
            </a:r>
            <a:r>
              <a:rPr lang="nl-NL" baseline="0" dirty="0" err="1"/>
              <a:t>onto</a:t>
            </a:r>
            <a:r>
              <a:rPr lang="nl-NL" baseline="0" dirty="0"/>
              <a:t> </a:t>
            </a:r>
            <a:r>
              <a:rPr lang="nl-NL" baseline="0" dirty="0" err="1"/>
              <a:t>your</a:t>
            </a:r>
            <a:r>
              <a:rPr lang="nl-NL" baseline="0" dirty="0"/>
              <a:t> (</a:t>
            </a:r>
            <a:r>
              <a:rPr lang="nl-NL" baseline="0" dirty="0" err="1"/>
              <a:t>existing</a:t>
            </a:r>
            <a:r>
              <a:rPr lang="nl-NL" baseline="0" dirty="0"/>
              <a:t>) databases </a:t>
            </a:r>
            <a:r>
              <a:rPr lang="nl-NL" baseline="0" dirty="0" err="1"/>
              <a:t>tables</a:t>
            </a:r>
            <a:r>
              <a:rPr lang="nl-NL" baseline="0" dirty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/>
              <a:t>Second scenario </a:t>
            </a:r>
            <a:r>
              <a:rPr lang="nl-NL" baseline="0" dirty="0" err="1"/>
              <a:t>uses</a:t>
            </a:r>
            <a:r>
              <a:rPr lang="nl-NL" baseline="0" dirty="0"/>
              <a:t> the </a:t>
            </a:r>
            <a:r>
              <a:rPr lang="nl-NL" baseline="0" dirty="0" err="1"/>
              <a:t>parsers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create</a:t>
            </a:r>
            <a:r>
              <a:rPr lang="nl-NL" baseline="0" dirty="0"/>
              <a:t> </a:t>
            </a:r>
            <a:r>
              <a:rPr lang="nl-NL" baseline="0" dirty="0" err="1"/>
              <a:t>POCO’s</a:t>
            </a:r>
            <a:r>
              <a:rPr lang="nl-NL" baseline="0" dirty="0"/>
              <a:t> </a:t>
            </a:r>
            <a:r>
              <a:rPr lang="nl-NL" baseline="0" dirty="0" err="1"/>
              <a:t>then</a:t>
            </a:r>
            <a:r>
              <a:rPr lang="nl-NL" baseline="0" dirty="0"/>
              <a:t> </a:t>
            </a:r>
            <a:r>
              <a:rPr lang="nl-NL" baseline="0" dirty="0" err="1"/>
              <a:t>use</a:t>
            </a:r>
            <a:r>
              <a:rPr lang="nl-NL" baseline="0" dirty="0"/>
              <a:t> a </a:t>
            </a:r>
            <a:r>
              <a:rPr lang="nl-NL" baseline="0" dirty="0" err="1"/>
              <a:t>NoSql</a:t>
            </a:r>
            <a:r>
              <a:rPr lang="nl-NL" baseline="0" dirty="0"/>
              <a:t> </a:t>
            </a:r>
            <a:r>
              <a:rPr lang="nl-NL" baseline="0" dirty="0" err="1"/>
              <a:t>driver’s</a:t>
            </a:r>
            <a:r>
              <a:rPr lang="nl-NL" baseline="0" dirty="0"/>
              <a:t> </a:t>
            </a:r>
            <a:r>
              <a:rPr lang="nl-NL" baseline="0" dirty="0" err="1"/>
              <a:t>serialization</a:t>
            </a:r>
            <a:r>
              <a:rPr lang="nl-NL" baseline="0" dirty="0"/>
              <a:t> </a:t>
            </a:r>
            <a:r>
              <a:rPr lang="nl-NL" baseline="0" dirty="0" err="1"/>
              <a:t>possibilities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store the </a:t>
            </a:r>
            <a:r>
              <a:rPr lang="nl-NL" baseline="0" dirty="0" err="1"/>
              <a:t>structure</a:t>
            </a:r>
            <a:r>
              <a:rPr lang="nl-NL" baseline="0" dirty="0"/>
              <a:t>-as-is in </a:t>
            </a:r>
            <a:r>
              <a:rPr lang="nl-NL" baseline="0" dirty="0" err="1"/>
              <a:t>NoSql</a:t>
            </a:r>
            <a:endParaRPr lang="nl-NL" baseline="0" dirty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/>
              <a:t>Third</a:t>
            </a:r>
            <a:r>
              <a:rPr lang="nl-NL" baseline="0" dirty="0"/>
              <a:t> scenario </a:t>
            </a:r>
            <a:r>
              <a:rPr lang="nl-NL" baseline="0" dirty="0" err="1"/>
              <a:t>uses</a:t>
            </a:r>
            <a:r>
              <a:rPr lang="nl-NL" baseline="0" dirty="0"/>
              <a:t> </a:t>
            </a:r>
            <a:r>
              <a:rPr lang="nl-NL" baseline="0" dirty="0" err="1"/>
              <a:t>POCO’s</a:t>
            </a:r>
            <a:r>
              <a:rPr lang="nl-NL" baseline="0" dirty="0"/>
              <a:t> </a:t>
            </a:r>
            <a:r>
              <a:rPr lang="nl-NL" baseline="0" dirty="0" err="1"/>
              <a:t>and</a:t>
            </a:r>
            <a:r>
              <a:rPr lang="nl-NL" baseline="0" dirty="0"/>
              <a:t> DBMS, but </a:t>
            </a:r>
            <a:r>
              <a:rPr lang="nl-NL" baseline="0" dirty="0" err="1"/>
              <a:t>instead</a:t>
            </a:r>
            <a:r>
              <a:rPr lang="nl-NL" baseline="0" dirty="0"/>
              <a:t> of </a:t>
            </a:r>
            <a:r>
              <a:rPr lang="nl-NL" baseline="0" dirty="0" err="1"/>
              <a:t>mapping</a:t>
            </a:r>
            <a:r>
              <a:rPr lang="nl-NL" baseline="0" dirty="0"/>
              <a:t> FHIR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tables</a:t>
            </a:r>
            <a:r>
              <a:rPr lang="nl-NL" baseline="0" dirty="0"/>
              <a:t>, stores the data as-is </a:t>
            </a:r>
            <a:r>
              <a:rPr lang="nl-NL" baseline="0" dirty="0" err="1"/>
              <a:t>into</a:t>
            </a:r>
            <a:r>
              <a:rPr lang="nl-NL" baseline="0" dirty="0"/>
              <a:t> </a:t>
            </a:r>
            <a:r>
              <a:rPr lang="nl-NL" baseline="0" dirty="0" err="1"/>
              <a:t>blob</a:t>
            </a:r>
            <a:r>
              <a:rPr lang="nl-NL" baseline="0" dirty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602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Note that you</a:t>
            </a:r>
            <a:r>
              <a:rPr lang="en-US" baseline="0" dirty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tried to find</a:t>
            </a:r>
            <a:r>
              <a:rPr lang="en-US" baseline="0" dirty="0"/>
              <a:t> a way to </a:t>
            </a:r>
            <a:r>
              <a:rPr lang="en-US" i="1" baseline="0" dirty="0"/>
              <a:t>automatically</a:t>
            </a:r>
            <a:r>
              <a:rPr lang="en-US" baseline="0" dirty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But discovered you’d need additional </a:t>
            </a:r>
            <a:r>
              <a:rPr lang="en-US" i="1" baseline="0" dirty="0"/>
              <a:t>metadata</a:t>
            </a:r>
            <a:r>
              <a:rPr lang="en-US" i="0" baseline="0" dirty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/>
              <a:t>Decided </a:t>
            </a:r>
            <a:r>
              <a:rPr lang="en-US" i="1" baseline="0" dirty="0"/>
              <a:t>not</a:t>
            </a:r>
            <a:r>
              <a:rPr lang="en-US" i="0" baseline="0" dirty="0"/>
              <a:t> to introduce these: result was weird Xml or weird </a:t>
            </a:r>
            <a:r>
              <a:rPr lang="en-US" i="0" baseline="0" dirty="0" err="1"/>
              <a:t>Json</a:t>
            </a:r>
            <a:endParaRPr lang="en-US" i="0" baseline="0" dirty="0"/>
          </a:p>
          <a:p>
            <a:pPr marL="171450" indent="-171450">
              <a:buFontTx/>
              <a:buChar char="-"/>
            </a:pPr>
            <a:r>
              <a:rPr lang="en-US" i="0" baseline="0" dirty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Note that the id of the resource</a:t>
            </a:r>
            <a:r>
              <a:rPr lang="en-US" baseline="0" dirty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Bundle has </a:t>
            </a:r>
            <a:r>
              <a:rPr lang="en-US" baseline="0" dirty="0"/>
              <a:t>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Patient might update their own demographics.  Organization might issue an</a:t>
            </a:r>
            <a:r>
              <a:rPr lang="en-US" baseline="0" dirty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866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642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had</a:t>
            </a:r>
            <a:r>
              <a:rPr lang="en-US" baseline="0" dirty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8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&lt; 3 hours so focus is more on “identifying considerations” than deeply exploring</a:t>
            </a:r>
            <a:r>
              <a:rPr lang="en-US" baseline="0" dirty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Temperature</a:t>
            </a:r>
            <a:r>
              <a:rPr lang="en-CA" baseline="0" dirty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baseline="0" dirty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2015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07%20FHIR%20Institute/FHIR%20for%20Architec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for Architects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Lloyd McKenzie</a:t>
            </a:r>
          </a:p>
          <a:p>
            <a:r>
              <a:rPr lang="en-US" dirty="0"/>
              <a:t>October 6th</a:t>
            </a:r>
            <a:r>
              <a:rPr lang="en-US" noProof="0" dirty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Resource URLs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2620140"/>
              </p:ext>
            </p:extLst>
          </p:nvPr>
        </p:nvGraphicFramePr>
        <p:xfrm>
          <a:off x="323527" y="1700809"/>
          <a:ext cx="8352930" cy="464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34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OPTIONS,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[base]/[type]/[id]/$[name]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692422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November 16-18, 2016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12 speakers</a:t>
            </a:r>
          </a:p>
          <a:p>
            <a:pPr lvl="1"/>
            <a:r>
              <a:rPr lang="en-US" sz="2000" dirty="0"/>
              <a:t>16 tutorials/presentations</a:t>
            </a:r>
          </a:p>
          <a:p>
            <a:pPr lvl="1"/>
            <a:r>
              <a:rPr lang="en-US" sz="2000" dirty="0"/>
              <a:t>18 tracks</a:t>
            </a:r>
            <a:endParaRPr lang="en-US" sz="1800" dirty="0"/>
          </a:p>
          <a:p>
            <a:pPr lvl="2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Connectathon</a:t>
            </a:r>
          </a:p>
          <a:p>
            <a:pPr lvl="1"/>
            <a:r>
              <a:rPr lang="en-US" sz="2000" dirty="0"/>
              <a:t>Meet fellow developers</a:t>
            </a:r>
          </a:p>
          <a:p>
            <a:pPr lvl="1"/>
            <a:r>
              <a:rPr lang="en-US" sz="2000" dirty="0"/>
              <a:t>Put FHIR to the test</a:t>
            </a:r>
          </a:p>
          <a:p>
            <a:pPr lvl="1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Networking</a:t>
            </a:r>
          </a:p>
          <a:p>
            <a:pPr lvl="1"/>
            <a:r>
              <a:rPr lang="en-US" sz="2000" dirty="0"/>
              <a:t>FHIR experts and authors on hand</a:t>
            </a:r>
            <a:br>
              <a:rPr lang="en-US" sz="2000" dirty="0"/>
            </a:br>
            <a:endParaRPr lang="en-US" sz="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09261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>
                <a:hlinkClick r:id="rId2"/>
              </a:rPr>
              <a:t>http://hl7.org/fhir</a:t>
            </a:r>
            <a:r>
              <a:rPr lang="en-US" sz="2800" noProof="0" dirty="0"/>
              <a:t>	</a:t>
            </a:r>
            <a:r>
              <a:rPr lang="en-US" sz="2800" noProof="0"/>
              <a:t>      </a:t>
            </a:r>
            <a:r>
              <a:rPr lang="en-US" sz="2800" noProof="0">
                <a:hlinkClick r:id="rId3"/>
              </a:rPr>
              <a:t>lmckenzie@gevity.com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3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When to use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Want low coupling between systems</a:t>
            </a:r>
          </a:p>
          <a:p>
            <a:pPr lvl="1"/>
            <a:r>
              <a:rPr lang="en-US" noProof="0" dirty="0"/>
              <a:t>In theory, very little up-front negotiation required</a:t>
            </a:r>
          </a:p>
          <a:p>
            <a:r>
              <a:rPr lang="en-US" noProof="0" dirty="0"/>
              <a:t>Small, light-weight exchanges</a:t>
            </a:r>
          </a:p>
          <a:p>
            <a:r>
              <a:rPr lang="en-US" noProof="0" dirty="0"/>
              <a:t>Focus is CRUD operations</a:t>
            </a:r>
          </a:p>
          <a:p>
            <a:pPr lvl="1"/>
            <a:r>
              <a:rPr lang="en-US" noProof="0" dirty="0"/>
              <a:t>Also for publish/subscribe</a:t>
            </a:r>
          </a:p>
          <a:p>
            <a:r>
              <a:rPr lang="en-US" noProof="0" dirty="0"/>
              <a:t>Client-driven client-server orchestration</a:t>
            </a:r>
          </a:p>
          <a:p>
            <a:r>
              <a:rPr lang="en-US" noProof="0" dirty="0"/>
              <a:t>Server endpoint has fixed location</a:t>
            </a:r>
          </a:p>
          <a:p>
            <a:r>
              <a:rPr lang="en-US" noProof="0" dirty="0"/>
              <a:t>Well-suited for Mobile, PHR, Registries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12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When to avoid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Complex or server-driven orchestration</a:t>
            </a:r>
          </a:p>
          <a:p>
            <a:pPr lvl="1"/>
            <a:r>
              <a:rPr lang="en-US" noProof="0" dirty="0"/>
              <a:t>Order of operations matters (e.g. complex decision support)</a:t>
            </a:r>
          </a:p>
          <a:p>
            <a:r>
              <a:rPr lang="en-US" noProof="0" dirty="0"/>
              <a:t>Unit of work != resource</a:t>
            </a:r>
          </a:p>
          <a:p>
            <a:pPr lvl="1"/>
            <a:r>
              <a:rPr lang="en-US" noProof="0" dirty="0"/>
              <a:t>“Transaction” may be an option</a:t>
            </a:r>
          </a:p>
          <a:p>
            <a:r>
              <a:rPr lang="en-US" noProof="0" dirty="0"/>
              <a:t>No natural “server” or no fixed network location</a:t>
            </a:r>
          </a:p>
          <a:p>
            <a:r>
              <a:rPr lang="en-US" noProof="0" dirty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341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Similar to CDA</a:t>
            </a:r>
          </a:p>
          <a:p>
            <a:r>
              <a:rPr lang="en-US" noProof="0" dirty="0"/>
              <a:t>Collection</a:t>
            </a:r>
            <a:r>
              <a:rPr lang="en-US" baseline="0" noProof="0" dirty="0"/>
              <a:t> of resources bound together</a:t>
            </a:r>
          </a:p>
          <a:p>
            <a:pPr lvl="1"/>
            <a:r>
              <a:rPr lang="en-US" baseline="0" noProof="0" dirty="0"/>
              <a:t>Root is a “Composition” resource</a:t>
            </a:r>
          </a:p>
          <a:p>
            <a:pPr lvl="1"/>
            <a:r>
              <a:rPr lang="en-US" baseline="0" noProof="0" dirty="0"/>
              <a:t>Just like CDA header</a:t>
            </a:r>
          </a:p>
          <a:p>
            <a:r>
              <a:rPr lang="en-US" baseline="0" noProof="0" dirty="0"/>
              <a:t>Sent as a</a:t>
            </a:r>
            <a:r>
              <a:rPr lang="en-US" noProof="0" dirty="0"/>
              <a:t> Bundle resource</a:t>
            </a:r>
            <a:endParaRPr lang="en-US" baseline="0" noProof="0" dirty="0"/>
          </a:p>
          <a:p>
            <a:r>
              <a:rPr lang="en-US" baseline="0" noProof="0" dirty="0"/>
              <a:t>One context</a:t>
            </a:r>
          </a:p>
          <a:p>
            <a:r>
              <a:rPr lang="en-US" baseline="0" noProof="0" dirty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– are bundles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1700808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Composition Resource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5096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/>
              <a:t>Section</a:t>
            </a:r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Condition Resource</a:t>
            </a: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List Resource</a:t>
            </a: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123699" y="3868044"/>
            <a:ext cx="227650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&lt;Bundle&gt;</a:t>
            </a:r>
          </a:p>
          <a:p>
            <a:r>
              <a:rPr lang="en-US" dirty="0"/>
              <a:t>    &lt;entry&gt;</a:t>
            </a:r>
          </a:p>
          <a:p>
            <a:r>
              <a:rPr lang="en-US" dirty="0"/>
              <a:t>          &lt;</a:t>
            </a:r>
            <a:r>
              <a:rPr lang="en-US" b="1" dirty="0"/>
              <a:t>Composition</a:t>
            </a:r>
            <a:r>
              <a:rPr lang="en-US" dirty="0"/>
              <a:t> /&gt;</a:t>
            </a:r>
          </a:p>
          <a:p>
            <a:r>
              <a:rPr lang="en-US" dirty="0"/>
              <a:t>   &lt;/entry&gt; </a:t>
            </a:r>
          </a:p>
          <a:p>
            <a:r>
              <a:rPr lang="en-US" dirty="0"/>
              <a:t>   &lt;entry&gt;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&lt;/entry&gt;</a:t>
            </a:r>
          </a:p>
          <a:p>
            <a:r>
              <a:rPr lang="en-US" dirty="0"/>
              <a:t>   &lt;entry&gt;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&lt;/entry&gt;</a:t>
            </a:r>
          </a:p>
          <a:p>
            <a:r>
              <a:rPr lang="en-US" dirty="0"/>
              <a:t>   &lt;entry&gt;</a:t>
            </a:r>
          </a:p>
          <a:p>
            <a:r>
              <a:rPr lang="en-US" dirty="0"/>
              <a:t>          &lt;List/&gt;</a:t>
            </a:r>
          </a:p>
          <a:p>
            <a:r>
              <a:rPr lang="en-US" dirty="0"/>
              <a:t>   &lt;/entry&gt;</a:t>
            </a:r>
          </a:p>
          <a:p>
            <a:r>
              <a:rPr lang="en-US" dirty="0"/>
              <a:t>   &lt;entry&gt;</a:t>
            </a:r>
          </a:p>
          <a:p>
            <a:r>
              <a:rPr lang="en-US" dirty="0"/>
              <a:t>          &lt;Condition/&gt;</a:t>
            </a:r>
          </a:p>
          <a:p>
            <a:r>
              <a:rPr lang="en-US" dirty="0"/>
              <a:t>   &lt;/entry&gt;</a:t>
            </a:r>
          </a:p>
          <a:p>
            <a:r>
              <a:rPr lang="en-US" dirty="0"/>
              <a:t>&lt;/Bundle&gt;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658787">
            <a:off x="7091616" y="2514783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2483768" y="2913063"/>
            <a:ext cx="0" cy="431800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 rot="17992763">
            <a:off x="6608568" y="4762970"/>
            <a:ext cx="518119" cy="850422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24472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/>
              <a:t>Attester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5096" y="2004866"/>
            <a:ext cx="990600" cy="272006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/>
              <a:t>Metadata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/>
              <a:t>Section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1720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/>
              <a:t>Section</a:t>
            </a:r>
          </a:p>
        </p:txBody>
      </p:sp>
      <p:cxnSp>
        <p:nvCxnSpPr>
          <p:cNvPr id="37" name="Elbow Connector 36"/>
          <p:cNvCxnSpPr>
            <a:stCxn id="29" idx="2"/>
            <a:endCxn id="24" idx="0"/>
          </p:cNvCxnSpPr>
          <p:nvPr/>
        </p:nvCxnSpPr>
        <p:spPr bwMode="auto">
          <a:xfrm rot="5400000">
            <a:off x="2331740" y="1285528"/>
            <a:ext cx="376065" cy="235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Elbow Connector 37"/>
          <p:cNvCxnSpPr>
            <a:stCxn id="29" idx="2"/>
            <a:endCxn id="35" idx="0"/>
          </p:cNvCxnSpPr>
          <p:nvPr/>
        </p:nvCxnSpPr>
        <p:spPr bwMode="auto">
          <a:xfrm rot="5400000">
            <a:off x="2935052" y="1888840"/>
            <a:ext cx="376065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414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When to use Documents?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Focus is on persistence</a:t>
            </a:r>
          </a:p>
          <a:p>
            <a:pPr lvl="0"/>
            <a:r>
              <a:rPr lang="en-US" noProof="0" dirty="0"/>
              <a:t>No workflow involved</a:t>
            </a:r>
          </a:p>
          <a:p>
            <a:pPr lvl="1"/>
            <a:r>
              <a:rPr lang="en-US" noProof="0" dirty="0"/>
              <a:t>other than post/retrieve document</a:t>
            </a:r>
          </a:p>
          <a:p>
            <a:pPr lvl="0"/>
            <a:r>
              <a:rPr lang="en-US" noProof="0" dirty="0"/>
              <a:t>Need tight rules over authenticated content</a:t>
            </a:r>
          </a:p>
          <a:p>
            <a:pPr lvl="0"/>
            <a:r>
              <a:rPr lang="en-US" noProof="0" dirty="0"/>
              <a:t>Want</a:t>
            </a:r>
            <a:r>
              <a:rPr lang="en-US" baseline="0" noProof="0" dirty="0"/>
              <a:t> to communicate multiple resources with control over how data is presented</a:t>
            </a:r>
          </a:p>
          <a:p>
            <a:pPr lvl="0"/>
            <a:r>
              <a:rPr lang="en-US" baseline="0" noProof="0" dirty="0"/>
              <a:t>Data spans</a:t>
            </a:r>
            <a:r>
              <a:rPr lang="en-US" noProof="0" dirty="0"/>
              <a:t> multiple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64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When to avoid Documents?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Need for workflow</a:t>
            </a:r>
          </a:p>
          <a:p>
            <a:pPr lvl="1"/>
            <a:r>
              <a:rPr lang="en-US" noProof="0" dirty="0"/>
              <a:t>Request/response, decision support</a:t>
            </a:r>
          </a:p>
          <a:p>
            <a:pPr lvl="0"/>
            <a:r>
              <a:rPr lang="en-US" noProof="0" dirty="0"/>
              <a:t>Data is dynamic</a:t>
            </a:r>
          </a:p>
          <a:p>
            <a:pPr lvl="1"/>
            <a:r>
              <a:rPr lang="en-US" noProof="0" dirty="0"/>
              <a:t>I.e. want view of data now, not</a:t>
            </a:r>
            <a:r>
              <a:rPr lang="en-US" baseline="0" noProof="0" dirty="0"/>
              <a:t> at time of authorship</a:t>
            </a:r>
          </a:p>
          <a:p>
            <a:pPr lvl="1"/>
            <a:r>
              <a:rPr lang="en-US" noProof="0" dirty="0"/>
              <a:t>Multiple contributors over time</a:t>
            </a:r>
            <a:endParaRPr lang="en-US" baseline="0" noProof="0" dirty="0"/>
          </a:p>
          <a:p>
            <a:pPr lvl="0"/>
            <a:r>
              <a:rPr lang="en-US" noProof="0" dirty="0"/>
              <a:t>Resources need to be</a:t>
            </a:r>
            <a:r>
              <a:rPr lang="en-US" baseline="0" noProof="0" dirty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2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Similar to v2 and v3 messaging</a:t>
            </a:r>
          </a:p>
          <a:p>
            <a:r>
              <a:rPr lang="en-US" noProof="0" dirty="0"/>
              <a:t>Also a collection of resources as a </a:t>
            </a:r>
            <a:r>
              <a:rPr lang="en-US" dirty="0"/>
              <a:t>Bundle resource</a:t>
            </a:r>
            <a:endParaRPr lang="en-US" noProof="0" dirty="0"/>
          </a:p>
          <a:p>
            <a:r>
              <a:rPr lang="en-US" noProof="0" dirty="0"/>
              <a:t>Allows request/response behavior with bundles for both request and response</a:t>
            </a:r>
          </a:p>
          <a:p>
            <a:r>
              <a:rPr lang="en-US" noProof="0" dirty="0"/>
              <a:t>Event-driven</a:t>
            </a:r>
          </a:p>
          <a:p>
            <a:pPr lvl="1"/>
            <a:r>
              <a:rPr lang="en-US" noProof="0" dirty="0"/>
              <a:t>E.g. Send lab order, get back result</a:t>
            </a:r>
          </a:p>
          <a:p>
            <a:r>
              <a:rPr lang="en-US" noProof="0" dirty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– are bundles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>
                <a:effectLst/>
              </a:rPr>
              <a:t>MessageHeader</a:t>
            </a:r>
            <a:r>
              <a:rPr lang="en-US" dirty="0">
                <a:effectLst/>
              </a:rPr>
              <a:t>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/>
              <a:t>source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/>
              <a:t>destination</a:t>
            </a:r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&lt;Bundle&gt;</a:t>
            </a:r>
          </a:p>
          <a:p>
            <a:r>
              <a:rPr lang="en-US" dirty="0"/>
              <a:t>    &lt;entry&gt;</a:t>
            </a:r>
          </a:p>
          <a:p>
            <a:r>
              <a:rPr lang="en-US" dirty="0"/>
              <a:t>          &lt;</a:t>
            </a:r>
            <a:r>
              <a:rPr lang="en-US" b="1" dirty="0" err="1"/>
              <a:t>MessageHeader</a:t>
            </a:r>
            <a:r>
              <a:rPr lang="en-US" dirty="0"/>
              <a:t> /&gt;</a:t>
            </a:r>
          </a:p>
          <a:p>
            <a:r>
              <a:rPr lang="en-US" dirty="0"/>
              <a:t>   &lt;/entry&gt; </a:t>
            </a:r>
          </a:p>
          <a:p>
            <a:r>
              <a:rPr lang="en-US" dirty="0"/>
              <a:t>   &lt;entry&gt;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&lt;/entry&gt;</a:t>
            </a:r>
          </a:p>
          <a:p>
            <a:r>
              <a:rPr lang="en-US" dirty="0"/>
              <a:t>   &lt;entry&gt;</a:t>
            </a:r>
          </a:p>
          <a:p>
            <a:r>
              <a:rPr lang="en-US" dirty="0"/>
              <a:t>          &lt;Patient /&gt;</a:t>
            </a:r>
          </a:p>
          <a:p>
            <a:r>
              <a:rPr lang="en-US" dirty="0"/>
              <a:t>   &lt;/entry&gt;</a:t>
            </a:r>
          </a:p>
          <a:p>
            <a:r>
              <a:rPr lang="en-US" dirty="0"/>
              <a:t>   &lt;entry&gt;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&lt;/entry&gt;</a:t>
            </a:r>
          </a:p>
          <a:p>
            <a:r>
              <a:rPr lang="en-US"/>
              <a:t>&lt;/Bundle&gt;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/>
              <a:t>event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6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When to use Messaging?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Request/response workflow</a:t>
            </a:r>
          </a:p>
          <a:p>
            <a:r>
              <a:rPr lang="en-US" noProof="0" dirty="0"/>
              <a:t>Need to drive behaviors more complex than CRUD on a single resource</a:t>
            </a:r>
          </a:p>
          <a:p>
            <a:pPr lvl="1"/>
            <a:r>
              <a:rPr lang="en-US" noProof="0" dirty="0"/>
              <a:t>E.g. merge, complex queries</a:t>
            </a:r>
          </a:p>
          <a:p>
            <a:r>
              <a:rPr lang="en-US" noProof="0" dirty="0"/>
              <a:t>Need for asynchronous communications</a:t>
            </a:r>
          </a:p>
          <a:p>
            <a:r>
              <a:rPr lang="en-US" noProof="0" dirty="0"/>
              <a:t>Need to communicate information about many resources but want to minimize exchanges</a:t>
            </a:r>
          </a:p>
          <a:p>
            <a:r>
              <a:rPr lang="en-US" noProof="0" dirty="0"/>
              <a:t>No “identity” for many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26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noProof="0" dirty="0">
                <a:hlinkClick r:id="rId3"/>
              </a:rPr>
              <a:t>http://gforge.hl7.org/svn/fhir/trunk/presentations/2015-10 Tutorials/FHIR for Architects.pptx</a:t>
            </a:r>
            <a:endParaRPr lang="en-US" noProof="0" dirty="0"/>
          </a:p>
          <a:p>
            <a:pPr lvl="2"/>
            <a:r>
              <a:rPr lang="en-US" noProof="0" dirty="0"/>
              <a:t>(use “anonymous” and email address)</a:t>
            </a:r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4"/>
              </a:rPr>
              <a:t>Creative Commons Attribution 3.0 </a:t>
            </a:r>
            <a:r>
              <a:rPr lang="en-US" u="sng" noProof="0" dirty="0" err="1">
                <a:hlinkClick r:id="rId4"/>
              </a:rPr>
              <a:t>Unported</a:t>
            </a:r>
            <a:r>
              <a:rPr lang="en-US" u="sng" noProof="0" dirty="0">
                <a:hlinkClick r:id="rId4"/>
              </a:rPr>
              <a:t>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When to avoid Messaging?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Precise control required on how data gets persisted/displayed to humans</a:t>
            </a:r>
          </a:p>
          <a:p>
            <a:r>
              <a:rPr lang="en-US" noProof="0" dirty="0"/>
              <a:t>Need for lightweight communications</a:t>
            </a:r>
          </a:p>
          <a:p>
            <a:r>
              <a:rPr lang="en-US" noProof="0" dirty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33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Service</a:t>
            </a:r>
            <a:r>
              <a:rPr lang="en-US" baseline="0" noProof="0" dirty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 whatever you like </a:t>
            </a:r>
          </a:p>
          <a:p>
            <a:pPr lvl="1"/>
            <a:r>
              <a:rPr lang="en-US" noProof="0" dirty="0"/>
              <a:t>(based on SOA principles)</a:t>
            </a:r>
          </a:p>
          <a:p>
            <a:pPr lvl="1"/>
            <a:r>
              <a:rPr lang="en-US" noProof="0" dirty="0"/>
              <a:t>Ultra complex workflows</a:t>
            </a:r>
          </a:p>
          <a:p>
            <a:pPr lvl="1"/>
            <a:r>
              <a:rPr lang="en-US" noProof="0" dirty="0"/>
              <a:t>Ultra simple workflows</a:t>
            </a:r>
          </a:p>
          <a:p>
            <a:pPr lvl="1"/>
            <a:r>
              <a:rPr lang="en-US" noProof="0" dirty="0"/>
              <a:t>Individual resources or collections (in Bundles or other formats)</a:t>
            </a:r>
          </a:p>
          <a:p>
            <a:pPr lvl="1"/>
            <a:r>
              <a:rPr lang="en-US" noProof="0" dirty="0"/>
              <a:t>Use HTTP or use something else</a:t>
            </a:r>
          </a:p>
          <a:p>
            <a:pPr lvl="1"/>
            <a:r>
              <a:rPr lang="en-US" noProof="0" dirty="0"/>
              <a:t>Only constraint is that you’re passing around FHIR resources in some shape or manner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87" y="1772816"/>
            <a:ext cx="7783513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When to use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All previous paradigms are a type of services interface</a:t>
            </a:r>
          </a:p>
          <a:p>
            <a:r>
              <a:rPr lang="en-US" noProof="0" dirty="0"/>
              <a:t>Use a custom service when capabilities of other paradigms don’t fit requirement</a:t>
            </a:r>
          </a:p>
          <a:p>
            <a:pPr lvl="1"/>
            <a:r>
              <a:rPr lang="en-US" noProof="0" dirty="0"/>
              <a:t>Operations other than CRUD on a resource (e.g. decision support)</a:t>
            </a:r>
          </a:p>
          <a:p>
            <a:pPr lvl="1"/>
            <a:r>
              <a:rPr lang="en-US" noProof="0" dirty="0"/>
              <a:t>Workflow more complex than simple request/response</a:t>
            </a:r>
          </a:p>
          <a:p>
            <a:pPr lvl="1"/>
            <a:r>
              <a:rPr lang="en-US" noProof="0" dirty="0"/>
              <a:t>Need to mix document persistence with </a:t>
            </a:r>
            <a:br>
              <a:rPr lang="en-US" noProof="0" dirty="0"/>
            </a:br>
            <a:r>
              <a:rPr lang="en-US" noProof="0" dirty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41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When not to use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When something else will do the job as well</a:t>
            </a:r>
          </a:p>
          <a:p>
            <a:pPr lvl="1"/>
            <a:r>
              <a:rPr lang="en-US" noProof="0" dirty="0"/>
              <a:t>I.e. Don’t define a custom service for something that already naturally is handled by REST, messaging,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304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Paradigm guidance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No absolutes</a:t>
            </a:r>
          </a:p>
          <a:p>
            <a:pPr lvl="1"/>
            <a:r>
              <a:rPr lang="en-US" noProof="0" dirty="0"/>
              <a:t>Consider a “when to avoid” as a note of caution</a:t>
            </a:r>
          </a:p>
          <a:p>
            <a:pPr lvl="1"/>
            <a:r>
              <a:rPr lang="en-US" noProof="0" dirty="0"/>
              <a:t>Capabilities/architecture of legacy will often drive approach, particularly initially</a:t>
            </a:r>
          </a:p>
          <a:p>
            <a:pPr lvl="2"/>
            <a:r>
              <a:rPr lang="en-US" noProof="0" dirty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716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No requirement for a system to only support one paradigm</a:t>
            </a:r>
          </a:p>
          <a:p>
            <a:pPr lvl="1"/>
            <a:r>
              <a:rPr lang="en-US" noProof="0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80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Caveats with combining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If updates come in via document, message or service, RESTful version id still needs to increment</a:t>
            </a:r>
          </a:p>
          <a:p>
            <a:r>
              <a:rPr lang="en-US" noProof="0" dirty="0"/>
              <a:t>Documents</a:t>
            </a:r>
            <a:r>
              <a:rPr lang="en-US" baseline="0" noProof="0" dirty="0"/>
              <a:t> should typically be persisted whole, not reconstituted from parts</a:t>
            </a:r>
          </a:p>
          <a:p>
            <a:pPr lvl="1"/>
            <a:r>
              <a:rPr lang="en-US" noProof="0" dirty="0"/>
              <a:t>Ensures signature validity</a:t>
            </a:r>
          </a:p>
          <a:p>
            <a:pPr lvl="0"/>
            <a:r>
              <a:rPr lang="en-US" noProof="0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76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paradigm(s) are you like to use in your organization and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Architecture Approaches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Name:</a:t>
            </a:r>
            <a:r>
              <a:rPr lang="en-US" noProof="0" dirty="0"/>
              <a:t> Lloyd McKenzie</a:t>
            </a:r>
          </a:p>
          <a:p>
            <a:r>
              <a:rPr lang="en-US" b="1" noProof="0" dirty="0"/>
              <a:t>Company:</a:t>
            </a:r>
            <a:r>
              <a:rPr lang="en-US" noProof="0" dirty="0"/>
              <a:t> Gevity</a:t>
            </a:r>
          </a:p>
          <a:p>
            <a:r>
              <a:rPr lang="en-US" b="1" noProof="0" dirty="0"/>
              <a:t>Background:</a:t>
            </a:r>
          </a:p>
          <a:p>
            <a:pPr lvl="1"/>
            <a:r>
              <a:rPr lang="en-US" noProof="0" dirty="0"/>
              <a:t>One of FHIR’s 3 principle editors</a:t>
            </a:r>
          </a:p>
          <a:p>
            <a:pPr lvl="1"/>
            <a:r>
              <a:rPr lang="en-US" noProof="0" dirty="0"/>
              <a:t>Co-chair FHIR Management Group, Modeling &amp; Methodology, FHIR Infrastructure</a:t>
            </a:r>
          </a:p>
          <a:p>
            <a:pPr lvl="1"/>
            <a:r>
              <a:rPr lang="en-US" noProof="0" dirty="0"/>
              <a:t>Former Chair HL7 Canada Architecture &amp; Infrastructure</a:t>
            </a:r>
          </a:p>
          <a:p>
            <a:pPr lvl="1"/>
            <a:r>
              <a:rPr lang="en-US" noProof="0" dirty="0"/>
              <a:t>Heavily involved in HL7 and healthcare </a:t>
            </a:r>
            <a:br>
              <a:rPr lang="en-US" noProof="0" dirty="0"/>
            </a:br>
            <a:r>
              <a:rPr lang="en-US" noProof="0" dirty="0"/>
              <a:t>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7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possible uses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403379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Repository model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527471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Beyond exchange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22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Overview of a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/>
              <a:t>Encoding</a:t>
            </a:r>
            <a:r>
              <a:rPr lang="nl-NL" dirty="0"/>
              <a:t>/</a:t>
            </a:r>
            <a:r>
              <a:rPr lang="nl-NL" dirty="0" err="1"/>
              <a:t>decoding</a:t>
            </a:r>
            <a:r>
              <a:rPr lang="nl-NL" dirty="0"/>
              <a:t>, </a:t>
            </a:r>
            <a:r>
              <a:rPr lang="nl-NL" dirty="0" err="1"/>
              <a:t>param</a:t>
            </a:r>
            <a:r>
              <a:rPr lang="nl-NL" dirty="0"/>
              <a:t> </a:t>
            </a:r>
            <a:r>
              <a:rPr lang="nl-NL" dirty="0" err="1"/>
              <a:t>validation</a:t>
            </a:r>
            <a:r>
              <a:rPr lang="nl-NL" dirty="0"/>
              <a:t>, syntax </a:t>
            </a:r>
            <a:r>
              <a:rPr lang="nl-NL" dirty="0" err="1"/>
              <a:t>validation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>
                <a:solidFill>
                  <a:schemeClr val="bg1"/>
                </a:solidFill>
              </a:rPr>
              <a:t>Fhir</a:t>
            </a:r>
            <a:r>
              <a:rPr lang="nl-NL" b="1" dirty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>
                <a:solidFill>
                  <a:schemeClr val="bg1"/>
                </a:solidFill>
              </a:rPr>
              <a:t>Indexer</a:t>
            </a:r>
            <a:r>
              <a:rPr lang="nl-NL" b="1" dirty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/>
              <a:t>Implement</a:t>
            </a:r>
            <a:r>
              <a:rPr lang="nl-NL" dirty="0"/>
              <a:t> service operations as </a:t>
            </a:r>
            <a:r>
              <a:rPr lang="nl-NL" dirty="0" err="1"/>
              <a:t>described</a:t>
            </a:r>
            <a:r>
              <a:rPr lang="nl-NL" dirty="0"/>
              <a:t> in </a:t>
            </a:r>
            <a:r>
              <a:rPr lang="nl-NL" dirty="0" err="1"/>
              <a:t>spec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wire to store</a:t>
            </a:r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Storage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dk1"/>
                </a:solidFill>
              </a:rPr>
              <a:t>Fhir</a:t>
            </a:r>
            <a:r>
              <a:rPr lang="nl-NL" dirty="0">
                <a:solidFill>
                  <a:schemeClr val="dk1"/>
                </a:solidFill>
              </a:rPr>
              <a:t> Service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/>
                <a:t>JSON/XML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/>
                <a:t>POCO/POJO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/>
                <a:t>DBMS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/>
                <a:t>O-R Map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/>
                <a:t>FHIR </a:t>
              </a:r>
              <a:r>
                <a:rPr lang="nl-NL" b="1" dirty="0" err="1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/>
                  <a:t>JSON/XML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/>
                  <a:t>POCO/POJO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/>
                  <a:t>FHIR </a:t>
                </a:r>
                <a:r>
                  <a:rPr lang="nl-NL" b="1" dirty="0" err="1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/>
                <a:t>NoSql</a:t>
              </a:r>
              <a:br>
                <a:rPr lang="nl-NL" b="1" dirty="0"/>
              </a:br>
              <a:r>
                <a:rPr lang="nl-NL" b="1" dirty="0"/>
                <a:t>(</a:t>
              </a:r>
              <a:r>
                <a:rPr lang="nl-NL" b="1" dirty="0" err="1"/>
                <a:t>Xml</a:t>
              </a:r>
              <a:r>
                <a:rPr lang="nl-NL" b="1" dirty="0"/>
                <a:t>/</a:t>
              </a:r>
              <a:r>
                <a:rPr lang="nl-NL" b="1" dirty="0" err="1"/>
                <a:t>Json</a:t>
              </a:r>
              <a:r>
                <a:rPr lang="nl-NL" b="1" dirty="0"/>
                <a:t>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/>
                <a:t>JSON/XML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/>
                <a:t>POCO/POJO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/>
                <a:t>DBMS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/>
                <a:t>FHIR </a:t>
              </a:r>
              <a:r>
                <a:rPr lang="nl-NL" b="1" dirty="0" err="1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628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makes no assumptions about the architectural design of systems</a:t>
            </a:r>
          </a:p>
          <a:p>
            <a:pPr lvl="0"/>
            <a:r>
              <a:rPr lang="en-US" noProof="0" dirty="0"/>
              <a:t>You can use it for</a:t>
            </a:r>
          </a:p>
          <a:p>
            <a:pPr lvl="1"/>
            <a:r>
              <a:rPr lang="en-US" noProof="0" dirty="0"/>
              <a:t>Light or heavy</a:t>
            </a:r>
            <a:r>
              <a:rPr lang="en-US" baseline="0" noProof="0" dirty="0"/>
              <a:t> c</a:t>
            </a:r>
            <a:r>
              <a:rPr lang="en-US" noProof="0" dirty="0"/>
              <a:t>lients</a:t>
            </a:r>
          </a:p>
          <a:p>
            <a:pPr lvl="1"/>
            <a:r>
              <a:rPr lang="en-US" noProof="0" dirty="0"/>
              <a:t>Central server or peer-to-peer</a:t>
            </a:r>
            <a:r>
              <a:rPr lang="en-US" baseline="0" noProof="0" dirty="0"/>
              <a:t> sharing</a:t>
            </a:r>
          </a:p>
          <a:p>
            <a:pPr lvl="1"/>
            <a:r>
              <a:rPr lang="en-US" baseline="0" noProof="0" dirty="0"/>
              <a:t>Push or pull</a:t>
            </a:r>
          </a:p>
          <a:p>
            <a:pPr lvl="1"/>
            <a:r>
              <a:rPr lang="en-US" noProof="0" dirty="0"/>
              <a:t>Query</a:t>
            </a:r>
            <a:r>
              <a:rPr lang="en-US" baseline="0" noProof="0" dirty="0"/>
              <a:t> or publish/subscribe</a:t>
            </a:r>
          </a:p>
          <a:p>
            <a:pPr lvl="1"/>
            <a:r>
              <a:rPr lang="en-US" baseline="0" noProof="0" dirty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264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is a set of tools</a:t>
            </a:r>
          </a:p>
          <a:p>
            <a:pPr lvl="1"/>
            <a:r>
              <a:rPr lang="en-US" noProof="0" dirty="0"/>
              <a:t>Defined resources</a:t>
            </a:r>
          </a:p>
          <a:p>
            <a:pPr lvl="1"/>
            <a:r>
              <a:rPr lang="en-US" noProof="0" dirty="0"/>
              <a:t>Extensibility mechanism</a:t>
            </a:r>
          </a:p>
          <a:p>
            <a:pPr lvl="1"/>
            <a:r>
              <a:rPr lang="en-US" noProof="0" dirty="0"/>
              <a:t>Set of standard interfaces</a:t>
            </a:r>
          </a:p>
          <a:p>
            <a:pPr lvl="0"/>
            <a:r>
              <a:rPr lang="en-US" noProof="0" dirty="0"/>
              <a:t>Primary</a:t>
            </a:r>
            <a:r>
              <a:rPr lang="en-US" baseline="0" noProof="0" dirty="0"/>
              <a:t> purpose is interoperable data exchange</a:t>
            </a:r>
          </a:p>
          <a:p>
            <a:pPr lvl="0"/>
            <a:r>
              <a:rPr lang="en-US" baseline="0" noProof="0" dirty="0"/>
              <a:t>However, it can be leveraged in many ways</a:t>
            </a:r>
          </a:p>
          <a:p>
            <a:pPr lvl="1"/>
            <a:r>
              <a:rPr lang="en-US" noProof="0" dirty="0"/>
              <a:t>Many we haven’t even thought of yet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792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Features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And the architecture decisions that go with them</a:t>
            </a:r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Narrative</a:t>
            </a:r>
          </a:p>
          <a:p>
            <a:r>
              <a:rPr lang="en-US" sz="2800" dirty="0"/>
              <a:t>Extensions</a:t>
            </a:r>
          </a:p>
          <a:p>
            <a:r>
              <a:rPr lang="en-US" sz="2800" dirty="0"/>
              <a:t>Modifier Extensions</a:t>
            </a:r>
          </a:p>
          <a:p>
            <a:r>
              <a:rPr lang="en-US" sz="2800" dirty="0"/>
              <a:t>Versions</a:t>
            </a:r>
          </a:p>
          <a:p>
            <a:r>
              <a:rPr lang="en-US" sz="2800" dirty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Conformance Resources</a:t>
            </a:r>
          </a:p>
          <a:p>
            <a:r>
              <a:rPr lang="en-US" dirty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25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1828378"/>
            <a:ext cx="86312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28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You should know</a:t>
            </a:r>
          </a:p>
          <a:p>
            <a:pPr lvl="1"/>
            <a:r>
              <a:rPr lang="en-US" sz="2700" noProof="0" dirty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>
                <a:latin typeface="Calibri"/>
              </a:rPr>
              <a:t>If, when and how FHIR might be used within your own organization</a:t>
            </a:r>
            <a:endParaRPr lang="en-US" sz="27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Narrative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All resources are expected to have narrative except in narrow circumstances</a:t>
            </a:r>
          </a:p>
          <a:p>
            <a:pPr lvl="1"/>
            <a:r>
              <a:rPr lang="en-US" noProof="0" dirty="0"/>
              <a:t>May be generated or manually edited</a:t>
            </a:r>
          </a:p>
          <a:p>
            <a:r>
              <a:rPr lang="en-US" noProof="0" dirty="0"/>
              <a:t>Decisions</a:t>
            </a:r>
          </a:p>
          <a:p>
            <a:pPr lvl="1"/>
            <a:r>
              <a:rPr lang="en-US" noProof="0" dirty="0"/>
              <a:t>Should narrative be generated or human-entered?</a:t>
            </a:r>
          </a:p>
          <a:p>
            <a:pPr lvl="2"/>
            <a:r>
              <a:rPr lang="en-US" noProof="0" dirty="0"/>
              <a:t>Generated simplifies processing</a:t>
            </a:r>
            <a:r>
              <a:rPr lang="en-US" baseline="0" noProof="0" dirty="0"/>
              <a:t> for receivers</a:t>
            </a:r>
          </a:p>
          <a:p>
            <a:pPr lvl="2"/>
            <a:r>
              <a:rPr lang="en-US" baseline="0" noProof="0" dirty="0"/>
              <a:t>Some text will need to human entered</a:t>
            </a:r>
          </a:p>
          <a:p>
            <a:pPr lvl="2"/>
            <a:r>
              <a:rPr lang="en-US" baseline="0" noProof="0" dirty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val="3784222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Narrative decisions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/>
              <a:t>Will generally include </a:t>
            </a:r>
            <a:r>
              <a:rPr lang="en-US" sz="2400" noProof="0" dirty="0" err="1"/>
              <a:t>modifierExtensions</a:t>
            </a:r>
            <a:endParaRPr lang="en-US" sz="2400" noProof="0" dirty="0"/>
          </a:p>
          <a:p>
            <a:pPr lvl="1"/>
            <a:r>
              <a:rPr lang="en-US" sz="2400" noProof="0" dirty="0"/>
              <a:t>May include other extensions</a:t>
            </a:r>
          </a:p>
          <a:p>
            <a:pPr lvl="1"/>
            <a:r>
              <a:rPr lang="en-US" sz="2400" noProof="0" dirty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/>
              <a:t>Consider that content may be rendered on mobile devices, so don’t get too fancy with markup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4494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Narrative decisions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Should narrative be displayed to users?</a:t>
            </a:r>
          </a:p>
          <a:p>
            <a:pPr lvl="1"/>
            <a:r>
              <a:rPr lang="en-US" noProof="0" dirty="0"/>
              <a:t>Driven by </a:t>
            </a:r>
            <a:r>
              <a:rPr lang="en-US" noProof="0" dirty="0" err="1"/>
              <a:t>Narrative.status</a:t>
            </a:r>
            <a:endParaRPr lang="en-US" noProof="0" dirty="0"/>
          </a:p>
          <a:p>
            <a:pPr lvl="1"/>
            <a:r>
              <a:rPr lang="en-US" noProof="0" dirty="0"/>
              <a:t>Business requirements (e.g. Document attestation) may drive need to render regardless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5422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459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Extensions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In FHIR, extensions are “normal”</a:t>
            </a:r>
          </a:p>
          <a:p>
            <a:pPr lvl="1"/>
            <a:r>
              <a:rPr lang="en-US" noProof="0" dirty="0"/>
              <a:t>Consequence of the 80% rule – keep the simple stuff simple</a:t>
            </a:r>
          </a:p>
          <a:p>
            <a:pPr lvl="1"/>
            <a:r>
              <a:rPr lang="en-US" noProof="0" dirty="0"/>
              <a:t>Extensions can exist anywhere</a:t>
            </a:r>
          </a:p>
          <a:p>
            <a:pPr lvl="2"/>
            <a:r>
              <a:rPr lang="en-US" noProof="0" dirty="0"/>
              <a:t>Yes, even inside </a:t>
            </a:r>
            <a:r>
              <a:rPr lang="en-US" noProof="0" dirty="0" err="1"/>
              <a:t>boolean</a:t>
            </a:r>
            <a:r>
              <a:rPr lang="en-US" noProof="0" dirty="0"/>
              <a:t> or date</a:t>
            </a:r>
          </a:p>
          <a:p>
            <a:pPr lvl="1"/>
            <a:r>
              <a:rPr lang="en-US" noProof="0"/>
              <a:t>Systems shouldn’t</a:t>
            </a:r>
            <a:r>
              <a:rPr lang="en-US" baseline="0" noProof="0"/>
              <a:t> </a:t>
            </a:r>
            <a:r>
              <a:rPr lang="en-US" baseline="0" noProof="0" dirty="0"/>
              <a:t>reject instances just because</a:t>
            </a:r>
            <a:r>
              <a:rPr lang="en-US" noProof="0" dirty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706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Should unrecognized extensions be persisted? How?</a:t>
            </a:r>
          </a:p>
          <a:p>
            <a:pPr lvl="1"/>
            <a:r>
              <a:rPr lang="en-US" sz="2400" noProof="0" dirty="0"/>
              <a:t>Throwing away extensions = loss of potentially useful information to downstream systems</a:t>
            </a:r>
          </a:p>
          <a:p>
            <a:pPr lvl="2"/>
            <a:r>
              <a:rPr lang="en-US" noProof="0" dirty="0"/>
              <a:t>Therefore: Keep extensions if you can</a:t>
            </a:r>
          </a:p>
          <a:p>
            <a:pPr lvl="1"/>
            <a:r>
              <a:rPr lang="en-US" sz="2400" noProof="0" dirty="0"/>
              <a:t>Can capture them in a blob or a generic “slot” structure</a:t>
            </a:r>
          </a:p>
          <a:p>
            <a:pPr lvl="1"/>
            <a:r>
              <a:rPr lang="en-US" sz="2400" noProof="0" dirty="0"/>
              <a:t>Could,</a:t>
            </a:r>
            <a:r>
              <a:rPr lang="en-US" sz="2400" baseline="0" noProof="0" dirty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/>
              <a:t>Some legacy systems won’t be able to</a:t>
            </a:r>
          </a:p>
          <a:p>
            <a:pPr lvl="1"/>
            <a:r>
              <a:rPr lang="en-US" sz="2400" noProof="0" dirty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0544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 decisions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Should you display unrecognized extensions?</a:t>
            </a:r>
          </a:p>
          <a:p>
            <a:pPr lvl="1"/>
            <a:r>
              <a:rPr lang="en-US" sz="2400" noProof="0" dirty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/>
              <a:t>Might want to let users configure what gets displayed</a:t>
            </a:r>
          </a:p>
          <a:p>
            <a:pPr lvl="1"/>
            <a:r>
              <a:rPr lang="en-US" sz="2400" noProof="0" dirty="0"/>
              <a:t>If you do query, look at caching extension definitions to minimize performance issues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985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 decisions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What should you expose as an extension?</a:t>
            </a:r>
          </a:p>
          <a:p>
            <a:pPr lvl="1"/>
            <a:r>
              <a:rPr lang="en-US" sz="2400" noProof="0" dirty="0"/>
              <a:t>If data can be exposed using core structures, it should be</a:t>
            </a:r>
          </a:p>
          <a:p>
            <a:pPr lvl="2"/>
            <a:r>
              <a:rPr lang="en-US" sz="2000" noProof="0" dirty="0"/>
              <a:t>Can still send the same data in an extension</a:t>
            </a:r>
          </a:p>
          <a:p>
            <a:pPr lvl="2"/>
            <a:r>
              <a:rPr lang="en-US" sz="2000" noProof="0" dirty="0"/>
              <a:t>e.g. with more/less granularity, alternate coding, different data type</a:t>
            </a:r>
          </a:p>
          <a:p>
            <a:pPr lvl="1"/>
            <a:r>
              <a:rPr lang="en-US" sz="2400" noProof="0" dirty="0"/>
              <a:t>Look for existing extensions before defining your own</a:t>
            </a:r>
          </a:p>
          <a:p>
            <a:pPr lvl="1"/>
            <a:r>
              <a:rPr lang="en-US" sz="2400" noProof="0" dirty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/>
              <a:t>Extension should be on the element described by the extension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877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Extension decisions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Where to register extensions</a:t>
            </a:r>
          </a:p>
          <a:p>
            <a:pPr lvl="1"/>
            <a:r>
              <a:rPr lang="en-US" noProof="0" dirty="0"/>
              <a:t>Considerations:</a:t>
            </a:r>
          </a:p>
          <a:p>
            <a:pPr lvl="2"/>
            <a:r>
              <a:rPr lang="en-US" noProof="0" dirty="0"/>
              <a:t>What’s the scope? For</a:t>
            </a:r>
            <a:r>
              <a:rPr lang="en-US" baseline="0" noProof="0" dirty="0"/>
              <a:t> local extensions, a local registry may make more sense</a:t>
            </a:r>
          </a:p>
          <a:p>
            <a:pPr lvl="2"/>
            <a:r>
              <a:rPr lang="en-US" baseline="0" noProof="0" dirty="0"/>
              <a:t>Is there a need for restricted access?</a:t>
            </a:r>
          </a:p>
          <a:p>
            <a:pPr lvl="2"/>
            <a:r>
              <a:rPr lang="en-US" baseline="0" noProof="0" dirty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071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Modifier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Also a core part of FHIR</a:t>
            </a:r>
          </a:p>
          <a:p>
            <a:pPr lvl="1"/>
            <a:r>
              <a:rPr lang="en-US" noProof="0" dirty="0"/>
              <a:t>Needed because some extensions can’t be safely ignored</a:t>
            </a:r>
          </a:p>
          <a:p>
            <a:pPr lvl="1"/>
            <a:r>
              <a:rPr lang="en-US" noProof="0" dirty="0"/>
              <a:t>Can’t compute on an element containing</a:t>
            </a:r>
            <a:r>
              <a:rPr lang="en-US" baseline="0" noProof="0" dirty="0"/>
              <a:t> an unrecognized modifier extension.  However, can:</a:t>
            </a:r>
          </a:p>
          <a:p>
            <a:pPr lvl="2"/>
            <a:r>
              <a:rPr lang="en-US" noProof="0" dirty="0"/>
              <a:t>Reject instance</a:t>
            </a:r>
          </a:p>
          <a:p>
            <a:pPr lvl="2"/>
            <a:r>
              <a:rPr lang="en-US" noProof="0" dirty="0"/>
              <a:t>Remove element containing unrecognized modifier extension</a:t>
            </a:r>
          </a:p>
          <a:p>
            <a:pPr lvl="2"/>
            <a:r>
              <a:rPr lang="en-US" noProof="0" dirty="0"/>
              <a:t>Just display narrative</a:t>
            </a:r>
          </a:p>
          <a:p>
            <a:pPr lvl="2"/>
            <a:r>
              <a:rPr lang="en-US" noProof="0" dirty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5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Level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Should be familiar with basics of FHIR – from Introduction to FHIR or equivalent presentation or experience</a:t>
            </a:r>
          </a:p>
          <a:p>
            <a:r>
              <a:rPr lang="en-CA" sz="2800" dirty="0"/>
              <a:t>This presentation won’t drill into the hands on details of messaging, documents, XML or JSON syntax, etc.</a:t>
            </a:r>
          </a:p>
          <a:p>
            <a:r>
              <a:rPr lang="en-CA" sz="2800" dirty="0"/>
              <a:t>Focus will be high level architecture considerations – will get through as much as we can . .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Modifier Extension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When should you introduce them?</a:t>
            </a:r>
          </a:p>
          <a:p>
            <a:pPr lvl="1"/>
            <a:r>
              <a:rPr lang="en-US" noProof="0" dirty="0"/>
              <a:t>modifierExtension breaks interoperability so:</a:t>
            </a:r>
          </a:p>
          <a:p>
            <a:pPr lvl="2"/>
            <a:r>
              <a:rPr lang="en-US" noProof="0" dirty="0"/>
              <a:t>If you can accomplish your objective without one, do that</a:t>
            </a:r>
          </a:p>
          <a:p>
            <a:pPr lvl="1"/>
            <a:r>
              <a:rPr lang="en-US" noProof="0" dirty="0"/>
              <a:t>Consider a new resource or Basic</a:t>
            </a:r>
          </a:p>
          <a:p>
            <a:pPr lvl="1"/>
            <a:r>
              <a:rPr lang="en-US" noProof="0" dirty="0"/>
              <a:t>Could requirement be met by an element that doesn’t change other element interpretations?</a:t>
            </a:r>
          </a:p>
          <a:p>
            <a:pPr lvl="1"/>
            <a:r>
              <a:rPr lang="en-US" noProof="0" dirty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791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33, v12 </a:t>
            </a:r>
            <a:r>
              <a:rPr lang="en-US" sz="1100" dirty="0"/>
              <a:t>– 2012-12-04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33, v13 </a:t>
            </a:r>
            <a:r>
              <a:rPr lang="en-US" sz="1100" dirty="0"/>
              <a:t>– 2012-12-05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33, v14 </a:t>
            </a:r>
            <a:r>
              <a:rPr lang="en-US" sz="1100" dirty="0"/>
              <a:t>– 2012-12-08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33, v15 </a:t>
            </a:r>
            <a:r>
              <a:rPr lang="en-US" sz="1100" b="1" dirty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021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allows versions to be tracked and retrieved</a:t>
            </a:r>
          </a:p>
          <a:p>
            <a:r>
              <a:rPr lang="en-US" dirty="0"/>
              <a:t>Do you want to support versioning?</a:t>
            </a:r>
          </a:p>
          <a:p>
            <a:pPr lvl="1"/>
            <a:r>
              <a:rPr lang="en-US" dirty="0"/>
              <a:t>May be difficult or impossible with some legacy data stores</a:t>
            </a:r>
          </a:p>
          <a:p>
            <a:pPr lvl="2"/>
            <a:r>
              <a:rPr lang="en-US" dirty="0"/>
              <a:t>Will still need to have</a:t>
            </a:r>
            <a:r>
              <a:rPr lang="en-US" baseline="0" dirty="0"/>
              <a:t> unique version id (UUID, timestamp)</a:t>
            </a:r>
          </a:p>
          <a:p>
            <a:pPr lvl="1"/>
            <a:r>
              <a:rPr lang="en-US" dirty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9863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Where can extensions appear?</a:t>
            </a:r>
          </a:p>
          <a:p>
            <a:r>
              <a:rPr lang="en-CA" dirty="0"/>
              <a:t>When must a receiver process an extension?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Profile:</a:t>
            </a:r>
            <a:br>
              <a:rPr lang="nl-NL" sz="1600" i="1" dirty="0"/>
            </a:br>
            <a:r>
              <a:rPr lang="nl-NL" sz="1600" dirty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Tag:</a:t>
            </a:r>
            <a:br>
              <a:rPr lang="nl-NL" sz="1600" i="1" dirty="0"/>
            </a:br>
            <a:r>
              <a:rPr lang="nl-NL" sz="1600" dirty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23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Allow data to be attached to a resource “outside” the resource</a:t>
            </a:r>
          </a:p>
          <a:p>
            <a:pPr lvl="1"/>
            <a:r>
              <a:rPr lang="en-US" noProof="0" dirty="0"/>
              <a:t>Doesn’t break signature when added/changed</a:t>
            </a:r>
          </a:p>
          <a:p>
            <a:pPr lvl="1"/>
            <a:r>
              <a:rPr lang="en-US" dirty="0"/>
              <a:t>3 types:</a:t>
            </a:r>
          </a:p>
          <a:p>
            <a:pPr lvl="2"/>
            <a:r>
              <a:rPr lang="en-US" noProof="0" dirty="0"/>
              <a:t>Security</a:t>
            </a:r>
          </a:p>
          <a:p>
            <a:pPr lvl="2"/>
            <a:r>
              <a:rPr lang="en-US" dirty="0"/>
              <a:t>Profile</a:t>
            </a:r>
          </a:p>
          <a:p>
            <a:pPr lvl="2"/>
            <a:r>
              <a:rPr lang="en-US" noProof="0" dirty="0"/>
              <a:t>General (workflow, etc.)</a:t>
            </a:r>
          </a:p>
          <a:p>
            <a:pPr lvl="1"/>
            <a:r>
              <a:rPr lang="en-US" noProof="0" dirty="0"/>
              <a:t>Require business agreement</a:t>
            </a:r>
          </a:p>
          <a:p>
            <a:pPr lvl="2"/>
            <a:r>
              <a:rPr lang="en-US" noProof="0" dirty="0"/>
              <a:t>Can’t search by tag if authors don’t include them</a:t>
            </a:r>
          </a:p>
          <a:p>
            <a:pPr lvl="3"/>
            <a:r>
              <a:rPr lang="en-US" noProof="0" dirty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63662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Tag vs. extension?</a:t>
            </a:r>
          </a:p>
          <a:p>
            <a:pPr lvl="1"/>
            <a:r>
              <a:rPr lang="en-US" noProof="0" dirty="0"/>
              <a:t>Use</a:t>
            </a:r>
            <a:r>
              <a:rPr lang="en-US" baseline="0" noProof="0" dirty="0"/>
              <a:t> extension if:</a:t>
            </a:r>
          </a:p>
          <a:p>
            <a:pPr lvl="2"/>
            <a:r>
              <a:rPr lang="en-US" noProof="0" dirty="0"/>
              <a:t>Element</a:t>
            </a:r>
            <a:r>
              <a:rPr lang="en-US" baseline="0" noProof="0" dirty="0"/>
              <a:t> is associated with the business object rather than electronic record</a:t>
            </a:r>
          </a:p>
          <a:p>
            <a:pPr lvl="2"/>
            <a:r>
              <a:rPr lang="en-US" noProof="0" dirty="0"/>
              <a:t>Part of attested content of resource</a:t>
            </a:r>
          </a:p>
          <a:p>
            <a:pPr lvl="2"/>
            <a:r>
              <a:rPr lang="en-US" noProof="0" dirty="0"/>
              <a:t>Should be included in narrative</a:t>
            </a:r>
          </a:p>
          <a:p>
            <a:pPr lvl="2"/>
            <a:r>
              <a:rPr lang="en-US" noProof="0" dirty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405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1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Syntaxes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Multiple representations</a:t>
            </a:r>
          </a:p>
          <a:p>
            <a:pPr lvl="1"/>
            <a:r>
              <a:rPr lang="en-US" sz="2300" noProof="0" dirty="0"/>
              <a:t>XML or JSON</a:t>
            </a:r>
          </a:p>
          <a:p>
            <a:pPr lvl="2"/>
            <a:r>
              <a:rPr lang="en-US" sz="2200" noProof="0" dirty="0"/>
              <a:t>RDF in progress</a:t>
            </a:r>
          </a:p>
          <a:p>
            <a:r>
              <a:rPr lang="en-US" noProof="0" dirty="0"/>
              <a:t>Reference implementations support both and conversion between</a:t>
            </a:r>
          </a:p>
          <a:p>
            <a:pPr lvl="1"/>
            <a:r>
              <a:rPr lang="en-US" noProof="0" dirty="0"/>
              <a:t>Maximizes interoperability</a:t>
            </a:r>
          </a:p>
          <a:p>
            <a:pPr lvl="1"/>
            <a:r>
              <a:rPr lang="en-US" noProof="0" dirty="0"/>
              <a:t>Inter-conversion isn’t (yet)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701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Syntax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What syntax should be used when?</a:t>
            </a:r>
          </a:p>
          <a:p>
            <a:pPr lvl="1"/>
            <a:r>
              <a:rPr lang="en-US" sz="2400" noProof="0" dirty="0"/>
              <a:t>XML </a:t>
            </a:r>
            <a:r>
              <a:rPr lang="en-US" sz="2400" dirty="0"/>
              <a:t>used to be</a:t>
            </a:r>
            <a:r>
              <a:rPr lang="en-US" sz="2400" noProof="0" dirty="0"/>
              <a:t> required for servers</a:t>
            </a:r>
          </a:p>
          <a:p>
            <a:pPr lvl="2"/>
            <a:r>
              <a:rPr lang="en-US" sz="2000" noProof="0" dirty="0"/>
              <a:t>Now implementer’s choice</a:t>
            </a:r>
          </a:p>
          <a:p>
            <a:pPr lvl="1"/>
            <a:r>
              <a:rPr lang="en-US" sz="2400" noProof="0" dirty="0"/>
              <a:t>XML provides broader tools</a:t>
            </a:r>
          </a:p>
          <a:p>
            <a:pPr lvl="2"/>
            <a:r>
              <a:rPr lang="en-US" sz="2200" noProof="0" dirty="0"/>
              <a:t>XSLT, schema, </a:t>
            </a:r>
            <a:r>
              <a:rPr lang="en-US" sz="2200" noProof="0" dirty="0" err="1"/>
              <a:t>XPath</a:t>
            </a:r>
            <a:endParaRPr lang="en-US" sz="2200" noProof="0" dirty="0"/>
          </a:p>
          <a:p>
            <a:pPr lvl="1"/>
            <a:r>
              <a:rPr lang="en-US" sz="2400" noProof="0" dirty="0"/>
              <a:t>JSON uses less bandwidth, more natural for mobile</a:t>
            </a:r>
          </a:p>
          <a:p>
            <a:pPr lvl="1"/>
            <a:r>
              <a:rPr lang="en-US" sz="2400" noProof="0" dirty="0"/>
              <a:t>RDF is niche</a:t>
            </a:r>
          </a:p>
          <a:p>
            <a:pPr lvl="1"/>
            <a:r>
              <a:rPr lang="en-US" noProof="0" dirty="0"/>
              <a:t>ideally, servers support all</a:t>
            </a:r>
          </a:p>
          <a:p>
            <a:pPr lvl="2"/>
            <a:r>
              <a:rPr lang="en-US" noProof="0" dirty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3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Paradigms &amp; Architecture approaches</a:t>
            </a:r>
          </a:p>
          <a:p>
            <a:r>
              <a:rPr lang="en-CA" dirty="0"/>
              <a:t>FHIR Features &amp; Architecture decisions</a:t>
            </a:r>
          </a:p>
          <a:p>
            <a:r>
              <a:rPr lang="en-CA" dirty="0"/>
              <a:t>Additional considerations</a:t>
            </a:r>
          </a:p>
          <a:p>
            <a:r>
              <a:rPr lang="en-CA" dirty="0"/>
              <a:t>Profiles</a:t>
            </a:r>
          </a:p>
          <a:p>
            <a:r>
              <a:rPr lang="en-CA" dirty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Three ways to digitally sign content</a:t>
            </a:r>
          </a:p>
          <a:p>
            <a:pPr lvl="1"/>
            <a:r>
              <a:rPr lang="en-US" sz="2400" noProof="0" dirty="0"/>
              <a:t>Sign bundle (Message or Document)</a:t>
            </a:r>
          </a:p>
          <a:p>
            <a:pPr lvl="1"/>
            <a:r>
              <a:rPr lang="en-US" sz="2400" noProof="0" dirty="0"/>
              <a:t>Sign resource version using Provenance resource</a:t>
            </a:r>
          </a:p>
          <a:p>
            <a:pPr lvl="2"/>
            <a:r>
              <a:rPr lang="en-US" sz="2000" noProof="0" dirty="0"/>
              <a:t>Limited to data integrity</a:t>
            </a:r>
          </a:p>
          <a:p>
            <a:pPr lvl="1"/>
            <a:r>
              <a:rPr lang="en-US" sz="2400" noProof="0" dirty="0"/>
              <a:t>Extension (for more complete signature)</a:t>
            </a:r>
          </a:p>
          <a:p>
            <a:r>
              <a:rPr lang="en-US" sz="2800" noProof="0" dirty="0"/>
              <a:t>No requirement to sign content</a:t>
            </a:r>
          </a:p>
          <a:p>
            <a:pPr lvl="1"/>
            <a:r>
              <a:rPr lang="en-US" sz="2400" noProof="0" dirty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/>
              <a:t>Signatures may not hold when converting between different syntaxes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73829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Reference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Currently 5:</a:t>
            </a:r>
          </a:p>
          <a:p>
            <a:pPr lvl="1"/>
            <a:r>
              <a:rPr lang="en-US" noProof="0" dirty="0"/>
              <a:t>C#, Java, Pascal (Delphi), </a:t>
            </a:r>
            <a:r>
              <a:rPr lang="en-US" noProof="0" dirty="0" err="1"/>
              <a:t>Javascript</a:t>
            </a:r>
            <a:r>
              <a:rPr lang="en-US" noProof="0" dirty="0"/>
              <a:t>, Swift</a:t>
            </a:r>
          </a:p>
          <a:p>
            <a:pPr lvl="1"/>
            <a:r>
              <a:rPr lang="en-US" noProof="0" dirty="0"/>
              <a:t>More to come?</a:t>
            </a:r>
          </a:p>
          <a:p>
            <a:pPr lvl="0"/>
            <a:r>
              <a:rPr lang="en-US" noProof="0" dirty="0"/>
              <a:t>Handle parsing, serialization, validation, etc.</a:t>
            </a:r>
          </a:p>
          <a:p>
            <a:pPr lvl="0"/>
            <a:r>
              <a:rPr lang="en-US" noProof="0" dirty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5056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 library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Use a reference library vs. build your own?</a:t>
            </a:r>
          </a:p>
          <a:p>
            <a:pPr lvl="1"/>
            <a:r>
              <a:rPr lang="en-US" noProof="0" dirty="0"/>
              <a:t>Same criteria as any other “build vs. reuse”</a:t>
            </a:r>
          </a:p>
          <a:p>
            <a:pPr lvl="1"/>
            <a:r>
              <a:rPr lang="en-US" noProof="0" dirty="0"/>
              <a:t>Build costs more, but more tuned</a:t>
            </a:r>
          </a:p>
          <a:p>
            <a:pPr lvl="1"/>
            <a:r>
              <a:rPr lang="en-US" noProof="0" dirty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/>
              <a:t>How often to update?</a:t>
            </a:r>
          </a:p>
          <a:p>
            <a:pPr lvl="1"/>
            <a:r>
              <a:rPr lang="en-US" noProof="0" dirty="0"/>
              <a:t>Reference libraries changing frequently</a:t>
            </a:r>
          </a:p>
          <a:p>
            <a:pPr lvl="1"/>
            <a:r>
              <a:rPr lang="en-US" noProof="0" dirty="0"/>
              <a:t>Will need to manage updates, especially given that custom code is likely resting on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1714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Conformance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ValueSet, </a:t>
            </a:r>
            <a:r>
              <a:rPr lang="en-US" sz="31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NamingSystem</a:t>
            </a:r>
            <a:r>
              <a:rPr lang="en-US" sz="31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ConceptMap &amp; </a:t>
            </a:r>
            <a:r>
              <a:rPr lang="en-US" sz="31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StructureDefinition</a:t>
            </a:r>
            <a:endParaRPr lang="en-US" noProof="0" dirty="0"/>
          </a:p>
          <a:p>
            <a:pPr lvl="1"/>
            <a:r>
              <a:rPr lang="en-US" noProof="0" dirty="0"/>
              <a:t>Provide “metadata” for operation of systems</a:t>
            </a:r>
          </a:p>
          <a:p>
            <a:pPr lvl="2"/>
            <a:r>
              <a:rPr lang="en-US" noProof="0" dirty="0"/>
              <a:t>Allow for “dynamic” configuration</a:t>
            </a:r>
          </a:p>
          <a:p>
            <a:pPr lvl="2"/>
            <a:r>
              <a:rPr lang="en-US" noProof="0" dirty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/>
              <a:t>Can be hosted anywhere</a:t>
            </a:r>
          </a:p>
          <a:p>
            <a:pPr lvl="2"/>
            <a:r>
              <a:rPr lang="en-US" noProof="0" dirty="0"/>
              <a:t>Do you require a local copy for performance reasons?  Perhaps synchronized copy via </a:t>
            </a:r>
            <a:br>
              <a:rPr lang="en-US" noProof="0" dirty="0"/>
            </a:br>
            <a:r>
              <a:rPr lang="en-US" noProof="0" dirty="0"/>
              <a:t>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95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Often arranged in cascading hierarchy</a:t>
            </a:r>
          </a:p>
          <a:p>
            <a:pPr lvl="1"/>
            <a:r>
              <a:rPr lang="en-US" noProof="0" dirty="0"/>
              <a:t>E.g. International value set, national value set, local value set</a:t>
            </a:r>
          </a:p>
          <a:p>
            <a:pPr lvl="1"/>
            <a:r>
              <a:rPr lang="en-US" noProof="0" dirty="0"/>
              <a:t>Need to consider timeframe and mechanism for propagating changes from higher levels in the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540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628801"/>
            <a:ext cx="6408711" cy="486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1776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Bundles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Mechanism for messages, queries, transactions, query responses</a:t>
            </a:r>
          </a:p>
          <a:p>
            <a:pPr lvl="0"/>
            <a:r>
              <a:rPr lang="en-US" noProof="0" dirty="0"/>
              <a:t>In theory, could regenerate a document from constituent parts, but:</a:t>
            </a:r>
          </a:p>
          <a:p>
            <a:pPr lvl="1"/>
            <a:r>
              <a:rPr lang="en-US" noProof="0" dirty="0"/>
              <a:t>No clear boundary on what’s part of document vs. not</a:t>
            </a:r>
          </a:p>
          <a:p>
            <a:pPr lvl="1"/>
            <a:r>
              <a:rPr lang="en-US" noProof="0" dirty="0"/>
              <a:t>No way to guarantee order of entries</a:t>
            </a:r>
          </a:p>
          <a:p>
            <a:pPr lvl="1"/>
            <a:r>
              <a:rPr lang="en-US" noProof="0" dirty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8205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Bundle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Ids within a bundle</a:t>
            </a:r>
          </a:p>
          <a:p>
            <a:pPr lvl="1"/>
            <a:r>
              <a:rPr lang="en-US" noProof="0" dirty="0"/>
              <a:t>Resources in bundles can be identified by UUID, server id or version-specific id</a:t>
            </a:r>
          </a:p>
          <a:p>
            <a:pPr lvl="1"/>
            <a:r>
              <a:rPr lang="en-US" noProof="0" dirty="0"/>
              <a:t>Server ids allow information in a document to be linked to existing resources.</a:t>
            </a:r>
          </a:p>
          <a:p>
            <a:pPr lvl="1"/>
            <a:r>
              <a:rPr lang="en-US" noProof="0" dirty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580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Bundle</a:t>
            </a:r>
            <a:r>
              <a:rPr lang="en-US" baseline="0" noProof="0" dirty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Where’s the resource – bundled, contained, remote?</a:t>
            </a:r>
          </a:p>
          <a:p>
            <a:pPr lvl="1"/>
            <a:r>
              <a:rPr lang="en-US" noProof="0" dirty="0"/>
              <a:t>“contained” should only be used if resource can’t stand alone</a:t>
            </a:r>
          </a:p>
          <a:p>
            <a:pPr lvl="2"/>
            <a:r>
              <a:rPr lang="en-US" noProof="0" dirty="0"/>
              <a:t>Can’t exist if parent is removed</a:t>
            </a:r>
          </a:p>
          <a:p>
            <a:pPr lvl="2"/>
            <a:r>
              <a:rPr lang="en-US" noProof="0" dirty="0"/>
              <a:t>Not enough information to resolve</a:t>
            </a:r>
          </a:p>
          <a:p>
            <a:pPr lvl="1"/>
            <a:r>
              <a:rPr lang="en-US" noProof="0" dirty="0"/>
              <a:t>In bundle for document if part of narrative rendering rules or want part if signed content</a:t>
            </a:r>
          </a:p>
          <a:p>
            <a:pPr lvl="1"/>
            <a:r>
              <a:rPr lang="en-US" noProof="0" dirty="0"/>
              <a:t>In bundle for message if needed to process message and no separate query desired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0959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Which of the previous FHIR considerations are you going to pay particular attention to in your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Paradigm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Additional Considerations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identity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Variable server capabilities</a:t>
            </a:r>
          </a:p>
          <a:p>
            <a:r>
              <a:rPr lang="en-US" dirty="0"/>
              <a:t>Prohibiting data elements</a:t>
            </a:r>
          </a:p>
          <a:p>
            <a:r>
              <a:rPr lang="en-US" dirty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7442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Resolving 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Resource is electronic representation of real-world object</a:t>
            </a:r>
          </a:p>
          <a:p>
            <a:pPr lvl="0"/>
            <a:r>
              <a:rPr lang="en-US" sz="2800" noProof="0" dirty="0"/>
              <a:t>Can have multiple resource instances for same real-world object</a:t>
            </a:r>
          </a:p>
          <a:p>
            <a:pPr lvl="1"/>
            <a:r>
              <a:rPr lang="en-US" sz="2400" noProof="0" dirty="0"/>
              <a:t>Different servers or sometimes even same server</a:t>
            </a:r>
          </a:p>
          <a:p>
            <a:pPr lvl="1"/>
            <a:r>
              <a:rPr lang="en-US" sz="2400" noProof="0" dirty="0"/>
              <a:t>Ids for same resource on different servers can be completely different</a:t>
            </a:r>
          </a:p>
          <a:p>
            <a:pPr lvl="1"/>
            <a:r>
              <a:rPr lang="en-US" sz="2400" noProof="0" dirty="0"/>
              <a:t>Data on different servers can also vary</a:t>
            </a:r>
          </a:p>
          <a:p>
            <a:pPr lvl="0"/>
            <a:r>
              <a:rPr lang="en-US" sz="2800" noProof="0" dirty="0"/>
              <a:t>One resource multiple sites (with different ids)</a:t>
            </a:r>
          </a:p>
          <a:p>
            <a:pPr lvl="0"/>
            <a:r>
              <a:rPr lang="en-US" sz="2800" noProof="0" dirty="0"/>
              <a:t>Available data may vary</a:t>
            </a:r>
          </a:p>
        </p:txBody>
      </p:sp>
    </p:spTree>
    <p:extLst>
      <p:ext uri="{BB962C8B-B14F-4D97-AF65-F5344CB8AC3E}">
        <p14:creationId xmlns:p14="http://schemas.microsoft.com/office/powerpoint/2010/main" val="10484931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Resolving identity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Matching resources within and across servers is generally accomplished by business id (“identifier”)</a:t>
            </a:r>
          </a:p>
          <a:p>
            <a:r>
              <a:rPr lang="en-US" noProof="0" dirty="0"/>
              <a:t>May also have business “version”</a:t>
            </a:r>
          </a:p>
          <a:p>
            <a:pPr lvl="1"/>
            <a:r>
              <a:rPr lang="en-US" noProof="0" dirty="0"/>
              <a:t>Rules over changing business version are domain-dependent.  </a:t>
            </a:r>
          </a:p>
          <a:p>
            <a:pPr lvl="1"/>
            <a:r>
              <a:rPr lang="en-US" noProof="0" dirty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0518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Missing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Extremely few resource or data type elements are required (</a:t>
            </a:r>
            <a:r>
              <a:rPr lang="en-US" noProof="0" dirty="0" err="1"/>
              <a:t>minOccurs</a:t>
            </a:r>
            <a:r>
              <a:rPr lang="en-US" noProof="0" dirty="0"/>
              <a:t> &gt; 0)</a:t>
            </a:r>
          </a:p>
          <a:p>
            <a:pPr lvl="1"/>
            <a:r>
              <a:rPr lang="en-US" noProof="0" dirty="0"/>
              <a:t>Resources and data types are context independent</a:t>
            </a:r>
          </a:p>
          <a:p>
            <a:pPr lvl="1"/>
            <a:r>
              <a:rPr lang="en-US" noProof="0" dirty="0"/>
              <a:t>Extensions might supersede core elements</a:t>
            </a:r>
          </a:p>
          <a:p>
            <a:r>
              <a:rPr lang="en-US" noProof="0" dirty="0"/>
              <a:t>Therefore</a:t>
            </a:r>
          </a:p>
          <a:p>
            <a:pPr lvl="1"/>
            <a:r>
              <a:rPr lang="en-US" noProof="0" dirty="0"/>
              <a:t>Don’t assume data will be present</a:t>
            </a:r>
          </a:p>
          <a:p>
            <a:pPr lvl="2"/>
            <a:r>
              <a:rPr lang="en-US" noProof="0" dirty="0"/>
              <a:t>Always check for element/@value, not just element</a:t>
            </a:r>
          </a:p>
          <a:p>
            <a:pPr lvl="1"/>
            <a:r>
              <a:rPr lang="en-US" noProof="0" dirty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871071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FHIR resources are interrelated</a:t>
            </a:r>
            <a:r>
              <a:rPr lang="en-US" baseline="0" noProof="0" dirty="0"/>
              <a:t> in a network, not a hierarchy</a:t>
            </a:r>
          </a:p>
          <a:p>
            <a:pPr lvl="1"/>
            <a:r>
              <a:rPr lang="en-US" noProof="0" dirty="0"/>
              <a:t>Direct and indirect looping relationships are possible</a:t>
            </a:r>
          </a:p>
          <a:p>
            <a:pPr lvl="2"/>
            <a:r>
              <a:rPr lang="en-US" noProof="0" dirty="0"/>
              <a:t>In resource definitions &amp; instances</a:t>
            </a:r>
          </a:p>
          <a:p>
            <a:pPr lvl="2"/>
            <a:r>
              <a:rPr lang="en-US" noProof="0" dirty="0"/>
              <a:t>Even if not possible with core elements, may occur with extensions</a:t>
            </a:r>
          </a:p>
          <a:p>
            <a:pPr lvl="1"/>
            <a:r>
              <a:rPr lang="en-US" noProof="0" dirty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9999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Variable Server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FHIR defines a number of mechanisms to give clients control of queries</a:t>
            </a:r>
          </a:p>
          <a:p>
            <a:pPr lvl="1"/>
            <a:r>
              <a:rPr lang="en-US" sz="2400" dirty="0"/>
              <a:t>Paging, many filters, _include, _summary, compartments</a:t>
            </a:r>
          </a:p>
          <a:p>
            <a:pPr lvl="1"/>
            <a:r>
              <a:rPr lang="en-US" sz="2400" dirty="0"/>
              <a:t>However, these are all optional . . .</a:t>
            </a:r>
          </a:p>
          <a:p>
            <a:r>
              <a:rPr lang="en-US" sz="2800" dirty="0"/>
              <a:t>What should a server do?</a:t>
            </a:r>
          </a:p>
          <a:p>
            <a:pPr lvl="1"/>
            <a:r>
              <a:rPr lang="en-US" sz="2000" dirty="0"/>
              <a:t>Cost/benefit trade-off</a:t>
            </a:r>
          </a:p>
          <a:p>
            <a:pPr lvl="1"/>
            <a:r>
              <a:rPr lang="en-US" sz="2000" dirty="0"/>
              <a:t>More you support, more clients will work with you</a:t>
            </a:r>
          </a:p>
          <a:p>
            <a:pPr lvl="1"/>
            <a:r>
              <a:rPr lang="en-US" sz="2000" dirty="0"/>
              <a:t>Some capabilities may be very expensive in some architectures</a:t>
            </a:r>
          </a:p>
          <a:p>
            <a:pPr lvl="1"/>
            <a:r>
              <a:rPr lang="en-US" sz="2000" dirty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96443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r>
              <a:rPr lang="en-US" baseline="0" dirty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What should a client do?</a:t>
            </a:r>
          </a:p>
          <a:p>
            <a:pPr lvl="1"/>
            <a:r>
              <a:rPr lang="en-US" sz="2400" dirty="0"/>
              <a:t>Take advantage of desired capabilities, work with narrow set of servers</a:t>
            </a:r>
          </a:p>
          <a:p>
            <a:pPr lvl="2"/>
            <a:r>
              <a:rPr lang="en-US" sz="2000" dirty="0"/>
              <a:t>Works well in closed environments</a:t>
            </a:r>
          </a:p>
          <a:p>
            <a:pPr lvl="1"/>
            <a:r>
              <a:rPr lang="en-US" sz="2400" dirty="0"/>
              <a:t>Use minimal capabilities, work in most/all environments</a:t>
            </a:r>
          </a:p>
          <a:p>
            <a:pPr lvl="1"/>
            <a:r>
              <a:rPr lang="en-US" sz="2400" dirty="0"/>
              <a:t>Use advanced features where available, fallback to client processing where needed</a:t>
            </a:r>
          </a:p>
          <a:p>
            <a:pPr lvl="2"/>
            <a:r>
              <a:rPr lang="en-US" sz="2000" dirty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9976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</a:t>
            </a:r>
            <a:r>
              <a:rPr lang="en-US" baseline="0" dirty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b="0" dirty="0"/>
              <a:t> set a </a:t>
            </a:r>
            <a:r>
              <a:rPr lang="en-US" b="0" dirty="0" err="1"/>
              <a:t>maxOccurs</a:t>
            </a:r>
            <a:r>
              <a:rPr lang="en-US" b="0" dirty="0"/>
              <a:t>=0 for</a:t>
            </a:r>
            <a:r>
              <a:rPr lang="en-US" b="0" baseline="0" dirty="0"/>
              <a:t>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21871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</a:t>
            </a:r>
            <a:r>
              <a:rPr lang="en-US" baseline="0" dirty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CA" dirty="0">
                <a:hlinkClick r:id="rId3"/>
              </a:rPr>
              <a:t>https://healthlevelseven.desk.com</a:t>
            </a:r>
            <a:endParaRPr lang="en-CA" dirty="0"/>
          </a:p>
          <a:p>
            <a:pPr lvl="3"/>
            <a:r>
              <a:rPr lang="en-US" dirty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Profiled FHIR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Profile-less FHIR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You don’t need profiles to interoperate with FHIR</a:t>
            </a:r>
          </a:p>
          <a:p>
            <a:pPr lvl="1"/>
            <a:r>
              <a:rPr lang="en-US" sz="2400" dirty="0"/>
              <a:t>Resources are “discrete” enough that mechanism to populate most elements is clear</a:t>
            </a:r>
          </a:p>
          <a:p>
            <a:r>
              <a:rPr lang="en-US" sz="2800" dirty="0"/>
              <a:t>Approach</a:t>
            </a:r>
          </a:p>
          <a:p>
            <a:pPr lvl="1"/>
            <a:r>
              <a:rPr lang="en-US" sz="2400" dirty="0"/>
              <a:t>Populate/consume all elements you know, use HL7 or country-standard extensions for extras</a:t>
            </a:r>
          </a:p>
          <a:p>
            <a:pPr lvl="1"/>
            <a:r>
              <a:rPr lang="en-US" sz="2400" dirty="0"/>
              <a:t>Map to/from “recommended” terminologies as much as possible, populate </a:t>
            </a:r>
            <a:r>
              <a:rPr lang="en-US" sz="2400" dirty="0" err="1"/>
              <a:t>CodeableConcept.text</a:t>
            </a:r>
            <a:endParaRPr lang="en-US" sz="2400" dirty="0"/>
          </a:p>
          <a:p>
            <a:pPr lvl="1"/>
            <a:r>
              <a:rPr lang="en-US" sz="2400" dirty="0"/>
              <a:t>Expose capabilities in Conformance resource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446226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Uses for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noProof="0" dirty="0"/>
              <a:t>Profiles are still quite useful</a:t>
            </a:r>
          </a:p>
          <a:p>
            <a:pPr lvl="1"/>
            <a:r>
              <a:rPr lang="en-US" sz="2800" noProof="0" dirty="0"/>
              <a:t>Define documents and messages</a:t>
            </a:r>
          </a:p>
          <a:p>
            <a:pPr lvl="1"/>
            <a:r>
              <a:rPr lang="en-US" sz="2800" dirty="0"/>
              <a:t>Define extensions, search parameters</a:t>
            </a:r>
          </a:p>
          <a:p>
            <a:pPr lvl="1"/>
            <a:r>
              <a:rPr lang="en-US" sz="2800" noProof="0" dirty="0"/>
              <a:t>Set interoperability expectations in a particular context</a:t>
            </a:r>
          </a:p>
          <a:p>
            <a:pPr lvl="2"/>
            <a:r>
              <a:rPr lang="en-US" dirty="0"/>
              <a:t>National standards, types of care, business patterns</a:t>
            </a:r>
          </a:p>
          <a:p>
            <a:pPr lvl="1"/>
            <a:r>
              <a:rPr lang="en-US" sz="2800" noProof="0" dirty="0"/>
              <a:t>Clinical practice guidelines / detailed clinical models</a:t>
            </a:r>
          </a:p>
          <a:p>
            <a:pPr lvl="1"/>
            <a:r>
              <a:rPr lang="en-US" sz="2800" dirty="0"/>
              <a:t>Document system capabilities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70138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Profiles to guide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Profiles can be used to dynamically configure</a:t>
            </a:r>
            <a:r>
              <a:rPr lang="en-US" baseline="0" noProof="0" dirty="0"/>
              <a:t> system behavior</a:t>
            </a:r>
          </a:p>
          <a:p>
            <a:pPr lvl="1"/>
            <a:r>
              <a:rPr lang="en-US" noProof="0" dirty="0"/>
              <a:t>Load a profile to guide data entry</a:t>
            </a:r>
          </a:p>
          <a:p>
            <a:pPr lvl="2"/>
            <a:r>
              <a:rPr lang="en-US" dirty="0"/>
              <a:t>E.g. Oncology referral</a:t>
            </a:r>
            <a:endParaRPr lang="en-US" noProof="0" dirty="0"/>
          </a:p>
          <a:p>
            <a:pPr lvl="1"/>
            <a:r>
              <a:rPr lang="en-US" noProof="0" dirty="0"/>
              <a:t>Load a profile to guide data display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3076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Simultaneous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Multiple profiles can apply to an instance at the same time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codings</a:t>
            </a:r>
            <a:r>
              <a:rPr lang="en-US" dirty="0"/>
              <a:t> for different value sets</a:t>
            </a:r>
          </a:p>
          <a:p>
            <a:pPr lvl="1"/>
            <a:r>
              <a:rPr lang="en-US" dirty="0"/>
              <a:t>Include the union of all needed elements</a:t>
            </a:r>
          </a:p>
          <a:p>
            <a:pPr lvl="1"/>
            <a:r>
              <a:rPr lang="en-US" dirty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3439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Declaring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/>
              <a:t>Instances can identify what profiles they support using tags</a:t>
            </a:r>
          </a:p>
          <a:p>
            <a:pPr marL="742950" lvl="1" indent="-342900"/>
            <a:r>
              <a:rPr lang="en-US" dirty="0"/>
              <a:t>Considerations:</a:t>
            </a:r>
          </a:p>
          <a:p>
            <a:pPr marL="1143000" lvl="2" indent="-342900"/>
            <a:r>
              <a:rPr lang="en-US" dirty="0"/>
              <a:t>Is declaration version-specific?</a:t>
            </a:r>
          </a:p>
          <a:p>
            <a:pPr marL="1143000" lvl="2" indent="-342900"/>
            <a:r>
              <a:rPr lang="en-US" dirty="0"/>
              <a:t>Do you trust the declaration to be accurate?</a:t>
            </a:r>
          </a:p>
          <a:p>
            <a:pPr marL="1143000" lvl="2" indent="-342900"/>
            <a:r>
              <a:rPr lang="en-US" dirty="0"/>
              <a:t>Will all clients declare the profiles of interest on submissions?</a:t>
            </a:r>
          </a:p>
          <a:p>
            <a:pPr marL="1143000" lvl="2" indent="-342900"/>
            <a:r>
              <a:rPr lang="en-US" dirty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5221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now?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Dealing with DSTU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FHIR is a “draft standard”</a:t>
            </a:r>
          </a:p>
          <a:p>
            <a:pPr lvl="1"/>
            <a:r>
              <a:rPr lang="en-US" sz="2400" noProof="0" dirty="0"/>
              <a:t>Anything can change – no compatibility promised</a:t>
            </a:r>
          </a:p>
          <a:p>
            <a:pPr lvl="1"/>
            <a:r>
              <a:rPr lang="en-US" sz="2400" noProof="0" dirty="0"/>
              <a:t>Changes driven by implementation feedback</a:t>
            </a:r>
          </a:p>
          <a:p>
            <a:pPr lvl="2"/>
            <a:r>
              <a:rPr lang="en-US" sz="2000" noProof="0" dirty="0"/>
              <a:t>Most changes expected in resources</a:t>
            </a:r>
          </a:p>
          <a:p>
            <a:pPr lvl="2"/>
            <a:r>
              <a:rPr lang="en-US" sz="2000" noProof="0" dirty="0"/>
              <a:t>Already significant implementation experience through reference implementations, connectathons</a:t>
            </a:r>
          </a:p>
          <a:p>
            <a:pPr lvl="1"/>
            <a:r>
              <a:rPr lang="en-US" sz="2400" dirty="0"/>
              <a:t>Some needed resources aren’t yet defined</a:t>
            </a:r>
          </a:p>
          <a:p>
            <a:pPr lvl="2"/>
            <a:r>
              <a:rPr lang="en-US" sz="2000" noProof="0" dirty="0" err="1"/>
              <a:t>BillingItem</a:t>
            </a:r>
            <a:r>
              <a:rPr lang="en-US" sz="2000" noProof="0" dirty="0"/>
              <a:t>, </a:t>
            </a:r>
            <a:r>
              <a:rPr lang="en-US" sz="2000" noProof="0" dirty="0" err="1"/>
              <a:t>ClinicalTrial</a:t>
            </a:r>
            <a:r>
              <a:rPr lang="en-US" sz="2000" noProof="0" dirty="0"/>
              <a:t>, Outbreak, etc.</a:t>
            </a:r>
          </a:p>
          <a:p>
            <a:pPr lvl="1"/>
            <a:r>
              <a:rPr lang="en-US" sz="2400" dirty="0"/>
              <a:t>At least one more DSTU, possibly more before content becomes normative</a:t>
            </a:r>
          </a:p>
          <a:p>
            <a:pPr lvl="2"/>
            <a:r>
              <a:rPr lang="en-US" sz="2000" noProof="0" dirty="0"/>
              <a:t>What goes normative when will depend on </a:t>
            </a:r>
            <a:br>
              <a:rPr lang="en-US" sz="2000" noProof="0" dirty="0"/>
            </a:br>
            <a:r>
              <a:rPr lang="en-US" sz="2000" noProof="0" dirty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178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If multiple DSTU versions could be in play</a:t>
            </a:r>
          </a:p>
          <a:p>
            <a:pPr lvl="1"/>
            <a:r>
              <a:rPr lang="en-US" dirty="0"/>
              <a:t>Distinguish using tags or distinct endpoints</a:t>
            </a:r>
          </a:p>
          <a:p>
            <a:pPr lvl="1"/>
            <a:r>
              <a:rPr lang="en-US" noProof="0" dirty="0"/>
              <a:t>Be prepared to transform between versions to move/rename elements or handle syntax changes</a:t>
            </a:r>
          </a:p>
          <a:p>
            <a:r>
              <a:rPr lang="en-US" dirty="0"/>
              <a:t>For missing resources</a:t>
            </a:r>
          </a:p>
          <a:p>
            <a:pPr lvl="1"/>
            <a:r>
              <a:rPr lang="en-US" noProof="0" dirty="0"/>
              <a:t>Use Basic</a:t>
            </a:r>
          </a:p>
          <a:p>
            <a:pPr lvl="1"/>
            <a:r>
              <a:rPr lang="en-US" dirty="0"/>
              <a:t>Create your own custom resource</a:t>
            </a:r>
          </a:p>
          <a:p>
            <a:pPr lvl="2"/>
            <a:r>
              <a:rPr lang="en-US" dirty="0"/>
              <a:t>Non-conformant, but ok during DSTU in closed community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800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FHIR adoption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Low hanging fruit</a:t>
            </a:r>
          </a:p>
          <a:p>
            <a:pPr lvl="1"/>
            <a:r>
              <a:rPr lang="en-US" noProof="0" dirty="0"/>
              <a:t>Registries</a:t>
            </a:r>
          </a:p>
          <a:p>
            <a:pPr lvl="1"/>
            <a:r>
              <a:rPr lang="en-US" noProof="0" dirty="0"/>
              <a:t>Terminology</a:t>
            </a:r>
          </a:p>
          <a:p>
            <a:pPr lvl="1"/>
            <a:r>
              <a:rPr lang="en-US" noProof="0" dirty="0"/>
              <a:t>MHD (XDS)</a:t>
            </a:r>
          </a:p>
          <a:p>
            <a:pPr lvl="1"/>
            <a:r>
              <a:rPr lang="en-US" noProof="0" dirty="0"/>
              <a:t>CCDA interface</a:t>
            </a:r>
          </a:p>
          <a:p>
            <a:pPr lvl="1"/>
            <a:r>
              <a:rPr lang="en-US" noProof="0" dirty="0"/>
              <a:t>Patient Portals / Mobile Health</a:t>
            </a:r>
          </a:p>
          <a:p>
            <a:pPr lvl="1"/>
            <a:r>
              <a:rPr lang="en-US" noProof="0" dirty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58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Simple, out-of-the-box interoperability</a:t>
            </a:r>
          </a:p>
          <a:p>
            <a:r>
              <a:rPr lang="en-US" noProof="0" dirty="0"/>
              <a:t>Leverage</a:t>
            </a:r>
            <a:r>
              <a:rPr lang="en-US" baseline="0" noProof="0" dirty="0"/>
              <a:t> HTTP: GET, POST, etc.</a:t>
            </a:r>
          </a:p>
          <a:p>
            <a:r>
              <a:rPr lang="en-US" noProof="0" dirty="0"/>
              <a:t>Pre-defined operations</a:t>
            </a:r>
          </a:p>
          <a:p>
            <a:pPr lvl="1"/>
            <a:r>
              <a:rPr lang="en-US" noProof="0" dirty="0"/>
              <a:t>Create, Read, Update, Delete</a:t>
            </a:r>
          </a:p>
          <a:p>
            <a:pPr lvl="1"/>
            <a:r>
              <a:rPr lang="en-US" noProof="0" dirty="0"/>
              <a:t>Also: History, Read Version, Search, Updates, Validate, Conformance &amp;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</a:t>
            </a:r>
            <a:r>
              <a:rPr lang="en-US" baseline="0" dirty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Trial &amp; experiment</a:t>
            </a:r>
          </a:p>
          <a:p>
            <a:pPr lvl="1"/>
            <a:r>
              <a:rPr lang="en-US" noProof="0" dirty="0"/>
              <a:t>Green-field</a:t>
            </a:r>
          </a:p>
          <a:p>
            <a:pPr lvl="1"/>
            <a:r>
              <a:rPr lang="en-US" noProof="0" dirty="0"/>
              <a:t>Pilots</a:t>
            </a:r>
          </a:p>
          <a:p>
            <a:pPr lvl="1"/>
            <a:r>
              <a:rPr lang="en-US" noProof="0" dirty="0"/>
              <a:t>“good fit” solutions</a:t>
            </a:r>
            <a:r>
              <a:rPr lang="en-US" baseline="0" noProof="0" dirty="0"/>
              <a:t> (mobile, social media)</a:t>
            </a:r>
          </a:p>
          <a:p>
            <a:pPr lvl="1"/>
            <a:r>
              <a:rPr lang="en-US" baseline="0" noProof="0" dirty="0"/>
              <a:t>Elements not standardized elsewhere</a:t>
            </a:r>
          </a:p>
          <a:p>
            <a:pPr lvl="2"/>
            <a:r>
              <a:rPr lang="en-US" dirty="0"/>
              <a:t>Questionnaire, </a:t>
            </a:r>
            <a:r>
              <a:rPr lang="en-US" dirty="0" err="1"/>
              <a:t>ConceptMap</a:t>
            </a:r>
            <a:r>
              <a:rPr lang="en-US" dirty="0"/>
              <a:t>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9290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>
                <a:ea typeface="+mn-ea"/>
                <a:cs typeface="+mn-cs"/>
              </a:rPr>
              <a:t>May be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169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Monitor</a:t>
            </a:r>
          </a:p>
          <a:p>
            <a:pPr lvl="1"/>
            <a:r>
              <a:rPr lang="en-US" noProof="0" dirty="0"/>
              <a:t>Wait for</a:t>
            </a:r>
            <a:r>
              <a:rPr lang="en-US" baseline="0" noProof="0" dirty="0"/>
              <a:t> next DSTU, normative, jurisdictional direction (e.g. meaningful use)</a:t>
            </a:r>
          </a:p>
          <a:p>
            <a:pPr lvl="1"/>
            <a:r>
              <a:rPr lang="en-US" dirty="0"/>
              <a:t>Wait for stability in reference implementations</a:t>
            </a:r>
          </a:p>
          <a:p>
            <a:pPr lvl="1"/>
            <a:r>
              <a:rPr lang="en-US" noProof="0" dirty="0"/>
              <a:t>Wait to see more implementation experience</a:t>
            </a:r>
          </a:p>
          <a:p>
            <a:pPr lvl="0"/>
            <a:r>
              <a:rPr lang="en-US" noProof="0" dirty="0"/>
              <a:t>Ignore</a:t>
            </a:r>
          </a:p>
          <a:p>
            <a:pPr lvl="1"/>
            <a:r>
              <a:rPr lang="en-US" dirty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75535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How much will implementing a FHIR solution cost?</a:t>
            </a:r>
          </a:p>
          <a:p>
            <a:pPr lvl="1"/>
            <a:r>
              <a:rPr lang="en-US" sz="2400" baseline="0" noProof="0" dirty="0"/>
              <a:t>Considerations</a:t>
            </a:r>
          </a:p>
          <a:p>
            <a:pPr lvl="2"/>
            <a:r>
              <a:rPr lang="en-US" sz="2000" baseline="0" noProof="0" dirty="0"/>
              <a:t>Reference implementations help</a:t>
            </a:r>
          </a:p>
          <a:p>
            <a:pPr lvl="2"/>
            <a:r>
              <a:rPr lang="en-US" sz="2000" baseline="0" noProof="0" dirty="0"/>
              <a:t>Learning curve is lower</a:t>
            </a:r>
          </a:p>
          <a:p>
            <a:pPr lvl="3"/>
            <a:r>
              <a:rPr lang="en-US" sz="1800" baseline="0" noProof="0" dirty="0"/>
              <a:t>Still a curve if unfamiliar with XML / JSON / REST</a:t>
            </a:r>
          </a:p>
          <a:p>
            <a:pPr lvl="2"/>
            <a:r>
              <a:rPr lang="en-US" sz="2000" baseline="0" noProof="0" dirty="0"/>
              <a:t>Faster to “drive by” interoperability</a:t>
            </a:r>
          </a:p>
          <a:p>
            <a:pPr lvl="2"/>
            <a:r>
              <a:rPr lang="en-US" sz="2000" baseline="0" noProof="0" dirty="0"/>
              <a:t>Can’t speed consensus</a:t>
            </a:r>
          </a:p>
          <a:p>
            <a:pPr lvl="2"/>
            <a:r>
              <a:rPr lang="en-US" sz="2000" noProof="0" dirty="0"/>
              <a:t>Tools to help with mapping to internal codes and structures, still takes time</a:t>
            </a:r>
          </a:p>
          <a:p>
            <a:pPr lvl="2"/>
            <a:r>
              <a:rPr lang="en-US" sz="2000" noProof="0" dirty="0"/>
              <a:t>Anecdotal</a:t>
            </a:r>
            <a:r>
              <a:rPr lang="en-US" sz="2000" baseline="0" noProof="0" dirty="0"/>
              <a:t> is “faster” to “significantly faster” to implement</a:t>
            </a:r>
            <a:endParaRPr lang="en-US" sz="20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901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Skill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To implement a FHIR solution, you’ll need:</a:t>
            </a:r>
          </a:p>
          <a:p>
            <a:pPr lvl="1"/>
            <a:r>
              <a:rPr lang="en-US" noProof="0" dirty="0"/>
              <a:t>Knowledge of XML and/or JSON</a:t>
            </a:r>
          </a:p>
          <a:p>
            <a:pPr lvl="1"/>
            <a:r>
              <a:rPr lang="en-US" noProof="0" dirty="0"/>
              <a:t>Some degree of familiarity with HTTP (assuming REST)</a:t>
            </a:r>
          </a:p>
          <a:p>
            <a:pPr lvl="1"/>
            <a:r>
              <a:rPr lang="en-US" noProof="0" dirty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650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What’s giving you pain now?</a:t>
            </a:r>
          </a:p>
          <a:p>
            <a:pPr lvl="0"/>
            <a:r>
              <a:rPr lang="en-US" noProof="0" dirty="0"/>
              <a:t>How could FHIR address those pain points?</a:t>
            </a:r>
          </a:p>
          <a:p>
            <a:pPr lvl="0"/>
            <a:r>
              <a:rPr lang="en-US" noProof="0" dirty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242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Time-points for </a:t>
            </a:r>
            <a:br>
              <a:rPr lang="en-US" noProof="0" dirty="0"/>
            </a:br>
            <a:r>
              <a:rPr lang="en-US" noProof="0" dirty="0"/>
              <a:t>re-evaluation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/>
              <a:t>Jan 2016: DSTU 2.1 ballot</a:t>
            </a:r>
          </a:p>
          <a:p>
            <a:pPr marL="342900" lvl="0" indent="-342900"/>
            <a:r>
              <a:rPr lang="en-US" dirty="0"/>
              <a:t>Spring 2016: DSTU 2.1 published</a:t>
            </a:r>
          </a:p>
          <a:p>
            <a:pPr marL="342900" lvl="0" indent="-342900"/>
            <a:r>
              <a:rPr lang="en-US" dirty="0"/>
              <a:t>2017: First Normative specification</a:t>
            </a:r>
          </a:p>
          <a:p>
            <a:pPr marL="342900" lvl="0" indent="-342900"/>
            <a:r>
              <a:rPr lang="en-US" dirty="0"/>
              <a:t>Additional releases every 18-24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82" y="4365104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93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wiki.hl7.org/?title=FHIR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 for </a:t>
            </a:r>
            <a:r>
              <a:rPr lang="en-US" b="1" noProof="0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/>
              <a:t>Attend other FHIR tutorials</a:t>
            </a:r>
          </a:p>
          <a:p>
            <a:pPr lvl="1"/>
            <a:r>
              <a:rPr lang="en-US" sz="1900" noProof="0" dirty="0"/>
              <a:t>Developers, Profiles, Deep Dive</a:t>
            </a:r>
          </a:p>
          <a:p>
            <a:r>
              <a:rPr lang="en-US" sz="2400" noProof="0" dirty="0"/>
              <a:t>Read the spec: </a:t>
            </a:r>
            <a:r>
              <a:rPr lang="en-US" sz="2400" noProof="0" dirty="0">
                <a:hlinkClick r:id="rId2"/>
              </a:rPr>
              <a:t>http://hl7.org/fhir</a:t>
            </a:r>
            <a:endParaRPr lang="en-US" sz="2400" noProof="0" dirty="0"/>
          </a:p>
          <a:p>
            <a:r>
              <a:rPr lang="en-US" sz="2400" noProof="0" dirty="0"/>
              <a:t>Comment in the discussion areas</a:t>
            </a:r>
            <a:endParaRPr lang="en-US" sz="1800" noProof="0" dirty="0"/>
          </a:p>
          <a:p>
            <a:r>
              <a:rPr lang="en-US" sz="2400" noProof="0" dirty="0"/>
              <a:t>Follow #FHIR on Twitter</a:t>
            </a:r>
          </a:p>
          <a:p>
            <a:r>
              <a:rPr lang="en-US" sz="2400" noProof="0" dirty="0"/>
              <a:t>Shape the specification:</a:t>
            </a:r>
          </a:p>
          <a:p>
            <a:pPr lvl="1"/>
            <a:r>
              <a:rPr lang="en-US" sz="2000" noProof="0" dirty="0"/>
              <a:t>Join the FHIR track at this WGM</a:t>
            </a:r>
          </a:p>
          <a:p>
            <a:pPr lvl="1"/>
            <a:r>
              <a:rPr lang="en-US" sz="2000" noProof="0" dirty="0"/>
              <a:t>Feedback – discussion, tracker, list server</a:t>
            </a:r>
          </a:p>
          <a:p>
            <a:pPr lvl="1"/>
            <a:r>
              <a:rPr lang="en-US" sz="2000" noProof="0" dirty="0"/>
              <a:t>Try implementing it</a:t>
            </a:r>
          </a:p>
          <a:p>
            <a:pPr lvl="1"/>
            <a:r>
              <a:rPr lang="en-US" sz="2000" noProof="0" dirty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418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Attend a Working Group Meeting</a:t>
            </a:r>
          </a:p>
          <a:p>
            <a:pPr lvl="1"/>
            <a:r>
              <a:rPr lang="en-AU" sz="1900" dirty="0"/>
              <a:t>Tutorials, </a:t>
            </a:r>
            <a:r>
              <a:rPr lang="en-AU" sz="1900" b="1" dirty="0"/>
              <a:t>Connectathons</a:t>
            </a:r>
          </a:p>
          <a:p>
            <a:pPr lvl="1"/>
            <a:r>
              <a:rPr lang="en-AU" sz="1900" dirty="0"/>
              <a:t>January 9-15 </a:t>
            </a:r>
            <a:r>
              <a:rPr lang="en-AU" sz="1900" dirty="0" err="1"/>
              <a:t>Orlando</a:t>
            </a:r>
            <a:endParaRPr lang="en-AU" sz="1900" dirty="0"/>
          </a:p>
          <a:p>
            <a:pPr lvl="1"/>
            <a:r>
              <a:rPr lang="en-AU" sz="1900" dirty="0"/>
              <a:t>May 7-13 Montreal</a:t>
            </a:r>
          </a:p>
          <a:p>
            <a:r>
              <a:rPr lang="en-AU" sz="2400" dirty="0"/>
              <a:t>Attend an Implementation Workshop</a:t>
            </a:r>
          </a:p>
          <a:p>
            <a:pPr lvl="1"/>
            <a:r>
              <a:rPr lang="en-AU" sz="1900" dirty="0"/>
              <a:t>Intensive tutorials, hands-on</a:t>
            </a:r>
          </a:p>
          <a:p>
            <a:pPr lvl="1"/>
            <a:r>
              <a:rPr lang="en-AU" sz="1900" dirty="0"/>
              <a:t>November 16-18 Dallas</a:t>
            </a:r>
          </a:p>
          <a:p>
            <a:r>
              <a:rPr lang="en-AU" sz="2400" dirty="0"/>
              <a:t>FHIR Institute Webinars</a:t>
            </a:r>
          </a:p>
          <a:p>
            <a:pPr lvl="1"/>
            <a:r>
              <a:rPr lang="en-AU" sz="1900" dirty="0"/>
              <a:t>October 19-23</a:t>
            </a:r>
          </a:p>
          <a:p>
            <a:r>
              <a:rPr lang="en-AU" sz="2400" dirty="0"/>
              <a:t>FHIR Developer Days</a:t>
            </a:r>
          </a:p>
          <a:p>
            <a:pPr lvl="1"/>
            <a:r>
              <a:rPr lang="en-AU" sz="1900" dirty="0"/>
              <a:t>Amsterdam Nov 18-20th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14832</TotalTime>
  <Words>4818</Words>
  <Application>Microsoft Office PowerPoint</Application>
  <PresentationFormat>On-screen Show (4:3)</PresentationFormat>
  <Paragraphs>893</Paragraphs>
  <Slides>101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0" baseType="lpstr">
      <vt:lpstr>ＭＳ Ｐゴシック</vt:lpstr>
      <vt:lpstr>Arial</vt:lpstr>
      <vt:lpstr>Calibri</vt:lpstr>
      <vt:lpstr>Courier New</vt:lpstr>
      <vt:lpstr>Franklin Gothic Book</vt:lpstr>
      <vt:lpstr>Times New Roman</vt:lpstr>
      <vt:lpstr>Verdana</vt:lpstr>
      <vt:lpstr>Wingdings</vt:lpstr>
      <vt:lpstr>Refined</vt:lpstr>
      <vt:lpstr>FHIR for Architects</vt:lpstr>
      <vt:lpstr>This presentation</vt:lpstr>
      <vt:lpstr>Who am I?</vt:lpstr>
      <vt:lpstr>Tutorial Objectives</vt:lpstr>
      <vt:lpstr>Level Setting</vt:lpstr>
      <vt:lpstr>Outline</vt:lpstr>
      <vt:lpstr>What Paradigm</vt:lpstr>
      <vt:lpstr>Paradigms</vt:lpstr>
      <vt:lpstr>REST</vt:lpstr>
      <vt:lpstr>FHIR Resource URLs</vt:lpstr>
      <vt:lpstr>When to use REST?</vt:lpstr>
      <vt:lpstr>When to avoid REST?</vt:lpstr>
      <vt:lpstr>Documents</vt:lpstr>
      <vt:lpstr>Documents – are bundles</vt:lpstr>
      <vt:lpstr>When to use Documents?</vt:lpstr>
      <vt:lpstr>When to avoid Documents?</vt:lpstr>
      <vt:lpstr>Messages</vt:lpstr>
      <vt:lpstr>Messages – are bundles</vt:lpstr>
      <vt:lpstr>When to use Messaging?</vt:lpstr>
      <vt:lpstr>When to avoid Messaging?</vt:lpstr>
      <vt:lpstr>Service Oriented Architecture (SOA)</vt:lpstr>
      <vt:lpstr>Example services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Apply it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Pop Quiz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Conformance resources</vt:lpstr>
      <vt:lpstr>Conformance resources (cont’d)</vt:lpstr>
      <vt:lpstr>Bundles</vt:lpstr>
      <vt:lpstr>Bundles (cont’d)</vt:lpstr>
      <vt:lpstr>Bundle decisions</vt:lpstr>
      <vt:lpstr>Bundle decisions (cont’d)</vt:lpstr>
      <vt:lpstr>Apply it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International HL7 FHIR Developer Days November 16-18, 2016 in Amsterdam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302</cp:revision>
  <dcterms:created xsi:type="dcterms:W3CDTF">2012-12-03T20:41:34Z</dcterms:created>
  <dcterms:modified xsi:type="dcterms:W3CDTF">2016-05-02T17:27:49Z</dcterms:modified>
</cp:coreProperties>
</file>