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6" r:id="rId1"/>
  </p:sldMasterIdLst>
  <p:notesMasterIdLst>
    <p:notesMasterId r:id="rId159"/>
  </p:notesMasterIdLst>
  <p:sldIdLst>
    <p:sldId id="256" r:id="rId2"/>
    <p:sldId id="630" r:id="rId3"/>
    <p:sldId id="258" r:id="rId4"/>
    <p:sldId id="636" r:id="rId5"/>
    <p:sldId id="259" r:id="rId6"/>
    <p:sldId id="644" r:id="rId7"/>
    <p:sldId id="356" r:id="rId8"/>
    <p:sldId id="631" r:id="rId9"/>
    <p:sldId id="632" r:id="rId10"/>
    <p:sldId id="633" r:id="rId11"/>
    <p:sldId id="403" r:id="rId12"/>
    <p:sldId id="260" r:id="rId13"/>
    <p:sldId id="404" r:id="rId14"/>
    <p:sldId id="560" r:id="rId15"/>
    <p:sldId id="447" r:id="rId16"/>
    <p:sldId id="640" r:id="rId17"/>
    <p:sldId id="554" r:id="rId18"/>
    <p:sldId id="567" r:id="rId19"/>
    <p:sldId id="642" r:id="rId20"/>
    <p:sldId id="556" r:id="rId21"/>
    <p:sldId id="263" r:id="rId22"/>
    <p:sldId id="557" r:id="rId23"/>
    <p:sldId id="558" r:id="rId24"/>
    <p:sldId id="559" r:id="rId25"/>
    <p:sldId id="561" r:id="rId26"/>
    <p:sldId id="264" r:id="rId27"/>
    <p:sldId id="457" r:id="rId28"/>
    <p:sldId id="266" r:id="rId29"/>
    <p:sldId id="458" r:id="rId30"/>
    <p:sldId id="270" r:id="rId31"/>
    <p:sldId id="459" r:id="rId32"/>
    <p:sldId id="562" r:id="rId33"/>
    <p:sldId id="461" r:id="rId34"/>
    <p:sldId id="537" r:id="rId35"/>
    <p:sldId id="637" r:id="rId36"/>
    <p:sldId id="272" r:id="rId37"/>
    <p:sldId id="563" r:id="rId38"/>
    <p:sldId id="463" r:id="rId39"/>
    <p:sldId id="564" r:id="rId40"/>
    <p:sldId id="588" r:id="rId41"/>
    <p:sldId id="565" r:id="rId42"/>
    <p:sldId id="539" r:id="rId43"/>
    <p:sldId id="566" r:id="rId44"/>
    <p:sldId id="413" r:id="rId45"/>
    <p:sldId id="281" r:id="rId46"/>
    <p:sldId id="572" r:id="rId47"/>
    <p:sldId id="282" r:id="rId48"/>
    <p:sldId id="613" r:id="rId49"/>
    <p:sldId id="614" r:id="rId50"/>
    <p:sldId id="284" r:id="rId51"/>
    <p:sldId id="571" r:id="rId52"/>
    <p:sldId id="643" r:id="rId53"/>
    <p:sldId id="616" r:id="rId54"/>
    <p:sldId id="617" r:id="rId55"/>
    <p:sldId id="419" r:id="rId56"/>
    <p:sldId id="286" r:id="rId57"/>
    <p:sldId id="309" r:id="rId58"/>
    <p:sldId id="573" r:id="rId59"/>
    <p:sldId id="474" r:id="rId60"/>
    <p:sldId id="475" r:id="rId61"/>
    <p:sldId id="476" r:id="rId62"/>
    <p:sldId id="477" r:id="rId63"/>
    <p:sldId id="295" r:id="rId64"/>
    <p:sldId id="292" r:id="rId65"/>
    <p:sldId id="393" r:id="rId66"/>
    <p:sldId id="394" r:id="rId67"/>
    <p:sldId id="290" r:id="rId68"/>
    <p:sldId id="310" r:id="rId69"/>
    <p:sldId id="311" r:id="rId70"/>
    <p:sldId id="373" r:id="rId71"/>
    <p:sldId id="414" r:id="rId72"/>
    <p:sldId id="469" r:id="rId73"/>
    <p:sldId id="569" r:id="rId74"/>
    <p:sldId id="570" r:id="rId75"/>
    <p:sldId id="582" r:id="rId76"/>
    <p:sldId id="583" r:id="rId77"/>
    <p:sldId id="422" r:id="rId78"/>
    <p:sldId id="428" r:id="rId79"/>
    <p:sldId id="584" r:id="rId80"/>
    <p:sldId id="647" r:id="rId81"/>
    <p:sldId id="635" r:id="rId82"/>
    <p:sldId id="585" r:id="rId83"/>
    <p:sldId id="646" r:id="rId84"/>
    <p:sldId id="490" r:id="rId85"/>
    <p:sldId id="526" r:id="rId86"/>
    <p:sldId id="486" r:id="rId87"/>
    <p:sldId id="586" r:id="rId88"/>
    <p:sldId id="357" r:id="rId89"/>
    <p:sldId id="489" r:id="rId90"/>
    <p:sldId id="589" r:id="rId91"/>
    <p:sldId id="493" r:id="rId92"/>
    <p:sldId id="495" r:id="rId93"/>
    <p:sldId id="590" r:id="rId94"/>
    <p:sldId id="397" r:id="rId95"/>
    <p:sldId id="591" r:id="rId96"/>
    <p:sldId id="542" r:id="rId97"/>
    <p:sldId id="302" r:id="rId98"/>
    <p:sldId id="593" r:id="rId99"/>
    <p:sldId id="601" r:id="rId100"/>
    <p:sldId id="607" r:id="rId101"/>
    <p:sldId id="648" r:id="rId102"/>
    <p:sldId id="600" r:id="rId103"/>
    <p:sldId id="638" r:id="rId104"/>
    <p:sldId id="596" r:id="rId105"/>
    <p:sldId id="598" r:id="rId106"/>
    <p:sldId id="602" r:id="rId107"/>
    <p:sldId id="532" r:id="rId108"/>
    <p:sldId id="639" r:id="rId109"/>
    <p:sldId id="599" r:id="rId110"/>
    <p:sldId id="307" r:id="rId111"/>
    <p:sldId id="604" r:id="rId112"/>
    <p:sldId id="605" r:id="rId113"/>
    <p:sldId id="606" r:id="rId114"/>
    <p:sldId id="341" r:id="rId115"/>
    <p:sldId id="608" r:id="rId116"/>
    <p:sldId id="527" r:id="rId117"/>
    <p:sldId id="528" r:id="rId118"/>
    <p:sldId id="529" r:id="rId119"/>
    <p:sldId id="531" r:id="rId120"/>
    <p:sldId id="530" r:id="rId121"/>
    <p:sldId id="368" r:id="rId122"/>
    <p:sldId id="546" r:id="rId123"/>
    <p:sldId id="618" r:id="rId124"/>
    <p:sldId id="619" r:id="rId125"/>
    <p:sldId id="620" r:id="rId126"/>
    <p:sldId id="621" r:id="rId127"/>
    <p:sldId id="649" r:id="rId128"/>
    <p:sldId id="627" r:id="rId129"/>
    <p:sldId id="622" r:id="rId130"/>
    <p:sldId id="625" r:id="rId131"/>
    <p:sldId id="628" r:id="rId132"/>
    <p:sldId id="626" r:id="rId133"/>
    <p:sldId id="500" r:id="rId134"/>
    <p:sldId id="501" r:id="rId135"/>
    <p:sldId id="502" r:id="rId136"/>
    <p:sldId id="503" r:id="rId137"/>
    <p:sldId id="504" r:id="rId138"/>
    <p:sldId id="505" r:id="rId139"/>
    <p:sldId id="506" r:id="rId140"/>
    <p:sldId id="507" r:id="rId141"/>
    <p:sldId id="547" r:id="rId142"/>
    <p:sldId id="508" r:id="rId143"/>
    <p:sldId id="509" r:id="rId144"/>
    <p:sldId id="510" r:id="rId145"/>
    <p:sldId id="511" r:id="rId146"/>
    <p:sldId id="512" r:id="rId147"/>
    <p:sldId id="513" r:id="rId148"/>
    <p:sldId id="514" r:id="rId149"/>
    <p:sldId id="515" r:id="rId150"/>
    <p:sldId id="516" r:id="rId151"/>
    <p:sldId id="517" r:id="rId152"/>
    <p:sldId id="518" r:id="rId153"/>
    <p:sldId id="519" r:id="rId154"/>
    <p:sldId id="524" r:id="rId155"/>
    <p:sldId id="522" r:id="rId156"/>
    <p:sldId id="523" r:id="rId157"/>
    <p:sldId id="383" r:id="rId1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D2D289-5728-4E1B-A8A4-08473EE78024}">
          <p14:sldIdLst>
            <p14:sldId id="256"/>
            <p14:sldId id="630"/>
          </p14:sldIdLst>
        </p14:section>
        <p14:section name="Introduction" id="{5A784368-57B4-4351-A497-BA220C0CDE81}">
          <p14:sldIdLst>
            <p14:sldId id="258"/>
            <p14:sldId id="636"/>
            <p14:sldId id="259"/>
            <p14:sldId id="644"/>
            <p14:sldId id="356"/>
            <p14:sldId id="631"/>
            <p14:sldId id="632"/>
            <p14:sldId id="633"/>
            <p14:sldId id="403"/>
          </p14:sldIdLst>
        </p14:section>
        <p14:section name="Deconstructing FHIR" id="{0FDFBA23-3CF0-4510-A204-DC47955666D5}">
          <p14:sldIdLst>
            <p14:sldId id="260"/>
            <p14:sldId id="404"/>
            <p14:sldId id="560"/>
            <p14:sldId id="447"/>
            <p14:sldId id="640"/>
            <p14:sldId id="554"/>
            <p14:sldId id="567"/>
            <p14:sldId id="642"/>
            <p14:sldId id="556"/>
            <p14:sldId id="263"/>
            <p14:sldId id="557"/>
            <p14:sldId id="558"/>
            <p14:sldId id="559"/>
            <p14:sldId id="561"/>
            <p14:sldId id="264"/>
            <p14:sldId id="457"/>
            <p14:sldId id="266"/>
            <p14:sldId id="458"/>
            <p14:sldId id="270"/>
            <p14:sldId id="459"/>
            <p14:sldId id="562"/>
            <p14:sldId id="461"/>
            <p14:sldId id="537"/>
            <p14:sldId id="637"/>
            <p14:sldId id="272"/>
            <p14:sldId id="563"/>
            <p14:sldId id="463"/>
            <p14:sldId id="564"/>
            <p14:sldId id="588"/>
            <p14:sldId id="565"/>
            <p14:sldId id="539"/>
            <p14:sldId id="566"/>
            <p14:sldId id="413"/>
          </p14:sldIdLst>
        </p14:section>
        <p14:section name="REST service interface" id="{73234B1E-292A-458B-96BD-D1646C2E2B3C}">
          <p14:sldIdLst>
            <p14:sldId id="281"/>
            <p14:sldId id="572"/>
            <p14:sldId id="282"/>
            <p14:sldId id="613"/>
            <p14:sldId id="614"/>
            <p14:sldId id="284"/>
            <p14:sldId id="571"/>
            <p14:sldId id="643"/>
            <p14:sldId id="616"/>
            <p14:sldId id="617"/>
            <p14:sldId id="419"/>
            <p14:sldId id="286"/>
            <p14:sldId id="309"/>
            <p14:sldId id="573"/>
            <p14:sldId id="474"/>
            <p14:sldId id="475"/>
            <p14:sldId id="476"/>
            <p14:sldId id="477"/>
            <p14:sldId id="295"/>
            <p14:sldId id="292"/>
            <p14:sldId id="393"/>
            <p14:sldId id="394"/>
            <p14:sldId id="290"/>
            <p14:sldId id="310"/>
            <p14:sldId id="311"/>
          </p14:sldIdLst>
        </p14:section>
        <p14:section name="Resources in code" id="{3B0274F8-1B4B-404D-9FAC-7DEBE0C9CD6E}">
          <p14:sldIdLst>
            <p14:sldId id="373"/>
            <p14:sldId id="414"/>
            <p14:sldId id="469"/>
            <p14:sldId id="569"/>
            <p14:sldId id="570"/>
            <p14:sldId id="582"/>
            <p14:sldId id="583"/>
          </p14:sldIdLst>
        </p14:section>
        <p14:section name="Bundles" id="{BDF5F326-FB21-40FB-83A8-5F5817EC5555}">
          <p14:sldIdLst>
            <p14:sldId id="422"/>
            <p14:sldId id="428"/>
            <p14:sldId id="584"/>
            <p14:sldId id="647"/>
            <p14:sldId id="635"/>
            <p14:sldId id="585"/>
            <p14:sldId id="646"/>
            <p14:sldId id="490"/>
            <p14:sldId id="526"/>
            <p14:sldId id="486"/>
            <p14:sldId id="586"/>
          </p14:sldIdLst>
        </p14:section>
        <p14:section name="Search Functionality" id="{B49AE08E-496F-4FEC-ABFF-CB4F1959192D}">
          <p14:sldIdLst>
            <p14:sldId id="357"/>
            <p14:sldId id="489"/>
            <p14:sldId id="589"/>
            <p14:sldId id="493"/>
            <p14:sldId id="495"/>
            <p14:sldId id="590"/>
            <p14:sldId id="397"/>
            <p14:sldId id="591"/>
            <p14:sldId id="542"/>
          </p14:sldIdLst>
        </p14:section>
        <p14:section name="Beyond REST" id="{952537E9-E564-44A8-A484-414F4268056F}">
          <p14:sldIdLst>
            <p14:sldId id="302"/>
            <p14:sldId id="593"/>
            <p14:sldId id="601"/>
            <p14:sldId id="607"/>
            <p14:sldId id="648"/>
            <p14:sldId id="600"/>
            <p14:sldId id="638"/>
            <p14:sldId id="596"/>
            <p14:sldId id="598"/>
            <p14:sldId id="602"/>
            <p14:sldId id="532"/>
            <p14:sldId id="639"/>
            <p14:sldId id="599"/>
            <p14:sldId id="307"/>
            <p14:sldId id="604"/>
            <p14:sldId id="605"/>
            <p14:sldId id="606"/>
          </p14:sldIdLst>
        </p14:section>
        <p14:section name="FHIR distribution" id="{6F64A7F0-4BA5-40F3-9C03-CF0D1D2111AB}">
          <p14:sldIdLst>
            <p14:sldId id="341"/>
            <p14:sldId id="608"/>
            <p14:sldId id="527"/>
            <p14:sldId id="528"/>
            <p14:sldId id="529"/>
            <p14:sldId id="531"/>
            <p14:sldId id="530"/>
            <p14:sldId id="368"/>
            <p14:sldId id="546"/>
          </p14:sldIdLst>
        </p14:section>
        <p14:section name="Profiles and validation" id="{6D6EEBC9-33D2-413B-858C-3B4C67EF6125}">
          <p14:sldIdLst>
            <p14:sldId id="618"/>
            <p14:sldId id="619"/>
            <p14:sldId id="620"/>
            <p14:sldId id="621"/>
            <p14:sldId id="649"/>
            <p14:sldId id="627"/>
            <p14:sldId id="622"/>
            <p14:sldId id="625"/>
            <p14:sldId id="628"/>
            <p14:sldId id="626"/>
          </p14:sldIdLst>
        </p14:section>
        <p14:section name="Building a server" id="{7DEBD1BB-B2B9-4920-9486-022A914702CB}">
          <p14:sldIdLst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4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4"/>
            <p14:sldId id="522"/>
            <p14:sldId id="523"/>
            <p14:sldId id="3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1498" autoAdjust="0"/>
  </p:normalViewPr>
  <p:slideViewPr>
    <p:cSldViewPr>
      <p:cViewPr varScale="1">
        <p:scale>
          <a:sx n="99" d="100"/>
          <a:sy n="99" d="100"/>
        </p:scale>
        <p:origin x="150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>
        <a:ln/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F4A94A1A-B467-40CA-9E23-CABA9162145C}" type="presOf" srcId="{B5E039F1-BBD9-49CA-AED0-167893AD4C2D}" destId="{AA9D5778-9E54-41DB-BF3A-44486A11C644}" srcOrd="0" destOrd="0" presId="urn:microsoft.com/office/officeart/2005/8/layout/matrix3"/>
    <dgm:cxn modelId="{3FB4BD04-5628-401C-AF1A-5C3C3A398BFC}" type="presOf" srcId="{95D9FA2A-C5BC-4752-8E72-6799C0FBC1C6}" destId="{C9DED484-765B-4B50-9650-386C82457535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A49CD688-3FA8-4FEB-A266-824844554398}" type="presOf" srcId="{D1EB14A3-E50B-4C6B-8B85-FC2F1AA58ED5}" destId="{ECAE1A64-3C26-4CD0-8055-16154FF0361B}" srcOrd="0" destOrd="0" presId="urn:microsoft.com/office/officeart/2005/8/layout/matrix3"/>
    <dgm:cxn modelId="{C93E9C26-C80B-44C1-A4B3-A2500EEB5EED}" type="presOf" srcId="{1439D559-D189-4FF1-A4FB-F22A15A268D1}" destId="{B6C28692-8BAE-4E06-A3BE-9AAFCCA84D47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2DA0A69D-A971-419C-B48E-D1580D999CD6}" type="presOf" srcId="{3E4F9D75-D5D8-4314-ACBD-27833A7F9B37}" destId="{0F528374-3DE1-4486-B71C-82DC73192314}" srcOrd="0" destOrd="0" presId="urn:microsoft.com/office/officeart/2005/8/layout/matrix3"/>
    <dgm:cxn modelId="{EC8E97A0-C76F-449E-AE35-23690890B01D}" type="presParOf" srcId="{0F528374-3DE1-4486-B71C-82DC73192314}" destId="{7476B03F-5A87-4E08-A32E-D8B9821AFAB6}" srcOrd="0" destOrd="0" presId="urn:microsoft.com/office/officeart/2005/8/layout/matrix3"/>
    <dgm:cxn modelId="{EC9A06C7-20A0-4042-942C-DD7ABFB27590}" type="presParOf" srcId="{0F528374-3DE1-4486-B71C-82DC73192314}" destId="{ECAE1A64-3C26-4CD0-8055-16154FF0361B}" srcOrd="1" destOrd="0" presId="urn:microsoft.com/office/officeart/2005/8/layout/matrix3"/>
    <dgm:cxn modelId="{44AECA5B-ED71-41D0-92B9-5C18223FCE59}" type="presParOf" srcId="{0F528374-3DE1-4486-B71C-82DC73192314}" destId="{AA9D5778-9E54-41DB-BF3A-44486A11C644}" srcOrd="2" destOrd="0" presId="urn:microsoft.com/office/officeart/2005/8/layout/matrix3"/>
    <dgm:cxn modelId="{F40D93E5-527B-4D06-867A-E8F626E1B54C}" type="presParOf" srcId="{0F528374-3DE1-4486-B71C-82DC73192314}" destId="{B6C28692-8BAE-4E06-A3BE-9AAFCCA84D47}" srcOrd="3" destOrd="0" presId="urn:microsoft.com/office/officeart/2005/8/layout/matrix3"/>
    <dgm:cxn modelId="{8C48B51C-274A-44DE-A72C-C6261DBE0457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>
              <a:lumMod val="50000"/>
              <a:lumOff val="50000"/>
            </a:schemeClr>
          </a:solidFill>
        </a:ln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Services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CA"/>
        </a:p>
      </dgm:t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CA"/>
        </a:p>
      </dgm:t>
    </dgm:pt>
  </dgm:ptLst>
  <dgm:cxnLst>
    <dgm:cxn modelId="{D38D017A-6CB8-4A57-90AA-8ADB32B057AF}" type="presOf" srcId="{D1EB14A3-E50B-4C6B-8B85-FC2F1AA58ED5}" destId="{ECAE1A64-3C26-4CD0-8055-16154FF0361B}" srcOrd="0" destOrd="0" presId="urn:microsoft.com/office/officeart/2005/8/layout/matrix3"/>
    <dgm:cxn modelId="{D202BC90-6A3E-402E-A3CD-C48B92C8B66F}" type="presOf" srcId="{95D9FA2A-C5BC-4752-8E72-6799C0FBC1C6}" destId="{C9DED484-765B-4B50-9650-386C82457535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FC93D3CF-8BE5-4B90-A1DE-5AE9B3A07321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F23A3D60-C6AF-4B83-80E4-2DCE34B47943}" type="presOf" srcId="{B5E039F1-BBD9-49CA-AED0-167893AD4C2D}" destId="{AA9D5778-9E54-41DB-BF3A-44486A11C644}" srcOrd="0" destOrd="0" presId="urn:microsoft.com/office/officeart/2005/8/layout/matrix3"/>
    <dgm:cxn modelId="{3C19796D-28CD-4588-964D-8182AA75934E}" type="presOf" srcId="{3E4F9D75-D5D8-4314-ACBD-27833A7F9B37}" destId="{0F528374-3DE1-4486-B71C-82DC73192314}" srcOrd="0" destOrd="0" presId="urn:microsoft.com/office/officeart/2005/8/layout/matrix3"/>
    <dgm:cxn modelId="{5EC3A896-09C5-4EA9-AC89-654B4A813998}" type="presParOf" srcId="{0F528374-3DE1-4486-B71C-82DC73192314}" destId="{7476B03F-5A87-4E08-A32E-D8B9821AFAB6}" srcOrd="0" destOrd="0" presId="urn:microsoft.com/office/officeart/2005/8/layout/matrix3"/>
    <dgm:cxn modelId="{D7D8C8FE-6D4F-4CEA-8667-4E25BB605CDF}" type="presParOf" srcId="{0F528374-3DE1-4486-B71C-82DC73192314}" destId="{ECAE1A64-3C26-4CD0-8055-16154FF0361B}" srcOrd="1" destOrd="0" presId="urn:microsoft.com/office/officeart/2005/8/layout/matrix3"/>
    <dgm:cxn modelId="{8C92C724-6D8F-4F5F-A6AA-EFF71A76CBF6}" type="presParOf" srcId="{0F528374-3DE1-4486-B71C-82DC73192314}" destId="{AA9D5778-9E54-41DB-BF3A-44486A11C644}" srcOrd="2" destOrd="0" presId="urn:microsoft.com/office/officeart/2005/8/layout/matrix3"/>
    <dgm:cxn modelId="{F80EBF10-AB9D-4B71-906E-AFBAEEF74496}" type="presParOf" srcId="{0F528374-3DE1-4486-B71C-82DC73192314}" destId="{B6C28692-8BAE-4E06-A3BE-9AAFCCA84D47}" srcOrd="3" destOrd="0" presId="urn:microsoft.com/office/officeart/2005/8/layout/matrix3"/>
    <dgm:cxn modelId="{98C4600F-015C-4FEC-9A1E-AAB41684ABCE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80268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766348" y="386080"/>
          <a:ext cx="1584960" cy="1584960"/>
        </a:xfrm>
        <a:prstGeom prst="roundRect">
          <a:avLst/>
        </a:prstGeom>
        <a:gradFill rotWithShape="1">
          <a:gsLst>
            <a:gs pos="0">
              <a:schemeClr val="accent1">
                <a:shade val="51000"/>
                <a:satMod val="130000"/>
              </a:schemeClr>
            </a:gs>
            <a:gs pos="80000">
              <a:schemeClr val="accent1">
                <a:shade val="93000"/>
                <a:satMod val="130000"/>
              </a:schemeClr>
            </a:gs>
            <a:gs pos="100000">
              <a:schemeClr val="accent1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843719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2473228" y="386080"/>
          <a:ext cx="1584960" cy="158496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2550599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766348" y="2092960"/>
          <a:ext cx="1584960" cy="1584960"/>
        </a:xfrm>
        <a:prstGeom prst="roundRect">
          <a:avLst/>
        </a:prstGeom>
        <a:gradFill rotWithShape="1">
          <a:gsLst>
            <a:gs pos="0">
              <a:schemeClr val="accent5">
                <a:shade val="51000"/>
                <a:satMod val="130000"/>
              </a:schemeClr>
            </a:gs>
            <a:gs pos="80000">
              <a:schemeClr val="accent5">
                <a:shade val="93000"/>
                <a:satMod val="130000"/>
              </a:schemeClr>
            </a:gs>
            <a:gs pos="100000">
              <a:schemeClr val="accent5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843719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2473228" y="2092960"/>
          <a:ext cx="1584960" cy="1584960"/>
        </a:xfrm>
        <a:prstGeom prst="round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2550599" y="2170331"/>
        <a:ext cx="1430218" cy="14302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402080" y="386080"/>
          <a:ext cx="1584960" cy="1584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REST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463451"/>
        <a:ext cx="1430218" cy="1430218"/>
      </dsp:txXfrm>
    </dsp:sp>
    <dsp:sp modelId="{AA9D5778-9E54-41DB-BF3A-44486A11C64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Documents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463451"/>
        <a:ext cx="1430218" cy="1430218"/>
      </dsp:txXfrm>
    </dsp:sp>
    <dsp:sp modelId="{B6C28692-8BAE-4E06-A3BE-9AAFCCA84D4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Messages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1479451" y="2170331"/>
        <a:ext cx="1430218" cy="1430218"/>
      </dsp:txXfrm>
    </dsp:sp>
    <dsp:sp modelId="{C9DED484-765B-4B50-9650-386C82457535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bg2"/>
        </a:solidFill>
        <a:ln>
          <a:solidFill>
            <a:schemeClr val="accent4">
              <a:lumMod val="50000"/>
              <a:lumOff val="50000"/>
            </a:schemeClr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</a:rPr>
            <a:t>Services</a:t>
          </a:r>
          <a:endParaRPr lang="en-CA" sz="1800" b="1" kern="1200" dirty="0">
            <a:solidFill>
              <a:schemeClr val="tx1"/>
            </a:solidFill>
          </a:endParaRPr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592D5FE-85CA-40E6-8273-48A5F35DE01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220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condition.htm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hl7.org/implement/standards/fhir/procedure.htm" TargetMode="External"/><Relationship Id="rId4" Type="http://schemas.openxmlformats.org/officeDocument/2006/relationships/hyperlink" Target="http://www.hl7.org/implement/standards/fhir/patient.htm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observation.htm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fhirtest.uhn.ca/baseDstu2/Observation?date=2015-10-13&amp;_include=Observation:patient" TargetMode="External"/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428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charset="0"/>
              <a:buChar char="•"/>
            </a:pPr>
            <a:r>
              <a:rPr lang="en-US" noProof="0" dirty="0" smtClean="0"/>
              <a:t>No context conduction: </a:t>
            </a:r>
            <a:r>
              <a:rPr lang="en-US" dirty="0"/>
              <a:t>if a </a:t>
            </a:r>
            <a:r>
              <a:rPr lang="en-US" dirty="0">
                <a:hlinkClick r:id="rId3"/>
              </a:rPr>
              <a:t>Condition</a:t>
            </a:r>
            <a:r>
              <a:rPr lang="en-US" dirty="0"/>
              <a:t> resource references a particular </a:t>
            </a:r>
            <a:r>
              <a:rPr lang="en-US" dirty="0">
                <a:hlinkClick r:id="rId4"/>
              </a:rPr>
              <a:t>Patient</a:t>
            </a:r>
            <a:r>
              <a:rPr lang="en-US" dirty="0"/>
              <a:t> as it's subject, and it links to a </a:t>
            </a:r>
            <a:r>
              <a:rPr lang="en-US" dirty="0">
                <a:hlinkClick r:id="rId5"/>
              </a:rPr>
              <a:t>Procedure</a:t>
            </a:r>
            <a:r>
              <a:rPr lang="en-US" dirty="0"/>
              <a:t> resource as it's cause, there is no automatic rule or implication that the procedure has the same patient as it's subject</a:t>
            </a:r>
            <a:r>
              <a:rPr lang="en-US" dirty="0" smtClean="0"/>
              <a:t>.</a:t>
            </a:r>
          </a:p>
          <a:p>
            <a:pPr marL="171428" indent="-171428">
              <a:buFont typeface="Arial" charset="0"/>
              <a:buChar char="•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774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Tx/>
              <a:buChar char="-"/>
            </a:pPr>
            <a:r>
              <a:rPr lang="en-US" baseline="0" dirty="0" smtClean="0"/>
              <a:t>Medication Dispense – the Resource root</a:t>
            </a:r>
          </a:p>
          <a:p>
            <a:pPr marL="171428" indent="-171428">
              <a:buFontTx/>
              <a:buChar char="-"/>
            </a:pPr>
            <a:r>
              <a:rPr lang="en-US" baseline="0" dirty="0" smtClean="0"/>
              <a:t>Dispense &amp; Substitution are components within Medication Dispense</a:t>
            </a:r>
          </a:p>
          <a:p>
            <a:pPr marL="171428" indent="-171428">
              <a:buFontTx/>
              <a:buChar char="-"/>
            </a:pPr>
            <a:r>
              <a:rPr lang="en-US" baseline="0" dirty="0" smtClean="0"/>
              <a:t>Use of non-primitive “datatypes” / “value types”</a:t>
            </a:r>
          </a:p>
          <a:p>
            <a:pPr marL="171428" marR="0" indent="-17142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[RS] Black diamond signifies Composition – these don’t have a life outside of the associated class.</a:t>
            </a:r>
          </a:p>
          <a:p>
            <a:pPr marL="171428" indent="-171428">
              <a:buFontTx/>
              <a:buChar char="-"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12639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Diagnostic</a:t>
            </a:r>
            <a:r>
              <a:rPr lang="en-US" baseline="0" dirty="0" smtClean="0"/>
              <a:t> Report is the central resource here, that references the others, see next slide [RS]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1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 smtClean="0"/>
              <a:t>References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between</a:t>
            </a:r>
            <a:r>
              <a:rPr lang="nl-NL" baseline="0" dirty="0" smtClean="0"/>
              <a:t> resources are </a:t>
            </a:r>
            <a:r>
              <a:rPr lang="nl-NL" baseline="0" dirty="0" err="1" smtClean="0"/>
              <a:t>not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by</a:t>
            </a:r>
            <a:r>
              <a:rPr lang="nl-NL" baseline="0" dirty="0" smtClean="0"/>
              <a:t> “business </a:t>
            </a:r>
            <a:r>
              <a:rPr lang="nl-NL" baseline="0" dirty="0" err="1" smtClean="0"/>
              <a:t>key</a:t>
            </a:r>
            <a:r>
              <a:rPr lang="nl-NL" baseline="0" dirty="0" smtClean="0"/>
              <a:t>”, </a:t>
            </a:r>
            <a:r>
              <a:rPr lang="nl-NL" baseline="0" dirty="0" err="1" smtClean="0"/>
              <a:t>it</a:t>
            </a:r>
            <a:r>
              <a:rPr lang="nl-NL" dirty="0" smtClean="0"/>
              <a:t> is *</a:t>
            </a:r>
            <a:r>
              <a:rPr lang="nl-NL" dirty="0" err="1" smtClean="0"/>
              <a:t>not</a:t>
            </a:r>
            <a:r>
              <a:rPr lang="nl-NL" dirty="0" smtClean="0"/>
              <a:t>* the </a:t>
            </a:r>
            <a:r>
              <a:rPr lang="nl-NL" dirty="0" err="1" smtClean="0"/>
              <a:t>patient</a:t>
            </a:r>
            <a:r>
              <a:rPr lang="nl-NL" dirty="0" smtClean="0"/>
              <a:t> </a:t>
            </a:r>
            <a:r>
              <a:rPr lang="nl-NL" dirty="0" err="1" smtClean="0"/>
              <a:t>id</a:t>
            </a:r>
            <a:r>
              <a:rPr lang="nl-NL" dirty="0" smtClean="0"/>
              <a:t>, </a:t>
            </a:r>
            <a:r>
              <a:rPr lang="nl-NL" dirty="0" err="1" smtClean="0"/>
              <a:t>it’s</a:t>
            </a:r>
            <a:r>
              <a:rPr lang="nl-NL" dirty="0" smtClean="0"/>
              <a:t> a REST URI!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8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 smtClean="0"/>
              <a:t>References</a:t>
            </a:r>
            <a:r>
              <a:rPr lang="nl-NL" b="1" baseline="0" dirty="0" smtClean="0"/>
              <a:t> between resources are not by “business key”, it</a:t>
            </a:r>
            <a:r>
              <a:rPr lang="nl-NL" b="1" dirty="0" smtClean="0"/>
              <a:t> is *not* the patient id, it’s a REST URI! </a:t>
            </a:r>
            <a:r>
              <a:rPr lang="nl-NL" b="0" dirty="0" smtClean="0"/>
              <a:t>[RS]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181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Very important concept,</a:t>
            </a:r>
            <a:r>
              <a:rPr lang="en-US" baseline="0" noProof="0" dirty="0" smtClean="0"/>
              <a:t> comparable with the “Aggregate” notion of Domain Driven Design, for which many useful implementation strategies have been documented on the internet.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noProof="0" dirty="0" smtClean="0"/>
              <a:t>[RS]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Aggregates are the basic element of transfer of data storage - you request to load or save whole aggregates. Transactions should not cross aggregate boundaries.</a:t>
            </a:r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67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charset="0"/>
              <a:buChar char="•"/>
            </a:pPr>
            <a:r>
              <a:rPr lang="en-US" dirty="0" smtClean="0"/>
              <a:t>Resource</a:t>
            </a:r>
            <a:r>
              <a:rPr lang="en-US" baseline="0" dirty="0" smtClean="0"/>
              <a:t> Id’s (=URLs) are infrastructural id’s, they differ from “business” identifier.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Many Resources also have business identifiers, they are explicitly modeled, like Patient.identifier (even more than one identifier possible!)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Business identifiers are completely separate from technical resource id’s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The URL is the position of the resource and isn’t shown in the resource itself (metadata, see next slide) [RS]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Good to use words “Id” or “identifier” (even though those words are actually the same thing in most other contexts) [RS]</a:t>
            </a:r>
            <a:endParaRPr lang="nl-NL" dirty="0" smtClean="0"/>
          </a:p>
          <a:p>
            <a:pPr marL="171428" indent="-171428">
              <a:buFont typeface="Arial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41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baseline="0" dirty="0" smtClean="0"/>
              <a:t>It is *metadata*, you won’t find this in the Resource’s definition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Pink</a:t>
            </a:r>
            <a:r>
              <a:rPr lang="en-US" baseline="0" dirty="0" smtClean="0"/>
              <a:t> box is resource</a:t>
            </a:r>
          </a:p>
          <a:p>
            <a:r>
              <a:rPr lang="en-US" baseline="0" dirty="0" smtClean="0"/>
              <a:t>Metadata has the ID, and history with version of 4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(core resource and stuff around the resource – yellow is no longer in HTTP, but in metadata) - </a:t>
            </a:r>
            <a:r>
              <a:rPr lang="nl-NL" sz="1200" i="1" dirty="0" smtClean="0"/>
              <a:t>http://hl7.org/fhir/tag</a:t>
            </a:r>
            <a:r>
              <a:rPr lang="nl-NL" sz="1200" dirty="0" smtClean="0"/>
              <a:t>http://example.org/fhir/Status#Test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Bundle there are </a:t>
            </a:r>
            <a:r>
              <a:rPr lang="en-US" baseline="0" dirty="0" err="1" smtClean="0"/>
              <a:t>eTAGS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05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marR="0" indent="-17142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[RS] changed composit</a:t>
            </a:r>
            <a:r>
              <a:rPr lang="en-US" baseline="0" dirty="0" smtClean="0"/>
              <a:t>e to complex</a:t>
            </a:r>
            <a:endParaRPr lang="en-US" dirty="0" smtClean="0"/>
          </a:p>
          <a:p>
            <a:pPr marL="171428" indent="-171428">
              <a:buFontTx/>
              <a:buChar char="-"/>
            </a:pPr>
            <a:r>
              <a:rPr lang="en-US" dirty="0" smtClean="0"/>
              <a:t>[RS – resources</a:t>
            </a:r>
            <a:r>
              <a:rPr lang="en-US" baseline="0" dirty="0" smtClean="0"/>
              <a:t> are user definable?</a:t>
            </a:r>
            <a:r>
              <a:rPr lang="en-US" dirty="0" smtClean="0"/>
              <a:t>] </a:t>
            </a:r>
            <a:r>
              <a:rPr lang="en-US" strike="sngStrike" dirty="0" smtClean="0"/>
              <a:t>Only the Resources are user-definable, other types are “built-in” 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Derived primitives are patterns -&gt; validation consists of regexp matching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Constrained types are</a:t>
            </a:r>
            <a:r>
              <a:rPr lang="en-US" baseline="0" dirty="0" smtClean="0"/>
              <a:t> defined using invariants (OCL, Xpath, prose) -&gt; validation using schematron, code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[RS] </a:t>
            </a:r>
            <a:r>
              <a:rPr lang="en-US" strike="sngStrike" dirty="0" smtClean="0"/>
              <a:t>Narrative and Extension are both ONLY used in Resources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Resources can use both (derived) primitives and complex</a:t>
            </a:r>
            <a:r>
              <a:rPr lang="en-US" baseline="0" dirty="0" smtClean="0"/>
              <a:t> </a:t>
            </a:r>
            <a:r>
              <a:rPr lang="en-US" strike="sngStrike" dirty="0" smtClean="0"/>
              <a:t>composite </a:t>
            </a:r>
            <a:r>
              <a:rPr lang="en-US" dirty="0" smtClean="0"/>
              <a:t>datatypes in its definitions</a:t>
            </a:r>
          </a:p>
          <a:p>
            <a:pPr marL="171428" indent="-171428">
              <a:buFontTx/>
              <a:buChar char="-"/>
            </a:pPr>
            <a:r>
              <a:rPr lang="en-US" dirty="0" smtClean="0"/>
              <a:t>[RS] </a:t>
            </a:r>
            <a:r>
              <a:rPr lang="en-US" strike="sngStrike" dirty="0" smtClean="0"/>
              <a:t>Infrastructural types need special</a:t>
            </a:r>
            <a:r>
              <a:rPr lang="en-US" strike="sngStrike" baseline="0" dirty="0" smtClean="0"/>
              <a:t> handling, not general-purpose types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 start-10:00</a:t>
            </a:r>
            <a:r>
              <a:rPr lang="en-US" baseline="0" dirty="0" smtClean="0"/>
              <a:t> (10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66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smtClean="0"/>
              <a:t>Now we will look at FHIR definitions</a:t>
            </a:r>
            <a:r>
              <a:rPr lang="en-US" baseline="0" dirty="0" smtClean="0"/>
              <a:t> </a:t>
            </a:r>
            <a:r>
              <a:rPr lang="en-US" dirty="0" smtClean="0"/>
              <a:t>from the bottom</a:t>
            </a:r>
            <a:r>
              <a:rPr lang="en-US" baseline="0" dirty="0" smtClean="0"/>
              <a:t> up, from datatype primitives, in several steps up to resources [RS]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The</a:t>
            </a:r>
            <a:r>
              <a:rPr lang="en-US" baseline="0" dirty="0" smtClean="0"/>
              <a:t> lexical rendering for these primitives in Xml is the same as in JSON (maybe this should go in the serialization section)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Expressing the allowed values in terms of XSD primitives brings in more variability then we would like. E.g. “0” and “1” are valid for xs:boolean.  “+000004”, “4”, “+4” are all valid decimals.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8530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zulu, user-timezone, sorting of times etc.</a:t>
            </a:r>
          </a:p>
          <a:p>
            <a:r>
              <a:rPr lang="en-US" baseline="0" dirty="0" smtClean="0"/>
              <a:t>* Old-school types built on classis logic and math from the Greek, we have new stuff too…types based on urls!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 Search on timestamps (lower, upper</a:t>
            </a:r>
            <a:r>
              <a:rPr lang="en-US" baseline="0" dirty="0" smtClean="0"/>
              <a:t> bound), converting to zulu, user-timezone, sorting of times etc.</a:t>
            </a:r>
          </a:p>
          <a:p>
            <a:r>
              <a:rPr lang="en-US" baseline="0" dirty="0" smtClean="0"/>
              <a:t>* Old-school types built on classis logic and math from the Greek, we have new stuff too…types based on urls!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64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charset="0"/>
              <a:buChar char="•"/>
            </a:pPr>
            <a:r>
              <a:rPr lang="en-US" dirty="0" smtClean="0"/>
              <a:t>The content</a:t>
            </a:r>
            <a:r>
              <a:rPr lang="en-US" baseline="0" dirty="0" smtClean="0"/>
              <a:t> of a primitive is not rendered in XML as a text node but as an attribute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Notice how the “system” of a code is now a uri, so unlike in v3 an OID is now ALSO a uri (urn:oid:1.2.3.4.5)</a:t>
            </a:r>
          </a:p>
          <a:p>
            <a:pPr marL="171428" indent="-171428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99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Datatypes use both primitives and other datatypes.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Some datatypes use attributes with cardinality &gt; 1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CodeableConcept.primary</a:t>
            </a:r>
            <a:r>
              <a:rPr lang="en-US" baseline="0" dirty="0" smtClean="0"/>
              <a:t> is actually refers to a coding in CodeableConcept.coding, so is not a code itself.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Quantity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has constrained variations</a:t>
            </a:r>
            <a:r>
              <a:rPr lang="en-US" sz="1200" dirty="0" smtClean="0">
                <a:solidFill>
                  <a:schemeClr val="tx1"/>
                </a:solidFill>
                <a:latin typeface="Arial" charset="0"/>
              </a:rPr>
              <a:t> Distance, Count, Duration, Money. </a:t>
            </a:r>
            <a:r>
              <a:rPr lang="en-US" sz="1200" baseline="0" dirty="0" smtClean="0">
                <a:solidFill>
                  <a:schemeClr val="tx1"/>
                </a:solidFill>
                <a:latin typeface="Arial" charset="0"/>
              </a:rPr>
              <a:t> They introduce constraints on useable units, but do not add attributes, so not shown here.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Note that HumanId.assigner refers to a Resource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98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marR="0" indent="-171428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 smtClean="0"/>
              <a:t>CodeableConcept builds on Coding, which uses code [RS]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[Rik - This slide redone, CodeableConcept had extra attribute, also swapped the classes around. XML was using Problem which no longer exists]</a:t>
            </a:r>
          </a:p>
          <a:p>
            <a:pPr marL="171428" indent="-171428">
              <a:buFont typeface="Arial" charset="0"/>
              <a:buChar char="•"/>
            </a:pPr>
            <a:r>
              <a:rPr lang="en-US" baseline="0" dirty="0" smtClean="0"/>
              <a:t>Examples is from </a:t>
            </a:r>
            <a:r>
              <a:rPr lang="nl-NL" dirty="0" smtClean="0">
                <a:hlinkClick r:id="rId3"/>
              </a:rPr>
              <a:t>http://www.hl7.org/implement/standards/fhir/observation.htm</a:t>
            </a:r>
            <a:endParaRPr lang="nl-NL" dirty="0" smtClean="0"/>
          </a:p>
          <a:p>
            <a:pPr marL="171428" indent="-171428">
              <a:buFont typeface="Arial" charset="0"/>
              <a:buChar char="•"/>
            </a:pPr>
            <a:r>
              <a:rPr lang="en-GB" dirty="0" smtClean="0"/>
              <a:t>[RS] [removed bindings part, next slide]</a:t>
            </a:r>
          </a:p>
          <a:p>
            <a:pPr marL="171428" indent="-171428">
              <a:buFont typeface="Arial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00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charset="0"/>
              <a:buChar char="•"/>
            </a:pPr>
            <a:r>
              <a:rPr lang="en-GB" baseline="0" dirty="0" smtClean="0"/>
              <a:t>Rik - Bindings are to value sets, as indicated by the “/vs/” in that path.</a:t>
            </a:r>
            <a:endParaRPr lang="nl-NL" dirty="0" smtClean="0"/>
          </a:p>
          <a:p>
            <a:pPr marL="171428" indent="-171428">
              <a:buFont typeface="Arial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4008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pitchFamily="34" charset="0"/>
              <a:buChar char="•"/>
            </a:pPr>
            <a:r>
              <a:rPr lang="en-US" dirty="0" smtClean="0"/>
              <a:t>Bindings</a:t>
            </a:r>
            <a:r>
              <a:rPr lang="en-US" baseline="0" dirty="0" smtClean="0"/>
              <a:t> use ValueSets to define what codes are allowed.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Patient.administrativeGender has a binding using the </a:t>
            </a:r>
            <a:r>
              <a:rPr lang="en-US" b="1" baseline="0" dirty="0" smtClean="0"/>
              <a:t>valueset</a:t>
            </a:r>
            <a:r>
              <a:rPr lang="en-US" baseline="0" dirty="0" smtClean="0"/>
              <a:t> “http://hl7.org/fhir/vs/administrative-gender”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This valueset includes codes from two </a:t>
            </a:r>
            <a:r>
              <a:rPr lang="en-US" b="1" baseline="0" dirty="0" smtClean="0"/>
              <a:t>code systems</a:t>
            </a:r>
            <a:r>
              <a:rPr lang="en-US" b="0" baseline="0" dirty="0" smtClean="0"/>
              <a:t> http://hl7.org/fhir/v3/AdministrativeGender and http://hl7.org/fhir/v3/NullFlavor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="0" baseline="0" dirty="0" smtClean="0"/>
              <a:t>So yes, FHIR reused code systems from v3 (and v2), and has some defined specifically for FHIR.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98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[RS value set are at </a:t>
            </a:r>
            <a:r>
              <a:rPr lang="en-US" baseline="0" dirty="0" smtClean="0"/>
              <a:t>home-&gt;documentation-&gt;using terminologies -&gt; value set list</a:t>
            </a:r>
            <a:r>
              <a:rPr lang="en-US" dirty="0" smtClean="0"/>
              <a:t>]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[RS value set resource</a:t>
            </a:r>
            <a:r>
              <a:rPr lang="en-US" baseline="0" dirty="0" smtClean="0"/>
              <a:t> is home-&gt;infrastructural resources-&gt;value sets</a:t>
            </a:r>
            <a:r>
              <a:rPr lang="en-US" dirty="0" smtClean="0"/>
              <a:t>]</a:t>
            </a:r>
          </a:p>
          <a:p>
            <a:r>
              <a:rPr lang="en-US" dirty="0" smtClean="0"/>
              <a:t>[RS – probably</a:t>
            </a:r>
            <a:r>
              <a:rPr lang="en-US" baseline="0" dirty="0" smtClean="0"/>
              <a:t> skip this part, readers can browse on their own</a:t>
            </a:r>
            <a:r>
              <a:rPr lang="en-US" dirty="0" smtClean="0"/>
              <a:t>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902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T</a:t>
            </a:r>
            <a:r>
              <a:rPr lang="en-US" baseline="0" dirty="0" smtClean="0"/>
              <a:t>he element “identifier” is of type Identifier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The</a:t>
            </a:r>
            <a:r>
              <a:rPr lang="en-US" baseline="0" dirty="0" smtClean="0"/>
              <a:t> element “telecom” repeats, there is no notion of a “list” in Xml.</a:t>
            </a:r>
          </a:p>
          <a:p>
            <a:pPr marL="171450" indent="-171450">
              <a:buFont typeface="Arial" charset="0"/>
              <a:buChar char="•"/>
            </a:pPr>
            <a:r>
              <a:rPr lang="en-US" b="1" baseline="0" dirty="0" smtClean="0"/>
              <a:t>Empty elements are left out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Rik – Both Identifier and Contact are datatypes, of identifier and telecom respectively</a:t>
            </a:r>
          </a:p>
          <a:p>
            <a:pPr marL="171450" indent="-171450">
              <a:buFont typeface="Arial" charset="0"/>
              <a:buChar char="•"/>
            </a:pPr>
            <a:r>
              <a:rPr lang="en-US" b="0" baseline="0" dirty="0" smtClean="0"/>
              <a:t>Rik – somewhat confusing that Organization.telecom has a type of Contact, and there is also a component class in Organization called Contact.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9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9405A-801D-4EEA-B2FD-F8DC5CDC8C2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515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* value[x] means: </a:t>
            </a:r>
            <a:r>
              <a:rPr lang="en-US" dirty="0" smtClean="0"/>
              <a:t>An element with a name that starts with “value”. The [x] is replaced by the (capitalized) name of the actual datatype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182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There are references that can reference more than one type of resource!  In this example: Resource(Patient | Group | Device)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The reference has a “type” element to indicate the kind of Resource that is referenced</a:t>
            </a:r>
          </a:p>
          <a:p>
            <a:pPr marL="171428" indent="-171428">
              <a:buFont typeface="Arial" charset="0"/>
              <a:buChar char="•"/>
            </a:pPr>
            <a:r>
              <a:rPr lang="en-US" dirty="0" smtClean="0"/>
              <a:t>References may be: Relative</a:t>
            </a:r>
            <a:r>
              <a:rPr lang="en-US" baseline="0" dirty="0" smtClean="0"/>
              <a:t> (on the same server), a</a:t>
            </a:r>
            <a:r>
              <a:rPr lang="en-US" dirty="0" smtClean="0"/>
              <a:t>bsolute URL (somewhere</a:t>
            </a:r>
            <a:r>
              <a:rPr lang="en-US" baseline="0" dirty="0" smtClean="0"/>
              <a:t> external) and internal (not treated here)</a:t>
            </a:r>
          </a:p>
          <a:p>
            <a:pPr marL="171428" indent="-171428">
              <a:buFont typeface="Arial" charset="0"/>
              <a:buChar char="•"/>
            </a:pPr>
            <a:endParaRPr lang="en-US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4538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[RS</a:t>
            </a:r>
            <a:r>
              <a:rPr lang="en-US" baseline="0" dirty="0" smtClean="0"/>
              <a:t> think these notes are copied from slide 20</a:t>
            </a:r>
            <a:r>
              <a:rPr lang="en-US" dirty="0" smtClean="0"/>
              <a:t>]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Only the Resources are user-definable, other types are “built-in”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Derived primitives are patterns -&gt; validation consists of regexp matching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Constrained types are</a:t>
            </a:r>
            <a:r>
              <a:rPr lang="en-US" strike="sngStrike" baseline="0" dirty="0" smtClean="0"/>
              <a:t> defined using invariants (OCL, Xpath, prose) -&gt; validation using schematron, code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Narrative and Extension are both ONLY used in Resources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Resources can use both (derived) primitives and composite datatypes in its definitions</a:t>
            </a:r>
          </a:p>
          <a:p>
            <a:pPr marL="171428" indent="-171428">
              <a:buFontTx/>
              <a:buChar char="-"/>
            </a:pPr>
            <a:r>
              <a:rPr lang="en-US" strike="sngStrike" dirty="0" smtClean="0"/>
              <a:t>Infrastructural types need special</a:t>
            </a:r>
            <a:r>
              <a:rPr lang="en-US" strike="sngStrike" baseline="0" dirty="0" smtClean="0"/>
              <a:t> handling, not general-purpose types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nl-NL" dirty="0" err="1" smtClean="0"/>
              <a:t>Really</a:t>
            </a:r>
            <a:r>
              <a:rPr lang="nl-NL" dirty="0" smtClean="0"/>
              <a:t> </a:t>
            </a:r>
            <a:r>
              <a:rPr lang="nl-NL" i="1" dirty="0" err="1" smtClean="0"/>
              <a:t>any</a:t>
            </a:r>
            <a:r>
              <a:rPr lang="nl-NL" dirty="0" smtClean="0"/>
              <a:t> FHIR element (Resource, Datatype, </a:t>
            </a:r>
            <a:r>
              <a:rPr lang="nl-NL" dirty="0" err="1" smtClean="0"/>
              <a:t>Primitive</a:t>
            </a:r>
            <a:r>
              <a:rPr lang="nl-NL" dirty="0" smtClean="0"/>
              <a:t>) </a:t>
            </a:r>
            <a:r>
              <a:rPr lang="nl-NL" dirty="0" err="1" smtClean="0"/>
              <a:t>can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extended</a:t>
            </a:r>
            <a:r>
              <a:rPr lang="nl-NL" dirty="0" smtClean="0"/>
              <a:t>. Just nest </a:t>
            </a:r>
            <a:r>
              <a:rPr lang="nl-NL" dirty="0" err="1" smtClean="0"/>
              <a:t>an</a:t>
            </a:r>
            <a:r>
              <a:rPr lang="nl-NL" dirty="0" smtClean="0"/>
              <a:t> &lt;extension&gt; element </a:t>
            </a:r>
            <a:r>
              <a:rPr lang="nl-NL" dirty="0" err="1" smtClean="0"/>
              <a:t>under</a:t>
            </a:r>
            <a:r>
              <a:rPr lang="nl-NL" dirty="0" smtClean="0"/>
              <a:t> the </a:t>
            </a:r>
            <a:r>
              <a:rPr lang="nl-NL" dirty="0" err="1" smtClean="0"/>
              <a:t>thing</a:t>
            </a:r>
            <a:r>
              <a:rPr lang="nl-NL" dirty="0" smtClean="0"/>
              <a:t> </a:t>
            </a:r>
            <a:r>
              <a:rPr lang="nl-NL" dirty="0" err="1" smtClean="0"/>
              <a:t>you</a:t>
            </a:r>
            <a:r>
              <a:rPr lang="nl-NL" dirty="0" smtClean="0"/>
              <a:t> want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extend</a:t>
            </a:r>
            <a:endParaRPr lang="nl-NL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You should be able to go to the formal definition endpoint and get the definition of the extension.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Note: birth order is already provided for</a:t>
            </a:r>
            <a:r>
              <a:rPr lang="en-US" baseline="0" dirty="0" smtClean="0"/>
              <a:t> in FHIR through the multipleBirthInteger</a:t>
            </a:r>
            <a:endParaRPr lang="nl-NL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3347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409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Resources SHOULD always contain narrative to support human-consumption as a fallback. However, in a strictly managed trading systems where all systems share a common data model and additional text is unnecessary or even a clinical safety risk, the narrative may be omitted. 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886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minutes) [26 slides, 41 to 66]</a:t>
            </a:r>
          </a:p>
          <a:p>
            <a:endParaRPr lang="en-US" dirty="0" smtClean="0"/>
          </a:p>
          <a:p>
            <a:r>
              <a:rPr lang="en-US" dirty="0" smtClean="0"/>
              <a:t>Rik -</a:t>
            </a:r>
            <a:r>
              <a:rPr lang="en-US" baseline="0" dirty="0" smtClean="0"/>
              <a:t> start at 14:20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405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Content is the same</a:t>
            </a:r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25-6-2010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/>
              <a:pPr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28545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Rik – Start at the top right with</a:t>
            </a:r>
            <a:r>
              <a:rPr lang="en-GB" baseline="0" dirty="0" smtClean="0"/>
              <a:t> the report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391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url</a:t>
            </a:r>
            <a:r>
              <a:rPr lang="en-US" baseline="0" dirty="0" smtClean="0"/>
              <a:t> on the server: /fhir/Patient/&lt;id&gt;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“text/xml+fhir”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There can be a Byte Order Mark, but hopefully your framework handles all that ;-) [RS this is an optional character string preceding a UTF-8 set of bytes, to say if little endian or big endian – which is actually irrelevant to UTF-8]</a:t>
            </a:r>
          </a:p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The response returns a Content-Location header with a version-specific location….see </a:t>
            </a:r>
            <a:r>
              <a:rPr lang="en-US" strike="sngStrike" baseline="0" dirty="0" smtClean="0"/>
              <a:t>next </a:t>
            </a:r>
            <a:r>
              <a:rPr lang="en-US" baseline="0" dirty="0" smtClean="0"/>
              <a:t>slide 52 [RS]</a:t>
            </a:r>
          </a:p>
          <a:p>
            <a:pPr marL="171450" indent="-171450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This modified to</a:t>
            </a:r>
            <a:r>
              <a:rPr lang="en-GB" baseline="0" dirty="0" smtClean="0"/>
              <a:t> match the actual section (also note here that the brochure Sept 2014 is wrong)</a:t>
            </a:r>
            <a:endParaRPr lang="en-GB" dirty="0" smtClean="0"/>
          </a:p>
          <a:p>
            <a:r>
              <a:rPr lang="en-GB" dirty="0" smtClean="0"/>
              <a:t>(RS –</a:t>
            </a:r>
            <a:r>
              <a:rPr lang="en-GB" baseline="0" dirty="0" smtClean="0"/>
              <a:t> actual sections below. TODO update this slide.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</a:t>
            </a:r>
          </a:p>
          <a:p>
            <a:r>
              <a:rPr lang="en-GB" b="1" dirty="0" smtClean="0"/>
              <a:t>Deconstructing FHIR</a:t>
            </a:r>
          </a:p>
          <a:p>
            <a:r>
              <a:rPr lang="en-GB" b="1" dirty="0" smtClean="0"/>
              <a:t>REST Interface</a:t>
            </a:r>
          </a:p>
          <a:p>
            <a:r>
              <a:rPr lang="en-GB" b="1" dirty="0" smtClean="0"/>
              <a:t>  Resources in code</a:t>
            </a:r>
          </a:p>
          <a:p>
            <a:r>
              <a:rPr lang="en-GB" dirty="0" smtClean="0"/>
              <a:t>Break</a:t>
            </a:r>
          </a:p>
          <a:p>
            <a:r>
              <a:rPr lang="en-GB" b="1" dirty="0" smtClean="0"/>
              <a:t>  Bundles</a:t>
            </a:r>
          </a:p>
          <a:p>
            <a:r>
              <a:rPr lang="en-GB" b="1" dirty="0" smtClean="0"/>
              <a:t>Search</a:t>
            </a:r>
          </a:p>
          <a:p>
            <a:r>
              <a:rPr lang="en-GB" b="1" dirty="0" smtClean="0"/>
              <a:t>Beyond REST</a:t>
            </a:r>
          </a:p>
          <a:p>
            <a:r>
              <a:rPr lang="en-GB" b="1" dirty="0" smtClean="0"/>
              <a:t>Inside the FHIR distro</a:t>
            </a:r>
          </a:p>
          <a:p>
            <a:r>
              <a:rPr lang="en-GB" b="1" dirty="0" smtClean="0"/>
              <a:t>Profiles and validation</a:t>
            </a:r>
          </a:p>
          <a:p>
            <a:r>
              <a:rPr lang="en-GB" b="1" strike="sngStrike" baseline="0" dirty="0" smtClean="0"/>
              <a:t>Building a FHIR server</a:t>
            </a:r>
          </a:p>
          <a:p>
            <a:r>
              <a:rPr lang="en-GB" dirty="0" smtClean="0"/>
              <a:t>The End… is near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071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This is not only the URL you use to retrieve the resource, it’s also its id.</a:t>
            </a:r>
          </a:p>
          <a:p>
            <a:pPr marL="171428" indent="-171428" defTabSz="914281">
              <a:buFont typeface="Arial" charset="0"/>
              <a:buChar char="•"/>
              <a:defRPr/>
            </a:pPr>
            <a:r>
              <a:rPr lang="en-US" dirty="0" smtClean="0"/>
              <a:t>All URL’s in FHIR are</a:t>
            </a:r>
            <a:r>
              <a:rPr lang="en-US" baseline="0" dirty="0" smtClean="0"/>
              <a:t> case-sensitive (and so is the id)</a:t>
            </a:r>
          </a:p>
          <a:p>
            <a:pPr marL="0" indent="0" defTabSz="914281">
              <a:buFont typeface="Arial" charset="0"/>
              <a:buNone/>
              <a:defRPr/>
            </a:pPr>
            <a:endParaRPr lang="en-US" baseline="0" dirty="0" smtClean="0"/>
          </a:p>
          <a:p>
            <a:pPr marL="171428" indent="-171428" defTabSz="914281">
              <a:buFont typeface="Arial" charset="0"/>
              <a:buChar char="•"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134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Pink</a:t>
            </a:r>
            <a:r>
              <a:rPr lang="en-US" baseline="0" dirty="0" smtClean="0"/>
              <a:t> box is resource</a:t>
            </a:r>
          </a:p>
          <a:p>
            <a:r>
              <a:rPr lang="en-US" baseline="0" dirty="0" smtClean="0"/>
              <a:t>Metadata has the ID, and history with version of 4</a:t>
            </a:r>
          </a:p>
          <a:p>
            <a:endParaRPr lang="en-US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(core resource and stuff around the resource – yellow is no longer in HTTP, but in metadata) - </a:t>
            </a:r>
            <a:r>
              <a:rPr lang="nl-NL" sz="1200" i="1" dirty="0" smtClean="0"/>
              <a:t>http://hl7.org/fhir/tag</a:t>
            </a:r>
            <a:r>
              <a:rPr lang="nl-NL" sz="1200" dirty="0" smtClean="0"/>
              <a:t>http://example.org/fhir/Status#Test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In Bundle there are </a:t>
            </a:r>
            <a:r>
              <a:rPr lang="en-US" baseline="0" dirty="0" err="1" smtClean="0"/>
              <a:t>eTAGS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046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49" indent="-185749">
              <a:buFont typeface="Arial" pitchFamily="34" charset="0"/>
              <a:buChar char="•"/>
            </a:pPr>
            <a:r>
              <a:rPr lang="en-US" baseline="0" dirty="0" smtClean="0"/>
              <a:t>Just a quick look at tags, so the term had been mentioned</a:t>
            </a:r>
          </a:p>
          <a:p>
            <a:pPr marL="0" indent="0">
              <a:buFont typeface="Arial" pitchFamily="34" charset="0"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Note that the Version Id is considered a "weak"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and </a:t>
            </a:r>
            <a:r>
              <a:rPr lang="en-US" dirty="0" err="1" smtClean="0"/>
              <a:t>ETag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headers should be prefixed with </a:t>
            </a:r>
            <a:r>
              <a:rPr lang="en-US" dirty="0" smtClean="0"/>
              <a:t>W/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 and enclosed in quotes, for example: </a:t>
            </a:r>
            <a:r>
              <a:rPr lang="en-US" dirty="0" err="1" smtClean="0"/>
              <a:t>ETag</a:t>
            </a:r>
            <a:r>
              <a:rPr lang="en-US" dirty="0" smtClean="0"/>
              <a:t>: W/"3141"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8783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 dirty="0" smtClean="0"/>
              <a:t>You can retrieve any person using a GET on the person’s id, which is just an url</a:t>
            </a:r>
            <a:r>
              <a:rPr lang="en-US" baseline="0" dirty="0" smtClean="0"/>
              <a:t> on the server: /fhir/person/@&lt;id&gt;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We have our own MIME-type: “text/xml+fhir”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Note that FHIR always uses UTF-8. Since this is not the default for HTTP, the server explicitly mentions this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But should mean the xml encoding mentions “utf-8” and that the payload is really encoded in utf-8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There can be a Byte Order Mark, but hopefully your framework handles all that ;-)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 smtClean="0"/>
              <a:t>The response returns a Content-Location header with a version-specific location….see next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Both</a:t>
            </a:r>
            <a:r>
              <a:rPr lang="en-US" baseline="0" dirty="0" smtClean="0"/>
              <a:t> the Resource id URL and the version-specific URL are used on many places of the REST spec and resource content (References!). They are always used consistently in this form.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549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Note that you</a:t>
            </a:r>
            <a:r>
              <a:rPr lang="en-US" baseline="0" dirty="0" smtClean="0"/>
              <a:t> have two ways (at one moment) to reach version 15 [RS - What are these two?]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28" indent="-171428">
              <a:buFont typeface="Arial" pitchFamily="34" charset="0"/>
              <a:buChar char="•"/>
            </a:pPr>
            <a:r>
              <a:rPr lang="en-US" dirty="0" smtClean="0"/>
              <a:t>You can retrieve any patient using a GET on the patient’s id, which is just an url</a:t>
            </a:r>
            <a:r>
              <a:rPr lang="en-US" baseline="0" dirty="0" smtClean="0"/>
              <a:t> on the server: /fhir/Patient/&lt;id&gt;</a:t>
            </a:r>
          </a:p>
          <a:p>
            <a:pPr marL="171428" indent="-171428">
              <a:buFont typeface="Arial" pitchFamily="34" charset="0"/>
              <a:buChar char="•"/>
            </a:pPr>
            <a:r>
              <a:rPr lang="en-US" baseline="0" dirty="0" smtClean="0"/>
              <a:t>We have our own MIME-type: “application/xml+fhir” and “application/json+fhir”</a:t>
            </a:r>
          </a:p>
          <a:p>
            <a:pPr marL="171428" indent="-171428">
              <a:buFont typeface="Arial" pitchFamily="34" charset="0"/>
              <a:buChar char="•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1879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116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Rik – these</a:t>
            </a:r>
            <a:r>
              <a:rPr lang="en-GB" baseline="0" dirty="0" smtClean="0"/>
              <a:t> are section numbers from FHIR spec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This modified to</a:t>
            </a:r>
            <a:r>
              <a:rPr lang="en-GB" baseline="0" dirty="0" smtClean="0"/>
              <a:t> match the actual section (also note here that the brochure Sept 2014 is wrong)</a:t>
            </a:r>
            <a:endParaRPr lang="en-GB" dirty="0" smtClean="0"/>
          </a:p>
          <a:p>
            <a:r>
              <a:rPr lang="en-GB" dirty="0" smtClean="0"/>
              <a:t>(RS –</a:t>
            </a:r>
            <a:r>
              <a:rPr lang="en-GB" baseline="0" dirty="0" smtClean="0"/>
              <a:t> actual sections below. TODO update this slide.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</a:t>
            </a:r>
          </a:p>
          <a:p>
            <a:r>
              <a:rPr lang="en-GB" b="1" dirty="0" smtClean="0"/>
              <a:t>Deconstructing FHIR</a:t>
            </a:r>
          </a:p>
          <a:p>
            <a:r>
              <a:rPr lang="en-GB" b="1" dirty="0" smtClean="0"/>
              <a:t>REST Interface</a:t>
            </a:r>
          </a:p>
          <a:p>
            <a:r>
              <a:rPr lang="en-GB" b="1" dirty="0" smtClean="0"/>
              <a:t>  Resources in code</a:t>
            </a:r>
          </a:p>
          <a:p>
            <a:r>
              <a:rPr lang="en-GB" dirty="0" smtClean="0"/>
              <a:t>Break</a:t>
            </a:r>
          </a:p>
          <a:p>
            <a:r>
              <a:rPr lang="en-GB" b="1" dirty="0" smtClean="0"/>
              <a:t>  Bundles</a:t>
            </a:r>
          </a:p>
          <a:p>
            <a:r>
              <a:rPr lang="en-GB" b="1" dirty="0" smtClean="0"/>
              <a:t>Search</a:t>
            </a:r>
          </a:p>
          <a:p>
            <a:r>
              <a:rPr lang="en-GB" b="1" dirty="0" smtClean="0"/>
              <a:t>Beyond REST</a:t>
            </a:r>
          </a:p>
          <a:p>
            <a:r>
              <a:rPr lang="en-GB" b="1" dirty="0" smtClean="0"/>
              <a:t>Inside the FHIR distro</a:t>
            </a:r>
          </a:p>
          <a:p>
            <a:r>
              <a:rPr lang="en-GB" b="1" dirty="0" smtClean="0"/>
              <a:t>Profiles and validation</a:t>
            </a:r>
          </a:p>
          <a:p>
            <a:r>
              <a:rPr lang="en-GB" b="1" strike="sngStrike" baseline="0" dirty="0" smtClean="0"/>
              <a:t>Building a FHIR server</a:t>
            </a:r>
          </a:p>
          <a:p>
            <a:r>
              <a:rPr lang="en-GB" dirty="0" smtClean="0"/>
              <a:t>The End… is near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1054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Whether server allows this depends on the level of trust between</a:t>
            </a:r>
            <a:r>
              <a:rPr lang="en-US" baseline="0" dirty="0" smtClean="0"/>
              <a:t> server and client: e.g. in-house scenario versus nation-wide network.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323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Behaviour depends on</a:t>
            </a:r>
            <a:r>
              <a:rPr lang="en-US" baseline="0" dirty="0" smtClean="0"/>
              <a:t> server configuration (and made public in a conformance statement).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436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 deletion operation should be understood as deleting the record of the resource,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with nothing about the state of the real-world corresponding resource implied.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067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* Now, if you query for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200" b="1" dirty="0" smtClean="0">
                <a:latin typeface="Courier New" pitchFamily="49" charset="0"/>
                <a:cs typeface="Courier New" pitchFamily="49" charset="0"/>
              </a:rPr>
              <a:t>33, </a:t>
            </a:r>
            <a:r>
              <a:rPr lang="en-US" sz="1200" b="0" dirty="0" smtClean="0">
                <a:latin typeface="Courier New" pitchFamily="49" charset="0"/>
                <a:cs typeface="Courier New" pitchFamily="49" charset="0"/>
              </a:rPr>
              <a:t>you</a:t>
            </a:r>
            <a:r>
              <a:rPr lang="en-US" sz="1200" b="0" baseline="0" dirty="0" smtClean="0">
                <a:latin typeface="Courier New" pitchFamily="49" charset="0"/>
                <a:cs typeface="Courier New" pitchFamily="49" charset="0"/>
              </a:rPr>
              <a:t> get a 410 [RS corrected note from @33, no longer using @]</a:t>
            </a:r>
            <a:endParaRPr lang="en-US" sz="1200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The resource returns back to life!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337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 [7 slides, 67 to 73] </a:t>
            </a:r>
          </a:p>
          <a:p>
            <a:r>
              <a:rPr lang="en-US" dirty="0" smtClean="0"/>
              <a:t>Rik - should start at 14:50,</a:t>
            </a:r>
            <a:r>
              <a:rPr lang="en-US" baseline="0" dirty="0" smtClean="0"/>
              <a:t> with break at 15:00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264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[RS]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NuGet</a:t>
            </a:r>
            <a:r>
              <a:rPr lang="en-US" baseline="0" dirty="0" smtClean="0"/>
              <a:t> syntax: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Install-Package Hl7.Fhir –Pre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http://ewoutkramer.github.io/fhir-net-api/whats-new.html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12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77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0:50:00-1:30:00 (40 minutes, 16 slides 74 to 89)</a:t>
            </a:r>
          </a:p>
          <a:p>
            <a:r>
              <a:rPr lang="en-US" dirty="0" smtClean="0"/>
              <a:t>Rik - Start after break at 15:30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362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344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See how the resource meta-data is mapped to equivalent Atom members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Author is required by atom, so you’ll have to keep track who authored the resource, which might well be the user that POSTed it to your RESTful endpoint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Summary is optional, but it is easy to fill it with the Resource’s &lt;text&gt; (human readable narrative), so Feed readers have a way to display the contents of a resource. Yes, this means the summary is present twice in the entry.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All elements you see here are Atom spec,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FHIR</a:t>
            </a:r>
            <a:endParaRPr lang="en-US" baseline="0" dirty="0" smtClean="0"/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2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This modified to</a:t>
            </a:r>
            <a:r>
              <a:rPr lang="en-GB" baseline="0" dirty="0" smtClean="0"/>
              <a:t> match the actual section (also note here that the brochure Sept 2014 is wrong)</a:t>
            </a:r>
            <a:endParaRPr lang="en-GB" dirty="0" smtClean="0"/>
          </a:p>
          <a:p>
            <a:r>
              <a:rPr lang="en-GB" dirty="0" smtClean="0"/>
              <a:t>(RS –</a:t>
            </a:r>
            <a:r>
              <a:rPr lang="en-GB" baseline="0" dirty="0" smtClean="0"/>
              <a:t> actual sections below. TODO update this slide.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</a:t>
            </a:r>
          </a:p>
          <a:p>
            <a:r>
              <a:rPr lang="en-GB" b="1" dirty="0" smtClean="0"/>
              <a:t>Deconstructing FHIR</a:t>
            </a:r>
          </a:p>
          <a:p>
            <a:r>
              <a:rPr lang="en-GB" b="1" dirty="0" smtClean="0"/>
              <a:t>REST Interface</a:t>
            </a:r>
          </a:p>
          <a:p>
            <a:r>
              <a:rPr lang="en-GB" b="1" dirty="0" smtClean="0"/>
              <a:t>  Resources in code</a:t>
            </a:r>
          </a:p>
          <a:p>
            <a:r>
              <a:rPr lang="en-GB" dirty="0" smtClean="0"/>
              <a:t>Break</a:t>
            </a:r>
          </a:p>
          <a:p>
            <a:r>
              <a:rPr lang="en-GB" b="1" dirty="0" smtClean="0"/>
              <a:t>  Bundles</a:t>
            </a:r>
          </a:p>
          <a:p>
            <a:r>
              <a:rPr lang="en-GB" b="1" dirty="0" smtClean="0"/>
              <a:t>Search</a:t>
            </a:r>
          </a:p>
          <a:p>
            <a:r>
              <a:rPr lang="en-GB" b="1" dirty="0" smtClean="0"/>
              <a:t>Beyond REST</a:t>
            </a:r>
          </a:p>
          <a:p>
            <a:r>
              <a:rPr lang="en-GB" b="1" dirty="0" smtClean="0"/>
              <a:t>Inside the FHIR distro</a:t>
            </a:r>
          </a:p>
          <a:p>
            <a:r>
              <a:rPr lang="en-GB" b="1" dirty="0" smtClean="0"/>
              <a:t>Profiles and validation</a:t>
            </a:r>
          </a:p>
          <a:p>
            <a:r>
              <a:rPr lang="en-GB" b="1" strike="sngStrike" baseline="0" dirty="0" smtClean="0"/>
              <a:t>Building a FHIR server</a:t>
            </a:r>
          </a:p>
          <a:p>
            <a:r>
              <a:rPr lang="en-GB" dirty="0" smtClean="0"/>
              <a:t>The End… is near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7553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Multiple</a:t>
            </a:r>
            <a:r>
              <a:rPr lang="en-US" baseline="0" dirty="0" smtClean="0"/>
              <a:t> versions are supported explicitly by Atom by having multiple entries with the same id, but a different ‘updated’ date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Notice how the ‘self’ links </a:t>
            </a:r>
            <a:r>
              <a:rPr lang="en-US" i="1" baseline="0" dirty="0" smtClean="0"/>
              <a:t>do</a:t>
            </a:r>
            <a:r>
              <a:rPr lang="en-US" i="0" baseline="0" dirty="0" smtClean="0"/>
              <a:t> differ, these are different versions after all.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3053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Just take a quick glimpse, it’s a pretty trivial translation of the Xml form to JSON, removing all needs for namespaces</a:t>
            </a:r>
            <a:r>
              <a:rPr lang="en-US" baseline="0" dirty="0" smtClean="0"/>
              <a:t> and attributes, and turning repeating elements into JSON arrays.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3826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[RS _since</a:t>
            </a:r>
            <a:r>
              <a:rPr lang="nl-NL" baseline="0" dirty="0" smtClean="0"/>
              <a:t> is used with _history</a:t>
            </a:r>
            <a:r>
              <a:rPr lang="nl-NL" dirty="0" smtClean="0"/>
              <a:t>]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37273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88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1:30:00-1:50:00 (20 minutes) [9 slides, 90 to 98]</a:t>
            </a:r>
          </a:p>
          <a:p>
            <a:r>
              <a:rPr lang="en-US" dirty="0" smtClean="0"/>
              <a:t>Rik – Start at 16:05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4334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[RS] _searc</a:t>
            </a:r>
            <a:r>
              <a:rPr lang="en-US" baseline="0" dirty="0" smtClean="0"/>
              <a:t>h version is an alternative, and is documented in 2.1.11, under RESTful API</a:t>
            </a:r>
          </a:p>
          <a:p>
            <a:r>
              <a:rPr lang="en-US" baseline="0" dirty="0" smtClean="0"/>
              <a:t>[RS] note search is case and accent insensitive (unless :exact is specified), and are “partial”. 2.2.2.4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45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73194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[RS]</a:t>
            </a:r>
            <a:r>
              <a:rPr lang="en-US" baseline="0" noProof="0" dirty="0" smtClean="0"/>
              <a:t> key here is that some are neither M nor F</a:t>
            </a:r>
            <a:endParaRPr lang="en-US" noProof="0" dirty="0" smtClean="0"/>
          </a:p>
          <a:p>
            <a:r>
              <a:rPr lang="en-US" noProof="0" dirty="0" smtClean="0"/>
              <a:t>[RS] </a:t>
            </a:r>
            <a:r>
              <a:rPr lang="en-US" strike="sngStrike" noProof="0" dirty="0" smtClean="0"/>
              <a:t>Look at</a:t>
            </a:r>
            <a:r>
              <a:rPr lang="en-US" strike="sngStrike" baseline="0" noProof="0" dirty="0" smtClean="0"/>
              <a:t>  </a:t>
            </a:r>
            <a:r>
              <a:rPr lang="en-US" strike="noStrike" baseline="0" noProof="0" dirty="0" smtClean="0"/>
              <a:t> For more info see m</a:t>
            </a:r>
            <a:r>
              <a:rPr lang="en-US" baseline="0" noProof="0" dirty="0" smtClean="0"/>
              <a:t>odifiers on the HL7 FHIR site (:exact, :missing, etc.) Search, 2.2.2.1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49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http://fhirtest.uhn.ca/baseDstu2/Observation?date=2015-10-13&amp;_include=Observation:patient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5656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97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1:50:00-2:00:00 (10 minutes) [18 slides, 99 to 116]</a:t>
            </a:r>
          </a:p>
          <a:p>
            <a:r>
              <a:rPr lang="en-US" dirty="0" smtClean="0"/>
              <a:t>Rik - Start 16:25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183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nl-NL" smtClean="0"/>
              <a:t>25-6-2010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844DE-39AC-45D5-92A8-262EC95D3BAB}" type="slidenum">
              <a:rPr lang="nl-NL" smtClean="0"/>
              <a:pPr/>
              <a:t>102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152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This modified to</a:t>
            </a:r>
            <a:r>
              <a:rPr lang="en-GB" baseline="0" dirty="0" smtClean="0"/>
              <a:t> match the actual section (also note here that the brochure Sept 2014 is wrong)</a:t>
            </a:r>
            <a:endParaRPr lang="en-GB" dirty="0" smtClean="0"/>
          </a:p>
          <a:p>
            <a:r>
              <a:rPr lang="en-GB" dirty="0" smtClean="0"/>
              <a:t>(RS –</a:t>
            </a:r>
            <a:r>
              <a:rPr lang="en-GB" baseline="0" dirty="0" smtClean="0"/>
              <a:t> actual sections below. TODO update this slide.</a:t>
            </a:r>
            <a:r>
              <a:rPr lang="en-GB" dirty="0" smtClean="0"/>
              <a:t>)</a:t>
            </a:r>
          </a:p>
          <a:p>
            <a:r>
              <a:rPr lang="en-GB" dirty="0" smtClean="0"/>
              <a:t>Introduction</a:t>
            </a:r>
          </a:p>
          <a:p>
            <a:r>
              <a:rPr lang="en-GB" b="1" dirty="0" smtClean="0"/>
              <a:t>Deconstructing FHIR</a:t>
            </a:r>
          </a:p>
          <a:p>
            <a:r>
              <a:rPr lang="en-GB" b="1" dirty="0" smtClean="0"/>
              <a:t>REST Interface</a:t>
            </a:r>
          </a:p>
          <a:p>
            <a:r>
              <a:rPr lang="en-GB" b="1" dirty="0" smtClean="0"/>
              <a:t>  Resources in code</a:t>
            </a:r>
          </a:p>
          <a:p>
            <a:r>
              <a:rPr lang="en-GB" dirty="0" smtClean="0"/>
              <a:t>Break</a:t>
            </a:r>
          </a:p>
          <a:p>
            <a:r>
              <a:rPr lang="en-GB" b="1" dirty="0" smtClean="0"/>
              <a:t>  Bundles</a:t>
            </a:r>
          </a:p>
          <a:p>
            <a:r>
              <a:rPr lang="en-GB" b="1" dirty="0" smtClean="0"/>
              <a:t>Search</a:t>
            </a:r>
          </a:p>
          <a:p>
            <a:r>
              <a:rPr lang="en-GB" b="1" dirty="0" smtClean="0"/>
              <a:t>Beyond REST</a:t>
            </a:r>
          </a:p>
          <a:p>
            <a:r>
              <a:rPr lang="en-GB" b="1" dirty="0" smtClean="0"/>
              <a:t>Inside the FHIR distro</a:t>
            </a:r>
          </a:p>
          <a:p>
            <a:r>
              <a:rPr lang="en-GB" b="1" dirty="0" smtClean="0"/>
              <a:t>Profiles and validation</a:t>
            </a:r>
          </a:p>
          <a:p>
            <a:r>
              <a:rPr lang="en-GB" b="1" strike="sngStrike" baseline="0" dirty="0" smtClean="0"/>
              <a:t>Building a FHIR server</a:t>
            </a:r>
          </a:p>
          <a:p>
            <a:r>
              <a:rPr lang="en-GB" dirty="0" smtClean="0"/>
              <a:t>The End… is near</a:t>
            </a:r>
          </a:p>
          <a:p>
            <a:endParaRPr lang="nl-NL" dirty="0" smtClean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12975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</a:t>
            </a:r>
            <a:r>
              <a:rPr lang="en-US" baseline="0" dirty="0" smtClean="0"/>
              <a:t> Document, no matter how nested, is flattened to a list of entries, the Document’s header being the first.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The document header (and any other the other resources) refer to each other using normal references to reflect the document’s nesting.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Of course, there may be a digital signature (on the whole Bundle) to attest to the content of the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135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[RS] Tags are http header “category”s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6998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But of course, some server could have functions to disassemble documents on reception. Since the contents</a:t>
            </a:r>
            <a:r>
              <a:rPr lang="en-US" baseline="0" dirty="0" smtClean="0"/>
              <a:t> of documents are resources, each of the contained resources (including the Document header) can be stored using the normal REST interface. But they are no longer the document anymore!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A Message is similar, refers</a:t>
            </a:r>
            <a:r>
              <a:rPr lang="en-US" baseline="0" dirty="0" smtClean="0"/>
              <a:t> (amongst others) to its author, and contains information about the source, destination and the event that triggered it.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A message contains 1 “data” resource, which is the root of the payload of the message. This is just a normal resource, which in its turn can refer to other related resources.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0794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</a:t>
            </a:r>
            <a:r>
              <a:rPr lang="en-US" baseline="0" dirty="0" smtClean="0"/>
              <a:t> It’s the same drop-off point as for documents!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881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114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2:25:00-2:35:00 (10 minutes) [9 slides, 117 to 125]</a:t>
            </a:r>
          </a:p>
          <a:p>
            <a:r>
              <a:rPr lang="en-US" dirty="0" smtClean="0"/>
              <a:t>Rik –</a:t>
            </a:r>
            <a:r>
              <a:rPr lang="en-US" baseline="0" dirty="0" smtClean="0"/>
              <a:t> 16:35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06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[RS]</a:t>
            </a:r>
          </a:p>
          <a:p>
            <a:r>
              <a:rPr lang="en-US" dirty="0" smtClean="0"/>
              <a:t>You do need ANT installed, for windows</a:t>
            </a:r>
            <a:r>
              <a:rPr lang="en-US" baseline="0" dirty="0" smtClean="0"/>
              <a:t> at least. </a:t>
            </a:r>
          </a:p>
          <a:p>
            <a:r>
              <a:rPr lang="en-US" baseline="0" dirty="0" smtClean="0"/>
              <a:t>Publish = build. It builds what gets published.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296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123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40:00-50:00 (10 minutes) [9 slides, 126 to 134]</a:t>
            </a:r>
          </a:p>
          <a:p>
            <a:r>
              <a:rPr lang="en-US" dirty="0" smtClean="0"/>
              <a:t>Rik</a:t>
            </a:r>
            <a:r>
              <a:rPr lang="en-US" baseline="0" dirty="0" smtClean="0"/>
              <a:t> – 16:45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410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[RS] added</a:t>
            </a:r>
            <a:r>
              <a:rPr lang="en-US" baseline="0" dirty="0" smtClean="0"/>
              <a:t> “to </a:t>
            </a:r>
            <a:r>
              <a:rPr lang="en-US" i="1" baseline="0" dirty="0" smtClean="0"/>
              <a:t>be</a:t>
            </a:r>
            <a:r>
              <a:rPr lang="en-US" baseline="0" dirty="0" smtClean="0"/>
              <a:t>:” on third bullet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70728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125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9675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noProof="0" dirty="0" smtClean="0"/>
              <a:t>[Use FHIR as the common language for a Vendor Neutral Archive – this is not pictured here but is ] [RS]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combination….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A</a:t>
            </a:r>
            <a:r>
              <a:rPr lang="en-US" baseline="0" dirty="0" smtClean="0"/>
              <a:t> server might defer validation to another server (because it doesn’t know the profile)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 server may fetch the “unknown” profile and validate it itself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There may be several servers sharing the work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131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4832978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133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2:35:00-2:55:00 (20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7834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err="1" smtClean="0"/>
              <a:t>You’re</a:t>
            </a:r>
            <a:r>
              <a:rPr lang="nl-NL" dirty="0" smtClean="0"/>
              <a:t> a </a:t>
            </a:r>
            <a:r>
              <a:rPr lang="nl-NL" dirty="0" err="1" smtClean="0"/>
              <a:t>message</a:t>
            </a:r>
            <a:r>
              <a:rPr lang="nl-NL" dirty="0" smtClean="0"/>
              <a:t> broker routing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</a:t>
            </a:r>
            <a:r>
              <a:rPr lang="nl-NL" dirty="0" smtClean="0"/>
              <a:t>translating </a:t>
            </a:r>
            <a:r>
              <a:rPr lang="nl-NL" dirty="0" err="1" smtClean="0"/>
              <a:t>between</a:t>
            </a:r>
            <a:r>
              <a:rPr lang="nl-NL" dirty="0" smtClean="0"/>
              <a:t> v2, v3 </a:t>
            </a:r>
            <a:r>
              <a:rPr lang="nl-NL" dirty="0" err="1" smtClean="0"/>
              <a:t>and</a:t>
            </a:r>
            <a:r>
              <a:rPr lang="nl-NL" dirty="0" smtClean="0"/>
              <a:t> FHIR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</a:t>
            </a:r>
            <a:r>
              <a:rPr lang="nl-NL" baseline="0" dirty="0" smtClean="0"/>
              <a:t> interfaces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a PHR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natively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application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can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communicate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using</a:t>
            </a:r>
            <a:r>
              <a:rPr lang="nl-NL" baseline="0" dirty="0" smtClean="0"/>
              <a:t> FHIR, but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software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proprietary</a:t>
            </a:r>
            <a:r>
              <a:rPr lang="nl-NL" baseline="0" dirty="0" smtClean="0"/>
              <a:t> RDBMS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Use</a:t>
            </a:r>
            <a:r>
              <a:rPr lang="nl-NL" baseline="0" dirty="0" smtClean="0"/>
              <a:t> FHIR as the common </a:t>
            </a:r>
            <a:r>
              <a:rPr lang="nl-NL" baseline="0" dirty="0" err="1" smtClean="0"/>
              <a:t>language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Vendor</a:t>
            </a:r>
            <a:r>
              <a:rPr lang="nl-NL" baseline="0" dirty="0" smtClean="0"/>
              <a:t> Neutral </a:t>
            </a:r>
            <a:r>
              <a:rPr lang="nl-NL" baseline="0" dirty="0" err="1" smtClean="0"/>
              <a:t>Archive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…Or a </a:t>
            </a:r>
            <a:r>
              <a:rPr lang="nl-NL" baseline="0" dirty="0" err="1" smtClean="0"/>
              <a:t>combination</a:t>
            </a:r>
            <a:r>
              <a:rPr lang="nl-NL" baseline="0" dirty="0" smtClean="0"/>
              <a:t>….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You</a:t>
            </a:r>
            <a:r>
              <a:rPr lang="nl-NL" baseline="0" dirty="0" smtClean="0"/>
              <a:t> </a:t>
            </a:r>
            <a:r>
              <a:rPr lang="nl-NL" baseline="0" dirty="0" err="1" smtClean="0"/>
              <a:t>might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see</a:t>
            </a:r>
            <a:r>
              <a:rPr lang="nl-NL" baseline="0" dirty="0" smtClean="0"/>
              <a:t> data as a </a:t>
            </a:r>
            <a:r>
              <a:rPr lang="nl-NL" baseline="0" dirty="0" err="1" smtClean="0"/>
              <a:t>nested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of XML, a series of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with</a:t>
            </a:r>
            <a:r>
              <a:rPr lang="nl-NL" baseline="0" dirty="0" smtClean="0"/>
              <a:t> </a:t>
            </a:r>
            <a:r>
              <a:rPr lang="nl-NL" baseline="0" dirty="0" err="1" smtClean="0"/>
              <a:t>keys</a:t>
            </a:r>
            <a:r>
              <a:rPr lang="nl-NL" baseline="0" dirty="0" smtClean="0"/>
              <a:t>, class-</a:t>
            </a:r>
            <a:r>
              <a:rPr lang="nl-NL" baseline="0" dirty="0" err="1" smtClean="0"/>
              <a:t>diagrams</a:t>
            </a:r>
            <a:r>
              <a:rPr lang="nl-NL" baseline="0" dirty="0" smtClean="0"/>
              <a:t>….</a:t>
            </a:r>
          </a:p>
          <a:p>
            <a:endParaRPr lang="nl-NL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11585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nl-NL" dirty="0" smtClean="0"/>
              <a:t>First scenario is</a:t>
            </a:r>
            <a:r>
              <a:rPr lang="nl-NL" baseline="0" dirty="0" smtClean="0"/>
              <a:t> most common </a:t>
            </a:r>
            <a:r>
              <a:rPr lang="nl-NL" baseline="0" dirty="0" err="1" smtClean="0"/>
              <a:t>for</a:t>
            </a:r>
            <a:r>
              <a:rPr lang="nl-NL" baseline="0" dirty="0" smtClean="0"/>
              <a:t> 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 databases: </a:t>
            </a:r>
            <a:r>
              <a:rPr lang="nl-NL" baseline="0" dirty="0" err="1" smtClean="0"/>
              <a:t>you</a:t>
            </a:r>
            <a:r>
              <a:rPr lang="nl-NL" baseline="0" dirty="0" smtClean="0"/>
              <a:t> have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map the FHIR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 (as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) </a:t>
            </a:r>
            <a:r>
              <a:rPr lang="nl-NL" baseline="0" dirty="0" err="1" smtClean="0"/>
              <a:t>onto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your</a:t>
            </a:r>
            <a:r>
              <a:rPr lang="nl-NL" baseline="0" dirty="0" smtClean="0"/>
              <a:t> (</a:t>
            </a:r>
            <a:r>
              <a:rPr lang="nl-NL" baseline="0" dirty="0" err="1" smtClean="0"/>
              <a:t>existing</a:t>
            </a:r>
            <a:r>
              <a:rPr lang="nl-NL" baseline="0" dirty="0" smtClean="0"/>
              <a:t>) databases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. </a:t>
            </a:r>
            <a:r>
              <a:rPr lang="nl-NL" baseline="0" dirty="0" err="1" smtClean="0"/>
              <a:t>Lot’s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support </a:t>
            </a:r>
            <a:r>
              <a:rPr lang="nl-NL" baseline="0" dirty="0" err="1" smtClean="0"/>
              <a:t>our</a:t>
            </a:r>
            <a:r>
              <a:rPr lang="nl-NL" baseline="0" dirty="0" smtClean="0"/>
              <a:t> nesting, </a:t>
            </a:r>
            <a:r>
              <a:rPr lang="nl-NL" baseline="0" dirty="0" err="1" smtClean="0"/>
              <a:t>cardinalities</a:t>
            </a:r>
            <a:r>
              <a:rPr lang="nl-NL" baseline="0" dirty="0" smtClean="0"/>
              <a:t>, datatypes</a:t>
            </a:r>
          </a:p>
          <a:p>
            <a:pPr marL="171450" indent="-171450">
              <a:buFont typeface="Arial" charset="0"/>
              <a:buChar char="•"/>
            </a:pPr>
            <a:r>
              <a:rPr lang="nl-NL" baseline="0" dirty="0" smtClean="0"/>
              <a:t>Second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the </a:t>
            </a:r>
            <a:r>
              <a:rPr lang="nl-NL" baseline="0" dirty="0" err="1" smtClean="0"/>
              <a:t>parsers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create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then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use</a:t>
            </a:r>
            <a:r>
              <a:rPr lang="nl-NL" baseline="0" dirty="0" smtClean="0"/>
              <a:t> a </a:t>
            </a:r>
            <a:r>
              <a:rPr lang="nl-NL" baseline="0" dirty="0" err="1" smtClean="0"/>
              <a:t>NoSql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driver’s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serialization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possibilities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store the </a:t>
            </a:r>
            <a:r>
              <a:rPr lang="nl-NL" baseline="0" dirty="0" err="1" smtClean="0"/>
              <a:t>structure</a:t>
            </a:r>
            <a:r>
              <a:rPr lang="nl-NL" baseline="0" dirty="0" smtClean="0"/>
              <a:t>-as-is in </a:t>
            </a:r>
            <a:r>
              <a:rPr lang="nl-NL" baseline="0" dirty="0" err="1" smtClean="0"/>
              <a:t>NoSql</a:t>
            </a:r>
            <a:endParaRPr lang="nl-NL" baseline="0" dirty="0" smtClean="0"/>
          </a:p>
          <a:p>
            <a:pPr marL="171450" indent="-171450">
              <a:buFont typeface="Arial" charset="0"/>
              <a:buChar char="•"/>
            </a:pPr>
            <a:r>
              <a:rPr lang="nl-NL" baseline="0" dirty="0" err="1" smtClean="0"/>
              <a:t>Third</a:t>
            </a:r>
            <a:r>
              <a:rPr lang="nl-NL" baseline="0" dirty="0" smtClean="0"/>
              <a:t> scenario </a:t>
            </a:r>
            <a:r>
              <a:rPr lang="nl-NL" baseline="0" dirty="0" err="1" smtClean="0"/>
              <a:t>uses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POCO’s</a:t>
            </a:r>
            <a:r>
              <a:rPr lang="nl-NL" baseline="0" dirty="0" smtClean="0"/>
              <a:t> </a:t>
            </a:r>
            <a:r>
              <a:rPr lang="nl-NL" baseline="0" dirty="0" err="1" smtClean="0"/>
              <a:t>and</a:t>
            </a:r>
            <a:r>
              <a:rPr lang="nl-NL" baseline="0" dirty="0" smtClean="0"/>
              <a:t> DBMS, but </a:t>
            </a:r>
            <a:r>
              <a:rPr lang="nl-NL" baseline="0" dirty="0" err="1" smtClean="0"/>
              <a:t>instead</a:t>
            </a:r>
            <a:r>
              <a:rPr lang="nl-NL" baseline="0" dirty="0" smtClean="0"/>
              <a:t> of </a:t>
            </a:r>
            <a:r>
              <a:rPr lang="nl-NL" baseline="0" dirty="0" err="1" smtClean="0"/>
              <a:t>mapping</a:t>
            </a:r>
            <a:r>
              <a:rPr lang="nl-NL" baseline="0" dirty="0" smtClean="0"/>
              <a:t> FHIR </a:t>
            </a:r>
            <a:r>
              <a:rPr lang="nl-NL" baseline="0" dirty="0" err="1" smtClean="0"/>
              <a:t>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tables</a:t>
            </a:r>
            <a:r>
              <a:rPr lang="nl-NL" baseline="0" dirty="0" smtClean="0"/>
              <a:t>, stores the data as-is </a:t>
            </a:r>
            <a:r>
              <a:rPr lang="nl-NL" baseline="0" dirty="0" err="1" smtClean="0"/>
              <a:t>into</a:t>
            </a:r>
            <a:r>
              <a:rPr lang="nl-NL" baseline="0" dirty="0" smtClean="0"/>
              <a:t> </a:t>
            </a:r>
            <a:r>
              <a:rPr lang="nl-NL" baseline="0" dirty="0" err="1" smtClean="0"/>
              <a:t>blob</a:t>
            </a:r>
            <a:r>
              <a:rPr lang="nl-NL" baseline="0" dirty="0" smtClean="0"/>
              <a:t> storage in a DBMS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EB8890-9530-48B5-B5AD-3035DC83575C}" type="slidenum">
              <a:rPr lang="nl-NL" smtClean="0"/>
              <a:pPr/>
              <a:t>137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74003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125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We tried to find</a:t>
            </a:r>
            <a:r>
              <a:rPr lang="en-US" baseline="0" dirty="0" smtClean="0"/>
              <a:t> a way to </a:t>
            </a:r>
            <a:r>
              <a:rPr lang="en-US" i="1" baseline="0" dirty="0" smtClean="0"/>
              <a:t>automatically</a:t>
            </a:r>
            <a:r>
              <a:rPr lang="en-US" baseline="0" dirty="0" smtClean="0"/>
              <a:t>  convert between the two so you could round-trip…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discovered you’d need additional </a:t>
            </a:r>
            <a:r>
              <a:rPr lang="en-US" i="1" baseline="0" dirty="0" smtClean="0"/>
              <a:t>metadata</a:t>
            </a:r>
            <a:r>
              <a:rPr lang="en-US" i="0" baseline="0" dirty="0" smtClean="0"/>
              <a:t> to do that, or vendor-specific solutions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Decided </a:t>
            </a:r>
            <a:r>
              <a:rPr lang="en-US" i="1" baseline="0" dirty="0" smtClean="0"/>
              <a:t>not</a:t>
            </a:r>
            <a:r>
              <a:rPr lang="en-US" i="0" baseline="0" dirty="0" smtClean="0"/>
              <a:t> to introduce these: result was weird Xml or weird Json</a:t>
            </a:r>
          </a:p>
          <a:p>
            <a:pPr marL="171450" indent="-171450">
              <a:buFontTx/>
              <a:buChar char="-"/>
            </a:pPr>
            <a:r>
              <a:rPr lang="en-US" i="0" baseline="0" dirty="0" smtClean="0"/>
              <a:t>Reference platform contains tools to interconvert (these use model definition metadata)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0210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283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7283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8621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You might have to keep the original (as you received it on the service interface), for attestation/digital signatures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 smtClean="0"/>
              <a:t>Store the binaries in another location (e.g. Amazon S3, filesystem) and just keep the URL here.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11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10:00-40:00 (30 minutes) [33 slides, 8</a:t>
            </a:r>
            <a:r>
              <a:rPr lang="en-US" baseline="0" dirty="0" smtClean="0"/>
              <a:t> to 40</a:t>
            </a:r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468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2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92D5FE-85CA-40E6-8273-48A5F35DE016}" type="slidenum">
              <a:rPr lang="en-US" smtClean="0"/>
              <a:pPr/>
              <a:t>151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7251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154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Time: 10:00-35:00 (25 minutes)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626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157</a:t>
            </a:fld>
            <a:endParaRPr lang="en-US" dirty="0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[RS –</a:t>
            </a:r>
            <a:r>
              <a:rPr lang="en-US" baseline="0" dirty="0" smtClean="0"/>
              <a:t> added thank you]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75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52400" y="152400"/>
            <a:ext cx="8839200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 dirty="0">
                <a:latin typeface="Times New Roman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AU" dirty="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91440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       © 2015 HL7 ® </a:t>
            </a:r>
            <a:r>
              <a:rPr lang="en-US" sz="800" b="1" dirty="0"/>
              <a:t>International. </a:t>
            </a:r>
            <a:r>
              <a:rPr lang="en-US" sz="800" b="1" dirty="0" smtClean="0"/>
              <a:t>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</a:t>
            </a:r>
            <a:r>
              <a:rPr lang="en-US" sz="800" b="1" dirty="0"/>
              <a:t>HL7 </a:t>
            </a:r>
            <a:r>
              <a:rPr lang="en-US" sz="800" b="1" dirty="0" smtClean="0"/>
              <a:t>&amp; Health </a:t>
            </a:r>
            <a:r>
              <a:rPr lang="en-US" sz="800" b="1" dirty="0"/>
              <a:t>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58678" y="260648"/>
            <a:ext cx="2034746" cy="1252151"/>
          </a:xfrm>
          <a:prstGeom prst="rect">
            <a:avLst/>
          </a:prstGeom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61927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43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508" y="6501342"/>
            <a:ext cx="1613164" cy="192021"/>
          </a:xfrm>
          <a:prstGeom prst="rect">
            <a:avLst/>
          </a:prstGeom>
        </p:spPr>
        <p:txBody>
          <a:bodyPr/>
          <a:lstStyle/>
          <a:p>
            <a:fld id="{60DF3849-E887-4193-B76F-9C51765F958D}" type="datetimeFigureOut">
              <a:rPr lang="nl-NL" smtClean="0"/>
              <a:pPr/>
              <a:t>2-10-2015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19672" y="6501342"/>
            <a:ext cx="6192688" cy="192021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12360" y="6501342"/>
            <a:ext cx="1306488" cy="192021"/>
          </a:xfrm>
          <a:prstGeom prst="rect">
            <a:avLst/>
          </a:prstGeom>
        </p:spPr>
        <p:txBody>
          <a:bodyPr/>
          <a:lstStyle/>
          <a:p>
            <a:fld id="{8698377B-874B-4DB7-8057-E4552B93344F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94319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19" y="5565993"/>
            <a:ext cx="1008112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4800"/>
            <a:ext cx="110966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080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52128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9979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63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9404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8" y="252899"/>
            <a:ext cx="8568952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552728" cy="118014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114800" cy="4552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6304235"/>
            <a:ext cx="720080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55551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52728" cy="115212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709118"/>
            <a:ext cx="4040188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8032"/>
            <a:ext cx="4040188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9118"/>
            <a:ext cx="4041775" cy="63976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8032"/>
            <a:ext cx="4041775" cy="40953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08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parante pagina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8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152400" y="152400"/>
            <a:ext cx="8839200" cy="6477000"/>
          </a:xfrm>
          <a:prstGeom prst="rect">
            <a:avLst/>
          </a:prstGeom>
          <a:solidFill>
            <a:schemeClr val="bg1"/>
          </a:solidFill>
          <a:ln w="44450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blackWhite">
          <a:xfrm>
            <a:off x="231775" y="236538"/>
            <a:ext cx="8678863" cy="6289675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2400" dirty="0">
              <a:latin typeface="Times New Roman" pitchFamily="18" charset="0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461963" y="1600200"/>
            <a:ext cx="8296275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332657"/>
            <a:ext cx="6552728" cy="118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828800"/>
            <a:ext cx="8382000" cy="44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228600" y="6643688"/>
            <a:ext cx="9144000" cy="214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800" b="1" dirty="0" smtClean="0"/>
              <a:t>© 2015 HL7 ® International. Licensed</a:t>
            </a:r>
            <a:r>
              <a:rPr lang="en-US" sz="800" b="1" baseline="0" dirty="0" smtClean="0"/>
              <a:t> under Creative Commons</a:t>
            </a:r>
            <a:r>
              <a:rPr lang="en-US" sz="800" b="1" dirty="0" smtClean="0"/>
              <a:t>. HL7 &amp; Health Level Seven are registered trademarks of Health Level Seven International. Reg. U.S. TM Office.</a:t>
            </a:r>
            <a:endParaRPr lang="en-US" sz="800" b="1" dirty="0"/>
          </a:p>
        </p:txBody>
      </p:sp>
      <p:pic>
        <p:nvPicPr>
          <p:cNvPr id="1032" name="Picture 14" descr="HL7 International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038" y="5791200"/>
            <a:ext cx="66516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4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5" r:id="rId4"/>
    <p:sldLayoutId id="2147483692" r:id="rId5"/>
    <p:sldLayoutId id="2147483693" r:id="rId6"/>
    <p:sldLayoutId id="2147483690" r:id="rId7"/>
    <p:sldLayoutId id="2147483691" r:id="rId8"/>
    <p:sldLayoutId id="2147483694" r:id="rId9"/>
    <p:sldLayoutId id="2147483696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Ø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history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documents.html#bundle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org/fhir/Binary/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://gforge.hl7.org/svn/fhir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jpe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://www.hl7.org/implement/standards/fhir/http.htm" TargetMode="External"/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jpe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://gforge.hl7.org/svn/fhir/trunk/presentations/2015-10%20Tutorial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l7.org/implement/standards/fhir/datatype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brett.marquard@lantanagroup.co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www.hl7.org/fhir/conformance.htm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0.xml"/><Relationship Id="rId5" Type="http://schemas.microsoft.com/office/2007/relationships/hdphoto" Target="../media/hdphoto2.wdp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81100" y="1828800"/>
            <a:ext cx="6781800" cy="1873250"/>
          </a:xfrm>
        </p:spPr>
        <p:txBody>
          <a:bodyPr/>
          <a:lstStyle/>
          <a:p>
            <a:r>
              <a:rPr lang="en-US" sz="4800" dirty="0" smtClean="0"/>
              <a:t>Introduction to FHIR for Developers</a:t>
            </a:r>
            <a:endParaRPr lang="en-US" sz="4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0" y="4114800"/>
            <a:ext cx="64008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None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100" kern="0" dirty="0" smtClean="0">
              <a:ea typeface="ＭＳ Ｐゴシック" pitchFamily="34" charset="-128"/>
            </a:endParaRPr>
          </a:p>
          <a:p>
            <a:r>
              <a:rPr lang="en-US" sz="2400" kern="0" dirty="0" smtClean="0">
                <a:ea typeface="ＭＳ Ｐゴシック" pitchFamily="34" charset="-128"/>
              </a:rPr>
              <a:t>HL7 Working Group Meeting</a:t>
            </a:r>
          </a:p>
          <a:p>
            <a:r>
              <a:rPr lang="en-US" sz="2400" kern="0" dirty="0" smtClean="0">
                <a:ea typeface="ＭＳ Ｐゴシック" pitchFamily="34" charset="-128"/>
              </a:rPr>
              <a:t>Atlanta, GA </a:t>
            </a:r>
            <a:r>
              <a:rPr lang="en-US" sz="2400" kern="0" dirty="0" smtClean="0">
                <a:ea typeface="ＭＳ Ｐゴシック" pitchFamily="34" charset="-128"/>
              </a:rPr>
              <a:t>October, </a:t>
            </a:r>
            <a:r>
              <a:rPr lang="en-US" sz="2400" kern="0" dirty="0" smtClean="0">
                <a:ea typeface="ＭＳ Ｐゴシック" pitchFamily="34" charset="-128"/>
              </a:rPr>
              <a:t>2015</a:t>
            </a:r>
          </a:p>
          <a:p>
            <a:r>
              <a:rPr lang="en-US" sz="2400" kern="0" dirty="0" smtClean="0">
                <a:ea typeface="ＭＳ Ｐゴシック" pitchFamily="34" charset="-128"/>
              </a:rPr>
              <a:t>Brett Marquard</a:t>
            </a:r>
          </a:p>
          <a:p>
            <a:endParaRPr lang="en-US" sz="2100" kern="0" dirty="0" smtClean="0">
              <a:ea typeface="ＭＳ Ｐゴシック" pitchFamily="34" charset="-128"/>
            </a:endParaRPr>
          </a:p>
          <a:p>
            <a:endParaRPr lang="en-US" sz="2100" kern="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DSTU2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Change from “Atom” </a:t>
            </a:r>
            <a:r>
              <a:rPr lang="en-GB" sz="2800" dirty="0"/>
              <a:t>to </a:t>
            </a:r>
            <a:r>
              <a:rPr lang="en-GB" sz="2800" dirty="0" smtClean="0"/>
              <a:t>“Bundle”</a:t>
            </a:r>
          </a:p>
          <a:p>
            <a:pPr lvl="1"/>
            <a:endParaRPr lang="en-GB" sz="2000" dirty="0"/>
          </a:p>
          <a:p>
            <a:r>
              <a:rPr lang="en-GB" sz="2800" dirty="0"/>
              <a:t>F</a:t>
            </a:r>
            <a:r>
              <a:rPr lang="en-GB" sz="2800" dirty="0" smtClean="0"/>
              <a:t>ull </a:t>
            </a:r>
            <a:r>
              <a:rPr lang="en-GB" sz="2800" dirty="0"/>
              <a:t>list of </a:t>
            </a:r>
            <a:r>
              <a:rPr lang="en-GB" sz="2800" dirty="0" smtClean="0"/>
              <a:t>changes:</a:t>
            </a:r>
            <a:endParaRPr lang="en-GB" sz="2800" dirty="0"/>
          </a:p>
          <a:p>
            <a:pPr lvl="1"/>
            <a:r>
              <a:rPr lang="en-GB" sz="2000" dirty="0">
                <a:hlinkClick r:id="rId3"/>
              </a:rPr>
              <a:t>http://</a:t>
            </a:r>
            <a:r>
              <a:rPr lang="en-GB" sz="2000" dirty="0" smtClean="0">
                <a:hlinkClick r:id="rId3"/>
              </a:rPr>
              <a:t>www.hl7.org/implement/standards/fhir/history.html</a:t>
            </a:r>
            <a:endParaRPr lang="en-GB" sz="2000" dirty="0" smtClean="0"/>
          </a:p>
          <a:p>
            <a:pPr lvl="1"/>
            <a:r>
              <a:rPr lang="en-GB" sz="2400" dirty="0" smtClean="0"/>
              <a:t>Includes list of breaking changes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80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77B-874B-4DB7-8057-E4552B93344F}" type="slidenum">
              <a:rPr lang="nl-NL" smtClean="0"/>
              <a:pPr/>
              <a:t>100</a:t>
            </a:fld>
            <a:endParaRPr lang="nl-NL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581150"/>
            <a:ext cx="84677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740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8377B-874B-4DB7-8057-E4552B93344F}" type="slidenum">
              <a:rPr lang="nl-NL" smtClean="0"/>
              <a:pPr/>
              <a:t>101</a:t>
            </a:fld>
            <a:endParaRPr lang="nl-N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1752600"/>
            <a:ext cx="8086725" cy="41910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1000" y="903986"/>
            <a:ext cx="6552728" cy="581743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2pPr>
            <a:lvl3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3pPr>
            <a:lvl4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4pPr>
            <a:lvl5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5pPr>
            <a:lvl6pPr marL="4572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6pPr>
            <a:lvl7pPr marL="9144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7pPr>
            <a:lvl8pPr marL="13716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8pPr>
            <a:lvl9pPr marL="1828800"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kern="0" smtClean="0"/>
              <a:t>The Document resource</a:t>
            </a:r>
            <a:endParaRPr lang="nl-NL" kern="0" dirty="0"/>
          </a:p>
        </p:txBody>
      </p:sp>
    </p:spTree>
    <p:extLst>
      <p:ext uri="{BB962C8B-B14F-4D97-AF65-F5344CB8AC3E}">
        <p14:creationId xmlns:p14="http://schemas.microsoft.com/office/powerpoint/2010/main" val="339759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Flowchart: Process 2070"/>
          <p:cNvSpPr/>
          <p:nvPr/>
        </p:nvSpPr>
        <p:spPr>
          <a:xfrm>
            <a:off x="381000" y="381001"/>
            <a:ext cx="8458200" cy="6096000"/>
          </a:xfrm>
          <a:prstGeom prst="flowChartProcess">
            <a:avLst/>
          </a:prstGeom>
          <a:noFill/>
          <a:ln w="41275">
            <a:solidFill>
              <a:srgbClr val="FF0000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FHIR Document</a:t>
            </a:r>
            <a:endParaRPr lang="nl-NL" sz="2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3813" y="1407830"/>
            <a:ext cx="1800200" cy="578537"/>
          </a:xfrm>
          <a:prstGeom prst="rect">
            <a:avLst/>
          </a:prstGeom>
          <a:solidFill>
            <a:schemeClr val="accent1">
              <a:lumMod val="10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Dr. Bernard</a:t>
            </a:r>
            <a:br>
              <a:rPr lang="en-US" dirty="0" smtClean="0"/>
            </a:br>
            <a:r>
              <a:rPr lang="en-US" sz="900" dirty="0" smtClean="0"/>
              <a:t>Practitioner</a:t>
            </a:r>
            <a:endParaRPr lang="nl-NL" sz="900" dirty="0"/>
          </a:p>
        </p:txBody>
      </p:sp>
      <p:sp>
        <p:nvSpPr>
          <p:cNvPr id="28" name="Rectangle 27"/>
          <p:cNvSpPr/>
          <p:nvPr/>
        </p:nvSpPr>
        <p:spPr>
          <a:xfrm>
            <a:off x="5256076" y="1721185"/>
            <a:ext cx="1800200" cy="578537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Patient Mary</a:t>
            </a:r>
            <a:br>
              <a:rPr lang="en-US" dirty="0" smtClean="0"/>
            </a:br>
            <a:r>
              <a:rPr lang="en-US" sz="900" dirty="0" smtClean="0"/>
              <a:t>Patient</a:t>
            </a:r>
            <a:endParaRPr lang="nl-NL" sz="900" dirty="0"/>
          </a:p>
        </p:txBody>
      </p:sp>
      <p:sp>
        <p:nvSpPr>
          <p:cNvPr id="31" name="Rectangle 30"/>
          <p:cNvSpPr/>
          <p:nvPr/>
        </p:nvSpPr>
        <p:spPr>
          <a:xfrm>
            <a:off x="3761910" y="4962698"/>
            <a:ext cx="1888888" cy="578537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Discharge Meds</a:t>
            </a:r>
            <a:br>
              <a:rPr lang="en-US" dirty="0" smtClean="0"/>
            </a:br>
            <a:r>
              <a:rPr lang="en-US" sz="900" dirty="0" smtClean="0"/>
              <a:t>list</a:t>
            </a:r>
            <a:endParaRPr lang="nl-NL" sz="900" dirty="0"/>
          </a:p>
        </p:txBody>
      </p:sp>
      <p:sp>
        <p:nvSpPr>
          <p:cNvPr id="38" name="Rectangle 37"/>
          <p:cNvSpPr/>
          <p:nvPr/>
        </p:nvSpPr>
        <p:spPr>
          <a:xfrm>
            <a:off x="3576583" y="3808097"/>
            <a:ext cx="1800200" cy="578537"/>
          </a:xfrm>
          <a:prstGeom prst="rect">
            <a:avLst/>
          </a:prstGeom>
          <a:solidFill>
            <a:srgbClr val="00B05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Vital Signs</a:t>
            </a:r>
            <a:br>
              <a:rPr lang="en-US" dirty="0" smtClean="0"/>
            </a:br>
            <a:r>
              <a:rPr lang="en-US" sz="900" dirty="0" smtClean="0"/>
              <a:t>list</a:t>
            </a:r>
            <a:endParaRPr lang="nl-NL" sz="900" dirty="0"/>
          </a:p>
        </p:txBody>
      </p:sp>
      <p:grpSp>
        <p:nvGrpSpPr>
          <p:cNvPr id="3" name="Group 2"/>
          <p:cNvGrpSpPr/>
          <p:nvPr/>
        </p:nvGrpSpPr>
        <p:grpSpPr>
          <a:xfrm>
            <a:off x="6444208" y="3330517"/>
            <a:ext cx="1800200" cy="1250612"/>
            <a:chOff x="6444208" y="2497887"/>
            <a:chExt cx="1800200" cy="937959"/>
          </a:xfrm>
        </p:grpSpPr>
        <p:sp>
          <p:nvSpPr>
            <p:cNvPr id="37" name="Rectangle 36"/>
            <p:cNvSpPr/>
            <p:nvPr/>
          </p:nvSpPr>
          <p:spPr>
            <a:xfrm>
              <a:off x="6444208" y="2497887"/>
              <a:ext cx="1800200" cy="43390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Pulse</a:t>
              </a:r>
              <a:br>
                <a:rPr lang="en-US" dirty="0" smtClean="0"/>
              </a:br>
              <a:r>
                <a:rPr lang="en-US" sz="900" dirty="0" smtClean="0"/>
                <a:t>Observation</a:t>
              </a:r>
              <a:endParaRPr lang="nl-NL" sz="9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44208" y="3001943"/>
              <a:ext cx="1800200" cy="43390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BP</a:t>
              </a:r>
              <a:br>
                <a:rPr lang="en-US" dirty="0" smtClean="0"/>
              </a:br>
              <a:r>
                <a:rPr lang="en-US" sz="900" dirty="0"/>
                <a:t>O</a:t>
              </a:r>
              <a:r>
                <a:rPr lang="en-US" sz="900" dirty="0" smtClean="0"/>
                <a:t>bservation</a:t>
              </a:r>
              <a:endParaRPr lang="nl-NL" sz="9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44208" y="5058709"/>
            <a:ext cx="1800200" cy="1346623"/>
            <a:chOff x="6444208" y="3794031"/>
            <a:chExt cx="1800200" cy="1009967"/>
          </a:xfrm>
        </p:grpSpPr>
        <p:sp>
          <p:nvSpPr>
            <p:cNvPr id="29" name="Rectangle 28"/>
            <p:cNvSpPr/>
            <p:nvPr/>
          </p:nvSpPr>
          <p:spPr>
            <a:xfrm>
              <a:off x="6444208" y="3794031"/>
              <a:ext cx="1800200" cy="433903"/>
            </a:xfrm>
            <a:prstGeom prst="rect">
              <a:avLst/>
            </a:prstGeom>
            <a:solidFill>
              <a:srgbClr val="7030A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Dyclofenac</a:t>
              </a:r>
              <a:br>
                <a:rPr lang="en-US" dirty="0" smtClean="0"/>
              </a:br>
              <a:r>
                <a:rPr lang="en-US" sz="900" dirty="0"/>
                <a:t>M</a:t>
              </a:r>
              <a:r>
                <a:rPr lang="en-US" sz="900" dirty="0" smtClean="0"/>
                <a:t>edicationPrescription</a:t>
              </a:r>
              <a:endParaRPr lang="nl-NL" sz="9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6444208" y="4370095"/>
              <a:ext cx="1800200" cy="433903"/>
            </a:xfrm>
            <a:prstGeom prst="rect">
              <a:avLst/>
            </a:prstGeom>
            <a:solidFill>
              <a:srgbClr val="7030A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Tamsulosin</a:t>
              </a:r>
              <a:br>
                <a:rPr lang="en-US" dirty="0" smtClean="0"/>
              </a:br>
              <a:r>
                <a:rPr lang="en-US" sz="900" dirty="0"/>
                <a:t>M</a:t>
              </a:r>
              <a:r>
                <a:rPr lang="en-US" sz="900" dirty="0" smtClean="0"/>
                <a:t>edicationPrescription</a:t>
              </a:r>
              <a:endParaRPr lang="nl-NL" sz="900" dirty="0"/>
            </a:p>
          </p:txBody>
        </p:sp>
      </p:grpSp>
      <p:sp>
        <p:nvSpPr>
          <p:cNvPr id="41" name="Rectangle 40"/>
          <p:cNvSpPr/>
          <p:nvPr/>
        </p:nvSpPr>
        <p:spPr>
          <a:xfrm>
            <a:off x="4267919" y="2669202"/>
            <a:ext cx="1800200" cy="578537"/>
          </a:xfrm>
          <a:prstGeom prst="rect">
            <a:avLst/>
          </a:prstGeom>
          <a:solidFill>
            <a:srgbClr val="C00000"/>
          </a:solidFill>
          <a:effectLst>
            <a:glow rad="63500">
              <a:schemeClr val="accent1">
                <a:satMod val="175000"/>
                <a:alpha val="40000"/>
              </a:schemeClr>
            </a:glow>
            <a:outerShdw blurRad="50800" dist="50800" dir="5400000" algn="ctr" rotWithShape="0">
              <a:schemeClr val="tx2">
                <a:lumMod val="95000"/>
                <a:lumOff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Kidney Stones</a:t>
            </a:r>
            <a:br>
              <a:rPr lang="en-US" dirty="0" smtClean="0"/>
            </a:br>
            <a:r>
              <a:rPr lang="en-US" sz="900" dirty="0" smtClean="0"/>
              <a:t>Condition</a:t>
            </a:r>
            <a:endParaRPr lang="nl-NL" sz="9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7544" y="1506313"/>
            <a:ext cx="1800200" cy="4704523"/>
            <a:chOff x="467544" y="1129735"/>
            <a:chExt cx="1800200" cy="3528392"/>
          </a:xfrm>
        </p:grpSpPr>
        <p:sp>
          <p:nvSpPr>
            <p:cNvPr id="42" name="Rectangle 41"/>
            <p:cNvSpPr/>
            <p:nvPr/>
          </p:nvSpPr>
          <p:spPr>
            <a:xfrm>
              <a:off x="467544" y="1129735"/>
              <a:ext cx="1800200" cy="3528392"/>
            </a:xfrm>
            <a:prstGeom prst="rect">
              <a:avLst/>
            </a:prstGeom>
            <a:solidFill>
              <a:srgbClr val="002060"/>
            </a:solidFill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Discharge</a:t>
              </a:r>
            </a:p>
            <a:p>
              <a:pPr algn="ctr"/>
              <a:r>
                <a:rPr lang="en-US" dirty="0" smtClean="0"/>
                <a:t>Summary</a:t>
              </a:r>
              <a:br>
                <a:rPr lang="en-US" dirty="0" smtClean="0"/>
              </a:br>
              <a:r>
                <a:rPr lang="en-US" sz="900" dirty="0" smtClean="0"/>
                <a:t>Composition</a:t>
              </a:r>
              <a:endParaRPr lang="nl-NL" sz="900" dirty="0"/>
            </a:p>
          </p:txBody>
        </p:sp>
        <p:sp>
          <p:nvSpPr>
            <p:cNvPr id="12" name="Flowchart: Process 11"/>
            <p:cNvSpPr/>
            <p:nvPr/>
          </p:nvSpPr>
          <p:spPr>
            <a:xfrm>
              <a:off x="467544" y="2281863"/>
              <a:ext cx="1800200" cy="54451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Chief Complaint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3" name="Flowchart: Process 42"/>
            <p:cNvSpPr/>
            <p:nvPr/>
          </p:nvSpPr>
          <p:spPr>
            <a:xfrm>
              <a:off x="467544" y="3001943"/>
              <a:ext cx="1800200" cy="546221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Physical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467544" y="3722022"/>
              <a:ext cx="1800200" cy="574209"/>
            </a:xfrm>
            <a:prstGeom prst="flowChartProcess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Medications</a:t>
              </a:r>
              <a:br>
                <a:rPr lang="en-US" dirty="0" smtClean="0"/>
              </a:br>
              <a:r>
                <a:rPr lang="en-US" sz="900" dirty="0" smtClean="0"/>
                <a:t>section</a:t>
              </a:r>
              <a:endParaRPr lang="nl-NL" sz="900" dirty="0"/>
            </a:p>
          </p:txBody>
        </p:sp>
      </p:grpSp>
      <p:cxnSp>
        <p:nvCxnSpPr>
          <p:cNvPr id="46" name="Straight Arrow Connector 45"/>
          <p:cNvCxnSpPr>
            <a:endCxn id="8" idx="1"/>
          </p:cNvCxnSpPr>
          <p:nvPr/>
        </p:nvCxnSpPr>
        <p:spPr>
          <a:xfrm flipV="1">
            <a:off x="2267745" y="1697099"/>
            <a:ext cx="896069" cy="55803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21273572">
            <a:off x="2491508" y="2515846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subject</a:t>
            </a:r>
            <a:endParaRPr lang="nl-NL" dirty="0"/>
          </a:p>
        </p:txBody>
      </p:sp>
      <p:sp>
        <p:nvSpPr>
          <p:cNvPr id="48" name="TextBox 47"/>
          <p:cNvSpPr txBox="1"/>
          <p:nvPr/>
        </p:nvSpPr>
        <p:spPr>
          <a:xfrm rot="20198530">
            <a:off x="2213855" y="1903091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author</a:t>
            </a:r>
            <a:endParaRPr lang="nl-NL" dirty="0"/>
          </a:p>
        </p:txBody>
      </p:sp>
      <p:cxnSp>
        <p:nvCxnSpPr>
          <p:cNvPr id="50" name="Straight Arrow Connector 49"/>
          <p:cNvCxnSpPr>
            <a:endCxn id="28" idx="1"/>
          </p:cNvCxnSpPr>
          <p:nvPr/>
        </p:nvCxnSpPr>
        <p:spPr>
          <a:xfrm flipV="1">
            <a:off x="2267744" y="2010454"/>
            <a:ext cx="2988332" cy="6587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1" idx="1"/>
          </p:cNvCxnSpPr>
          <p:nvPr/>
        </p:nvCxnSpPr>
        <p:spPr>
          <a:xfrm flipV="1">
            <a:off x="2267745" y="2958471"/>
            <a:ext cx="2000175" cy="44702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21083512">
            <a:off x="2595527" y="3244955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nl-NL" dirty="0"/>
          </a:p>
        </p:txBody>
      </p:sp>
      <p:cxnSp>
        <p:nvCxnSpPr>
          <p:cNvPr id="56" name="Straight Arrow Connector 55"/>
          <p:cNvCxnSpPr>
            <a:stCxn id="43" idx="3"/>
            <a:endCxn id="38" idx="1"/>
          </p:cNvCxnSpPr>
          <p:nvPr/>
        </p:nvCxnSpPr>
        <p:spPr>
          <a:xfrm flipV="1">
            <a:off x="2267745" y="4097366"/>
            <a:ext cx="1308839" cy="2693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1077271">
            <a:off x="2575992" y="4206850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nl-NL" dirty="0"/>
          </a:p>
        </p:txBody>
      </p:sp>
      <p:cxnSp>
        <p:nvCxnSpPr>
          <p:cNvPr id="60" name="Straight Arrow Connector 59"/>
          <p:cNvCxnSpPr>
            <a:endCxn id="31" idx="1"/>
          </p:cNvCxnSpPr>
          <p:nvPr/>
        </p:nvCxnSpPr>
        <p:spPr>
          <a:xfrm flipV="1">
            <a:off x="2267744" y="5251967"/>
            <a:ext cx="1494166" cy="157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 rot="21331680">
            <a:off x="2466698" y="5285419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content</a:t>
            </a:r>
            <a:endParaRPr lang="nl-NL" dirty="0"/>
          </a:p>
        </p:txBody>
      </p:sp>
      <p:cxnSp>
        <p:nvCxnSpPr>
          <p:cNvPr id="62" name="Straight Arrow Connector 61"/>
          <p:cNvCxnSpPr>
            <a:stCxn id="38" idx="3"/>
            <a:endCxn id="37" idx="1"/>
          </p:cNvCxnSpPr>
          <p:nvPr/>
        </p:nvCxnSpPr>
        <p:spPr>
          <a:xfrm flipV="1">
            <a:off x="5376783" y="3619786"/>
            <a:ext cx="1067425" cy="4775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843911" y="3810569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nl-NL" dirty="0"/>
          </a:p>
        </p:txBody>
      </p:sp>
      <p:cxnSp>
        <p:nvCxnSpPr>
          <p:cNvPr id="66" name="Straight Arrow Connector 65"/>
          <p:cNvCxnSpPr>
            <a:stCxn id="38" idx="3"/>
            <a:endCxn id="39" idx="1"/>
          </p:cNvCxnSpPr>
          <p:nvPr/>
        </p:nvCxnSpPr>
        <p:spPr>
          <a:xfrm>
            <a:off x="5376783" y="4097366"/>
            <a:ext cx="1067425" cy="19449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31" idx="3"/>
            <a:endCxn id="29" idx="1"/>
          </p:cNvCxnSpPr>
          <p:nvPr/>
        </p:nvCxnSpPr>
        <p:spPr>
          <a:xfrm>
            <a:off x="5650798" y="5251967"/>
            <a:ext cx="793410" cy="9601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1" idx="3"/>
            <a:endCxn id="40" idx="1"/>
          </p:cNvCxnSpPr>
          <p:nvPr/>
        </p:nvCxnSpPr>
        <p:spPr>
          <a:xfrm>
            <a:off x="5650798" y="5251967"/>
            <a:ext cx="793410" cy="8640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868145" y="5334351"/>
            <a:ext cx="134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entry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3176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1" grpId="0" animBg="1"/>
      <p:bldP spid="8" grpId="0" animBg="1"/>
      <p:bldP spid="28" grpId="0" animBg="1"/>
      <p:bldP spid="31" grpId="0" animBg="1"/>
      <p:bldP spid="38" grpId="0" animBg="1"/>
      <p:bldP spid="41" grpId="0" animBg="1"/>
      <p:bldP spid="47" grpId="0"/>
      <p:bldP spid="48" grpId="0"/>
      <p:bldP spid="55" grpId="0"/>
      <p:bldP spid="57" grpId="0"/>
      <p:bldP spid="61" grpId="0"/>
      <p:bldP spid="63" grpId="0"/>
      <p:bldP spid="7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3448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700808"/>
            <a:ext cx="3505200" cy="1300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>
                <a:effectLst/>
              </a:rPr>
              <a:t>Composition Resource</a:t>
            </a:r>
            <a:endParaRPr lang="en-US" dirty="0">
              <a:effectLst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5096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422061" y="4099719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6753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Condition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8" name="AutoShape 7"/>
          <p:cNvSpPr>
            <a:spLocks/>
          </p:cNvSpPr>
          <p:nvPr/>
        </p:nvSpPr>
        <p:spPr bwMode="auto">
          <a:xfrm>
            <a:off x="1446212" y="4876800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List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0" name="AutoShape 16"/>
          <p:cNvSpPr>
            <a:spLocks/>
          </p:cNvSpPr>
          <p:nvPr/>
        </p:nvSpPr>
        <p:spPr bwMode="auto">
          <a:xfrm rot="16200000" flipH="1">
            <a:off x="123699" y="3868044"/>
            <a:ext cx="2276500" cy="390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</a:path>
            </a:pathLst>
          </a:cu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>
              <a:defRPr/>
            </a:pP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105400" y="1663431"/>
            <a:ext cx="263405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smtClean="0"/>
              <a:t>Composition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&lt;Device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&lt;List/&gt;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&lt;Condition/&gt;</a:t>
            </a:r>
            <a:endParaRPr lang="en-US" dirty="0"/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&lt;/Bundle&gt;</a:t>
            </a:r>
          </a:p>
        </p:txBody>
      </p:sp>
      <p:sp>
        <p:nvSpPr>
          <p:cNvPr id="39" name="Freeform 38"/>
          <p:cNvSpPr/>
          <p:nvPr/>
        </p:nvSpPr>
        <p:spPr bwMode="auto">
          <a:xfrm>
            <a:off x="7351572" y="2427514"/>
            <a:ext cx="192228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Freeform 40"/>
          <p:cNvSpPr/>
          <p:nvPr/>
        </p:nvSpPr>
        <p:spPr bwMode="auto">
          <a:xfrm rot="658787">
            <a:off x="7091616" y="2514783"/>
            <a:ext cx="1214526" cy="2378174"/>
          </a:xfrm>
          <a:custGeom>
            <a:avLst/>
            <a:gdLst>
              <a:gd name="connsiteX0" fmla="*/ 391886 w 1691641"/>
              <a:gd name="connsiteY0" fmla="*/ 0 h 2449286"/>
              <a:gd name="connsiteX1" fmla="*/ 1687286 w 1691641"/>
              <a:gd name="connsiteY1" fmla="*/ 1153886 h 2449286"/>
              <a:gd name="connsiteX2" fmla="*/ 0 w 1691641"/>
              <a:gd name="connsiteY2" fmla="*/ 2449286 h 2449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91641" h="2449286">
                <a:moveTo>
                  <a:pt x="391886" y="0"/>
                </a:moveTo>
                <a:cubicBezTo>
                  <a:pt x="1072243" y="372836"/>
                  <a:pt x="1752600" y="745672"/>
                  <a:pt x="1687286" y="1153886"/>
                </a:cubicBezTo>
                <a:cubicBezTo>
                  <a:pt x="1621972" y="1562100"/>
                  <a:pt x="266700" y="2237015"/>
                  <a:pt x="0" y="2449286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 bwMode="auto">
          <a:xfrm>
            <a:off x="2483768" y="2913063"/>
            <a:ext cx="0" cy="431800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44" name="Straight Arrow Connector 43"/>
          <p:cNvCxnSpPr/>
          <p:nvPr/>
        </p:nvCxnSpPr>
        <p:spPr bwMode="auto">
          <a:xfrm>
            <a:off x="1828800" y="3886200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45" name="Freeform 44"/>
          <p:cNvSpPr/>
          <p:nvPr/>
        </p:nvSpPr>
        <p:spPr bwMode="auto">
          <a:xfrm rot="17992763">
            <a:off x="6608568" y="4762970"/>
            <a:ext cx="518119" cy="850422"/>
          </a:xfrm>
          <a:custGeom>
            <a:avLst/>
            <a:gdLst>
              <a:gd name="connsiteX0" fmla="*/ 446314 w 515556"/>
              <a:gd name="connsiteY0" fmla="*/ 0 h 816429"/>
              <a:gd name="connsiteX1" fmla="*/ 478971 w 515556"/>
              <a:gd name="connsiteY1" fmla="*/ 598715 h 816429"/>
              <a:gd name="connsiteX2" fmla="*/ 0 w 515556"/>
              <a:gd name="connsiteY2" fmla="*/ 816429 h 81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5556" h="816429">
                <a:moveTo>
                  <a:pt x="446314" y="0"/>
                </a:moveTo>
                <a:cubicBezTo>
                  <a:pt x="499835" y="231321"/>
                  <a:pt x="553357" y="462643"/>
                  <a:pt x="478971" y="598715"/>
                </a:cubicBezTo>
                <a:cubicBezTo>
                  <a:pt x="404585" y="734787"/>
                  <a:pt x="52614" y="792843"/>
                  <a:pt x="0" y="816429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024472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pPr algn="ctr"/>
            <a:r>
              <a:rPr lang="en-US" dirty="0" smtClean="0"/>
              <a:t>Attester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45096" y="2004866"/>
            <a:ext cx="990600" cy="272006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Metadata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828800" y="5460095"/>
            <a:ext cx="0" cy="331105"/>
          </a:xfrm>
          <a:prstGeom prst="straightConnector1">
            <a:avLst/>
          </a:prstGeom>
          <a:noFill/>
          <a:ln w="28575" cap="flat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34" name="Freeform 33"/>
          <p:cNvSpPr/>
          <p:nvPr/>
        </p:nvSpPr>
        <p:spPr bwMode="auto">
          <a:xfrm rot="1822276">
            <a:off x="7105194" y="3386771"/>
            <a:ext cx="344628" cy="76993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203848" y="2004865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2051720" y="2652937"/>
            <a:ext cx="990600" cy="272007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Section</a:t>
            </a:r>
            <a:endParaRPr lang="en-US" dirty="0"/>
          </a:p>
        </p:txBody>
      </p:sp>
      <p:cxnSp>
        <p:nvCxnSpPr>
          <p:cNvPr id="37" name="Elbow Connector 36"/>
          <p:cNvCxnSpPr>
            <a:stCxn id="29" idx="2"/>
            <a:endCxn id="24" idx="0"/>
          </p:cNvCxnSpPr>
          <p:nvPr/>
        </p:nvCxnSpPr>
        <p:spPr bwMode="auto">
          <a:xfrm rot="5400000">
            <a:off x="2331740" y="1285528"/>
            <a:ext cx="376065" cy="235875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Elbow Connector 37"/>
          <p:cNvCxnSpPr>
            <a:stCxn id="29" idx="2"/>
            <a:endCxn id="35" idx="0"/>
          </p:cNvCxnSpPr>
          <p:nvPr/>
        </p:nvCxnSpPr>
        <p:spPr bwMode="auto">
          <a:xfrm rot="5400000">
            <a:off x="2935052" y="1888840"/>
            <a:ext cx="376065" cy="115212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rgbClr val="3891A7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7503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10" y="2205321"/>
            <a:ext cx="6189580" cy="2181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as “Document”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810000" y="3657600"/>
            <a:ext cx="1136535" cy="1724167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4527434" y="4991100"/>
            <a:ext cx="2425700" cy="13335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Bundle is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Document</a:t>
            </a:r>
          </a:p>
        </p:txBody>
      </p:sp>
    </p:spTree>
    <p:extLst>
      <p:ext uri="{BB962C8B-B14F-4D97-AF65-F5344CB8AC3E}">
        <p14:creationId xmlns:p14="http://schemas.microsoft.com/office/powerpoint/2010/main" val="110583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Communicating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store your document using</a:t>
            </a:r>
          </a:p>
          <a:p>
            <a:pPr lvl="1"/>
            <a:r>
              <a:rPr lang="en-US" dirty="0" smtClean="0"/>
              <a:t>http://server.org/fhir/Composition</a:t>
            </a:r>
          </a:p>
          <a:p>
            <a:pPr lvl="1"/>
            <a:r>
              <a:rPr lang="en-US" dirty="0" smtClean="0"/>
              <a:t>Others discussed in </a:t>
            </a:r>
            <a:r>
              <a:rPr lang="en-US" dirty="0" smtClean="0">
                <a:hlinkClick r:id="rId3"/>
              </a:rPr>
              <a:t>spec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Storage, NO disassembly is implied, document (and signature) stays intact</a:t>
            </a:r>
          </a:p>
          <a:p>
            <a:r>
              <a:rPr lang="en-US" dirty="0" smtClean="0"/>
              <a:t>Search is supported (you search on it’s Message header – Composition)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4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6717" y="1701388"/>
            <a:ext cx="2178968" cy="2436659"/>
            <a:chOff x="3347864" y="1107419"/>
            <a:chExt cx="2178968" cy="1827494"/>
          </a:xfrm>
        </p:grpSpPr>
        <p:pic>
          <p:nvPicPr>
            <p:cNvPr id="3" name="Picture 2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592167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347864" y="1107419"/>
              <a:ext cx="2178968" cy="484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CDA to FHIR Document bridge</a:t>
              </a:r>
              <a:endParaRPr lang="nl-NL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7272" y="2743200"/>
            <a:ext cx="2202270" cy="2159660"/>
            <a:chOff x="251520" y="989679"/>
            <a:chExt cx="2202270" cy="1619745"/>
          </a:xfrm>
        </p:grpSpPr>
        <p:pic>
          <p:nvPicPr>
            <p:cNvPr id="13" name="Picture 2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9679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51520" y="2332425"/>
              <a:ext cx="2202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Hospital System A</a:t>
              </a:r>
              <a:endParaRPr lang="nl-NL" b="1" dirty="0"/>
            </a:p>
          </p:txBody>
        </p:sp>
      </p:grpSp>
      <p:sp>
        <p:nvSpPr>
          <p:cNvPr id="19" name="Up-Down Arrow 18"/>
          <p:cNvSpPr/>
          <p:nvPr/>
        </p:nvSpPr>
        <p:spPr>
          <a:xfrm rot="5400000">
            <a:off x="5067311" y="2177223"/>
            <a:ext cx="736200" cy="1919757"/>
          </a:xfrm>
          <a:prstGeom prst="upDownArrow">
            <a:avLst>
              <a:gd name="adj1" fmla="val 70022"/>
              <a:gd name="adj2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FHIR</a:t>
            </a:r>
          </a:p>
          <a:p>
            <a:pPr algn="ctr"/>
            <a:r>
              <a:rPr lang="en-US" dirty="0" smtClean="0"/>
              <a:t>Documents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2779914" y="4533528"/>
            <a:ext cx="3839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Documents are </a:t>
            </a:r>
            <a:r>
              <a:rPr lang="en-US" i="1" dirty="0" smtClean="0"/>
              <a:t>compositions</a:t>
            </a:r>
            <a:r>
              <a:rPr lang="en-US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 update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Context?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Wholeness?</a:t>
            </a:r>
          </a:p>
        </p:txBody>
      </p:sp>
      <p:sp>
        <p:nvSpPr>
          <p:cNvPr id="21" name="Up-Down Arrow 20"/>
          <p:cNvSpPr/>
          <p:nvPr/>
        </p:nvSpPr>
        <p:spPr>
          <a:xfrm rot="4660860">
            <a:off x="2154475" y="2628287"/>
            <a:ext cx="991296" cy="2049291"/>
          </a:xfrm>
          <a:prstGeom prst="upDownArrow">
            <a:avLst>
              <a:gd name="adj1" fmla="val 70022"/>
              <a:gd name="adj2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V3 CDA Documents</a:t>
            </a:r>
            <a:endParaRPr lang="nl-NL" dirty="0"/>
          </a:p>
        </p:txBody>
      </p:sp>
      <p:sp>
        <p:nvSpPr>
          <p:cNvPr id="28" name="Can 27"/>
          <p:cNvSpPr/>
          <p:nvPr/>
        </p:nvSpPr>
        <p:spPr>
          <a:xfrm>
            <a:off x="7524328" y="1892829"/>
            <a:ext cx="1414028" cy="119472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FHIR</a:t>
            </a:r>
          </a:p>
          <a:p>
            <a:pPr algn="ctr"/>
            <a:r>
              <a:rPr lang="en-US" dirty="0" smtClean="0"/>
              <a:t>Repository</a:t>
            </a:r>
            <a:endParaRPr lang="nl-NL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57" y="4691269"/>
            <a:ext cx="2330623" cy="152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Up-Down Arrow 30"/>
          <p:cNvSpPr/>
          <p:nvPr/>
        </p:nvSpPr>
        <p:spPr>
          <a:xfrm>
            <a:off x="7666107" y="2925494"/>
            <a:ext cx="1199605" cy="2223840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FHIR</a:t>
            </a:r>
          </a:p>
          <a:p>
            <a:pPr algn="ctr"/>
            <a:r>
              <a:rPr lang="en-US" sz="1200" dirty="0" smtClean="0"/>
              <a:t>REST</a:t>
            </a:r>
            <a:endParaRPr lang="nl-NL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562600" y="1752600"/>
            <a:ext cx="217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FHIR Document processor</a:t>
            </a:r>
            <a:endParaRPr lang="nl-NL" b="1" dirty="0"/>
          </a:p>
        </p:txBody>
      </p:sp>
      <p:pic>
        <p:nvPicPr>
          <p:cNvPr id="33" name="Picture 3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72" y="228600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3528" y="332657"/>
            <a:ext cx="65527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2pPr>
            <a:lvl3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3pPr>
            <a:lvl4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4pPr>
            <a:lvl5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5pPr>
            <a:lvl6pPr marL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6pPr>
            <a:lvl7pPr marL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7pPr>
            <a:lvl8pPr marL="1371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8pPr>
            <a:lvl9pPr marL="18288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dirty="0"/>
              <a:t>V3 </a:t>
            </a:r>
            <a:r>
              <a:rPr lang="en-US" dirty="0" smtClean="0"/>
              <a:t>and </a:t>
            </a:r>
            <a:r>
              <a:rPr lang="en-US" dirty="0"/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9771278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8" grpId="0" animBg="1"/>
      <p:bldP spid="31" grpId="0" animBg="1"/>
      <p:bldP spid="3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MessageHeader Resource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787728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Messages – are bundles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CD36790-EF9F-4521-A783-189BE19EEE4B}" type="slidenum">
              <a:rPr lang="en-US" smtClean="0"/>
              <a:pPr/>
              <a:t>108</a:t>
            </a:fld>
            <a:endParaRPr lang="en-US"/>
          </a:p>
        </p:txBody>
      </p:sp>
      <p:sp>
        <p:nvSpPr>
          <p:cNvPr id="13" name="AutoShape 7"/>
          <p:cNvSpPr>
            <a:spLocks/>
          </p:cNvSpPr>
          <p:nvPr/>
        </p:nvSpPr>
        <p:spPr bwMode="auto">
          <a:xfrm>
            <a:off x="1420473" y="3192463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Observation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62000" y="1828800"/>
            <a:ext cx="2819400" cy="11765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err="1" smtClean="0">
                <a:effectLst/>
              </a:rPr>
              <a:t>MessageHeader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Resource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66800" y="2133600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2133600"/>
            <a:ext cx="1110343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destination</a:t>
            </a:r>
            <a:endParaRPr lang="en-US" dirty="0"/>
          </a:p>
        </p:txBody>
      </p:sp>
      <p:sp>
        <p:nvSpPr>
          <p:cNvPr id="26" name="AutoShape 7"/>
          <p:cNvSpPr>
            <a:spLocks/>
          </p:cNvSpPr>
          <p:nvPr/>
        </p:nvSpPr>
        <p:spPr bwMode="auto">
          <a:xfrm>
            <a:off x="1979612" y="40751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Device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27" name="AutoShape 7"/>
          <p:cNvSpPr>
            <a:spLocks/>
          </p:cNvSpPr>
          <p:nvPr/>
        </p:nvSpPr>
        <p:spPr bwMode="auto">
          <a:xfrm>
            <a:off x="1446212" y="5522912"/>
            <a:ext cx="2592388" cy="649288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ctr" anchorCtr="0"/>
          <a:lstStyle/>
          <a:p>
            <a:r>
              <a:rPr lang="en-US" dirty="0" smtClean="0">
                <a:latin typeface="Calibri" charset="0"/>
                <a:ea typeface="ＭＳ Ｐゴシック" charset="0"/>
                <a:cs typeface="Calibri" charset="0"/>
                <a:sym typeface="Calibri" charset="0"/>
              </a:rPr>
              <a:t>Patient Resource</a:t>
            </a:r>
            <a:endParaRPr lang="en-US" dirty="0">
              <a:latin typeface="Calibri" charset="0"/>
              <a:ea typeface="ＭＳ Ｐゴシック" charset="0"/>
              <a:cs typeface="Calibri" charset="0"/>
              <a:sym typeface="Calibri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5400" y="1691255"/>
            <a:ext cx="298030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&lt;Bundle&gt;</a:t>
            </a:r>
          </a:p>
          <a:p>
            <a:r>
              <a:rPr lang="en-US" dirty="0"/>
              <a:t> </a:t>
            </a:r>
            <a:r>
              <a:rPr lang="en-US" dirty="0" smtClean="0"/>
              <a:t>   &lt;entry&gt;</a:t>
            </a:r>
          </a:p>
          <a:p>
            <a:r>
              <a:rPr lang="en-US" dirty="0"/>
              <a:t> </a:t>
            </a:r>
            <a:r>
              <a:rPr lang="en-US" dirty="0" smtClean="0"/>
              <a:t>         &lt;</a:t>
            </a:r>
            <a:r>
              <a:rPr lang="en-US" b="1" dirty="0" err="1" smtClean="0"/>
              <a:t>MessageHeader</a:t>
            </a:r>
            <a:r>
              <a:rPr lang="en-US" dirty="0" smtClean="0"/>
              <a:t> /&gt;</a:t>
            </a:r>
          </a:p>
          <a:p>
            <a:r>
              <a:rPr lang="en-US" dirty="0"/>
              <a:t> </a:t>
            </a:r>
            <a:r>
              <a:rPr lang="en-US" dirty="0" smtClean="0"/>
              <a:t>  &lt;/entry&gt;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&lt;Observation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&lt;</a:t>
            </a:r>
            <a:r>
              <a:rPr lang="en-US" dirty="0"/>
              <a:t>entry&gt;</a:t>
            </a:r>
          </a:p>
          <a:p>
            <a:r>
              <a:rPr lang="en-US" dirty="0"/>
              <a:t>          </a:t>
            </a:r>
            <a:r>
              <a:rPr lang="en-US" dirty="0" smtClean="0"/>
              <a:t>&lt;Patient </a:t>
            </a:r>
            <a:r>
              <a:rPr lang="en-US" dirty="0"/>
              <a:t>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   &lt;</a:t>
            </a:r>
            <a:r>
              <a:rPr lang="en-US" dirty="0"/>
              <a:t>entry&gt;</a:t>
            </a:r>
          </a:p>
          <a:p>
            <a:r>
              <a:rPr lang="en-US" dirty="0"/>
              <a:t>          &lt;Device /&gt;</a:t>
            </a:r>
          </a:p>
          <a:p>
            <a:r>
              <a:rPr lang="en-US" dirty="0"/>
              <a:t>   &lt;/entry</a:t>
            </a:r>
            <a:r>
              <a:rPr lang="en-US" dirty="0" smtClean="0"/>
              <a:t>&gt;</a:t>
            </a:r>
          </a:p>
          <a:p>
            <a:r>
              <a:rPr lang="en-US" smtClean="0"/>
              <a:t>&lt;/Bundle&gt;</a:t>
            </a:r>
            <a:endParaRPr lang="en-US" dirty="0" smtClean="0"/>
          </a:p>
        </p:txBody>
      </p:sp>
      <p:sp>
        <p:nvSpPr>
          <p:cNvPr id="39" name="Freeform 38"/>
          <p:cNvSpPr/>
          <p:nvPr/>
        </p:nvSpPr>
        <p:spPr bwMode="auto">
          <a:xfrm rot="1614527">
            <a:off x="7160131" y="249883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>
            <a:off x="6926763" y="3316851"/>
            <a:ext cx="923936" cy="1674831"/>
          </a:xfrm>
          <a:custGeom>
            <a:avLst/>
            <a:gdLst>
              <a:gd name="connsiteX0" fmla="*/ 0 w 827994"/>
              <a:gd name="connsiteY0" fmla="*/ 0 h 1741714"/>
              <a:gd name="connsiteX1" fmla="*/ 827314 w 827994"/>
              <a:gd name="connsiteY1" fmla="*/ 1240971 h 1741714"/>
              <a:gd name="connsiteX2" fmla="*/ 141514 w 827994"/>
              <a:gd name="connsiteY2" fmla="*/ 1741714 h 174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7994" h="1741714">
                <a:moveTo>
                  <a:pt x="0" y="0"/>
                </a:moveTo>
                <a:cubicBezTo>
                  <a:pt x="401864" y="475342"/>
                  <a:pt x="803728" y="950685"/>
                  <a:pt x="827314" y="1240971"/>
                </a:cubicBezTo>
                <a:cubicBezTo>
                  <a:pt x="850900" y="1531257"/>
                  <a:pt x="254000" y="1656443"/>
                  <a:pt x="141514" y="1741714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52600" y="2571687"/>
            <a:ext cx="914400" cy="378341"/>
          </a:xfrm>
          <a:prstGeom prst="rect">
            <a:avLst/>
          </a:prstGeom>
          <a:solidFill>
            <a:srgbClr val="FEF0CD"/>
          </a:solidFill>
          <a:ln w="9525" cap="flat">
            <a:solidFill>
              <a:srgbClr val="338FA5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3000" dir="5400000" algn="ctr" rotWithShape="0">
              <a:schemeClr val="bg2">
                <a:alpha val="34999"/>
              </a:schemeClr>
            </a:outerShdw>
          </a:effectLst>
        </p:spPr>
        <p:txBody>
          <a:bodyPr lIns="36000" tIns="0" rIns="0" bIns="0" anchor="t" anchorCtr="0"/>
          <a:lstStyle>
            <a:defPPr>
              <a:defRPr lang="en-US"/>
            </a:defPPr>
            <a:lvl1pPr>
              <a:defRPr sz="1800">
                <a:effectLst>
                  <a:outerShdw blurRad="38100" dist="38100" dir="2700000" algn="tl">
                    <a:srgbClr val="FFFFFF"/>
                  </a:outerShdw>
                </a:effectLst>
                <a:latin typeface="Calibri" charset="0"/>
                <a:ea typeface="ＭＳ Ｐゴシック" charset="0"/>
                <a:cs typeface="Calibri" charset="0"/>
              </a:defRPr>
            </a:lvl1pPr>
          </a:lstStyle>
          <a:p>
            <a:r>
              <a:rPr lang="en-US" dirty="0" smtClean="0"/>
              <a:t>event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048000" y="2824842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34" name="Straight Arrow Connector 33"/>
          <p:cNvCxnSpPr/>
          <p:nvPr/>
        </p:nvCxnSpPr>
        <p:spPr bwMode="auto">
          <a:xfrm>
            <a:off x="3200400" y="3698991"/>
            <a:ext cx="0" cy="492009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1600200" y="3810000"/>
            <a:ext cx="0" cy="1851573"/>
          </a:xfrm>
          <a:prstGeom prst="straightConnector1">
            <a:avLst/>
          </a:prstGeom>
          <a:noFill/>
          <a:ln w="25400" cap="flat">
            <a:solidFill>
              <a:srgbClr val="3891A7"/>
            </a:solidFill>
            <a:prstDash val="solid"/>
            <a:round/>
            <a:headEnd type="none" w="med" len="med"/>
            <a:tailEnd type="arrow" w="sm" len="sm"/>
          </a:ln>
          <a:effectLst>
            <a:outerShdw blurRad="38100" dist="19999" dir="5400000" algn="ctr" rotWithShape="0">
              <a:schemeClr val="bg2">
                <a:alpha val="3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20" name="Freeform 19"/>
          <p:cNvSpPr/>
          <p:nvPr/>
        </p:nvSpPr>
        <p:spPr bwMode="auto">
          <a:xfrm rot="1614527">
            <a:off x="6545194" y="3325809"/>
            <a:ext cx="457200" cy="794657"/>
          </a:xfrm>
          <a:custGeom>
            <a:avLst/>
            <a:gdLst>
              <a:gd name="connsiteX0" fmla="*/ 0 w 589418"/>
              <a:gd name="connsiteY0" fmla="*/ 0 h 794657"/>
              <a:gd name="connsiteX1" fmla="*/ 587829 w 589418"/>
              <a:gd name="connsiteY1" fmla="*/ 424543 h 794657"/>
              <a:gd name="connsiteX2" fmla="*/ 174172 w 589418"/>
              <a:gd name="connsiteY2" fmla="*/ 794657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418" h="794657">
                <a:moveTo>
                  <a:pt x="0" y="0"/>
                </a:moveTo>
                <a:cubicBezTo>
                  <a:pt x="279400" y="146050"/>
                  <a:pt x="558800" y="292100"/>
                  <a:pt x="587829" y="424543"/>
                </a:cubicBezTo>
                <a:cubicBezTo>
                  <a:pt x="616858" y="556986"/>
                  <a:pt x="239486" y="731157"/>
                  <a:pt x="174172" y="794657"/>
                </a:cubicBezTo>
              </a:path>
            </a:pathLst>
          </a:custGeom>
          <a:ln>
            <a:headEnd type="none" w="med" len="med"/>
            <a:tailEnd type="stealth" w="lg" len="lg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37" y="2310875"/>
            <a:ext cx="6397221" cy="20240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 as “Message”</a:t>
            </a:r>
            <a:endParaRPr lang="nl-NL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3599892" y="3791787"/>
            <a:ext cx="1364457" cy="154765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4288971" y="4800600"/>
            <a:ext cx="2340430" cy="14478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This Bundle is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38116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perspective?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29000" y="1831441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407980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Again, REST not necessary, but…</a:t>
            </a:r>
          </a:p>
          <a:p>
            <a:r>
              <a:rPr lang="en-US" dirty="0" smtClean="0"/>
              <a:t>There is an explicit REST operation:</a:t>
            </a:r>
          </a:p>
          <a:p>
            <a:pPr lvl="1"/>
            <a:r>
              <a:rPr lang="en-US" dirty="0"/>
              <a:t>[base]/$</a:t>
            </a:r>
            <a:r>
              <a:rPr lang="en-US" dirty="0" smtClean="0"/>
              <a:t>process-message</a:t>
            </a:r>
          </a:p>
          <a:p>
            <a:pPr lvl="1"/>
            <a:r>
              <a:rPr lang="en-US" smtClean="0"/>
              <a:t>No </a:t>
            </a:r>
            <a:r>
              <a:rPr lang="en-US" dirty="0" smtClean="0"/>
              <a:t>storage implied. Might be a router, converted to v2, etc. etc.</a:t>
            </a:r>
          </a:p>
          <a:p>
            <a:r>
              <a:rPr lang="en-US" dirty="0" smtClean="0"/>
              <a:t>The server can process them based on the event code and return the response as another message (again a bundle).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0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46717" y="1701388"/>
            <a:ext cx="2178968" cy="2436659"/>
            <a:chOff x="3347864" y="1107419"/>
            <a:chExt cx="2178968" cy="1827494"/>
          </a:xfrm>
        </p:grpSpPr>
        <p:pic>
          <p:nvPicPr>
            <p:cNvPr id="3" name="Picture 2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8" y="1592167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347864" y="1107419"/>
              <a:ext cx="21789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V2 to FHIR bridge</a:t>
              </a:r>
              <a:endParaRPr lang="nl-NL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47272" y="2743200"/>
            <a:ext cx="1980029" cy="2159660"/>
            <a:chOff x="251520" y="989679"/>
            <a:chExt cx="1980029" cy="1619745"/>
          </a:xfrm>
        </p:grpSpPr>
        <p:pic>
          <p:nvPicPr>
            <p:cNvPr id="13" name="Picture 2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989679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251520" y="2332425"/>
              <a:ext cx="19800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Hospital System</a:t>
              </a:r>
              <a:endParaRPr lang="nl-NL" b="1" dirty="0"/>
            </a:p>
          </p:txBody>
        </p:sp>
      </p:grpSp>
      <p:sp>
        <p:nvSpPr>
          <p:cNvPr id="19" name="Up-Down Arrow 18"/>
          <p:cNvSpPr/>
          <p:nvPr/>
        </p:nvSpPr>
        <p:spPr>
          <a:xfrm rot="5400000">
            <a:off x="5067311" y="2177223"/>
            <a:ext cx="736200" cy="1919757"/>
          </a:xfrm>
          <a:prstGeom prst="upDownArrow">
            <a:avLst>
              <a:gd name="adj1" fmla="val 70022"/>
              <a:gd name="adj2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FHIR</a:t>
            </a:r>
          </a:p>
          <a:p>
            <a:pPr algn="ctr"/>
            <a:r>
              <a:rPr lang="en-US" dirty="0" smtClean="0"/>
              <a:t>Messages</a:t>
            </a:r>
            <a:endParaRPr lang="nl-NL" dirty="0"/>
          </a:p>
        </p:txBody>
      </p:sp>
      <p:sp>
        <p:nvSpPr>
          <p:cNvPr id="20" name="TextBox 19"/>
          <p:cNvSpPr txBox="1"/>
          <p:nvPr/>
        </p:nvSpPr>
        <p:spPr>
          <a:xfrm>
            <a:off x="2779914" y="4867870"/>
            <a:ext cx="32069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Messages are </a:t>
            </a:r>
            <a:r>
              <a:rPr lang="en-US" i="1" dirty="0"/>
              <a:t>events</a:t>
            </a:r>
            <a:r>
              <a:rPr lang="en-US" dirty="0"/>
              <a:t>,</a:t>
            </a:r>
          </a:p>
          <a:p>
            <a:r>
              <a:rPr lang="en-US" dirty="0"/>
              <a:t>REST exposes a “repository” </a:t>
            </a:r>
            <a:endParaRPr lang="nl-NL" dirty="0"/>
          </a:p>
          <a:p>
            <a:r>
              <a:rPr lang="en-US" dirty="0"/>
              <a:t>Model of data…</a:t>
            </a:r>
          </a:p>
        </p:txBody>
      </p:sp>
      <p:sp>
        <p:nvSpPr>
          <p:cNvPr id="21" name="Up-Down Arrow 20"/>
          <p:cNvSpPr/>
          <p:nvPr/>
        </p:nvSpPr>
        <p:spPr>
          <a:xfrm rot="4660860">
            <a:off x="2154475" y="2628287"/>
            <a:ext cx="991296" cy="2049291"/>
          </a:xfrm>
          <a:prstGeom prst="upDownArrow">
            <a:avLst>
              <a:gd name="adj1" fmla="val 70022"/>
              <a:gd name="adj2" fmla="val 50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V2 Messages</a:t>
            </a:r>
            <a:endParaRPr lang="nl-NL" dirty="0"/>
          </a:p>
        </p:txBody>
      </p:sp>
      <p:sp>
        <p:nvSpPr>
          <p:cNvPr id="28" name="Can 27"/>
          <p:cNvSpPr/>
          <p:nvPr/>
        </p:nvSpPr>
        <p:spPr>
          <a:xfrm>
            <a:off x="7524328" y="1892829"/>
            <a:ext cx="1414028" cy="1194720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FHIR</a:t>
            </a:r>
          </a:p>
          <a:p>
            <a:pPr algn="ctr"/>
            <a:r>
              <a:rPr lang="en-US" dirty="0" smtClean="0"/>
              <a:t>Repository</a:t>
            </a:r>
            <a:endParaRPr lang="nl-NL" dirty="0"/>
          </a:p>
        </p:txBody>
      </p:sp>
      <p:pic>
        <p:nvPicPr>
          <p:cNvPr id="2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157" y="4691269"/>
            <a:ext cx="2330623" cy="1522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Up-Down Arrow 30"/>
          <p:cNvSpPr/>
          <p:nvPr/>
        </p:nvSpPr>
        <p:spPr>
          <a:xfrm>
            <a:off x="7666107" y="2925494"/>
            <a:ext cx="1199605" cy="2223840"/>
          </a:xfrm>
          <a:prstGeom prst="up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FHIR</a:t>
            </a:r>
          </a:p>
          <a:p>
            <a:pPr algn="ctr"/>
            <a:r>
              <a:rPr lang="en-US" sz="1200" dirty="0" smtClean="0"/>
              <a:t>REST</a:t>
            </a:r>
            <a:endParaRPr lang="nl-NL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562600" y="1752600"/>
            <a:ext cx="217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FHIR Message processor</a:t>
            </a:r>
            <a:endParaRPr lang="nl-NL" b="1" dirty="0"/>
          </a:p>
        </p:txBody>
      </p:sp>
      <p:pic>
        <p:nvPicPr>
          <p:cNvPr id="33" name="Picture 3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72" y="2286000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323528" y="332657"/>
            <a:ext cx="655272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2pPr>
            <a:lvl3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3pPr>
            <a:lvl4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4pPr>
            <a:lvl5pPr eaLnBrk="1" hangingPunct="1">
              <a:lnSpc>
                <a:spcPct val="80000"/>
              </a:lnSpc>
              <a:defRPr sz="4000">
                <a:solidFill>
                  <a:schemeClr val="tx2"/>
                </a:solidFill>
                <a:latin typeface="Verdana" pitchFamily="34" charset="0"/>
              </a:defRPr>
            </a:lvl5pPr>
            <a:lvl6pPr marL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6pPr>
            <a:lvl7pPr marL="9144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7pPr>
            <a:lvl8pPr marL="1371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8pPr>
            <a:lvl9pPr marL="18288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Verdana" pitchFamily="34" charset="0"/>
              </a:defRPr>
            </a:lvl9pPr>
          </a:lstStyle>
          <a:p>
            <a:r>
              <a:rPr lang="en-US" dirty="0" smtClean="0"/>
              <a:t>V2 and </a:t>
            </a:r>
            <a:r>
              <a:rPr lang="en-US" dirty="0"/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131341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 animBg="1"/>
      <p:bldP spid="28" grpId="0" animBg="1"/>
      <p:bldP spid="31" grpId="0" animBg="1"/>
      <p:bldP spid="32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Binary </a:t>
            </a:r>
            <a:r>
              <a:rPr lang="en-US" dirty="0"/>
              <a:t>E</a:t>
            </a:r>
            <a:r>
              <a:rPr lang="en-US" dirty="0" smtClean="0"/>
              <a:t>ndpoint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http://server.org/fhir/Binary/</a:t>
            </a:r>
            <a:endParaRPr lang="en-US" dirty="0" smtClean="0"/>
          </a:p>
          <a:p>
            <a:r>
              <a:rPr lang="en-US" dirty="0" smtClean="0"/>
              <a:t>Accepts </a:t>
            </a:r>
            <a:r>
              <a:rPr lang="en-US" dirty="0"/>
              <a:t>any kind of </a:t>
            </a:r>
            <a:r>
              <a:rPr lang="en-US" dirty="0" smtClean="0"/>
              <a:t>content </a:t>
            </a:r>
          </a:p>
          <a:p>
            <a:r>
              <a:rPr lang="en-US" dirty="0" smtClean="0"/>
              <a:t>Stores </a:t>
            </a:r>
            <a:r>
              <a:rPr lang="en-US" dirty="0"/>
              <a:t>the content as is, along with the content type provided by the HTTP headers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Acts just like the normal Resource endpoints (but there is no search)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900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85950"/>
            <a:ext cx="4943475" cy="3829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for Attachments</a:t>
            </a:r>
            <a:endParaRPr lang="nl-NL" dirty="0"/>
          </a:p>
        </p:txBody>
      </p:sp>
      <p:sp>
        <p:nvSpPr>
          <p:cNvPr id="6" name="Can 5"/>
          <p:cNvSpPr/>
          <p:nvPr/>
        </p:nvSpPr>
        <p:spPr bwMode="auto">
          <a:xfrm>
            <a:off x="6172200" y="3200400"/>
            <a:ext cx="2438400" cy="2209800"/>
          </a:xfrm>
          <a:prstGeom prst="can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/Binary/23344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590800" y="4572000"/>
            <a:ext cx="3505200" cy="838200"/>
          </a:xfrm>
          <a:prstGeom prst="straightConnector1">
            <a:avLst/>
          </a:prstGeom>
          <a:ln w="66675">
            <a:headEnd type="none" w="med" len="med"/>
            <a:tailEnd type="arrow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7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THE FHIR DISTRIBUTION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1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4096"/>
          <a:stretch/>
        </p:blipFill>
        <p:spPr>
          <a:xfrm>
            <a:off x="323527" y="685800"/>
            <a:ext cx="7927571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2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Browsing the site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en-US" dirty="0" smtClean="0"/>
              <a:t>API</a:t>
            </a:r>
          </a:p>
          <a:p>
            <a:r>
              <a:rPr lang="en-US" dirty="0" smtClean="0"/>
              <a:t>Data Types</a:t>
            </a:r>
          </a:p>
          <a:p>
            <a:r>
              <a:rPr lang="en-US" dirty="0" smtClean="0"/>
              <a:t>XML &amp; JSON</a:t>
            </a:r>
          </a:p>
          <a:p>
            <a:r>
              <a:rPr lang="en-US" dirty="0" smtClean="0"/>
              <a:t>Codes / Terminologies</a:t>
            </a:r>
          </a:p>
          <a:p>
            <a:r>
              <a:rPr lang="en-US" dirty="0" smtClean="0"/>
              <a:t>Resource List</a:t>
            </a:r>
          </a:p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Public Test servers</a:t>
            </a:r>
            <a:endParaRPr lang="en-US" dirty="0"/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 Implementation-Support-Downloads:</a:t>
            </a:r>
            <a:endParaRPr lang="en-US" dirty="0"/>
          </a:p>
          <a:p>
            <a:pPr lvl="1"/>
            <a:r>
              <a:rPr lang="en-US" dirty="0" smtClean="0"/>
              <a:t>The XSD schemas / schematrons</a:t>
            </a:r>
          </a:p>
          <a:p>
            <a:pPr lvl="1"/>
            <a:r>
              <a:rPr lang="en-US" dirty="0" smtClean="0"/>
              <a:t>The Java / C# / Delphi zips (model, serializers, parsers, etc, both code &amp; binary)</a:t>
            </a:r>
          </a:p>
          <a:p>
            <a:pPr lvl="1"/>
            <a:r>
              <a:rPr lang="en-US" dirty="0" smtClean="0"/>
              <a:t>All xml + json examples</a:t>
            </a:r>
          </a:p>
          <a:p>
            <a:pPr lvl="1"/>
            <a:r>
              <a:rPr lang="en-US" dirty="0" smtClean="0"/>
              <a:t>Full spec for offline reading (always have your FHIR with you)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Note! .NET implementation has moved to GitHub, distribution by NuGet (.NET) and Maven (Java)</a:t>
            </a:r>
          </a:p>
        </p:txBody>
      </p:sp>
    </p:spTree>
    <p:extLst>
      <p:ext uri="{BB962C8B-B14F-4D97-AF65-F5344CB8AC3E}">
        <p14:creationId xmlns:p14="http://schemas.microsoft.com/office/powerpoint/2010/main" val="384118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FHIR SVN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you need to build FHIR (/build)</a:t>
            </a:r>
          </a:p>
          <a:p>
            <a:r>
              <a:rPr lang="en-US" dirty="0" smtClean="0"/>
              <a:t>All presentations (/presentations)</a:t>
            </a:r>
          </a:p>
          <a:p>
            <a:r>
              <a:rPr lang="en-US" dirty="0" smtClean="0"/>
              <a:t>Source of the publication process (/build/tools, we </a:t>
            </a:r>
            <a:r>
              <a:rPr lang="en-US" dirty="0"/>
              <a:t>use Eclipse + Java </a:t>
            </a:r>
            <a:r>
              <a:rPr lang="en-US" dirty="0" smtClean="0"/>
              <a:t>1.6)</a:t>
            </a:r>
          </a:p>
          <a:p>
            <a:r>
              <a:rPr lang="en-US" dirty="0" smtClean="0"/>
              <a:t>Archived older versions of FHIR (/archive)</a:t>
            </a:r>
          </a:p>
          <a:p>
            <a:endParaRPr lang="en-US" dirty="0"/>
          </a:p>
          <a:p>
            <a:r>
              <a:rPr lang="en-US" dirty="0" smtClean="0"/>
              <a:t>You can download only the /build</a:t>
            </a:r>
          </a:p>
          <a:p>
            <a:r>
              <a:rPr lang="en-US" dirty="0" smtClean="0"/>
              <a:t>Then run publish.bat &amp; wait</a:t>
            </a:r>
          </a:p>
        </p:txBody>
      </p:sp>
    </p:spTree>
    <p:extLst>
      <p:ext uri="{BB962C8B-B14F-4D97-AF65-F5344CB8AC3E}">
        <p14:creationId xmlns:p14="http://schemas.microsoft.com/office/powerpoint/2010/main" val="105560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FHIR SVN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“build” SVN tree, the “full” SVN tree</a:t>
            </a:r>
          </a:p>
          <a:p>
            <a:pPr lvl="1"/>
            <a:r>
              <a:rPr lang="nl-NL" dirty="0">
                <a:hlinkClick r:id="rId2"/>
              </a:rPr>
              <a:t>http://gforge.hl7.org/svn/fhir</a:t>
            </a:r>
            <a:endParaRPr lang="nl-NL" dirty="0"/>
          </a:p>
          <a:p>
            <a:pPr lvl="1"/>
            <a:r>
              <a:rPr lang="en-US" dirty="0"/>
              <a:t>User ‘anonymous’, blank password</a:t>
            </a:r>
            <a:endParaRPr lang="nl-NL" dirty="0"/>
          </a:p>
          <a:p>
            <a:endParaRPr lang="en-US" dirty="0" smtClean="0"/>
          </a:p>
          <a:p>
            <a:r>
              <a:rPr lang="en-US" dirty="0" smtClean="0"/>
              <a:t>Note: you </a:t>
            </a:r>
            <a:r>
              <a:rPr lang="en-US" b="1" dirty="0" smtClean="0"/>
              <a:t>have to run the publisher</a:t>
            </a:r>
            <a:r>
              <a:rPr lang="en-US" dirty="0" smtClean="0"/>
              <a:t> to be able to build the C# and Delphi source. Without that…they won’t compile!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2113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Deconstructing FHIR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Looking at FHIR data modeling concepts from a software engineering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7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“Source” of FHIR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2133600" cy="48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57400"/>
            <a:ext cx="6456363" cy="3133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0" y="5638800"/>
            <a:ext cx="4711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Straight from the HL7 SVN “code” repository</a:t>
            </a:r>
          </a:p>
          <a:p>
            <a:r>
              <a:rPr lang="en-US" i="1" dirty="0" smtClean="0"/>
              <a:t>at gforge.hl7.org 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3066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Publication process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094" y="1833937"/>
            <a:ext cx="2295063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5" descr="data:image/jpeg;base64,/9j/4AAQSkZJRgABAQAAAQABAAD/2wCEAAkGBhQQDxEQDw8QFRAQEBQQDxUVFRAVDhUPFRAVFxQQFBQXHCcfGRkkGhQUHy8gIycpLC0sFR4xNTAqNSYrLCoBCQoKDgwOGg8PGikcHSQsLCwsKSkpKikpLCkpLCkpLCkpKSwtLCwpKSwpKSksLCwpKTQpLSkvLCwpKSwsLCwpLP/AABEIAMwAzAMBIgACEQEDEQH/xAAcAAACAgMBAQAAAAAAAAAAAAAABQQGAQIHAwj/xABREAABAwIBBgYNCgMGBAcAAAABAAIDBBESBQYTITFRB0FhcbPRFCIjMjNSU3JzgZGT0hZCYoKDkqGxw+I0Y7IVJENkdKIXRFTxZYS0wcLh8P/EABkBAAMBAQEAAAAAAAAAAAAAAAABAgMEBf/EACwRAAICAgIABQMCBwAAAAAAAAABAhEDMRIhBBNBUWEiMvCB4RRCcZGxwdH/2gAMAwEAAhEDEQA/AO4oQhAAos1U4PwMYHODQ43dhABJA4jfYVKUNv8AEu9CzpHpoTM6eXyLfeftRp5fIt95+1SkIsKIunl8i33n7UaeXyLfeftUpCAoi6eXyLfeftRp5fIt95+1SkIsKIunl8i33n7UaeXyLfeftUpZRYURNPL5FvvP2rHZEvkW+8/apZWqAojdkS+Rb7z9qwamXyLfeftUtYIQFEI5SeO+h1cjwT+IC0Zl5l8Lmvab2FwD/SSpcsV0kynQgg6lSpidlghma8XaQRyb93Ot1Vsi1by5zC7ujG4mE7HsGoxybyNVnbfZrsdPUh9+Jw75p74Hq5UmqGnZ7IQhSMEIQgAQhCABCEIAFDb/ABLvQs6R6mKEP4l3oWdI9NCZMQtboQBsi61ui6AM3WbrVCANkXWqw54AuSAOMnYgDdYKUVGdlJH39ZTj7Rh17jYmyIc7qN/e1lP63tbr3dtbXyK/LlumLkvcbIWscgcA5pBB1ggggjnC2KgZgqHVx3CmFeEw1JgVkdzqY3/TAPmu7U/mnz49YN7Pbqa4fi0jjHIlOUYOMbRrHOE9ey+vfrVtko3pavF2rhZ4FyOIjxmnjH5cakpZJHfUb6tYI1OB3g8RXtTVusMkPbHU12xr+p3J7FDQ0yahCFJQIQhAAhCEAChf8y70LOkepqg/8y70LOkemhMlXQsXRdMDKLrF0XQBlBKxdcyz6y/PXPmoMnPYI4GF1bMXhrAAbGPGdQF7i19ZB4gtMWN5JVr5JlJRVnvnfwuNhc6GgYJZBqdKfAtNtjPHPLs51T6jJVfXiKWtqmBs7iImY8biQTdrIWmwI3mwHIrhmdwdZNLWHS9kzaMOd250QN7EtDQNWK/fEq4ZOzOpYDibCHO2AyEyFrfFbivYX1+td/nYcHUE792vyv7HPwnk7b6Oby8D2GSKNrnvGFrpbwtbhxbSH4i0uuNl77Nqk5xcEln4qZo0bh3TUHPu54uA0cQBJv8ARGzautIWP8fmtOy/4eBS8l8GjKcRup6qqheI7SYJAWvf4zgRY8wAVqmkMbS5xxMaLuNu2A4yQNo5tfOpSFyzyym7n2aqCjo8I5Q5oc0gtcAWkEFpB2EEbQsOCUVTG5P7o3VSOf3dpJwwue7VMy+xmI2c3YLgi1jdwk1Xa0NP3IVTT3Wv9oFoAMd7AC4OvVyWU4tXi+C6QC+TLI44X+otUWXOGLW2SKUNO3U135G6ZSUY3KDVZLB4lSoTsa5IrRIzU/GPmu2OLb27YeMNh9vGp6reRIdHIGjVdxHqcwkj2xtVkUSVMpAhCFIwQhCABQXfxDvQt6RynKC/+Id6FvSOTQme90LF0mzhznjpG2NnTEdqy/8AuduH5obUVbLx45ZJcYq2TsqZWZTsxyHzWjvnHcB/7qHm5ll9SJHPZYB/aEDtcNu9vxkW/FVzJGRZa5/ZNW5wjPejYXDiDR81nL/3V3hiDGhrGgNaLNA1ABZxcpPlpHZnhhwQ8tfVP1fovhCvOqtkZT6Om/iah2gp9zXuBxSncGNDnX5AqhUcGMNLQTHTVb5MAklDXNMb5W/O0ZHFc673sDx7blMQarET4GEBo3Omebn2RAfWUxstxr2HbuXdDLLGko/1Z5bipbOaZqZcFLhLBredGC89q2MuBcThA4zcc5VxhySZHmeKpZM5zml4Ljo7Xu1tgTqAvq1IynmtTPiAEZZoWuLNGQ11tbi03BB171KzYgijpYzASWSDSYjbGS7xrcY2W5FrlyxkucemZxg0+LJ1ZVETxNxHC4Xs06732neFPa7bc83Ml0NXHK9wFi+B+F1x2zXW4uRStKuOS0qN17kjEtRJtuNXFr2i34Lw0q1dMpoqxZnu178nVLIY2vc6IhzDfXH/AIlrEdthxEcoCScFWcnZdFo3PLpKUiMkiznREXjceWwLfqq0GoXMMz5202cdXTxm0czpmYfmhwAmAHMcbQPpFdmKKlilH27/AOmM3U0/0Oj5xZSfTwh8bbnGATa7Q3ab7r7PWt8j5cZUtuw2eO/Ye+HLyjlU9wBBBAIIsQdhG5UvLmbclO7smiLgG9sWjvm7y3xm8i86blF8l2vY9TBHDlh5cvpl6S9H8P8AP3uhWjmpFm3nayqAY+zZwNnzX8rOpPrrSMlJWjly4pYpcZqmRmRWljO956N6aKAR3SLzz0T1PTkZoEIQpGCEIQAKBJ/EH0Lekcp6gS+HPoR0hTQmQM56+SCkllgAL2AHXrs29nOA4yL3VIzHooquZ8lTLjmBxCJ2138xxPfDkHr1LpJ17VQM7MxXMd2Xk67XtON0bNTgfHi5fo+zcs8kXalv4O/wmaKhLHfFv+b/AEdBCLqk5m8ITam1PVEMqe9a46mSHd9F/Jx8W5XW61jJSVo48uOWOXGRVanL8bMoTUr3hszhE+MH57TDrDTvGBxtyppFU6lzXhhpzFlClqWvMZfE0NeOJ8U17382QepqubKuxIvqvqPFyELvliXCMl6r/ByKXbTHrZ9+zj5kjzQrQI5acl2Omnewg2uGOcS0Dk2r3FUlVXSytkklojCJJ8Im0uMgluxzQOPiURiqcWNvtMbZRyQx0jqjTSRHR2e5ps3UNT3b7atXHZVd3CBKySxka9jX2Pcw0uaDv4rhVPLuWJpJXxz1bH6N2E4S4Q3B4mhoB18duJLambt3duzafG6l6OLwyr6+zlnk7+no7hkvLsdTHpIiSAQDqOp2EEt5bXtzpRnVnvHRGNjgXySEHCLao763O3X125lUcwMutiFRHJIwNw6YHXbtGnFtG6x9SoWVK900zpJZcT3ElxOLFs2WtqtuWMPCR8xp6Rq8z4qtnbq/LDpKN81EQ97odJDsO1ocDhPzsJvhPHYLknB5UF+WKV7nvc99SXPLtpLmnESd6h5uZyVFHHI6B7TFiIlaWkgPdEQx5PF3urX82x1J/wAFeQ3f2rA54N2U7qtwOqzXtwxk8pxtdbcQtfLWGE18E8ubR3e6LrF1VM8c/Y6IGKPC+pI735kf0pOX6P5Lw5NRVs9DHjlklxjsVcIGTYIC2eOQRzudfRt+dr1yADvSN+w86sWZWU5aikbJPYnEWsd857G27Z3Le4vx2VUzYzOlrH9mZSLi15xNY64e/cXD5rNzeMbgujxsDQGtADQLAAWAG4BZY4vly0ju8Tlisaw3ya9fb4X5+2ru/i889E9T1Ad38XpD0T1PWsjz0CEIUjBCEIAFAm8OfQjpCp6Xz+GPoh0hVR2Jm90XWt0XVklNz24Pm1d56bCyq2nijl87c76Xt3iLwd501Mkr6CsjeZIGE43apGgEAMk37dTvz2q+XXmIGh5kDW4y0Nc6wxloNw0naQLlZ8O7R0ee3j4SV+3wVfhPzf7LoHFrSZKc6ZoFsRZhIkYOdpJ+qq1m9WF1HTucSTog252nASwO9YaCuo3VDyrm/wBivcIm/wB3e4vitftHuN3wcgJu5v1hz+hhyXHy3+hwzj3yNoaviJ9d7D1rGTc66OXSRma3aODXggOcANZbuGqwO031JU+sbGMb3NaxpFy42brNrevZqXNqLJT5qmUUeJ8Ye8NdZwYGdthLnOADdQ47bF1QwxmnboylNrR65WYGyvDHsMYccFnC1uLab351EqHkvdrbrceMXXhFSl5F3tA+te3sTeKlawm2G99puT+S9G6OYjx0Dy0Eua3trjX22oImo8Re97sTnXLnEkkucdZPLtTF7dQFxs5eP/8ABeb4ha1+VZ8h0awujNG+JxtK2RhhcAbOixFz4n7wHWcLgnWQNpXVuC/Jb9HPXz65q14I1AAQs1NsOIE3sNwCpOZuZxrZgXAinjPdHbL/AEG8p/Aeq/aoow1oa0ANaA1oGwNAsAOSy83xeVfYv1OrDF7ZUOEbOuakbFBTRu0tTcNkAuQQQMDG8b9Y5rqJmVwd6Iiqr+3nJxtjJxNY468Tz85/4DlOy8vga5zXOa0uYSWEgFzSRYlp4rhb3XlcLds9FZ3HHwh17v3NroutboutDnA9/F556J6npfft4vPPRPTBRIaBCEKSgQhCABL6nw32Q6RMEvqvDfZDpFUdiYIutboutCDZC1ui6ANlpLGHNLXAFpFiDsIWbougDn2fWZ9S+Jwogx8byDI3thPYa8IsbPbex2XuBtXNabKEtKyeHQhr5gBJfEJWkXBLeQgkcl7r6LuoeUcjw1ItUQRybi5oLhzO2j1Lsx+KcVxkrRjLFbtHztFHr7069e3/AOlOay5Oo7V12bgzoXd7C9nIyR1v9+JbQcG9G03McjuR0ht/tAK6X4yPyY+Szk7Iy46mkk7BxnmCt+bvB1LMQ+qBii2lv+M7kse9HKdfIuh5PyJBT+AgjYd4Hb+tx1/ip11zZPFSl1Ho1jhS2eVFRshjbHEwNYwWaBs5+U8q91rdF1xm5sha3RdAGyLrW6LoAyO/i889E9MUtb38fnnopEyWctlRBCEKSgQhCABL6vw32X6gTBLqzwv2X6gVR2TLRrdL6jL0UbyxxfiabGzJCPaBZTroutkQxZ8pYd8nu5epHylh3ye7l6kzui6fQuxZ8pYd8nu5epHylh3ye7l6kzui6Og7Fnylh3ye7l6kfKWHfJ7uXqTO6Lo6DsWfKWHfJ7uXqR8pYd8nu5epM7oujoOxZ8pYd8nu5epHylh3ye7l6kzui6Og7Fnylh3ye7l6kfKWHfJ7uXqTO6Lo6DsWfKWHfJ7uXqR8pYd8nu5epM7oujoOxZ8pYd8nu5epMaeoEjA9t8LhcXBBtzHYtrouk6BWbM7+Pz/0pEzSuLv4/P8A0pE0WM9mkQQhCkoEIQgAS6t8L9l+oExS6u8J9l+oFUdky0eKrGdmeDqKRjGxMeHsx3cXAg4iLauZWa65fwsT4amAfyD0jlpLpErZfc2ssmrpxM5jWkuc2zSSO1dbjTQlVTg0lvk5h/my/wBatLnajzJrQmUam4SJHzNj7HiAdKI74n3sX2unOd2dLqExBkTH6TFfEXC2EjZbnXJ8m1X98iH+Zb0oXcazJsUxGmhikw3w42Mda+22IatgUxtop0ii/wDFGT/povvSI/4oyf8ATRfekTfPPI9PFk+okjpoGva1pa5scbXDujBqIFxtVJ4Oo2T12CWNj26CR2F7WubcFljY8espO06DosUPCbI5zW9jRds4N76TjICsmd2cTqFkbmRtfje5hxEi1he+pSxm9TAgikprg3Hcor337FVOFqbDBTnfM/8AoCbtIXTZ5RcKDy5odTxBpIDiHPuG31kLoIPGNh1jmXz4b6HS/N0piPPgDvyK7VmhlPsihp5L3do8DvPYSw+21/WiLsckL8689DRzNiZGx5LMb8RcLXJAGrmKh5E4QX1FTFC6CNokdhJDnkjUTqB5lSs4q7svKcwYbgyOjaRswRttfm7Un1rzzGqr5RpeWT/4lTydjro6znNlo0lOZmsa4h7W2cSB2x26kuzTzvdWySMdExmBgcC0uJN3WtrXhwmSYcnk/wA2P8yq7wTT4qio9C3pFTf1UT6HT0XWLourJPSHwkfn/pSJolUHhI/P/SkTVZT2aR0CEIUFAhCEACW1/hPs/wBQJkluUPCD0Z6RqqOyZaPC64/w0z4aunH+WPSuXXlxLh3ltW03+l/WetZ6JjsW5DblN8IdRCuMGJ1tC+URYr9tYNcBe+1TzT5c8XKvvJ/iV34GXXyQz083SK8P2HmP5KVDobkfN2RKo9mU4O3smO99t9KL3X0oV8r5HqP7/B/q2dOF9TnaedGMJFb4Rn2yVVn6DOmjXNuCGoxZTt/lpf6o10PhRdbI9YfoM/8AURrlnApLfK3/AJWb+qNEvuQLR3265zw1zYaal5Z39GF0Vcu4epLUtH/qJOiCqeiY7K3kqm0uQq2QbYKuGX6uDA78H3+qrBwZ50iLJ2UA538K01DOZ7CNX1mBefBDRipyTlGA/wCK90frdBYfjZcnhyo+Js0YNhKwRSjeGysf/VGPUTvWeqZe+i/8GsBmqamU69BRTyfaPjLB+Dnn1Jfwd1N8qUQ3yj+gq18DlBbJlfUEa5tJG0/Rjgdf8Xqg8Gc18r0I/nD+gorQe52Lhbkw5Mcf58X5lVbgVnxVVT6BvShWDhofbJJP+Yh/MqocA8t6uq/0zelCp/cJfadtusLF0XWhB60/hI/P/SkTZKKfwkfn/pSJusZ7NI6BCEKCgQhCABLco+EHoz0jUyS3KXfj0Z6RqqGyZaIq5DwzZq1dZWQPpKWWVjKbA5zG3AdpXnCeWxHtXXULdq1RmnRUOCjJM1LkxkVTE+KUSyuLXizrF1wbK3v2HmP5IQmlQmfOOS+D7KLayGR2T6gMbUse4luoNEoJPsX0gTt51qhTGNDbsrnCNk+SoyVVQwRuklexgYxou4kTxk2HMCfUuc8EeZ9ZSZS0tVSTRR9jyNxPbZuIllh+BXaUIcbdgn1Rm651w05AqKynpW0kEkrmTSOeGC5DTG0An8V0RCbVqgTooHAzkOoo6OdlVBJE91RjYHixLdGBiHrC5vndwa1v9oVRpqKZ8Dp3vicxt2YHnEADyYrepfQ6EnC1Q+XZWMzsgupcjRUzmETGmkMjbdtppWvcWkbxiDfqrk+YGYtfBlSjmmoZ2RRzBz3ubZrW2Osld/Qhx0FlN4WckTVWTDFTQvlk08TsLBd2EYrm3sXHcn5mZZp3F1PS18TnDC4xmSNxbe9iWkXF19KIQ4W7BSo+ef7Jzh/8X99UfGrBmHk/LLMpU7q3+0uxg52l0sszobaN1sQc4g67LsyElD5Dke1N4SPz/wBKRN0npfCR+f8ApSJws57LjoEIQoKBCEIAEtyn349GekYmSW5T78ejPSMVQ2TLRDUConqA4iOKIsv2pLyHEcoupyF0mLFvZFV5CH7560dkVXkIfvnrTJCdioW9kVXkIfvnrR2RVeQh++etMkIsKFvZFV5CH7560dkVXkIfvnrTJCLHQt7IqvIQ/fPWjsiq8hD989aZIRYqFvZFV5CH7560dkVXkIfvnrTJCLChb2RVeQh++etHZFV5CH7560yQiwoW9kVXkIfvnrR2RVeQh++etMkIsKFvZFV5CH7560xYTYXtewvbZe2tZQhjR70nhGef+lInCTUh7ozz/wBKROVzZNmsNAhCFBYIQhAAoVfSucQ5pGppaQQSNZB4iNymoTToNlfkjkHzWex/xLTuniM9j/iVgcwLGiG5PmyeKEHdPEZ7H/EjuniM9j/iT/RDcjRDcjmw4oQd08Rnsf8AEjuniM9j/iT/AEQ3I0Q3I5sOKEHdPFZ7H/EjuniM9j/iT/RDcjRDcjmw4oQd08Rnsf8AEjuniM9j/iT/AEQ3I0Q3I5sOKEHdPFZ7H/Ejunis9j/iT/RDcjRDcjmw4oQd08Rnsf8AEjuniM9j/iT/AEQ3I0Q3I5sOKEHdPFZ7H/EjuniM9j/iT/RDcjRDcjmw4oQd08Rnsf8AEgCTxWex/wASf6IbkCMbkc2HFCyipXlzXOwgNOKwDrk4SBrLj4xTdYAWUm7GlQIWEXS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1" name="Picture 7" descr="http://webdesy.com/webdesy-wp/wp-content/uploads/2012/01/html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096" y="1775181"/>
            <a:ext cx="1546261" cy="154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914400" y="1844532"/>
            <a:ext cx="1219696" cy="1447800"/>
            <a:chOff x="914400" y="1844532"/>
            <a:chExt cx="1219696" cy="1447800"/>
          </a:xfrm>
        </p:grpSpPr>
        <p:pic>
          <p:nvPicPr>
            <p:cNvPr id="1035" name="Picture 11" descr="http://images.all-free-download.com/images/graphiclarge/ini_file_37136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 r="9506"/>
            <a:stretch/>
          </p:blipFill>
          <p:spPr bwMode="auto">
            <a:xfrm>
              <a:off x="914400" y="1844532"/>
              <a:ext cx="1219696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66800" y="28956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.INI</a:t>
              </a:r>
              <a:endParaRPr lang="en-US" dirty="0"/>
            </a:p>
          </p:txBody>
        </p:sp>
      </p:grpSp>
      <p:sp>
        <p:nvSpPr>
          <p:cNvPr id="9" name="Rounded Rectangle 8"/>
          <p:cNvSpPr/>
          <p:nvPr/>
        </p:nvSpPr>
        <p:spPr bwMode="auto">
          <a:xfrm>
            <a:off x="1066800" y="3733800"/>
            <a:ext cx="5196651" cy="2288997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Publication tool</a:t>
            </a:r>
          </a:p>
          <a:p>
            <a:pPr algn="ctr"/>
            <a:r>
              <a:rPr lang="en-US" dirty="0" smtClean="0"/>
              <a:t>(org.hl7.fhir.tools.jar)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3124200" y="3321442"/>
            <a:ext cx="2438400" cy="336158"/>
          </a:xfrm>
          <a:prstGeom prst="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6800" y="4555132"/>
            <a:ext cx="1159292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Java, C#,</a:t>
            </a:r>
          </a:p>
          <a:p>
            <a:r>
              <a:rPr lang="en-US" dirty="0" smtClean="0"/>
              <a:t>Delphi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473975" y="3886200"/>
            <a:ext cx="2313454" cy="1784866"/>
            <a:chOff x="6523633" y="3733800"/>
            <a:chExt cx="2313454" cy="1784866"/>
          </a:xfrm>
        </p:grpSpPr>
        <p:pic>
          <p:nvPicPr>
            <p:cNvPr id="1037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6523633" y="5149334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eCoreDefinitions.xml</a:t>
              </a:r>
              <a:endParaRPr lang="en-US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219200" y="4555132"/>
            <a:ext cx="1014060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Website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288997" y="5056530"/>
            <a:ext cx="119359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Validation</a:t>
            </a:r>
          </a:p>
          <a:p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4532657"/>
            <a:ext cx="1197764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6172200" y="4267200"/>
            <a:ext cx="990600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 bwMode="auto">
          <a:xfrm flipH="1">
            <a:off x="6036092" y="4744935"/>
            <a:ext cx="1279108" cy="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34322" y="5345668"/>
            <a:ext cx="97975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DictXml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810000" y="5301734"/>
            <a:ext cx="1434231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Resource profiles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581400" y="4560269"/>
            <a:ext cx="117211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Resource</a:t>
            </a:r>
          </a:p>
          <a:p>
            <a:r>
              <a:rPr lang="en-US" dirty="0" smtClean="0"/>
              <a:t>UML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6400800" y="1851381"/>
            <a:ext cx="1339921" cy="1653819"/>
            <a:chOff x="7010400" y="3733800"/>
            <a:chExt cx="1339921" cy="1653819"/>
          </a:xfrm>
        </p:grpSpPr>
        <p:pic>
          <p:nvPicPr>
            <p:cNvPr id="28" name="Picture 13" descr="http://www.klaasnienhuis.nl/WordPress/wp-content/uploads/2011/09/xml_51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3733800"/>
              <a:ext cx="1339921" cy="13399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7081360" y="5018287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examples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7305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Generator writers!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file called eCoreDefinitions.xml that the C# generator runs of. It has all details from the definitions</a:t>
            </a:r>
          </a:p>
          <a:p>
            <a:endParaRPr lang="en-US" dirty="0"/>
          </a:p>
          <a:p>
            <a:r>
              <a:rPr lang="en-US" dirty="0" smtClean="0"/>
              <a:t>There are Profiles for each resource, basically describing the “unconstrained” resources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615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Profiles and validation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Short introduction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9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need for Profiles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different contexts in </a:t>
            </a:r>
            <a:r>
              <a:rPr lang="en-US" dirty="0" smtClean="0"/>
              <a:t>healthcare, but a single set of Resources</a:t>
            </a:r>
          </a:p>
          <a:p>
            <a:r>
              <a:rPr lang="en-US" dirty="0" smtClean="0"/>
              <a:t>Need </a:t>
            </a:r>
            <a:r>
              <a:rPr lang="en-US" dirty="0"/>
              <a:t>to be able to describe restrictions </a:t>
            </a:r>
            <a:r>
              <a:rPr lang="en-US" dirty="0" smtClean="0"/>
              <a:t>based on use and context</a:t>
            </a:r>
          </a:p>
          <a:p>
            <a:r>
              <a:rPr lang="en-US" dirty="0" smtClean="0"/>
              <a:t>Allow </a:t>
            </a:r>
            <a:r>
              <a:rPr lang="en-US" dirty="0"/>
              <a:t>for these usage statements </a:t>
            </a:r>
            <a:r>
              <a:rPr lang="en-US" dirty="0" smtClean="0"/>
              <a:t>to be:</a:t>
            </a:r>
          </a:p>
          <a:p>
            <a:pPr lvl="1"/>
            <a:r>
              <a:rPr lang="en-US" sz="2400" dirty="0" smtClean="0"/>
              <a:t>Authored in a structured manner</a:t>
            </a:r>
          </a:p>
          <a:p>
            <a:pPr lvl="1"/>
            <a:r>
              <a:rPr lang="en-US" sz="2400" dirty="0" smtClean="0"/>
              <a:t>Published in a repository</a:t>
            </a:r>
          </a:p>
          <a:p>
            <a:pPr lvl="1"/>
            <a:r>
              <a:rPr lang="en-US" sz="2400" dirty="0" smtClean="0"/>
              <a:t>Used </a:t>
            </a:r>
            <a:r>
              <a:rPr lang="en-US" sz="2400" dirty="0"/>
              <a:t>as the basis for </a:t>
            </a:r>
            <a:r>
              <a:rPr lang="en-US" sz="2400" dirty="0" smtClean="0"/>
              <a:t>validation, code</a:t>
            </a:r>
            <a:r>
              <a:rPr lang="en-US" sz="2400" dirty="0"/>
              <a:t>, report and UI generation.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606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Constraining </a:t>
            </a:r>
            <a:r>
              <a:rPr lang="en-US" dirty="0" smtClean="0"/>
              <a:t>cardinality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00"/>
          <a:stretch/>
        </p:blipFill>
        <p:spPr bwMode="auto">
          <a:xfrm>
            <a:off x="381001" y="1711327"/>
            <a:ext cx="6351241" cy="219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18446" y="2032873"/>
            <a:ext cx="340202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cardinality to 1..2</a:t>
            </a:r>
          </a:p>
          <a:p>
            <a:r>
              <a:rPr lang="en-US" dirty="0" smtClean="0"/>
              <a:t>(e.g. to at maximum your organizations’ identifier + the national one)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890323" y="2458126"/>
            <a:ext cx="1528124" cy="353215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879814" y="3645025"/>
            <a:ext cx="892483" cy="7107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3772297" y="3338360"/>
            <a:ext cx="1140189" cy="449317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5856" y="27114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1..2</a:t>
            </a:r>
            <a:endParaRPr lang="nl-NL" b="1" dirty="0"/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2627784" y="2811340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2627784" y="2804085"/>
            <a:ext cx="360040" cy="1928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75856" y="308075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1..1</a:t>
            </a:r>
            <a:endParaRPr lang="nl-NL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978415" y="3787676"/>
            <a:ext cx="391719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Limit names to just 1 (instead of 0..*)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 flipH="1">
            <a:off x="2627784" y="3181420"/>
            <a:ext cx="432048" cy="103565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2699792" y="3164125"/>
            <a:ext cx="360040" cy="192867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539552" y="3645024"/>
            <a:ext cx="2268252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059832" y="4355812"/>
            <a:ext cx="345638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Forbid any telecom elements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75856" y="342900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  <a:r>
              <a:rPr lang="en-US" b="1" dirty="0" smtClean="0"/>
              <a:t>..</a:t>
            </a:r>
            <a:r>
              <a:rPr lang="en-US" b="1" dirty="0"/>
              <a:t>0</a:t>
            </a:r>
            <a:endParaRPr lang="nl-NL" b="1" dirty="0"/>
          </a:p>
        </p:txBody>
      </p:sp>
      <p:sp>
        <p:nvSpPr>
          <p:cNvPr id="1025" name="TextBox 1024"/>
          <p:cNvSpPr txBox="1"/>
          <p:nvPr/>
        </p:nvSpPr>
        <p:spPr>
          <a:xfrm>
            <a:off x="783963" y="5158934"/>
            <a:ext cx="5976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something that’s mandatory in the core definition cannot be made optional in a profile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333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 value domains</a:t>
            </a:r>
            <a:endParaRPr lang="nl-NL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65" b="-56"/>
          <a:stretch/>
        </p:blipFill>
        <p:spPr bwMode="auto">
          <a:xfrm>
            <a:off x="323529" y="2057400"/>
            <a:ext cx="5469335" cy="319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73584" y="5733257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Fix value: Only allow “active” Patients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 bwMode="auto">
          <a:xfrm flipV="1">
            <a:off x="2732457" y="5046471"/>
            <a:ext cx="51818" cy="60456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44215" y="4677139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=“true”</a:t>
            </a:r>
            <a:endParaRPr lang="nl-NL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46438" y="1809691"/>
            <a:ext cx="340202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If deceased is given, it must be a dateTime, not a boolean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 bwMode="auto">
          <a:xfrm flipH="1">
            <a:off x="3815917" y="2132857"/>
            <a:ext cx="1530521" cy="14634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781049" y="2231571"/>
            <a:ext cx="6890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562462" y="3448769"/>
            <a:ext cx="3186002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our national codes for MaritalStatus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 flipH="1" flipV="1">
            <a:off x="4804628" y="3094210"/>
            <a:ext cx="760487" cy="704203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184871" y="4654877"/>
            <a:ext cx="340202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Use another profiled Resource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3324335" y="4374396"/>
            <a:ext cx="1860536" cy="3251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07904" y="400506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OrganizationNL</a:t>
            </a:r>
            <a:endParaRPr lang="nl-NL" b="1" dirty="0"/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2178722" y="4215626"/>
            <a:ext cx="1107470" cy="0"/>
          </a:xfrm>
          <a:prstGeom prst="line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050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Access 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127</a:t>
            </a:fld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2895600" y="611956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http://hl7.org/fhir/daf/daf.html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87" y="1818596"/>
            <a:ext cx="7597425" cy="396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51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Tagging a Resource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043608" y="1844824"/>
            <a:ext cx="2448272" cy="3672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Patient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1" dirty="0" smtClean="0">
              <a:latin typeface="Arial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MRN </a:t>
            </a:r>
            <a:r>
              <a:rPr lang="en-US" sz="1400" dirty="0">
                <a:latin typeface="Arial" charset="0"/>
              </a:rPr>
              <a:t>22234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“Ewout Kramer”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30-11-1972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Amsterdam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Flowchart: Card 5"/>
          <p:cNvSpPr/>
          <p:nvPr/>
        </p:nvSpPr>
        <p:spPr bwMode="auto">
          <a:xfrm>
            <a:off x="2843808" y="1853056"/>
            <a:ext cx="5760640" cy="1071889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hl7.org/fhir/tag/security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“I’m a VIP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-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My information cannot yet be disclosed”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Flowchart: Card 7"/>
          <p:cNvSpPr/>
          <p:nvPr/>
        </p:nvSpPr>
        <p:spPr bwMode="auto">
          <a:xfrm>
            <a:off x="2195736" y="3332635"/>
            <a:ext cx="3600400" cy="1008112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</a:t>
            </a:r>
            <a:br>
              <a:rPr lang="nl-NL" sz="1600" i="1" dirty="0" smtClean="0"/>
            </a:b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is TEST data!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Don’t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!”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lowchart: Card 8"/>
          <p:cNvSpPr/>
          <p:nvPr/>
        </p:nvSpPr>
        <p:spPr bwMode="auto">
          <a:xfrm>
            <a:off x="1187624" y="4653136"/>
            <a:ext cx="6480720" cy="1560173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/>
              <a:t>http://</a:t>
            </a:r>
            <a:r>
              <a:rPr lang="nl-NL" sz="1600" i="1" dirty="0" smtClean="0"/>
              <a:t>hl7.org/fhir/tag/profile</a:t>
            </a:r>
            <a:br>
              <a:rPr lang="nl-NL" sz="1600" i="1" dirty="0" smtClean="0"/>
            </a:b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I’m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nl-NL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nl-NL" dirty="0" smtClean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Norwegian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Profile –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http://hl7.no/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Profiles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-no”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3087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nl-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81200"/>
            <a:ext cx="7021975" cy="2971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8844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Resources (review!)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“Resources” are:</a:t>
            </a:r>
          </a:p>
          <a:p>
            <a:pPr lvl="1"/>
            <a:r>
              <a:rPr lang="en-AU" dirty="0" smtClean="0"/>
              <a:t>Small logically discrete units of exchange</a:t>
            </a:r>
          </a:p>
          <a:p>
            <a:pPr lvl="1"/>
            <a:r>
              <a:rPr lang="en-AU" dirty="0" smtClean="0"/>
              <a:t>Defined behaviour and meaning</a:t>
            </a:r>
          </a:p>
          <a:p>
            <a:pPr lvl="1"/>
            <a:r>
              <a:rPr lang="en-AU" dirty="0" smtClean="0"/>
              <a:t>Known identity / location</a:t>
            </a:r>
          </a:p>
          <a:p>
            <a:pPr lvl="1"/>
            <a:r>
              <a:rPr lang="en-AU" dirty="0" smtClean="0"/>
              <a:t>Smallest unit of transaction</a:t>
            </a:r>
          </a:p>
          <a:p>
            <a:pPr lvl="1"/>
            <a:r>
              <a:rPr lang="en-AU" dirty="0" smtClean="0"/>
              <a:t>“of interest” to healthcare</a:t>
            </a:r>
          </a:p>
          <a:p>
            <a:pPr lvl="1"/>
            <a:endParaRPr lang="en-AU" dirty="0" smtClean="0"/>
          </a:p>
          <a:p>
            <a:pPr lvl="1"/>
            <a:r>
              <a:rPr lang="en-AU" dirty="0" smtClean="0"/>
              <a:t>V2: Sort of like Segments</a:t>
            </a:r>
          </a:p>
          <a:p>
            <a:pPr lvl="1"/>
            <a:r>
              <a:rPr lang="en-AU" dirty="0" smtClean="0"/>
              <a:t>V3: Sort of like CMETs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5046"/>
            <a:ext cx="2034746" cy="1252151"/>
          </a:xfrm>
          <a:prstGeom prst="rect">
            <a:avLst/>
          </a:prstGeom>
        </p:spPr>
      </p:pic>
      <p:pic>
        <p:nvPicPr>
          <p:cNvPr id="5122" name="Picture 2" descr="C:\Users\office\AppData\Local\Microsoft\Windows\Temporary Internet Files\Content.IE5\5WDXES51\MC900439816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968" y="3356992"/>
            <a:ext cx="2362324" cy="23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9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receiving an XML resource</a:t>
            </a:r>
          </a:p>
          <a:p>
            <a:pPr lvl="1"/>
            <a:r>
              <a:rPr lang="en-US" dirty="0" smtClean="0"/>
              <a:t>1. Validate using schema</a:t>
            </a:r>
          </a:p>
          <a:p>
            <a:pPr lvl="1"/>
            <a:r>
              <a:rPr lang="en-US" dirty="0" smtClean="0"/>
              <a:t>2. Run schematrons</a:t>
            </a:r>
          </a:p>
          <a:p>
            <a:r>
              <a:rPr lang="en-US" dirty="0" smtClean="0"/>
              <a:t>When receiving JSON </a:t>
            </a:r>
          </a:p>
          <a:p>
            <a:pPr lvl="1"/>
            <a:r>
              <a:rPr lang="en-US" dirty="0" smtClean="0"/>
              <a:t>1. Parse the JSON</a:t>
            </a:r>
          </a:p>
          <a:p>
            <a:pPr lvl="1"/>
            <a:r>
              <a:rPr lang="en-US" dirty="0" smtClean="0"/>
              <a:t>2. Serialize to XML</a:t>
            </a:r>
          </a:p>
          <a:p>
            <a:pPr lvl="1"/>
            <a:r>
              <a:rPr lang="en-US" dirty="0" smtClean="0"/>
              <a:t>3. Validate using schema</a:t>
            </a:r>
          </a:p>
          <a:p>
            <a:pPr lvl="1"/>
            <a:r>
              <a:rPr lang="en-US" dirty="0" smtClean="0"/>
              <a:t>4. Run schematrons</a:t>
            </a:r>
          </a:p>
          <a:p>
            <a:r>
              <a:rPr lang="en-US" dirty="0" smtClean="0"/>
              <a:t>There’s a validation pack for Java</a:t>
            </a:r>
          </a:p>
        </p:txBody>
      </p:sp>
    </p:spTree>
    <p:extLst>
      <p:ext uri="{BB962C8B-B14F-4D97-AF65-F5344CB8AC3E}">
        <p14:creationId xmlns:p14="http://schemas.microsoft.com/office/powerpoint/2010/main" val="795911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(Distributed) validation</a:t>
            </a:r>
            <a:endParaRPr lang="nl-NL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5"/>
            <a:ext cx="1357190" cy="22619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16" y="221473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635898" y="1979548"/>
            <a:ext cx="14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App’s server</a:t>
            </a:r>
            <a:endParaRPr lang="nl-NL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1835696" y="2743200"/>
            <a:ext cx="1800200" cy="103211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Store &amp;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2" descr="http://icons.iconarchive.com/icons/icons-land/vista-hardware-devices/256/Home-Server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72" y="3294856"/>
            <a:ext cx="1790328" cy="1790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908914" y="2936367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Country validation server</a:t>
            </a:r>
            <a:endParaRPr lang="nl-NL" dirty="0"/>
          </a:p>
        </p:txBody>
      </p:sp>
      <p:sp>
        <p:nvSpPr>
          <p:cNvPr id="11" name="Right Arrow 10"/>
          <p:cNvSpPr/>
          <p:nvPr/>
        </p:nvSpPr>
        <p:spPr bwMode="auto">
          <a:xfrm rot="1780419">
            <a:off x="5228451" y="3302138"/>
            <a:ext cx="1224136" cy="7751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Validate Y</a:t>
            </a:r>
            <a:endParaRPr kumimoji="0" lang="nl-NL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707904" y="3236979"/>
            <a:ext cx="1368152" cy="3370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X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277236" y="4465283"/>
            <a:ext cx="1368152" cy="4115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16216" y="5157192"/>
            <a:ext cx="1368152" cy="4054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Profile Y</a:t>
            </a:r>
            <a:endParaRPr lang="en-US" b="1" dirty="0" smtClean="0">
              <a:latin typeface="Arial" charset="0"/>
            </a:endParaRPr>
          </a:p>
        </p:txBody>
      </p:sp>
      <p:sp>
        <p:nvSpPr>
          <p:cNvPr id="8" name="Bent-Up Arrow 7"/>
          <p:cNvSpPr/>
          <p:nvPr/>
        </p:nvSpPr>
        <p:spPr bwMode="auto">
          <a:xfrm rot="8936927" flipV="1">
            <a:off x="5143849" y="3647420"/>
            <a:ext cx="950896" cy="2398188"/>
          </a:xfrm>
          <a:prstGeom prst="bentUpArrow">
            <a:avLst>
              <a:gd name="adj1" fmla="val 28879"/>
              <a:gd name="adj2" fmla="val 18824"/>
              <a:gd name="adj3" fmla="val 27264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 rot="3514489">
            <a:off x="4558192" y="5003304"/>
            <a:ext cx="18352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charset="0"/>
              </a:rPr>
              <a:t>Download &amp; Validate</a:t>
            </a:r>
            <a:endParaRPr lang="nl-NL" sz="1400" dirty="0">
              <a:latin typeface="Arial" charset="0"/>
            </a:endParaRPr>
          </a:p>
        </p:txBody>
      </p:sp>
      <p:sp>
        <p:nvSpPr>
          <p:cNvPr id="15" name="Flowchart: Card 14"/>
          <p:cNvSpPr/>
          <p:nvPr/>
        </p:nvSpPr>
        <p:spPr bwMode="auto">
          <a:xfrm rot="19871185">
            <a:off x="1860612" y="2324585"/>
            <a:ext cx="1069158" cy="50405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 X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Flowchart: Card 16"/>
          <p:cNvSpPr/>
          <p:nvPr/>
        </p:nvSpPr>
        <p:spPr bwMode="auto">
          <a:xfrm rot="19871185">
            <a:off x="2541822" y="2397177"/>
            <a:ext cx="1069158" cy="504056"/>
          </a:xfrm>
          <a:prstGeom prst="flowChartPunchedCar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 sz="1600" i="1" dirty="0" smtClean="0"/>
              <a:t>Profile 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8419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  <p:bldP spid="11" grpId="0" animBg="1"/>
      <p:bldP spid="12" grpId="0" animBg="1"/>
      <p:bldP spid="13" grpId="0" animBg="1"/>
      <p:bldP spid="14" grpId="0" animBg="1"/>
      <p:bldP spid="8" grpId="0" animBg="1"/>
      <p:bldP spid="16" grpId="0"/>
      <p:bldP spid="15" grpId="0" animBg="1"/>
      <p:bldP spid="1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Outcome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something goes wrong….return the OperationOutcome Resource!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971800"/>
            <a:ext cx="6641445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73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fhir server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FHIR in practice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89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possible uses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 bwMode="auto">
          <a:xfrm flipH="1" flipV="1">
            <a:off x="1942925" y="4085392"/>
            <a:ext cx="10951" cy="1070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 bwMode="auto">
          <a:xfrm>
            <a:off x="1485824" y="4874474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1051213" y="3683210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Broker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815848" y="2003378"/>
            <a:ext cx="669976" cy="1732627"/>
            <a:chOff x="3876972" y="2147532"/>
            <a:chExt cx="669976" cy="1425484"/>
          </a:xfrm>
        </p:grpSpPr>
        <p:cxnSp>
          <p:nvCxnSpPr>
            <p:cNvPr id="22" name="Straight Connector 21"/>
            <p:cNvCxnSpPr/>
            <p:nvPr/>
          </p:nvCxnSpPr>
          <p:spPr bwMode="auto">
            <a:xfrm flipV="1">
              <a:off x="4355976" y="2492896"/>
              <a:ext cx="0" cy="10801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v3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659088" y="4202399"/>
            <a:ext cx="2232248" cy="156386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6449" y="2604041"/>
            <a:ext cx="669976" cy="1079171"/>
            <a:chOff x="3876972" y="2147532"/>
            <a:chExt cx="669976" cy="809378"/>
          </a:xfrm>
        </p:grpSpPr>
        <p:cxnSp>
          <p:nvCxnSpPr>
            <p:cNvPr id="26" name="Straight Connector 25"/>
            <p:cNvCxnSpPr/>
            <p:nvPr/>
          </p:nvCxnSpPr>
          <p:spPr bwMode="auto">
            <a:xfrm flipV="1">
              <a:off x="4355976" y="2492897"/>
              <a:ext cx="0" cy="46401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 bwMode="auto">
            <a:xfrm>
              <a:off x="3876972" y="2147532"/>
              <a:ext cx="669976" cy="561388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1600" b="1" i="0" u="none" strike="noStrike" cap="none" normalizeH="0" baseline="0" dirty="0" smtClean="0">
                  <a:ln>
                    <a:noFill/>
                  </a:ln>
                  <a:solidFill>
                    <a:srgbClr val="FFFFFF"/>
                  </a:solidFill>
                  <a:effectLst/>
                  <a:latin typeface="Arial" charset="0"/>
                  <a:cs typeface="Arial" charset="0"/>
                </a:rPr>
                <a:t>v2</a:t>
              </a:r>
            </a:p>
          </p:txBody>
        </p:sp>
      </p:grpSp>
      <p:sp>
        <p:nvSpPr>
          <p:cNvPr id="29" name="Rectangle 28"/>
          <p:cNvSpPr/>
          <p:nvPr/>
        </p:nvSpPr>
        <p:spPr bwMode="auto">
          <a:xfrm>
            <a:off x="3835996" y="3151588"/>
            <a:ext cx="1440160" cy="96010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PHR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 flipV="1">
            <a:off x="4052020" y="2503517"/>
            <a:ext cx="0" cy="6480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 bwMode="auto">
          <a:xfrm>
            <a:off x="3419872" y="1844824"/>
            <a:ext cx="2232248" cy="2496278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4454872" y="2499506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988396" y="2006889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App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328130" y="2811460"/>
            <a:ext cx="2358669" cy="1792425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701491" y="4306069"/>
            <a:ext cx="1440160" cy="5956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Comm</a:t>
            </a: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.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1200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Interface</a:t>
            </a:r>
            <a:endParaRPr kumimoji="0" lang="nl-N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705600" y="4900557"/>
            <a:ext cx="1440160" cy="72340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DB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flipV="1">
            <a:off x="7467600" y="3617525"/>
            <a:ext cx="0" cy="73077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 bwMode="auto">
          <a:xfrm>
            <a:off x="7010400" y="3037283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325295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Repository</a:t>
            </a:r>
            <a:r>
              <a:rPr lang="nl-NL" dirty="0" smtClean="0"/>
              <a:t> model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1619672" y="3933056"/>
            <a:ext cx="5760640" cy="12961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Vendor</a:t>
            </a:r>
            <a:r>
              <a:rPr kumimoji="0" lang="nl-N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Neutral </a:t>
            </a:r>
            <a:r>
              <a:rPr kumimoji="0" lang="nl-NL" sz="2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Repository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 flipV="1">
            <a:off x="4355976" y="2503518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1259632" y="3645025"/>
            <a:ext cx="6400378" cy="1800200"/>
          </a:xfrm>
          <a:prstGeom prst="rect">
            <a:avLst/>
          </a:prstGeom>
          <a:noFill/>
          <a:ln cap="rnd"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1" i="0" u="none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4355976" y="295338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997322" y="1967855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323084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L</a:t>
            </a: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19228" y="1988840"/>
            <a:ext cx="1024780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smtClean="0">
                <a:solidFill>
                  <a:schemeClr val="tx1"/>
                </a:solidFill>
                <a:latin typeface="Arial" charset="0"/>
                <a:cs typeface="Arial" charset="0"/>
              </a:rPr>
              <a:t>PACS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87380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b="1" dirty="0" err="1" smtClean="0">
                <a:solidFill>
                  <a:schemeClr val="tx1"/>
                </a:solidFill>
                <a:latin typeface="Arial" charset="0"/>
                <a:cs typeface="Arial" charset="0"/>
              </a:rPr>
              <a:t>SystemX</a:t>
            </a:r>
            <a:endParaRPr kumimoji="0" lang="nl-N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859588" y="1988840"/>
            <a:ext cx="1600844" cy="5316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Gateway</a:t>
            </a:r>
          </a:p>
        </p:txBody>
      </p:sp>
      <p:sp>
        <p:nvSpPr>
          <p:cNvPr id="23" name="Can 22"/>
          <p:cNvSpPr/>
          <p:nvPr/>
        </p:nvSpPr>
        <p:spPr bwMode="auto">
          <a:xfrm>
            <a:off x="827584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n 23"/>
          <p:cNvSpPr/>
          <p:nvPr/>
        </p:nvSpPr>
        <p:spPr bwMode="auto">
          <a:xfrm>
            <a:off x="2153346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Can 24"/>
          <p:cNvSpPr/>
          <p:nvPr/>
        </p:nvSpPr>
        <p:spPr bwMode="auto">
          <a:xfrm>
            <a:off x="3491880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Can 25"/>
          <p:cNvSpPr/>
          <p:nvPr/>
        </p:nvSpPr>
        <p:spPr bwMode="auto">
          <a:xfrm>
            <a:off x="6041778" y="2420888"/>
            <a:ext cx="618454" cy="57606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8" name="Straight Connector 27"/>
          <p:cNvCxnSpPr/>
          <p:nvPr/>
        </p:nvCxnSpPr>
        <p:spPr bwMode="auto">
          <a:xfrm flipV="1">
            <a:off x="5787802" y="2520491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 flipV="1">
            <a:off x="7236296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 bwMode="auto">
          <a:xfrm>
            <a:off x="5652120" y="3105781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164288" y="3068960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 flipV="1">
            <a:off x="3059832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 bwMode="auto">
          <a:xfrm flipV="1">
            <a:off x="1763688" y="2492896"/>
            <a:ext cx="0" cy="14295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 bwMode="auto">
          <a:xfrm>
            <a:off x="2987824" y="2996952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1619672" y="3068960"/>
            <a:ext cx="936104" cy="691643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400" b="1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cs typeface="Arial" charset="0"/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28360068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Overview</a:t>
            </a:r>
            <a:r>
              <a:rPr lang="nl-NL" dirty="0" smtClean="0"/>
              <a:t> of a server</a:t>
            </a:r>
            <a:endParaRPr lang="nl-NL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828800"/>
            <a:ext cx="7848600" cy="4343400"/>
          </a:xfrm>
          <a:prstGeom prst="round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71800" y="1828800"/>
            <a:ext cx="2895600" cy="838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HTTP</a:t>
            </a:r>
            <a:r>
              <a:rPr kumimoji="0" lang="nl-NL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/ REST interface</a:t>
            </a:r>
          </a:p>
        </p:txBody>
      </p:sp>
      <p:sp>
        <p:nvSpPr>
          <p:cNvPr id="7" name="Cloud 6"/>
          <p:cNvSpPr/>
          <p:nvPr/>
        </p:nvSpPr>
        <p:spPr bwMode="auto">
          <a:xfrm>
            <a:off x="5486400" y="18288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Encoding</a:t>
            </a:r>
            <a:r>
              <a:rPr lang="nl-NL" dirty="0" smtClean="0"/>
              <a:t>/</a:t>
            </a:r>
            <a:r>
              <a:rPr lang="nl-NL" dirty="0" err="1" smtClean="0"/>
              <a:t>decoding</a:t>
            </a:r>
            <a:r>
              <a:rPr lang="nl-NL" dirty="0" smtClean="0"/>
              <a:t>, </a:t>
            </a:r>
            <a:r>
              <a:rPr lang="nl-NL" dirty="0" err="1" smtClean="0"/>
              <a:t>param</a:t>
            </a:r>
            <a:r>
              <a:rPr lang="nl-NL" dirty="0" smtClean="0"/>
              <a:t> </a:t>
            </a:r>
            <a:r>
              <a:rPr lang="nl-NL" dirty="0" err="1" smtClean="0"/>
              <a:t>validation</a:t>
            </a:r>
            <a:r>
              <a:rPr lang="nl-NL" dirty="0" smtClean="0"/>
              <a:t>, syntax </a:t>
            </a:r>
            <a:r>
              <a:rPr lang="nl-NL" dirty="0" err="1" smtClean="0"/>
              <a:t>validation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276600" y="32004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Fhir</a:t>
            </a:r>
            <a:r>
              <a:rPr lang="nl-NL" b="1" dirty="0" smtClean="0">
                <a:solidFill>
                  <a:schemeClr val="bg1"/>
                </a:solidFill>
              </a:rPr>
              <a:t> Service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Up-Down Arrow 8"/>
          <p:cNvSpPr/>
          <p:nvPr/>
        </p:nvSpPr>
        <p:spPr bwMode="auto">
          <a:xfrm>
            <a:off x="4191000" y="2514600"/>
            <a:ext cx="533400" cy="914400"/>
          </a:xfrm>
          <a:prstGeom prst="upDown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668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err="1" smtClean="0">
                <a:solidFill>
                  <a:schemeClr val="bg1"/>
                </a:solidFill>
              </a:rPr>
              <a:t>Indexer</a:t>
            </a:r>
            <a:r>
              <a:rPr lang="nl-NL" b="1" dirty="0" smtClean="0">
                <a:solidFill>
                  <a:schemeClr val="bg1"/>
                </a:solidFill>
              </a:rPr>
              <a:t> / Search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334000" y="4648200"/>
            <a:ext cx="2362200" cy="1219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b="1" dirty="0" smtClean="0">
                <a:solidFill>
                  <a:schemeClr val="bg1"/>
                </a:solidFill>
              </a:rPr>
              <a:t>Storage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Left-Up Arrow 11"/>
          <p:cNvSpPr/>
          <p:nvPr/>
        </p:nvSpPr>
        <p:spPr bwMode="auto">
          <a:xfrm rot="10800000">
            <a:off x="2133601" y="35814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3" name="Left-Up Arrow 12"/>
          <p:cNvSpPr/>
          <p:nvPr/>
        </p:nvSpPr>
        <p:spPr bwMode="auto">
          <a:xfrm rot="16200000">
            <a:off x="5372100" y="3619500"/>
            <a:ext cx="1295400" cy="1219200"/>
          </a:xfrm>
          <a:prstGeom prst="leftUp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14" name="Cloud 13"/>
          <p:cNvSpPr/>
          <p:nvPr/>
        </p:nvSpPr>
        <p:spPr bwMode="auto">
          <a:xfrm>
            <a:off x="838200" y="2476500"/>
            <a:ext cx="3352800" cy="144780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dirty="0" err="1" smtClean="0"/>
              <a:t>Implement</a:t>
            </a:r>
            <a:r>
              <a:rPr lang="nl-NL" dirty="0" smtClean="0"/>
              <a:t> service operations as </a:t>
            </a:r>
            <a:r>
              <a:rPr lang="nl-NL" dirty="0" err="1" smtClean="0"/>
              <a:t>described</a:t>
            </a:r>
            <a:r>
              <a:rPr lang="nl-NL" dirty="0" smtClean="0"/>
              <a:t> in </a:t>
            </a:r>
            <a:r>
              <a:rPr lang="nl-NL" dirty="0" err="1" smtClean="0"/>
              <a:t>spec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87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590800" y="17526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6781800" y="1828800"/>
            <a:ext cx="1839074" cy="46381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From</a:t>
            </a:r>
            <a:r>
              <a:rPr lang="nl-NL" dirty="0" smtClean="0"/>
              <a:t> </a:t>
            </a:r>
            <a:r>
              <a:rPr lang="nl-NL" dirty="0" err="1" smtClean="0"/>
              <a:t>wire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store</a:t>
            </a:r>
            <a:endParaRPr lang="nl-NL" dirty="0"/>
          </a:p>
        </p:txBody>
      </p:sp>
      <p:sp>
        <p:nvSpPr>
          <p:cNvPr id="4" name="Can 3"/>
          <p:cNvSpPr/>
          <p:nvPr/>
        </p:nvSpPr>
        <p:spPr>
          <a:xfrm>
            <a:off x="345976" y="5562600"/>
            <a:ext cx="1787624" cy="786662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smtClean="0"/>
              <a:t>Storage</a:t>
            </a:r>
            <a:endParaRPr lang="nl-NL" dirty="0"/>
          </a:p>
        </p:txBody>
      </p:sp>
      <p:sp>
        <p:nvSpPr>
          <p:cNvPr id="8" name="Rectangle 7"/>
          <p:cNvSpPr/>
          <p:nvPr/>
        </p:nvSpPr>
        <p:spPr>
          <a:xfrm>
            <a:off x="332319" y="3886200"/>
            <a:ext cx="1752600" cy="11518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 smtClean="0">
                <a:solidFill>
                  <a:schemeClr val="dk1"/>
                </a:solidFill>
              </a:rPr>
              <a:t>Fhir</a:t>
            </a:r>
            <a:r>
              <a:rPr lang="nl-NL" dirty="0" smtClean="0">
                <a:solidFill>
                  <a:schemeClr val="dk1"/>
                </a:solidFill>
              </a:rPr>
              <a:t> Service</a:t>
            </a:r>
            <a:endParaRPr lang="nl-NL" dirty="0">
              <a:solidFill>
                <a:schemeClr val="dk1"/>
              </a:solidFill>
            </a:endParaRPr>
          </a:p>
        </p:txBody>
      </p:sp>
      <p:sp>
        <p:nvSpPr>
          <p:cNvPr id="9" name="Round Diagonal Corner Rectangle 8"/>
          <p:cNvSpPr/>
          <p:nvPr/>
        </p:nvSpPr>
        <p:spPr>
          <a:xfrm>
            <a:off x="371128" y="1828800"/>
            <a:ext cx="1960250" cy="487893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dk1"/>
                </a:solidFill>
              </a:rPr>
              <a:t>REST interface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590800" y="1880338"/>
            <a:ext cx="1676400" cy="4520462"/>
            <a:chOff x="2926422" y="1828800"/>
            <a:chExt cx="1676400" cy="4520462"/>
          </a:xfrm>
        </p:grpSpPr>
        <p:sp>
          <p:nvSpPr>
            <p:cNvPr id="12" name="TextBox 11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240578" y="5181600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O-R Map</a:t>
              </a:r>
              <a:endParaRPr lang="nl-NL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4800600" y="1852844"/>
            <a:ext cx="1676400" cy="4624156"/>
            <a:chOff x="4526622" y="1828800"/>
            <a:chExt cx="1676400" cy="4624156"/>
          </a:xfrm>
        </p:grpSpPr>
        <p:grpSp>
          <p:nvGrpSpPr>
            <p:cNvPr id="71" name="Group 70"/>
            <p:cNvGrpSpPr/>
            <p:nvPr/>
          </p:nvGrpSpPr>
          <p:grpSpPr>
            <a:xfrm>
              <a:off x="4526622" y="1828800"/>
              <a:ext cx="1676400" cy="4057435"/>
              <a:chOff x="2926422" y="1828800"/>
              <a:chExt cx="1676400" cy="4057435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3124200" y="1828800"/>
                <a:ext cx="1204176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JSON/XML</a:t>
                </a:r>
                <a:endParaRPr lang="nl-NL" b="1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926422" y="42672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b="1" dirty="0" smtClean="0"/>
                  <a:t>POCO/POJO</a:t>
                </a:r>
                <a:endParaRPr lang="nl-NL" b="1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203776" y="5181600"/>
                <a:ext cx="1120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err="1" smtClean="0"/>
                  <a:t>Serialize</a:t>
                </a:r>
                <a:endParaRPr lang="nl-NL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048000" y="3048000"/>
                <a:ext cx="1280222" cy="39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NL" b="1" dirty="0" smtClean="0"/>
                  <a:t>FHIR </a:t>
                </a:r>
                <a:r>
                  <a:rPr lang="nl-NL" b="1" dirty="0" err="1" smtClean="0"/>
                  <a:t>Parser</a:t>
                </a:r>
                <a:endParaRPr lang="nl-NL" b="1" dirty="0"/>
              </a:p>
            </p:txBody>
          </p:sp>
          <p:cxnSp>
            <p:nvCxnSpPr>
              <p:cNvPr id="77" name="Straight Arrow Connector 76"/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1" name="TextBox 80"/>
            <p:cNvSpPr txBox="1"/>
            <p:nvPr/>
          </p:nvSpPr>
          <p:spPr>
            <a:xfrm>
              <a:off x="4757370" y="5806625"/>
              <a:ext cx="12081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NL" b="1" dirty="0" err="1" smtClean="0"/>
                <a:t>NoSql</a:t>
              </a:r>
              <a:r>
                <a:rPr lang="nl-NL" b="1" dirty="0"/>
                <a:t/>
              </a:r>
              <a:br>
                <a:rPr lang="nl-NL" b="1" dirty="0"/>
              </a:br>
              <a:r>
                <a:rPr lang="nl-NL" b="1" dirty="0" smtClean="0"/>
                <a:t>(</a:t>
              </a:r>
              <a:r>
                <a:rPr lang="nl-NL" b="1" dirty="0" err="1" smtClean="0"/>
                <a:t>Xml</a:t>
              </a:r>
              <a:r>
                <a:rPr lang="nl-NL" b="1" dirty="0" smtClean="0"/>
                <a:t>/</a:t>
              </a:r>
              <a:r>
                <a:rPr lang="nl-NL" b="1" dirty="0" err="1" smtClean="0"/>
                <a:t>Json</a:t>
              </a:r>
              <a:r>
                <a:rPr lang="nl-NL" b="1" dirty="0" smtClean="0"/>
                <a:t>)</a:t>
              </a:r>
              <a:endParaRPr lang="nl-NL" b="1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6858000" y="1828800"/>
            <a:ext cx="1676400" cy="4520462"/>
            <a:chOff x="2926422" y="1828800"/>
            <a:chExt cx="1676400" cy="4520462"/>
          </a:xfrm>
        </p:grpSpPr>
        <p:sp>
          <p:nvSpPr>
            <p:cNvPr id="108" name="TextBox 107"/>
            <p:cNvSpPr txBox="1"/>
            <p:nvPr/>
          </p:nvSpPr>
          <p:spPr>
            <a:xfrm>
              <a:off x="3124200" y="1828800"/>
              <a:ext cx="1204176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JSON/XML</a:t>
              </a:r>
              <a:endParaRPr lang="nl-NL" b="1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26422" y="4267200"/>
              <a:ext cx="1676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b="1" dirty="0" smtClean="0"/>
                <a:t>POCO/POJO</a:t>
              </a:r>
              <a:endParaRPr lang="nl-NL" b="1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54148" y="5953448"/>
              <a:ext cx="771365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DBMS</a:t>
              </a:r>
              <a:endParaRPr lang="nl-NL" b="1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231222" y="5181600"/>
              <a:ext cx="1120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err="1" smtClean="0"/>
                <a:t>Serialize</a:t>
              </a:r>
              <a:endParaRPr lang="nl-NL" b="1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048000" y="3048000"/>
              <a:ext cx="1280222" cy="3958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b="1" dirty="0" smtClean="0"/>
                <a:t>FHIR </a:t>
              </a:r>
              <a:r>
                <a:rPr lang="nl-NL" b="1" dirty="0" err="1" smtClean="0"/>
                <a:t>Parser</a:t>
              </a:r>
              <a:endParaRPr lang="nl-NL" b="1" dirty="0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3733800" y="2438400"/>
              <a:ext cx="0" cy="54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3733800" y="3480487"/>
              <a:ext cx="0" cy="786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3733800" y="4712144"/>
              <a:ext cx="0" cy="3932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3744074" y="5616136"/>
              <a:ext cx="0" cy="27009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23996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Briefest intro to 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JSON (“JavaScript Object Notation”): it’s JavaScript, not markup!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“Country" : {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“name" : “the Netherlands",</a:t>
            </a:r>
            <a:br>
              <a:rPr lang="en-US" sz="16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“population" : 16696000,</a:t>
            </a:r>
          </a:p>
          <a:p>
            <a:pPr marL="719138" lvl="2" indent="0" defTabSz="801688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“popDensity” : 447.9 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719138" lvl="2" indent="0" defTabSz="801688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var report = eval(“({…})”);</a:t>
            </a:r>
            <a:br>
              <a:rPr lang="en-US" sz="23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dirty="0" smtClean="0">
                <a:latin typeface="Courier New" pitchFamily="49" charset="0"/>
                <a:cs typeface="Courier New" pitchFamily="49" charset="0"/>
              </a:rPr>
              <a:t>alert(report.LabReport.status);</a:t>
            </a:r>
          </a:p>
          <a:p>
            <a:r>
              <a:rPr lang="en-US" dirty="0" smtClean="0"/>
              <a:t>Very easy parsing for JavaScript clients. But actually, use JSON.parse() instead ;-)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6302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JSON are different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Xml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20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“D” : “One”,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text-before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b:“so”,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    “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tekst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nl-NL" sz="2000" dirty="0" err="1" smtClean="0">
                <a:latin typeface="Courier New" pitchFamily="49" charset="0"/>
                <a:cs typeface="Courier New" pitchFamily="49" charset="0"/>
              </a:rPr>
              <a:t>after</a:t>
            </a: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”:“easy”}</a:t>
            </a:r>
          </a:p>
          <a:p>
            <a:pPr marL="0" indent="0">
              <a:buNone/>
            </a:pPr>
            <a:r>
              <a:rPr lang="nl-NL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10600" y="6534150"/>
            <a:ext cx="533400" cy="476250"/>
          </a:xfrm>
          <a:prstGeom prst="rect">
            <a:avLst/>
          </a:prstGeom>
        </p:spPr>
        <p:txBody>
          <a:bodyPr/>
          <a:lstStyle/>
          <a:p>
            <a:fld id="{2CD36790-EF9F-4521-A783-189BE19EEE4B}" type="slidenum">
              <a:rPr lang="en-US" smtClean="0"/>
              <a:pPr/>
              <a:t>139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to retain namespaces?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do you identify attributes?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Bridge difference in datatypes?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8200" y="54102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Distinguish single elements from lists with one element?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Mixed content?</a:t>
            </a:r>
          </a:p>
        </p:txBody>
      </p:sp>
    </p:spTree>
    <p:extLst>
      <p:ext uri="{BB962C8B-B14F-4D97-AF65-F5344CB8AC3E}">
        <p14:creationId xmlns:p14="http://schemas.microsoft.com/office/powerpoint/2010/main" val="287006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19400" y="2743200"/>
            <a:ext cx="3494048" cy="2667000"/>
            <a:chOff x="1981200" y="2438400"/>
            <a:chExt cx="3494048" cy="2667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81200" y="2438400"/>
              <a:ext cx="3494048" cy="266700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Resource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44590" y="2545266"/>
              <a:ext cx="168197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Narrative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44590" y="3395546"/>
              <a:ext cx="1681975" cy="1486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Elements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773718" y="3954268"/>
              <a:ext cx="140416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55542" y="3850887"/>
              <a:ext cx="144036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Structure</a:t>
            </a:r>
            <a:r>
              <a:rPr lang="nl-NL" dirty="0" smtClean="0"/>
              <a:t> of a Resource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9135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JSON in FHIR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26024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code.coding is 0..*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 bwMode="auto">
          <a:xfrm flipH="1">
            <a:off x="1362075" y="2787134"/>
            <a:ext cx="619125" cy="18466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60" y="2438400"/>
            <a:ext cx="7717240" cy="214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30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and JSON in FHIR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015" y="2362200"/>
            <a:ext cx="6561971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349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both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need “meta” knowledge of the definition to distinguish lists / attributes</a:t>
            </a:r>
          </a:p>
          <a:p>
            <a:r>
              <a:rPr lang="en-US" dirty="0" smtClean="0"/>
              <a:t>The Java/C# API’s can easily interconvert</a:t>
            </a:r>
          </a:p>
          <a:p>
            <a:r>
              <a:rPr lang="en-US" dirty="0" smtClean="0"/>
              <a:t>Digital Signatures (in json?) are a problem when converting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store the original</a:t>
            </a:r>
          </a:p>
          <a:p>
            <a:r>
              <a:rPr lang="en-US" dirty="0" smtClean="0"/>
              <a:t>JAXB / XmlSerializer / DataContract would need extensive customization / additional @annotation / [attributes]. </a:t>
            </a:r>
            <a:r>
              <a:rPr lang="en-US" i="1" dirty="0" smtClean="0"/>
              <a:t>Contact us!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52264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91672" cy="1152128"/>
          </a:xfrm>
        </p:spPr>
        <p:txBody>
          <a:bodyPr/>
          <a:lstStyle/>
          <a:p>
            <a:r>
              <a:rPr lang="en-US" dirty="0" smtClean="0"/>
              <a:t>Document-oriented store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1524000"/>
          </a:xfrm>
        </p:spPr>
        <p:txBody>
          <a:bodyPr/>
          <a:lstStyle/>
          <a:p>
            <a:r>
              <a:rPr lang="en-US" dirty="0" smtClean="0"/>
              <a:t>A document-oriented store can store Resources as a “whole” document.</a:t>
            </a:r>
          </a:p>
          <a:p>
            <a:r>
              <a:rPr lang="en-US" dirty="0" smtClean="0"/>
              <a:t>E.g. MongoDb stores documents in JSON: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52600" y="3787676"/>
            <a:ext cx="5562600" cy="23083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post = {   author: “mike”, </a:t>
            </a:r>
          </a:p>
          <a:p>
            <a:r>
              <a:rPr lang="en-US" dirty="0"/>
              <a:t>	</a:t>
            </a:r>
            <a:r>
              <a:rPr lang="en-US" dirty="0" smtClean="0"/>
              <a:t> text: “my blog post...”, </a:t>
            </a:r>
          </a:p>
          <a:p>
            <a:r>
              <a:rPr lang="en-US" dirty="0"/>
              <a:t>	</a:t>
            </a:r>
            <a:r>
              <a:rPr lang="en-US" dirty="0" smtClean="0"/>
              <a:t> tags: [“</a:t>
            </a:r>
            <a:r>
              <a:rPr lang="en-US" dirty="0"/>
              <a:t>mongodb</a:t>
            </a:r>
            <a:r>
              <a:rPr lang="en-US" dirty="0" smtClean="0"/>
              <a:t>”,“</a:t>
            </a:r>
            <a:r>
              <a:rPr lang="en-US" dirty="0"/>
              <a:t>intro</a:t>
            </a:r>
            <a:r>
              <a:rPr lang="en-US" dirty="0" smtClean="0"/>
              <a:t>”]    };</a:t>
            </a:r>
          </a:p>
          <a:p>
            <a:endParaRPr lang="en-US" dirty="0"/>
          </a:p>
          <a:p>
            <a:r>
              <a:rPr lang="en-US" dirty="0" smtClean="0"/>
              <a:t>db.posts.save( post );</a:t>
            </a:r>
          </a:p>
          <a:p>
            <a:endParaRPr lang="en-US" dirty="0"/>
          </a:p>
          <a:p>
            <a:r>
              <a:rPr lang="en-US" dirty="0" smtClean="0"/>
              <a:t>db.posts.find( { author: “mike” } );</a:t>
            </a:r>
          </a:p>
          <a:p>
            <a:r>
              <a:rPr lang="en-US" dirty="0" smtClean="0"/>
              <a:t>db.posts.find().</a:t>
            </a:r>
            <a:r>
              <a:rPr lang="en-US" dirty="0"/>
              <a:t>sort({</a:t>
            </a:r>
            <a:r>
              <a:rPr lang="en-US" dirty="0" smtClean="0"/>
              <a:t>date: -1}).</a:t>
            </a:r>
            <a:r>
              <a:rPr lang="en-US" dirty="0"/>
              <a:t>limit(10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9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6" name="Picture 2" descr="http://ofirm.files.wordpress.com/2013/01/scalability-cap-theorem1.png?w=584&amp;h=45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36" y="533400"/>
            <a:ext cx="7580888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50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(sql) transactions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6507" y="1772072"/>
            <a:ext cx="7791693" cy="2723728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88" y="4859288"/>
            <a:ext cx="8411843" cy="1008112"/>
          </a:xfrm>
          <a:prstGeom prst="rect">
            <a:avLst/>
          </a:prstGeom>
          <a:ln/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04279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839272" cy="1152128"/>
          </a:xfrm>
        </p:spPr>
        <p:txBody>
          <a:bodyPr/>
          <a:lstStyle/>
          <a:p>
            <a:r>
              <a:rPr lang="en-US" dirty="0" smtClean="0"/>
              <a:t>Batch: needs transactions</a:t>
            </a: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5800" y="1905000"/>
            <a:ext cx="7772400" cy="2250916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vert="horz" wrap="square" lIns="0" tIns="0" rIns="0" bIns="65067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Helvetica Neue"/>
                <a:cs typeface="Arial" pitchFamily="34" charset="0"/>
              </a:rPr>
              <a:t>Transaction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4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The transaction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interaction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submits</a:t>
            </a: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a set of resources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to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be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updated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,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created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or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deleted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on the server.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This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interaction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allows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multiple resources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to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be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updated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/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created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in a single transaction.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The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interaction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is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performed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by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an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HTTP POST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command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 as </a:t>
            </a:r>
            <a:r>
              <a:rPr kumimoji="0" lang="nl-NL" altLang="nl-NL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shown</a:t>
            </a:r>
            <a:r>
              <a:rPr kumimoji="0" lang="nl-NL" altLang="nl-NL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itchFamily="34" charset="0"/>
                <a:cs typeface="Arial" pitchFamily="34" charset="0"/>
              </a:rPr>
              <a:t>:</a:t>
            </a:r>
            <a:endParaRPr kumimoji="0" lang="nl-NL" altLang="nl-NL" sz="20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Arial Unicode MS" pitchFamily="34" charset="-128"/>
              <a:ea typeface="Monaco"/>
              <a:cs typeface="Arial" pitchFamily="34" charset="0"/>
            </a:endParaRPr>
          </a:p>
        </p:txBody>
      </p:sp>
      <p:pic>
        <p:nvPicPr>
          <p:cNvPr id="5122" name="Picture 2" descr="http://www.hl7.org/implement/standards/fhir/target.png">
            <a:hlinkClick r:id="rId2" tooltip="link to here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-182563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82320" y="4343400"/>
            <a:ext cx="542328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lvl="0"/>
            <a:endParaRPr lang="nl-NL" altLang="nl-NL" dirty="0" smtClean="0">
              <a:solidFill>
                <a:srgbClr val="333333"/>
              </a:solidFill>
              <a:latin typeface="Courier New" panose="02070309020205020404" pitchFamily="49" charset="0"/>
              <a:ea typeface="Monaco"/>
              <a:cs typeface="Courier New" panose="02070309020205020404" pitchFamily="49" charset="0"/>
            </a:endParaRPr>
          </a:p>
          <a:p>
            <a:pPr lvl="0"/>
            <a:r>
              <a:rPr lang="nl-NL" altLang="nl-NL" dirty="0" smtClean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POST </a:t>
            </a:r>
            <a:r>
              <a:rPr lang="nl-NL" altLang="nl-NL" dirty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[service-</a:t>
            </a:r>
            <a:r>
              <a:rPr lang="nl-NL" altLang="nl-NL" dirty="0" err="1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url</a:t>
            </a:r>
            <a:r>
              <a:rPr lang="nl-NL" altLang="nl-NL" dirty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] (?_format=</a:t>
            </a:r>
            <a:r>
              <a:rPr lang="nl-NL" altLang="nl-NL" dirty="0" err="1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mimeType</a:t>
            </a:r>
            <a:r>
              <a:rPr lang="nl-NL" altLang="nl-NL" dirty="0" smtClean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)</a:t>
            </a:r>
          </a:p>
          <a:p>
            <a:pPr lvl="0"/>
            <a:r>
              <a:rPr lang="nl-NL" altLang="nl-NL" dirty="0" smtClean="0">
                <a:solidFill>
                  <a:srgbClr val="333333"/>
                </a:solidFill>
                <a:latin typeface="Courier New" panose="02070309020205020404" pitchFamily="49" charset="0"/>
                <a:ea typeface="Monaco"/>
                <a:cs typeface="Courier New" panose="02070309020205020404" pitchFamily="49" charset="0"/>
              </a:rPr>
              <a:t> </a:t>
            </a:r>
            <a:endParaRPr lang="nl-NL" alt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1237" y="5543490"/>
            <a:ext cx="749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nl-NL" altLang="nl-NL" sz="2000" dirty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The content of the post </a:t>
            </a:r>
            <a:r>
              <a:rPr lang="en-US" altLang="nl-NL" sz="2000" dirty="0" smtClean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submission</a:t>
            </a:r>
            <a:r>
              <a:rPr lang="nl-NL" altLang="nl-NL" sz="2000" dirty="0" smtClean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 </a:t>
            </a:r>
            <a:r>
              <a:rPr lang="nl-NL" altLang="nl-NL" sz="2000" dirty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is a resource bundle</a:t>
            </a:r>
            <a:r>
              <a:rPr lang="nl-NL" altLang="nl-NL" sz="2000" dirty="0" smtClean="0">
                <a:solidFill>
                  <a:srgbClr val="333333"/>
                </a:solidFill>
                <a:latin typeface="Verdana" pitchFamily="34" charset="0"/>
                <a:ea typeface="Helvetica Neue"/>
                <a:cs typeface="Arial" pitchFamily="34" charset="0"/>
              </a:rPr>
              <a:t>.</a:t>
            </a:r>
            <a:endParaRPr lang="nl-NL" altLang="nl-NL" sz="2000" dirty="0">
              <a:solidFill>
                <a:srgbClr val="428BCA"/>
              </a:solidFill>
              <a:ea typeface="Helvetica Neue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 bwMode="auto">
          <a:xfrm>
            <a:off x="1934936" y="4495800"/>
            <a:ext cx="2196080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Amazon S3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resources</a:t>
            </a:r>
            <a:endParaRPr lang="nl-NL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20536" y="1752600"/>
            <a:ext cx="3257821" cy="457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FHIR POCO Model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200" y="2476499"/>
            <a:ext cx="4884965" cy="1600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Mongo</a:t>
            </a:r>
            <a:endParaRPr kumimoji="0" lang="nl-N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an 8"/>
          <p:cNvSpPr/>
          <p:nvPr/>
        </p:nvSpPr>
        <p:spPr bwMode="auto">
          <a:xfrm>
            <a:off x="715736" y="2933699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Patient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3992336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7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Observation</a:t>
            </a:r>
            <a:endParaRPr kumimoji="0" lang="nl-NL" sz="17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Can 10"/>
          <p:cNvSpPr/>
          <p:nvPr/>
        </p:nvSpPr>
        <p:spPr bwMode="auto">
          <a:xfrm>
            <a:off x="2370364" y="2971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5400000">
            <a:off x="2649712" y="2400300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ight Arrow 13"/>
          <p:cNvSpPr/>
          <p:nvPr/>
        </p:nvSpPr>
        <p:spPr bwMode="auto">
          <a:xfrm rot="3919003">
            <a:off x="3822958" y="2361879"/>
            <a:ext cx="914400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5803415">
            <a:off x="1095483" y="2440049"/>
            <a:ext cx="949222" cy="381000"/>
          </a:xfrm>
          <a:prstGeom prst="rightArrow">
            <a:avLst>
              <a:gd name="adj1" fmla="val 59627"/>
              <a:gd name="adj2" fmla="val 50000"/>
            </a:avLst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Can 16"/>
          <p:cNvSpPr/>
          <p:nvPr/>
        </p:nvSpPr>
        <p:spPr bwMode="auto">
          <a:xfrm>
            <a:off x="5837243" y="1826446"/>
            <a:ext cx="2773357" cy="434575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4223659" y="3608616"/>
            <a:ext cx="2825051" cy="8109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Right Arrow 28"/>
          <p:cNvSpPr/>
          <p:nvPr/>
        </p:nvSpPr>
        <p:spPr bwMode="auto">
          <a:xfrm rot="5400000">
            <a:off x="2858476" y="4122546"/>
            <a:ext cx="1310892" cy="381000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Can 32"/>
          <p:cNvSpPr/>
          <p:nvPr/>
        </p:nvSpPr>
        <p:spPr bwMode="auto">
          <a:xfrm>
            <a:off x="2239736" y="5257800"/>
            <a:ext cx="1393372" cy="685800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Binary</a:t>
            </a: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169965" y="2590800"/>
            <a:ext cx="2212035" cy="3352800"/>
            <a:chOff x="6093765" y="2514600"/>
            <a:chExt cx="2212035" cy="3352800"/>
          </a:xfrm>
        </p:grpSpPr>
        <p:sp>
          <p:nvSpPr>
            <p:cNvPr id="24" name="Rectangle 23"/>
            <p:cNvSpPr/>
            <p:nvPr/>
          </p:nvSpPr>
          <p:spPr bwMode="auto">
            <a:xfrm>
              <a:off x="6093765" y="2514600"/>
              <a:ext cx="2212035" cy="3352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6296630" y="5083962"/>
              <a:ext cx="1856770" cy="707238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  <a:extLst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Original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rial" charset="0"/>
                </a:rPr>
                <a:t>(json or xml)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74857" y="4397011"/>
              <a:ext cx="1878543" cy="555989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ysDot"/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Metadata</a:t>
              </a:r>
              <a:endParaRPr lang="nl-NL" dirty="0">
                <a:solidFill>
                  <a:schemeClr val="bg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6272516" y="2743200"/>
              <a:ext cx="1880884" cy="14478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solid"/>
            </a:ln>
            <a:extLst/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Atom Entry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(stored json</a:t>
              </a:r>
              <a:r>
                <a:rPr lang="en-US" dirty="0" smtClean="0">
                  <a:solidFill>
                    <a:schemeClr val="bg1"/>
                  </a:solidFill>
                </a:rPr>
                <a:t>)</a:t>
              </a:r>
            </a:p>
            <a:p>
              <a:pPr algn="ctr"/>
              <a:endParaRPr lang="en-US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Resource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0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RDBMS: BLOB + Index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40024"/>
              </p:ext>
            </p:extLst>
          </p:nvPr>
        </p:nvGraphicFramePr>
        <p:xfrm>
          <a:off x="762000" y="1905000"/>
          <a:ext cx="6553200" cy="1143000"/>
        </p:xfrm>
        <a:graphic>
          <a:graphicData uri="http://schemas.openxmlformats.org/drawingml/2006/table">
            <a:tbl>
              <a:tblPr/>
              <a:tblGrid>
                <a:gridCol w="419651"/>
                <a:gridCol w="1347306"/>
                <a:gridCol w="1236870"/>
                <a:gridCol w="1415773"/>
                <a:gridCol w="2133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ResourceId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LastUpdate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Contents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2012-12-19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Patient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2012-12-20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Observation</a:t>
                      </a:r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…&gt;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56894"/>
              </p:ext>
            </p:extLst>
          </p:nvPr>
        </p:nvGraphicFramePr>
        <p:xfrm>
          <a:off x="762000" y="3352800"/>
          <a:ext cx="5029200" cy="1143000"/>
        </p:xfrm>
        <a:graphic>
          <a:graphicData uri="http://schemas.openxmlformats.org/drawingml/2006/table">
            <a:tbl>
              <a:tblPr/>
              <a:tblGrid>
                <a:gridCol w="497680"/>
                <a:gridCol w="1597820"/>
                <a:gridCol w="1466850"/>
                <a:gridCol w="146685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Id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Param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Value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System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Patient.Name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“Ewout”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Patient.DoB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“1972-11-30”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Obs.Code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“234332”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SNOMED</a:t>
                      </a:r>
                      <a:endParaRPr lang="nl-NL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20711"/>
              </p:ext>
            </p:extLst>
          </p:nvPr>
        </p:nvGraphicFramePr>
        <p:xfrm>
          <a:off x="762000" y="4876800"/>
          <a:ext cx="2209800" cy="85725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</a:tblGrid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Type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err="1" smtClean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VersionIdHigh</a:t>
                      </a:r>
                      <a:endParaRPr lang="nl-NL" sz="1600" b="0" i="0" u="none" strike="noStrike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38DD5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Patient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NL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6F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Lab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nl-NL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 bwMode="auto">
          <a:xfrm flipH="1" flipV="1">
            <a:off x="5638800" y="4343400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5181600" y="4876800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Need to index only latest version!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7010400" y="2592512"/>
            <a:ext cx="266700" cy="912688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loud 14"/>
          <p:cNvSpPr/>
          <p:nvPr/>
        </p:nvSpPr>
        <p:spPr bwMode="auto">
          <a:xfrm>
            <a:off x="6172200" y="3274888"/>
            <a:ext cx="2781300" cy="1373312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bg1"/>
                </a:solidFill>
              </a:rPr>
              <a:t>Separate tables for current and history?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3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000" b="1" dirty="0" smtClean="0"/>
              <a:t>Both implementations use a separately maintained index for search?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Yes, here’s why…</a:t>
            </a:r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2379544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Composition versus reference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makes composition and references explicit:</a:t>
            </a:r>
          </a:p>
          <a:p>
            <a:pPr lvl="1"/>
            <a:r>
              <a:rPr lang="en-US" i="1" dirty="0" smtClean="0"/>
              <a:t>References</a:t>
            </a:r>
            <a:r>
              <a:rPr lang="en-US" dirty="0" smtClean="0"/>
              <a:t> are in between Resources. </a:t>
            </a:r>
            <a:r>
              <a:rPr lang="en-US" b="1" dirty="0" smtClean="0"/>
              <a:t>No context conduction across references</a:t>
            </a:r>
            <a:r>
              <a:rPr lang="en-US" dirty="0" smtClean="0"/>
              <a:t> – safe retrieval as individual resources.</a:t>
            </a:r>
          </a:p>
          <a:p>
            <a:pPr lvl="1"/>
            <a:r>
              <a:rPr lang="en-US" i="1" dirty="0" smtClean="0"/>
              <a:t>Composition</a:t>
            </a:r>
            <a:r>
              <a:rPr lang="en-US" dirty="0" smtClean="0"/>
              <a:t> is within a Resource: Components have no meaning outside resource, no identity, no separate access path except through resource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28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389" y="2190750"/>
            <a:ext cx="7305070" cy="388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Predictable search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620949" y="1671935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Each resource </a:t>
            </a:r>
            <a:r>
              <a:rPr lang="en-US" sz="2400" dirty="0" smtClean="0">
                <a:latin typeface="+mn-lt"/>
              </a:rPr>
              <a:t>has a </a:t>
            </a:r>
            <a:r>
              <a:rPr lang="en-US" sz="2400" u="sng" dirty="0" smtClean="0">
                <a:latin typeface="+mn-lt"/>
              </a:rPr>
              <a:t>fixed set</a:t>
            </a:r>
            <a:r>
              <a:rPr lang="en-US" sz="2400" dirty="0" smtClean="0">
                <a:latin typeface="+mn-lt"/>
              </a:rPr>
              <a:t> of search parameters:</a:t>
            </a:r>
            <a:endParaRPr lang="nl-NL" sz="24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1676400" y="5067300"/>
            <a:ext cx="609601" cy="4953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1774370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6019800" y="3959557"/>
            <a:ext cx="457200" cy="155243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Cloud 12"/>
          <p:cNvSpPr/>
          <p:nvPr/>
        </p:nvSpPr>
        <p:spPr bwMode="auto">
          <a:xfrm>
            <a:off x="4114800" y="3959557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Searched element</a:t>
            </a:r>
          </a:p>
        </p:txBody>
      </p:sp>
    </p:spTree>
    <p:extLst>
      <p:ext uri="{BB962C8B-B14F-4D97-AF65-F5344CB8AC3E}">
        <p14:creationId xmlns:p14="http://schemas.microsoft.com/office/powerpoint/2010/main" val="3097581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parameters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05629"/>
              </p:ext>
            </p:extLst>
          </p:nvPr>
        </p:nvGraphicFramePr>
        <p:xfrm>
          <a:off x="838200" y="2075976"/>
          <a:ext cx="7620000" cy="229592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1465385"/>
                <a:gridCol w="6154615"/>
              </a:tblGrid>
              <a:tr h="187037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integer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/>
                        <a:t>Search parameter must be a simple whole number.</a:t>
                      </a:r>
                      <a:endParaRPr lang="en-US" sz="1400" dirty="0"/>
                    </a:p>
                  </a:txBody>
                  <a:tcPr marL="16232" marR="16232" marT="16232" marB="16232"/>
                </a:tc>
              </a:tr>
              <a:tr h="302588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string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parameter is a simple string, like a name part. 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is case-insensitive and accent-insensitive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May match just the start of a string.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302588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date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 smtClean="0">
                          <a:effectLst/>
                        </a:rPr>
                        <a:t>Search for an exact match on a date</a:t>
                      </a:r>
                      <a:r>
                        <a:rPr lang="en-US" sz="1400" baseline="0" dirty="0" smtClean="0">
                          <a:effectLst/>
                        </a:rPr>
                        <a:t> (parameters look like 1956-05-27T12:34:12+04:00 or shorter)</a:t>
                      </a:r>
                    </a:p>
                  </a:txBody>
                  <a:tcPr marL="16232" marR="16232" marT="16232" marB="16232"/>
                </a:tc>
              </a:tr>
              <a:tr h="443185">
                <a:tc>
                  <a:txBody>
                    <a:bodyPr/>
                    <a:lstStyle/>
                    <a:p>
                      <a:pPr fontAlgn="t"/>
                      <a:r>
                        <a:rPr lang="nl-NL" sz="1300" b="1" dirty="0">
                          <a:effectLst/>
                        </a:rPr>
                        <a:t>token</a:t>
                      </a:r>
                      <a:endParaRPr lang="nl-NL" sz="1300" b="1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 parameter on a coded element or identifier. May be used to search </a:t>
                      </a: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 the text, displayname, code and code/codesystem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(for codes) and label, system and key (for identifier).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  <a:tr h="249159">
                <a:tc>
                  <a:txBody>
                    <a:bodyPr/>
                    <a:lstStyle/>
                    <a:p>
                      <a:pPr fontAlgn="t"/>
                      <a:r>
                        <a:rPr lang="en-US" sz="13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</a:t>
                      </a:r>
                      <a:endParaRPr lang="nl-NL" sz="13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6232" marR="16232" marT="16232" marB="16232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 pair of resource type and resource id, separated by "/". Matches when the resource reference resolves to a resource of the given type and id.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6232" marR="16232" marT="16232" marB="16232"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5879068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Note: you need to escape the query-string!!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309125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Partial/combined match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47685"/>
              </p:ext>
            </p:extLst>
          </p:nvPr>
        </p:nvGraphicFramePr>
        <p:xfrm>
          <a:off x="685800" y="3221457"/>
          <a:ext cx="7543800" cy="1649045"/>
        </p:xfrm>
        <a:graphic>
          <a:graphicData uri="http://schemas.openxmlformats.org/drawingml/2006/table">
            <a:tbl>
              <a:tblPr bandRow="1">
                <a:tableStyleId>{22838BEF-8BB2-4498-84A7-C5851F593DF1}</a:tableStyleId>
              </a:tblPr>
              <a:tblGrid>
                <a:gridCol w="2209800"/>
                <a:gridCol w="5334000"/>
              </a:tblGrid>
              <a:tr h="258283">
                <a:tc>
                  <a:txBody>
                    <a:bodyPr/>
                    <a:lstStyle/>
                    <a:p>
                      <a:pPr fontAlgn="t"/>
                      <a:r>
                        <a:rPr lang="nl-NL" sz="1400" b="1" dirty="0">
                          <a:effectLst/>
                        </a:rPr>
                        <a:t>Name / Type</a:t>
                      </a:r>
                      <a:endParaRPr lang="nl-NL" sz="1400" b="1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nl-NL" sz="1400" b="1" dirty="0" err="1">
                          <a:effectLst/>
                        </a:rPr>
                        <a:t>Description</a:t>
                      </a:r>
                      <a:endParaRPr lang="nl-NL" sz="1400" b="1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222861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 err="1">
                          <a:effectLst/>
                        </a:rPr>
                        <a:t>address</a:t>
                      </a:r>
                      <a:r>
                        <a:rPr lang="nl-NL" sz="1400" dirty="0">
                          <a:effectLst/>
                        </a:rPr>
                        <a:t>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an address in </a:t>
                      </a:r>
                      <a:r>
                        <a:rPr lang="en-US" sz="1400" b="1" dirty="0">
                          <a:effectLst/>
                        </a:rPr>
                        <a:t>any kind of address/part</a:t>
                      </a:r>
                      <a:r>
                        <a:rPr lang="en-US" sz="1400" dirty="0">
                          <a:effectLst/>
                        </a:rPr>
                        <a:t> of the patient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>
                          <a:effectLst/>
                        </a:rPr>
                        <a:t>family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</a:rPr>
                        <a:t>portion of the family name</a:t>
                      </a:r>
                      <a:r>
                        <a:rPr lang="en-US" sz="1400" dirty="0">
                          <a:effectLst/>
                        </a:rPr>
                        <a:t> of the patient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237810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 err="1">
                          <a:effectLst/>
                        </a:rPr>
                        <a:t>given</a:t>
                      </a:r>
                      <a:r>
                        <a:rPr lang="nl-NL" sz="1400" dirty="0">
                          <a:effectLst/>
                        </a:rPr>
                        <a:t>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</a:rPr>
                        <a:t>portion of the given name</a:t>
                      </a:r>
                      <a:r>
                        <a:rPr lang="en-US" sz="1400" dirty="0">
                          <a:effectLst/>
                        </a:rPr>
                        <a:t> of the patient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158912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>
                          <a:effectLst/>
                        </a:rPr>
                        <a:t>name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</a:rPr>
                        <a:t>portion of either family or given name</a:t>
                      </a:r>
                      <a:r>
                        <a:rPr lang="en-US" sz="1400" dirty="0">
                          <a:effectLst/>
                        </a:rPr>
                        <a:t> of the patient</a:t>
                      </a:r>
                      <a:endParaRPr lang="en-US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  <a:tr h="328959">
                <a:tc>
                  <a:txBody>
                    <a:bodyPr/>
                    <a:lstStyle/>
                    <a:p>
                      <a:pPr fontAlgn="t"/>
                      <a:r>
                        <a:rPr lang="nl-NL" sz="1400" dirty="0" err="1">
                          <a:effectLst/>
                        </a:rPr>
                        <a:t>phonetic</a:t>
                      </a:r>
                      <a:r>
                        <a:rPr lang="nl-NL" sz="1400" dirty="0">
                          <a:effectLst/>
                        </a:rPr>
                        <a:t> : string</a:t>
                      </a:r>
                      <a:endParaRPr lang="nl-NL" sz="1400" b="0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</a:rPr>
                        <a:t>a </a:t>
                      </a:r>
                      <a:r>
                        <a:rPr lang="en-US" sz="1400" b="1" dirty="0">
                          <a:effectLst/>
                        </a:rPr>
                        <a:t>portion of either family or given name</a:t>
                      </a:r>
                      <a:r>
                        <a:rPr lang="en-US" sz="1400" dirty="0">
                          <a:effectLst/>
                        </a:rPr>
                        <a:t> using some kind of </a:t>
                      </a:r>
                      <a:r>
                        <a:rPr lang="en-US" sz="1400" b="1" dirty="0">
                          <a:effectLst/>
                        </a:rPr>
                        <a:t>phonetic matching algorithm</a:t>
                      </a:r>
                      <a:endParaRPr lang="en-US" sz="1400" b="1" dirty="0">
                        <a:effectLst/>
                        <a:latin typeface="verdana"/>
                      </a:endParaRPr>
                    </a:p>
                  </a:txBody>
                  <a:tcPr marL="10769" marR="10769" marT="10769" marB="10769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20574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search parameter description shows that the match certainly isn’t always exact, and can even combine the contents of several elements:</a:t>
            </a:r>
          </a:p>
        </p:txBody>
      </p:sp>
    </p:spTree>
    <p:extLst>
      <p:ext uri="{BB962C8B-B14F-4D97-AF65-F5344CB8AC3E}">
        <p14:creationId xmlns:p14="http://schemas.microsoft.com/office/powerpoint/2010/main" val="172397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your</a:t>
            </a:r>
            <a:r>
              <a:rPr lang="nl-NL" dirty="0" smtClean="0"/>
              <a:t> data!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814015"/>
            <a:ext cx="4038600" cy="4480520"/>
          </a:xfrm>
        </p:spPr>
        <p:txBody>
          <a:bodyPr/>
          <a:lstStyle/>
          <a:p>
            <a:pPr marL="0" indent="0">
              <a:buNone/>
            </a:pPr>
            <a:r>
              <a:rPr lang="nl-NL" dirty="0" err="1" smtClean="0"/>
              <a:t>patient</a:t>
            </a:r>
            <a:r>
              <a:rPr lang="nl-NL" dirty="0" smtClean="0"/>
              <a:t>/search?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johan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name=</a:t>
            </a:r>
            <a:r>
              <a:rPr lang="nl-NL" dirty="0" err="1" smtClean="0"/>
              <a:t>grafin</a:t>
            </a:r>
            <a:r>
              <a:rPr lang="nl-NL" dirty="0" smtClean="0"/>
              <a:t>&amp;</a:t>
            </a:r>
            <a:br>
              <a:rPr lang="nl-NL" dirty="0" smtClean="0"/>
            </a:br>
            <a:r>
              <a:rPr lang="nl-NL" dirty="0" smtClean="0"/>
              <a:t>  telecom=5552004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smtClean="0"/>
              <a:t>“</a:t>
            </a:r>
            <a:r>
              <a:rPr lang="nl-NL" dirty="0" err="1" smtClean="0"/>
              <a:t>Groom</a:t>
            </a:r>
            <a:r>
              <a:rPr lang="nl-NL" dirty="0" smtClean="0"/>
              <a:t>” – </a:t>
            </a:r>
            <a:r>
              <a:rPr lang="nl-NL" dirty="0" err="1" smtClean="0"/>
              <a:t>prepare</a:t>
            </a:r>
            <a:r>
              <a:rPr lang="nl-NL" dirty="0" smtClean="0"/>
              <a:t>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searching</a:t>
            </a:r>
            <a:endParaRPr lang="nl-NL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3572447" cy="434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73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 is near…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18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Balloting plans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Second Draft Standard for Trial Use ballot (DSTU) complete</a:t>
            </a:r>
          </a:p>
          <a:p>
            <a:pPr lvl="1"/>
            <a:r>
              <a:rPr lang="en-AU" sz="2000" b="1" dirty="0" smtClean="0"/>
              <a:t>FHIR is now published as a DSTU </a:t>
            </a:r>
          </a:p>
          <a:p>
            <a:pPr lvl="1"/>
            <a:r>
              <a:rPr lang="en-AU" sz="2000" dirty="0" smtClean="0"/>
              <a:t>Will provide a </a:t>
            </a:r>
            <a:r>
              <a:rPr lang="en-AU" sz="2000" b="1" dirty="0" smtClean="0"/>
              <a:t>semi-stable</a:t>
            </a:r>
            <a:r>
              <a:rPr lang="en-AU" sz="2000" b="1" baseline="0" dirty="0" smtClean="0"/>
              <a:t> platform for implementers </a:t>
            </a:r>
            <a:r>
              <a:rPr lang="en-AU" sz="2000" baseline="0" dirty="0" smtClean="0"/>
              <a:t>while still allowing non-backward-compatible change for Normative version if implementation experience dictates</a:t>
            </a:r>
          </a:p>
          <a:p>
            <a:pPr lvl="1"/>
            <a:r>
              <a:rPr lang="en-AU" sz="2000" dirty="0" smtClean="0"/>
              <a:t>Additional </a:t>
            </a:r>
            <a:r>
              <a:rPr lang="en-AU" sz="2000" b="1" dirty="0" smtClean="0"/>
              <a:t>DSTU versions every 1.5-2 years to make fixes</a:t>
            </a:r>
            <a:r>
              <a:rPr lang="en-AU" sz="2000" dirty="0" smtClean="0"/>
              <a:t>, introduce new resources</a:t>
            </a:r>
            <a:endParaRPr lang="en-AU" sz="2000" baseline="0" dirty="0" smtClean="0"/>
          </a:p>
          <a:p>
            <a:pPr lvl="0"/>
            <a:r>
              <a:rPr lang="en-AU" sz="2400" dirty="0" smtClean="0"/>
              <a:t>Normative is around 2 years out</a:t>
            </a:r>
          </a:p>
          <a:p>
            <a:pPr lvl="1"/>
            <a:r>
              <a:rPr lang="en-AU" sz="2000" dirty="0" smtClean="0"/>
              <a:t>We want *lots* of implementation experience</a:t>
            </a:r>
            <a:r>
              <a:rPr lang="en-AU" sz="2000" baseline="0" dirty="0" smtClean="0"/>
              <a:t> before committing to backward compatibility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7"/>
            <a:ext cx="2034746" cy="1252151"/>
          </a:xfrm>
          <a:prstGeom prst="rect">
            <a:avLst/>
          </a:prstGeom>
        </p:spPr>
      </p:pic>
      <p:pic>
        <p:nvPicPr>
          <p:cNvPr id="16387" name="Picture 3" descr="C:\Users\office\AppData\Local\Microsoft\Windows\Temporary Internet Files\Content.IE5\2B0EXTZ8\MC90028092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58387"/>
            <a:ext cx="1125555" cy="116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41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Next Steps for </a:t>
            </a:r>
            <a:r>
              <a:rPr lang="en-AU" b="1" dirty="0" smtClean="0"/>
              <a:t>you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 smtClean="0"/>
              <a:t>Read the spec: </a:t>
            </a:r>
            <a:r>
              <a:rPr lang="en-AU" sz="2400" dirty="0" smtClean="0">
                <a:hlinkClick r:id="rId2"/>
              </a:rPr>
              <a:t>http://hl7.org/fhir</a:t>
            </a:r>
            <a:endParaRPr lang="en-AU" sz="2400" dirty="0" smtClean="0"/>
          </a:p>
          <a:p>
            <a:r>
              <a:rPr lang="en-AU" sz="2500" dirty="0" smtClean="0"/>
              <a:t>Try implementing it</a:t>
            </a:r>
          </a:p>
          <a:p>
            <a:r>
              <a:rPr lang="en-AU" sz="2000" dirty="0" smtClean="0"/>
              <a:t>C</a:t>
            </a:r>
            <a:r>
              <a:rPr lang="en-AU" sz="2400" dirty="0"/>
              <a:t>ome to </a:t>
            </a:r>
            <a:r>
              <a:rPr lang="en-AU" sz="2400" dirty="0" smtClean="0"/>
              <a:t>a Connectathon!</a:t>
            </a:r>
          </a:p>
          <a:p>
            <a:endParaRPr lang="en-AU" sz="2400" dirty="0"/>
          </a:p>
          <a:p>
            <a:r>
              <a:rPr lang="nl-NL" sz="2400" b="1" dirty="0"/>
              <a:t>fhir@lists.hl7.org	               </a:t>
            </a:r>
          </a:p>
          <a:p>
            <a:r>
              <a:rPr lang="nl-NL" sz="2400" b="1" dirty="0"/>
              <a:t>#FHIR</a:t>
            </a:r>
          </a:p>
          <a:p>
            <a:r>
              <a:rPr lang="nl-NL" sz="2400" b="1" dirty="0" err="1"/>
              <a:t>Implementor’s</a:t>
            </a:r>
            <a:r>
              <a:rPr lang="nl-NL" sz="2400" b="1" dirty="0"/>
              <a:t> Skype </a:t>
            </a:r>
            <a:r>
              <a:rPr lang="nl-NL" sz="2400" b="1" dirty="0" smtClean="0"/>
              <a:t>Channel</a:t>
            </a:r>
            <a:endParaRPr lang="nl-NL" sz="2400" b="1" dirty="0"/>
          </a:p>
          <a:p>
            <a:r>
              <a:rPr lang="en-US" sz="2400" b="1" dirty="0" smtClean="0"/>
              <a:t>StackOverflow</a:t>
            </a:r>
            <a:r>
              <a:rPr lang="en-US" sz="2400" b="1" dirty="0"/>
              <a:t>: hl7 </a:t>
            </a:r>
            <a:r>
              <a:rPr lang="en-US" sz="2400" b="1" dirty="0" smtClean="0"/>
              <a:t>fhir tag</a:t>
            </a:r>
            <a:endParaRPr lang="nl-NL" sz="2400" b="1" dirty="0"/>
          </a:p>
          <a:p>
            <a:endParaRPr lang="en-AU" sz="2400" dirty="0" smtClean="0"/>
          </a:p>
          <a:p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1" t="19101" r="26890" b="29814"/>
          <a:stretch/>
        </p:blipFill>
        <p:spPr>
          <a:xfrm>
            <a:off x="6876256" y="260648"/>
            <a:ext cx="2034746" cy="1252151"/>
          </a:xfrm>
          <a:prstGeom prst="rect">
            <a:avLst/>
          </a:prstGeom>
        </p:spPr>
      </p:pic>
      <p:pic>
        <p:nvPicPr>
          <p:cNvPr id="18434" name="Picture 2" descr="C:\Users\office\AppData\Local\Microsoft\Windows\Temporary Internet Files\Content.IE5\272C75AG\MP900422961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348880"/>
            <a:ext cx="2763134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08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- QUESTIONS?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59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4" y="1921699"/>
            <a:ext cx="7929275" cy="3719512"/>
          </a:xfrm>
          <a:prstGeom prst="rect">
            <a:avLst/>
          </a:prstGeom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7"/>
            <a:ext cx="7167884" cy="1180142"/>
          </a:xfrm>
        </p:spPr>
        <p:txBody>
          <a:bodyPr/>
          <a:lstStyle/>
          <a:p>
            <a:r>
              <a:rPr lang="en-US" dirty="0" smtClean="0"/>
              <a:t>Composition of a Resource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883522" y="3781455"/>
            <a:ext cx="4879478" cy="2238345"/>
          </a:xfrm>
          <a:prstGeom prst="round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 flipH="1" flipV="1">
            <a:off x="1676401" y="3276601"/>
            <a:ext cx="2457882" cy="162402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>
            <a:off x="685800" y="1921699"/>
            <a:ext cx="304800" cy="161796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3406" y="1598092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Root</a:t>
            </a:r>
            <a:endParaRPr lang="nl-NL" sz="2000" b="1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5562600" y="2209800"/>
            <a:ext cx="381000" cy="17721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822907" y="1836552"/>
            <a:ext cx="2659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Resource Component</a:t>
            </a:r>
            <a:endParaRPr lang="nl-NL" sz="2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134283" y="4470924"/>
            <a:ext cx="29829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Simple &amp; Complex elements</a:t>
            </a:r>
            <a:br>
              <a:rPr lang="en-US" b="1" dirty="0" smtClean="0"/>
            </a:br>
            <a:r>
              <a:rPr lang="en-US" b="1" dirty="0" smtClean="0"/>
              <a:t>(may be repeating)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575" y="4540405"/>
            <a:ext cx="1554770" cy="85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24" y="1921699"/>
            <a:ext cx="7929275" cy="37195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Composition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924" y="2688460"/>
            <a:ext cx="3823375" cy="31027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softEdge rad="50800"/>
          </a:effectLst>
        </p:spPr>
      </p:pic>
      <p:sp>
        <p:nvSpPr>
          <p:cNvPr id="7" name="Rounded Rectangle 6"/>
          <p:cNvSpPr/>
          <p:nvPr/>
        </p:nvSpPr>
        <p:spPr bwMode="auto">
          <a:xfrm>
            <a:off x="4267200" y="2971800"/>
            <a:ext cx="3886200" cy="2036440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It’s all about combining resources . . .</a:t>
            </a:r>
            <a:endParaRPr lang="en-CA" dirty="0"/>
          </a:p>
        </p:txBody>
      </p:sp>
      <p:grpSp>
        <p:nvGrpSpPr>
          <p:cNvPr id="6" name="Group 5"/>
          <p:cNvGrpSpPr/>
          <p:nvPr/>
        </p:nvGrpSpPr>
        <p:grpSpPr>
          <a:xfrm>
            <a:off x="4611512" y="3042140"/>
            <a:ext cx="1616672" cy="1901825"/>
            <a:chOff x="4211960" y="3176791"/>
            <a:chExt cx="1616672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05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088732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11960" y="3563652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27337" y="3071758"/>
            <a:ext cx="1901825" cy="1577975"/>
            <a:chOff x="2267744" y="3284984"/>
            <a:chExt cx="1901825" cy="1577975"/>
          </a:xfrm>
        </p:grpSpPr>
        <p:pic>
          <p:nvPicPr>
            <p:cNvPr id="14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67744" y="3284984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14600" y="3750941"/>
              <a:ext cx="1008112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Patient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323481" y="4581129"/>
            <a:ext cx="1901825" cy="1577975"/>
            <a:chOff x="3923928" y="5013176"/>
            <a:chExt cx="1901825" cy="1577975"/>
          </a:xfrm>
        </p:grpSpPr>
        <p:pic>
          <p:nvPicPr>
            <p:cNvPr id="1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928" y="5013176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169568" y="5517232"/>
              <a:ext cx="1410543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Practitioner</a:t>
              </a:r>
            </a:p>
            <a:p>
              <a:endParaRPr lang="en-US" sz="1400" dirty="0" smtClean="0">
                <a:solidFill>
                  <a:schemeClr val="bg1"/>
                </a:solidFill>
              </a:endParaRPr>
            </a:p>
            <a:p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293864" y="1796819"/>
            <a:ext cx="1901825" cy="1577975"/>
            <a:chOff x="3895115" y="1724725"/>
            <a:chExt cx="1901825" cy="1577975"/>
          </a:xfrm>
        </p:grpSpPr>
        <p:pic>
          <p:nvPicPr>
            <p:cNvPr id="17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3895115" y="1724725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4130393" y="2442506"/>
              <a:ext cx="1626567" cy="800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Observation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547665" y="2813447"/>
            <a:ext cx="1872208" cy="2535766"/>
            <a:chOff x="812774" y="3284984"/>
            <a:chExt cx="1577975" cy="1901825"/>
          </a:xfrm>
        </p:grpSpPr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50849" y="3446909"/>
              <a:ext cx="1901825" cy="1577975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113951" y="4460936"/>
              <a:ext cx="127679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Organization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3702" y="1796819"/>
            <a:ext cx="8744830" cy="4236814"/>
            <a:chOff x="293702" y="1347614"/>
            <a:chExt cx="8744830" cy="3177611"/>
          </a:xfrm>
        </p:grpSpPr>
        <p:sp>
          <p:nvSpPr>
            <p:cNvPr id="10" name="TextBox 9"/>
            <p:cNvSpPr txBox="1"/>
            <p:nvPr/>
          </p:nvSpPr>
          <p:spPr>
            <a:xfrm rot="2080367">
              <a:off x="1539559" y="1901687"/>
              <a:ext cx="351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http://pat.registry.org/Patient/223</a:t>
              </a:r>
              <a:endParaRPr lang="nl-NL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209906" y="4248226"/>
              <a:ext cx="365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http://hospitalA.org/Practitioner/87</a:t>
              </a:r>
              <a:endParaRPr lang="nl-NL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19483" y="2867972"/>
              <a:ext cx="40190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http://lab.hospitalA.org/DiagRep/4445</a:t>
              </a:r>
              <a:endParaRPr lang="nl-NL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72000" y="1347614"/>
              <a:ext cx="43611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http://lab.hospitalA.org/Observation/3ff27</a:t>
              </a:r>
              <a:endParaRPr lang="nl-NL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93702" y="3858602"/>
              <a:ext cx="36728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http://hospitalA.org/Organization/1</a:t>
              </a: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2652374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31"/>
          <a:stretch/>
        </p:blipFill>
        <p:spPr>
          <a:xfrm>
            <a:off x="1296859" y="861812"/>
            <a:ext cx="4786027" cy="509425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7855" y="228600"/>
            <a:ext cx="1600944" cy="1901825"/>
            <a:chOff x="4272827" y="3176791"/>
            <a:chExt cx="1600944" cy="1901825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4133871" y="3338716"/>
              <a:ext cx="1901825" cy="1577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272827" y="3563652"/>
              <a:ext cx="129614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Diagnostic</a:t>
              </a:r>
            </a:p>
            <a:p>
              <a:pPr algn="ctr"/>
              <a:endParaRPr lang="en-US" sz="1400" dirty="0" smtClean="0">
                <a:solidFill>
                  <a:schemeClr val="bg1"/>
                </a:solidFill>
              </a:endParaRPr>
            </a:p>
            <a:p>
              <a:pPr algn="ctr"/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Report</a:t>
              </a:r>
              <a:endParaRPr lang="en-CA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572000" y="2904884"/>
            <a:ext cx="3951338" cy="1577975"/>
            <a:chOff x="4572000" y="2178663"/>
            <a:chExt cx="3951338" cy="1183481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4572000" y="2499742"/>
              <a:ext cx="2016224" cy="2828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6621513" y="2178663"/>
              <a:ext cx="1901825" cy="1183481"/>
              <a:chOff x="3923928" y="5013176"/>
              <a:chExt cx="1901825" cy="1577975"/>
            </a:xfrm>
          </p:grpSpPr>
          <p:pic>
            <p:nvPicPr>
              <p:cNvPr id="13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501317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50800" dir="5400000" algn="ctr" rotWithShape="0">
                  <a:schemeClr val="tx2">
                    <a:lumMod val="95000"/>
                    <a:lumOff val="5000"/>
                  </a:scheme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169568" y="5517232"/>
                <a:ext cx="1410543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Practitioner</a:t>
                </a:r>
              </a:p>
              <a:p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788024" y="914400"/>
            <a:ext cx="3735314" cy="1577975"/>
            <a:chOff x="4788024" y="817660"/>
            <a:chExt cx="3735314" cy="1183481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4788024" y="1491630"/>
              <a:ext cx="1944216" cy="44597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6621513" y="817660"/>
              <a:ext cx="1901825" cy="1183481"/>
              <a:chOff x="2267744" y="3284984"/>
              <a:chExt cx="1901825" cy="1577975"/>
            </a:xfrm>
          </p:grpSpPr>
          <p:pic>
            <p:nvPicPr>
              <p:cNvPr id="17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284984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2714600" y="3750941"/>
                <a:ext cx="1008112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Patient</a:t>
                </a:r>
              </a:p>
              <a:p>
                <a:pPr algn="ctr"/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3689872" y="4419601"/>
            <a:ext cx="4587824" cy="1835512"/>
            <a:chOff x="3689872" y="3314701"/>
            <a:chExt cx="4587824" cy="1376634"/>
          </a:xfrm>
        </p:grpSpPr>
        <p:grpSp>
          <p:nvGrpSpPr>
            <p:cNvPr id="19" name="Group 18"/>
            <p:cNvGrpSpPr/>
            <p:nvPr/>
          </p:nvGrpSpPr>
          <p:grpSpPr>
            <a:xfrm>
              <a:off x="6375871" y="3507854"/>
              <a:ext cx="1901825" cy="1183481"/>
              <a:chOff x="3895115" y="1724725"/>
              <a:chExt cx="1901825" cy="1577975"/>
            </a:xfrm>
          </p:grpSpPr>
          <p:pic>
            <p:nvPicPr>
              <p:cNvPr id="20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4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95115" y="1724725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107469" y="2457786"/>
                <a:ext cx="1473446" cy="8002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Observation</a:t>
                </a:r>
              </a:p>
              <a:p>
                <a:pPr algn="ctr"/>
                <a:endParaRPr lang="en-US" sz="1400" dirty="0" smtClean="0">
                  <a:solidFill>
                    <a:schemeClr val="bg1"/>
                  </a:solidFill>
                </a:endParaRPr>
              </a:p>
              <a:p>
                <a:pPr algn="ctr"/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" name="Straight Arrow Connector 21"/>
            <p:cNvCxnSpPr/>
            <p:nvPr/>
          </p:nvCxnSpPr>
          <p:spPr>
            <a:xfrm flipH="1" flipV="1">
              <a:off x="3689872" y="3314701"/>
              <a:ext cx="2685998" cy="784896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166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downloaded here:</a:t>
            </a:r>
          </a:p>
          <a:p>
            <a:pPr lvl="1"/>
            <a:r>
              <a:rPr lang="en-CA" dirty="0" smtClean="0">
                <a:hlinkClick r:id="rId2"/>
              </a:rPr>
              <a:t>http://gforge.hl7.org/svn/fhir/trunk/presentations/2015-10 Tutorials/</a:t>
            </a:r>
            <a:endParaRPr lang="en-CA" dirty="0" smtClean="0"/>
          </a:p>
          <a:p>
            <a:pPr lvl="2"/>
            <a:r>
              <a:rPr lang="en-US" dirty="0" smtClean="0"/>
              <a:t>Use “anonymous” and email address to logon</a:t>
            </a:r>
            <a:endParaRPr lang="en-CA" dirty="0" smtClean="0"/>
          </a:p>
          <a:p>
            <a:pPr lvl="0"/>
            <a:r>
              <a:rPr lang="en-US" dirty="0" smtClean="0"/>
              <a:t>Is licensed for use under the Creative Commons, specifically:</a:t>
            </a:r>
          </a:p>
          <a:p>
            <a:pPr lvl="1"/>
            <a:r>
              <a:rPr lang="en-CA" u="sng" dirty="0">
                <a:hlinkClick r:id="rId3"/>
              </a:rPr>
              <a:t>Creative Commons Attribution 3.0 Unported </a:t>
            </a:r>
            <a:r>
              <a:rPr lang="en-CA" u="sng" dirty="0" smtClean="0">
                <a:hlinkClick r:id="rId3"/>
              </a:rPr>
              <a:t>License</a:t>
            </a:r>
            <a:endParaRPr lang="en-CA" u="sng" dirty="0" smtClean="0"/>
          </a:p>
          <a:p>
            <a:pPr lvl="1"/>
            <a:r>
              <a:rPr lang="en-US" dirty="0" smtClean="0"/>
              <a:t>(Do with it as you wish, so long as you give credit)</a:t>
            </a:r>
            <a:endParaRPr lang="en-CA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301208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48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57342"/>
            <a:ext cx="8081214" cy="3733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Reference</a:t>
            </a:r>
            <a:endParaRPr lang="nl-NL" dirty="0"/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4419600" y="2980184"/>
            <a:ext cx="1656184" cy="144016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>
            <a:off x="5544108" y="3191869"/>
            <a:ext cx="1542492" cy="61813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26733" y="1688068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Example</a:t>
            </a:r>
            <a:r>
              <a:rPr lang="nl-NL" dirty="0" smtClean="0"/>
              <a:t>: part of </a:t>
            </a:r>
            <a:r>
              <a:rPr lang="nl-NL" dirty="0" err="1" smtClean="0"/>
              <a:t>DiagnosticReport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7726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www.informit.com/ShowCover.aspx?isbn=0321125215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lum bright="-14000" contrast="-26000"/>
          </a:blip>
          <a:srcRect/>
          <a:stretch>
            <a:fillRect/>
          </a:stretch>
        </p:blipFill>
        <p:spPr bwMode="auto">
          <a:xfrm>
            <a:off x="381000" y="1420256"/>
            <a:ext cx="3690205" cy="487689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Resource Aggregate</a:t>
            </a:r>
            <a:endParaRPr lang="nl-NL" dirty="0"/>
          </a:p>
        </p:txBody>
      </p:sp>
      <p:sp>
        <p:nvSpPr>
          <p:cNvPr id="8" name="TextBox 7"/>
          <p:cNvSpPr txBox="1"/>
          <p:nvPr/>
        </p:nvSpPr>
        <p:spPr>
          <a:xfrm>
            <a:off x="2133599" y="1904999"/>
            <a:ext cx="6371783" cy="138499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“How do we know where an object </a:t>
            </a:r>
          </a:p>
          <a:p>
            <a:r>
              <a:rPr lang="en-US" sz="2800" b="1" dirty="0" smtClean="0"/>
              <a:t>made up of other objects begins </a:t>
            </a:r>
          </a:p>
          <a:p>
            <a:r>
              <a:rPr lang="en-US" sz="2800" b="1" dirty="0" smtClean="0"/>
              <a:t>and ends?”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6251" y="4433639"/>
            <a:ext cx="7667183" cy="181588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“In any system with persistent storage</a:t>
            </a:r>
          </a:p>
          <a:p>
            <a:r>
              <a:rPr lang="en-US" sz="2800" b="1" dirty="0" smtClean="0"/>
              <a:t>of data, there must be a scope for a </a:t>
            </a:r>
          </a:p>
          <a:p>
            <a:r>
              <a:rPr lang="en-US" sz="2800" b="1" dirty="0" smtClean="0"/>
              <a:t>transaction that changes data and a way of maintaining the consistency of the data”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199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“Business” </a:t>
            </a:r>
            <a:r>
              <a:rPr lang="nl-NL" dirty="0" err="1" smtClean="0"/>
              <a:t>identifiers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957724"/>
            <a:ext cx="3467100" cy="367665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552128" y="2324175"/>
            <a:ext cx="3562672" cy="266625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00" y="1957724"/>
            <a:ext cx="3343275" cy="27241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5029200" y="2324175"/>
            <a:ext cx="3429000" cy="266625"/>
          </a:xfrm>
          <a:prstGeom prst="roundRect">
            <a:avLst/>
          </a:prstGeom>
          <a:noFill/>
          <a:ln w="57150">
            <a:headEnd type="none" w="med" len="med"/>
            <a:tailEnd type="none" w="med" len="med"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8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332657"/>
            <a:ext cx="7334577" cy="1152128"/>
          </a:xfrm>
        </p:spPr>
        <p:txBody>
          <a:bodyPr/>
          <a:lstStyle/>
          <a:p>
            <a:r>
              <a:rPr lang="en-US" dirty="0" smtClean="0"/>
              <a:t>A Resource’s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848102" y="2095500"/>
            <a:ext cx="381000" cy="2895600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257258" y="2075786"/>
            <a:ext cx="380999" cy="1430084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277104" y="3311004"/>
            <a:ext cx="380999" cy="457206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6697" y="3745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URL resolves 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8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152400" y="1741714"/>
            <a:ext cx="8915400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248080" y="1705335"/>
            <a:ext cx="8667319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2994999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3456110" y="2812918"/>
            <a:ext cx="49455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&lt;id value="4705149-patient"/&gt;</a:t>
            </a:r>
            <a:br>
              <a:rPr lang="en-US" sz="1600" dirty="0"/>
            </a:br>
            <a:r>
              <a:rPr lang="en-US" sz="1600" dirty="0"/>
              <a:t>    &lt;meta&gt;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versionId</a:t>
            </a:r>
            <a:r>
              <a:rPr lang="en-US" sz="1600" dirty="0"/>
              <a:t> value="4"/&gt;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lastUpdated</a:t>
            </a:r>
            <a:r>
              <a:rPr lang="en-US" sz="1600" dirty="0"/>
              <a:t> value="2015-08-10T16:18:46Z"/&gt;</a:t>
            </a:r>
            <a:br>
              <a:rPr lang="en-US" sz="1600" dirty="0"/>
            </a:br>
            <a:r>
              <a:rPr lang="en-US" sz="1600" dirty="0"/>
              <a:t>    &lt;/meta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…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61229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FHIR </a:t>
            </a:r>
            <a:r>
              <a:rPr lang="en-US" i="1" dirty="0"/>
              <a:t>Elements</a:t>
            </a:r>
            <a:endParaRPr lang="en-US" dirty="0"/>
          </a:p>
        </p:txBody>
      </p:sp>
      <p:pic>
        <p:nvPicPr>
          <p:cNvPr id="43" name="Content Placeholder 2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10"/>
          <p:cNvSpPr/>
          <p:nvPr/>
        </p:nvSpPr>
        <p:spPr bwMode="auto">
          <a:xfrm>
            <a:off x="2819400" y="2743200"/>
            <a:ext cx="3494048" cy="26670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11"/>
          <p:cNvSpPr/>
          <p:nvPr/>
        </p:nvSpPr>
        <p:spPr bwMode="auto">
          <a:xfrm>
            <a:off x="4482790" y="2850066"/>
            <a:ext cx="168197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50" name="Rectangle 14"/>
          <p:cNvSpPr/>
          <p:nvPr/>
        </p:nvSpPr>
        <p:spPr bwMode="auto">
          <a:xfrm>
            <a:off x="2893742" y="4155687"/>
            <a:ext cx="14403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V="1">
            <a:off x="5926539" y="3011091"/>
            <a:ext cx="931461" cy="3729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V="1">
            <a:off x="3886200" y="2820590"/>
            <a:ext cx="762000" cy="1218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Rectangle 12"/>
          <p:cNvSpPr/>
          <p:nvPr/>
        </p:nvSpPr>
        <p:spPr bwMode="auto">
          <a:xfrm>
            <a:off x="4482790" y="3700346"/>
            <a:ext cx="1681975" cy="14868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49" name="Rectangle 13"/>
          <p:cNvSpPr/>
          <p:nvPr/>
        </p:nvSpPr>
        <p:spPr bwMode="auto">
          <a:xfrm>
            <a:off x="4611918" y="4259068"/>
            <a:ext cx="14041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935940" y="4342209"/>
            <a:ext cx="3657600" cy="179784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b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(integer, boolean,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string, instant)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917140" y="4763690"/>
            <a:ext cx="1447800" cy="1143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Derived</a:t>
            </a:r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Primitives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(oid, uuid,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code, id)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648200" y="1791890"/>
            <a:ext cx="4114800" cy="2057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Complex</a:t>
            </a:r>
          </a:p>
          <a:p>
            <a:r>
              <a:rPr kumimoji="0" 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Datatypes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(HumanName, 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Quantity, Period,</a:t>
            </a:r>
            <a:br>
              <a:rPr lang="en-US" sz="140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Address, Identifier )</a:t>
            </a:r>
            <a:endParaRPr lang="en-US" sz="1400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917140" y="2021058"/>
            <a:ext cx="1600200" cy="129483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Constrained Types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r>
              <a:rPr lang="en-US" sz="1400" dirty="0">
                <a:solidFill>
                  <a:schemeClr val="tx1"/>
                </a:solidFill>
                <a:latin typeface="Arial" charset="0"/>
              </a:rPr>
              <a:t>(</a:t>
            </a:r>
            <a:r>
              <a:rPr lang="en-US" sz="1400" dirty="0" smtClean="0">
                <a:solidFill>
                  <a:schemeClr val="tx1"/>
                </a:solidFill>
                <a:latin typeface="Arial" charset="0"/>
              </a:rPr>
              <a:t>Quantity: Distance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, Count, Duration, Money)</a:t>
            </a:r>
          </a:p>
        </p:txBody>
      </p:sp>
      <p:cxnSp>
        <p:nvCxnSpPr>
          <p:cNvPr id="26" name="Straight Arrow Connector 25"/>
          <p:cNvCxnSpPr>
            <a:stCxn id="19" idx="2"/>
            <a:endCxn id="16" idx="0"/>
          </p:cNvCxnSpPr>
          <p:nvPr/>
        </p:nvCxnSpPr>
        <p:spPr bwMode="auto">
          <a:xfrm>
            <a:off x="6705600" y="3849290"/>
            <a:ext cx="59140" cy="49291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6764740" y="386095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  <p:cxnSp>
        <p:nvCxnSpPr>
          <p:cNvPr id="32" name="Straight Arrow Connector 31"/>
          <p:cNvCxnSpPr>
            <a:endCxn id="16" idx="1"/>
          </p:cNvCxnSpPr>
          <p:nvPr/>
        </p:nvCxnSpPr>
        <p:spPr bwMode="auto">
          <a:xfrm>
            <a:off x="3886200" y="4038600"/>
            <a:ext cx="1049740" cy="1202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4091637" y="32004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4320237" y="45720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use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994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/>
      <p:bldP spid="48" grpId="0" animBg="1"/>
      <p:bldP spid="49" grpId="0" animBg="1"/>
      <p:bldP spid="49" grpId="1" animBg="1"/>
      <p:bldP spid="16" grpId="0" animBg="1"/>
      <p:bldP spid="17" grpId="0" animBg="1"/>
      <p:bldP spid="19" grpId="0" animBg="1"/>
      <p:bldP spid="21" grpId="0" animBg="1"/>
      <p:bldP spid="31" grpId="0"/>
      <p:bldP spid="33" grpId="0"/>
      <p:bldP spid="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at the bottom: Primitives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61511"/>
              </p:ext>
            </p:extLst>
          </p:nvPr>
        </p:nvGraphicFramePr>
        <p:xfrm>
          <a:off x="685800" y="1676400"/>
          <a:ext cx="7467601" cy="4885203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1668294"/>
                <a:gridCol w="1986064"/>
                <a:gridCol w="3813243"/>
              </a:tblGrid>
              <a:tr h="207404">
                <a:tc>
                  <a:txBody>
                    <a:bodyPr/>
                    <a:lstStyle/>
                    <a:p>
                      <a:r>
                        <a:rPr lang="nl-NL" sz="1600" dirty="0" err="1"/>
                        <a:t>boolean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xs:boolean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Values can be either true or </a:t>
                      </a:r>
                      <a:r>
                        <a:rPr lang="en-US" sz="1600" dirty="0" smtClean="0"/>
                        <a:t>false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integer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xs:int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signed 32-bit </a:t>
                      </a:r>
                      <a:r>
                        <a:rPr lang="en-US" sz="1600" dirty="0" smtClean="0"/>
                        <a:t>integer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80731">
                <a:tc>
                  <a:txBody>
                    <a:bodyPr/>
                    <a:lstStyle/>
                    <a:p>
                      <a:r>
                        <a:rPr lang="nl-NL" sz="1600" dirty="0" err="1"/>
                        <a:t>decimal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xs:decimal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rational number. </a:t>
                      </a:r>
                      <a:r>
                        <a:rPr lang="en-US" sz="1600" b="1" dirty="0" smtClean="0"/>
                        <a:t>A </a:t>
                      </a:r>
                      <a:r>
                        <a:rPr lang="en-US" sz="1600" b="1" dirty="0"/>
                        <a:t>true decimal</a:t>
                      </a:r>
                      <a:r>
                        <a:rPr lang="en-US" sz="1600" dirty="0"/>
                        <a:t>, with inbuilt precision (e.g. Java BigDecimal)</a:t>
                      </a:r>
                    </a:p>
                  </a:txBody>
                  <a:tcPr marL="20740" marR="20740" marT="10370" marB="10370" anchor="ctr"/>
                </a:tc>
              </a:tr>
              <a:tr h="207404">
                <a:tc>
                  <a:txBody>
                    <a:bodyPr/>
                    <a:lstStyle/>
                    <a:p>
                      <a:r>
                        <a:rPr lang="nl-NL" sz="1600" dirty="0"/>
                        <a:t>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xs:base64Binary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stream of bytes, base64 </a:t>
                      </a:r>
                      <a:r>
                        <a:rPr lang="en-US" sz="1600" dirty="0" smtClean="0"/>
                        <a:t>encoded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518510">
                <a:tc>
                  <a:txBody>
                    <a:bodyPr/>
                    <a:lstStyle/>
                    <a:p>
                      <a:r>
                        <a:rPr lang="nl-NL" sz="1600" dirty="0"/>
                        <a:t>instant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xs:dateTime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instant in time - </a:t>
                      </a:r>
                      <a:r>
                        <a:rPr lang="en-US" sz="1600" b="1" dirty="0"/>
                        <a:t>known at least to the second and always includes a timezone.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  <a:tr h="269625">
                <a:tc>
                  <a:txBody>
                    <a:bodyPr/>
                    <a:lstStyle/>
                    <a:p>
                      <a:r>
                        <a:rPr lang="nl-NL" sz="1600" dirty="0"/>
                        <a:t>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xs:string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sequence of </a:t>
                      </a:r>
                      <a:r>
                        <a:rPr lang="en-US" sz="1600" b="1" dirty="0"/>
                        <a:t>Unicode</a:t>
                      </a:r>
                      <a:r>
                        <a:rPr lang="en-US" sz="1600" dirty="0"/>
                        <a:t> characters. </a:t>
                      </a:r>
                    </a:p>
                  </a:txBody>
                  <a:tcPr marL="20740" marR="20740" marT="10370" marB="10370" anchor="ctr"/>
                </a:tc>
              </a:tr>
              <a:tr h="394067">
                <a:tc>
                  <a:txBody>
                    <a:bodyPr/>
                    <a:lstStyle/>
                    <a:p>
                      <a:r>
                        <a:rPr lang="nl-NL" sz="1600" dirty="0" err="1"/>
                        <a:t>uri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nl-NL" sz="1600"/>
                        <a:t>xs:anyURI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Uniform Resource Identifier Reference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20740" marR="20740" marT="10370" marB="10370" anchor="ctr"/>
                </a:tc>
              </a:tr>
              <a:tr h="767395">
                <a:tc>
                  <a:txBody>
                    <a:bodyPr/>
                    <a:lstStyle/>
                    <a:p>
                      <a:r>
                        <a:rPr lang="nl-NL" sz="1600" dirty="0"/>
                        <a:t>date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xs:date, xs:gYearMonth, xs:gYear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or </a:t>
                      </a:r>
                      <a:r>
                        <a:rPr lang="en-US" sz="1600" b="1" dirty="0"/>
                        <a:t>partial </a:t>
                      </a:r>
                      <a:r>
                        <a:rPr lang="en-US" sz="1600" b="1" dirty="0" smtClean="0"/>
                        <a:t>date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0" dirty="0"/>
                        <a:t>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b="1" dirty="0"/>
                        <a:t>used in human communication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 smtClean="0"/>
                        <a:t>No </a:t>
                      </a:r>
                      <a:r>
                        <a:rPr lang="en-US" sz="1600" dirty="0"/>
                        <a:t>time zone. </a:t>
                      </a:r>
                    </a:p>
                  </a:txBody>
                  <a:tcPr marL="20740" marR="20740" marT="10370" marB="10370" anchor="ctr"/>
                </a:tc>
              </a:tr>
              <a:tr h="1327385">
                <a:tc>
                  <a:txBody>
                    <a:bodyPr/>
                    <a:lstStyle/>
                    <a:p>
                      <a:r>
                        <a:rPr lang="nl-NL" sz="1600" dirty="0" err="1"/>
                        <a:t>dateTime</a:t>
                      </a:r>
                      <a:endParaRPr lang="nl-NL" sz="1600" dirty="0"/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union of xs:dateTime, xs:date, xs:gYearMonth, xs:gYear</a:t>
                      </a:r>
                    </a:p>
                  </a:txBody>
                  <a:tcPr marL="20740" marR="20740" marT="10370" marB="1037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date, date-time or </a:t>
                      </a:r>
                      <a:r>
                        <a:rPr lang="en-US" sz="1600" b="1" dirty="0"/>
                        <a:t>partial date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smtClean="0"/>
                        <a:t>as </a:t>
                      </a:r>
                      <a:r>
                        <a:rPr lang="en-US" sz="1600" dirty="0"/>
                        <a:t>used in human communication. If hours and minutes are specified, </a:t>
                      </a:r>
                      <a:r>
                        <a:rPr lang="en-US" sz="1600" b="1" dirty="0"/>
                        <a:t>a time zone must be populated.</a:t>
                      </a:r>
                      <a:r>
                        <a:rPr lang="en-US" sz="1600" dirty="0"/>
                        <a:t> </a:t>
                      </a:r>
                    </a:p>
                  </a:txBody>
                  <a:tcPr marL="20740" marR="20740" marT="10370" marB="1037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42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primitives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ISO date/time with timezone</a:t>
            </a:r>
            <a:endParaRPr lang="nl-NL" dirty="0" smtClean="0"/>
          </a:p>
          <a:p>
            <a:pPr lvl="1"/>
            <a:r>
              <a:rPr lang="nl-NL" dirty="0" smtClean="0"/>
              <a:t>“1951”, “1951-06” </a:t>
            </a:r>
            <a:r>
              <a:rPr lang="nl-NL" dirty="0" err="1" smtClean="0"/>
              <a:t>and</a:t>
            </a:r>
            <a:r>
              <a:rPr lang="nl-NL" dirty="0" smtClean="0"/>
              <a:t> “1951-06-04”</a:t>
            </a:r>
            <a:endParaRPr lang="nl-NL" dirty="0"/>
          </a:p>
          <a:p>
            <a:pPr lvl="1"/>
            <a:r>
              <a:rPr lang="nl-NL" dirty="0" smtClean="0"/>
              <a:t>“1951-06-04T10:57:34.0321+01”</a:t>
            </a:r>
            <a:endParaRPr lang="nl-NL" dirty="0"/>
          </a:p>
          <a:p>
            <a:pPr lvl="1"/>
            <a:r>
              <a:rPr lang="nl-NL" sz="2600" dirty="0" smtClean="0"/>
              <a:t>“</a:t>
            </a:r>
            <a:r>
              <a:rPr lang="nl-NL" sz="2600" dirty="0"/>
              <a:t>1951-06-04T10:57:34.0321Z</a:t>
            </a:r>
            <a:r>
              <a:rPr lang="nl-NL" sz="2600" dirty="0" smtClean="0"/>
              <a:t>”</a:t>
            </a:r>
            <a:endParaRPr lang="nl-NL" dirty="0" smtClean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540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primitives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 smtClean="0"/>
              <a:t>Based</a:t>
            </a:r>
            <a:r>
              <a:rPr lang="nl-NL" dirty="0" smtClean="0"/>
              <a:t> on </a:t>
            </a:r>
            <a:r>
              <a:rPr lang="nl-NL" dirty="0" err="1" smtClean="0"/>
              <a:t>uri</a:t>
            </a:r>
            <a:r>
              <a:rPr lang="nl-NL" dirty="0" smtClean="0"/>
              <a:t>(!):  OID </a:t>
            </a:r>
            <a:r>
              <a:rPr lang="nl-NL" dirty="0" err="1" smtClean="0"/>
              <a:t>and</a:t>
            </a:r>
            <a:r>
              <a:rPr lang="nl-NL" dirty="0" smtClean="0"/>
              <a:t> UUID</a:t>
            </a:r>
          </a:p>
          <a:p>
            <a:pPr lvl="1"/>
            <a:r>
              <a:rPr lang="nl-NL" dirty="0" smtClean="0"/>
              <a:t>urn:oid:1.2.3.4.5</a:t>
            </a:r>
          </a:p>
          <a:p>
            <a:pPr lvl="1"/>
            <a:r>
              <a:rPr lang="nl-NL" dirty="0" smtClean="0"/>
              <a:t>urn:uuid:a5afddf4-e880-459b-876e-e4591b0acc11</a:t>
            </a:r>
          </a:p>
          <a:p>
            <a:pPr lvl="1"/>
            <a:endParaRPr lang="nl-NL" dirty="0"/>
          </a:p>
          <a:p>
            <a:r>
              <a:rPr lang="nl-NL" dirty="0" err="1" smtClean="0"/>
              <a:t>Based</a:t>
            </a:r>
            <a:r>
              <a:rPr lang="nl-NL" dirty="0" smtClean="0"/>
              <a:t> on string:</a:t>
            </a:r>
          </a:p>
          <a:p>
            <a:pPr lvl="1"/>
            <a:r>
              <a:rPr lang="nl-NL" dirty="0" smtClean="0"/>
              <a:t>code (string of </a:t>
            </a:r>
            <a:r>
              <a:rPr lang="nl-NL" dirty="0" err="1" smtClean="0"/>
              <a:t>characters</a:t>
            </a:r>
            <a:r>
              <a:rPr lang="nl-NL" dirty="0" smtClean="0"/>
              <a:t>, </a:t>
            </a:r>
            <a:r>
              <a:rPr lang="nl-NL" dirty="0" err="1" smtClean="0"/>
              <a:t>may</a:t>
            </a:r>
            <a:r>
              <a:rPr lang="nl-NL" dirty="0" smtClean="0"/>
              <a:t> </a:t>
            </a:r>
            <a:r>
              <a:rPr lang="nl-NL" dirty="0" err="1" smtClean="0"/>
              <a:t>contain</a:t>
            </a:r>
            <a:r>
              <a:rPr lang="nl-NL" dirty="0" smtClean="0"/>
              <a:t> single </a:t>
            </a:r>
            <a:r>
              <a:rPr lang="nl-NL" dirty="0" err="1" smtClean="0"/>
              <a:t>spaces</a:t>
            </a:r>
            <a:r>
              <a:rPr lang="nl-NL" dirty="0" smtClean="0"/>
              <a:t>)  - “4548-4”, “</a:t>
            </a:r>
            <a:r>
              <a:rPr lang="nl-NL" dirty="0" err="1" smtClean="0"/>
              <a:t>active</a:t>
            </a:r>
            <a:r>
              <a:rPr lang="nl-NL" dirty="0" smtClean="0"/>
              <a:t>”, “</a:t>
            </a:r>
            <a:r>
              <a:rPr lang="nl-NL" dirty="0" err="1" smtClean="0"/>
              <a:t>not</a:t>
            </a:r>
            <a:r>
              <a:rPr lang="nl-NL" dirty="0" smtClean="0"/>
              <a:t> </a:t>
            </a:r>
            <a:r>
              <a:rPr lang="nl-NL" dirty="0" err="1" smtClean="0"/>
              <a:t>known</a:t>
            </a:r>
            <a:r>
              <a:rPr lang="nl-NL" dirty="0" smtClean="0"/>
              <a:t>”  </a:t>
            </a:r>
          </a:p>
          <a:p>
            <a:pPr lvl="1"/>
            <a:r>
              <a:rPr lang="nl-NL" dirty="0" err="1" smtClean="0"/>
              <a:t>id</a:t>
            </a:r>
            <a:r>
              <a:rPr lang="nl-NL" dirty="0" smtClean="0"/>
              <a:t> </a:t>
            </a:r>
            <a:r>
              <a:rPr lang="nl-NL" dirty="0"/>
              <a:t>([a-z0-9\-\.]{1,36</a:t>
            </a:r>
            <a:r>
              <a:rPr lang="nl-NL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8756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</a:t>
            </a:r>
            <a:br>
              <a:rPr lang="en-US" dirty="0" smtClean="0"/>
            </a:br>
            <a:r>
              <a:rPr lang="en-US" dirty="0" smtClean="0"/>
              <a:t>Complex Datatypes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43400"/>
            <a:ext cx="7755857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4519613" cy="2003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16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087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2895600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Read more at:</a:t>
            </a:r>
          </a:p>
          <a:p>
            <a:endParaRPr lang="nl-NL" sz="2400" dirty="0" smtClean="0"/>
          </a:p>
          <a:p>
            <a:r>
              <a:rPr lang="nl-NL" sz="2400" dirty="0" smtClean="0">
                <a:hlinkClick r:id="rId3"/>
              </a:rPr>
              <a:t>http</a:t>
            </a:r>
            <a:r>
              <a:rPr lang="nl-NL" sz="2400" dirty="0">
                <a:hlinkClick r:id="rId3"/>
              </a:rPr>
              <a:t>://</a:t>
            </a:r>
            <a:r>
              <a:rPr lang="nl-NL" sz="2400" dirty="0" smtClean="0">
                <a:hlinkClick r:id="rId3"/>
              </a:rPr>
              <a:t>www.hl7.org/implement/standards/fhir/datatypes.html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8447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657600"/>
            <a:ext cx="8527739" cy="213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types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3592403" y="5879068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Codes are defined in </a:t>
            </a:r>
            <a:r>
              <a:rPr lang="en-US" i="1" dirty="0" smtClean="0"/>
              <a:t>code systems</a:t>
            </a:r>
            <a:endParaRPr lang="nl-NL" i="1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4343400" y="4572000"/>
            <a:ext cx="342900" cy="104150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783" y="1752583"/>
            <a:ext cx="2501717" cy="2087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617" y="2175905"/>
            <a:ext cx="1725211" cy="94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Coded types</a:t>
            </a:r>
            <a:endParaRPr lang="nl-NL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7132" y="3352800"/>
            <a:ext cx="7143868" cy="3333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used in a Resource, the modelers include </a:t>
            </a:r>
            <a:r>
              <a:rPr lang="en-US" i="1" dirty="0" smtClean="0"/>
              <a:t>Bindings</a:t>
            </a:r>
          </a:p>
          <a:p>
            <a:r>
              <a:rPr lang="en-US" i="1" dirty="0" smtClean="0"/>
              <a:t>Bindings</a:t>
            </a:r>
            <a:r>
              <a:rPr lang="en-US" dirty="0" smtClean="0"/>
              <a:t> specify which codes can be used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97982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323528" y="332657"/>
            <a:ext cx="8515672" cy="13437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0999"/>
            <a:ext cx="7620000" cy="6132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898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Goto Some interesting valuesets to look at them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503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470930"/>
            <a:ext cx="7658100" cy="4944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27846" y="1660902"/>
            <a:ext cx="3410272" cy="36625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Publication </a:t>
            </a:r>
            <a:r>
              <a:rPr lang="en-US" sz="2800" dirty="0" smtClean="0"/>
              <a:t>meta-data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Concepts from 1 or more existing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Additional concepts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293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675563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up: resources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514350"/>
            <a:ext cx="3087429" cy="192405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 bwMode="auto">
          <a:xfrm flipH="1">
            <a:off x="2057400" y="762000"/>
            <a:ext cx="4343400" cy="1066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274" y="2939171"/>
            <a:ext cx="3037443" cy="1689923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 flipH="1" flipV="1">
            <a:off x="3657601" y="2819400"/>
            <a:ext cx="3261002" cy="32385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371" y="4945095"/>
            <a:ext cx="2295525" cy="127635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 bwMode="auto">
          <a:xfrm flipH="1">
            <a:off x="4495800" y="5181600"/>
            <a:ext cx="220980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9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“Choice” properties</a:t>
            </a:r>
            <a:endParaRPr lang="en-US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19600"/>
            <a:ext cx="3307934" cy="1833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48" y="4648200"/>
            <a:ext cx="43243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030" y="1635080"/>
            <a:ext cx="4095750" cy="26622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 bwMode="auto">
          <a:xfrm flipH="1" flipV="1">
            <a:off x="5105400" y="4191000"/>
            <a:ext cx="838200" cy="9906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2438400" y="4114800"/>
            <a:ext cx="1122945" cy="82314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71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32050"/>
            <a:ext cx="4267200" cy="45251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 bwMode="auto">
          <a:xfrm flipH="1">
            <a:off x="5943600" y="1796508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514600"/>
            <a:ext cx="4648200" cy="11144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 bwMode="auto">
          <a:xfrm flipH="1">
            <a:off x="6553200" y="2728912"/>
            <a:ext cx="381000" cy="6858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305" y="3962400"/>
            <a:ext cx="6578895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9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extensions</a:t>
            </a:r>
            <a:endParaRPr lang="en-US" dirty="0"/>
          </a:p>
        </p:txBody>
      </p:sp>
      <p:pic>
        <p:nvPicPr>
          <p:cNvPr id="43" name="Content Placeholder 2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10"/>
          <p:cNvSpPr/>
          <p:nvPr/>
        </p:nvSpPr>
        <p:spPr bwMode="auto">
          <a:xfrm>
            <a:off x="2819400" y="2743200"/>
            <a:ext cx="3494048" cy="26670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11"/>
          <p:cNvSpPr/>
          <p:nvPr/>
        </p:nvSpPr>
        <p:spPr bwMode="auto">
          <a:xfrm>
            <a:off x="4482790" y="2850066"/>
            <a:ext cx="168197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50" name="Rectangle 14"/>
          <p:cNvSpPr/>
          <p:nvPr/>
        </p:nvSpPr>
        <p:spPr bwMode="auto">
          <a:xfrm>
            <a:off x="2893742" y="4155687"/>
            <a:ext cx="14403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48" name="Rectangle 12"/>
          <p:cNvSpPr/>
          <p:nvPr/>
        </p:nvSpPr>
        <p:spPr bwMode="auto">
          <a:xfrm>
            <a:off x="4482790" y="3700346"/>
            <a:ext cx="1681975" cy="14868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49" name="Rectangle 13"/>
          <p:cNvSpPr/>
          <p:nvPr/>
        </p:nvSpPr>
        <p:spPr bwMode="auto">
          <a:xfrm>
            <a:off x="4611918" y="4259068"/>
            <a:ext cx="14041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222666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Instructor</a:t>
            </a:r>
            <a:endParaRPr lang="en-US" dirty="0"/>
          </a:p>
        </p:txBody>
      </p:sp>
      <p:pic>
        <p:nvPicPr>
          <p:cNvPr id="5" name="Picture 2" descr="Brett Marqu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905000"/>
            <a:ext cx="1968954" cy="2286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828800"/>
            <a:ext cx="6096000" cy="4419600"/>
          </a:xfrm>
        </p:spPr>
        <p:txBody>
          <a:bodyPr/>
          <a:lstStyle/>
          <a:p>
            <a:r>
              <a:rPr lang="en-US" dirty="0" smtClean="0"/>
              <a:t>Brett Marquard </a:t>
            </a:r>
          </a:p>
          <a:p>
            <a:pPr lvl="1"/>
            <a:r>
              <a:rPr lang="en-US" dirty="0" smtClean="0">
                <a:latin typeface="Franklin Gothic Book" pitchFamily="34" charset="0"/>
                <a:ea typeface="ＭＳ Ｐゴシック" pitchFamily="34" charset="-128"/>
              </a:rPr>
              <a:t>Principal, River Rock Associates</a:t>
            </a:r>
          </a:p>
          <a:p>
            <a:pPr lvl="1"/>
            <a:r>
              <a:rPr lang="en-US" dirty="0" smtClean="0">
                <a:latin typeface="Franklin Gothic Book" pitchFamily="34" charset="0"/>
                <a:ea typeface="ＭＳ Ｐゴシック" pitchFamily="34" charset="-128"/>
              </a:rPr>
              <a:t>Extensive EHR experience</a:t>
            </a:r>
          </a:p>
          <a:p>
            <a:pPr lvl="1" eaLnBrk="1" hangingPunct="1">
              <a:defRPr/>
            </a:pPr>
            <a:r>
              <a:rPr lang="en-US" dirty="0">
                <a:latin typeface="Franklin Gothic Book" pitchFamily="34" charset="0"/>
                <a:ea typeface="ＭＳ Ｐゴシック" pitchFamily="34" charset="-128"/>
              </a:rPr>
              <a:t>Primary Editor, </a:t>
            </a:r>
            <a:r>
              <a:rPr lang="en-US" dirty="0" smtClean="0">
                <a:latin typeface="Franklin Gothic Book" pitchFamily="34" charset="0"/>
                <a:ea typeface="ＭＳ Ｐゴシック" pitchFamily="34" charset="-128"/>
              </a:rPr>
              <a:t>Consolidated CDA</a:t>
            </a:r>
          </a:p>
          <a:p>
            <a:pPr lvl="1" eaLnBrk="1" hangingPunct="1">
              <a:defRPr/>
            </a:pPr>
            <a:r>
              <a:rPr lang="en-US" dirty="0" smtClean="0">
                <a:latin typeface="Franklin Gothic Book" pitchFamily="34" charset="0"/>
                <a:ea typeface="ＭＳ Ｐゴシック" pitchFamily="34" charset="-128"/>
              </a:rPr>
              <a:t>Primary </a:t>
            </a:r>
            <a:r>
              <a:rPr lang="en-US" dirty="0">
                <a:latin typeface="Franklin Gothic Book" pitchFamily="34" charset="0"/>
                <a:ea typeface="ＭＳ Ｐゴシック" pitchFamily="34" charset="-128"/>
              </a:rPr>
              <a:t>Editor, Data Access Framework (DAF) FHIR IG</a:t>
            </a:r>
          </a:p>
          <a:p>
            <a:pPr lvl="1"/>
            <a:r>
              <a:rPr lang="en-US" sz="2800" dirty="0" smtClean="0">
                <a:latin typeface="Franklin Gothic Book" pitchFamily="34" charset="0"/>
                <a:ea typeface="ＭＳ Ｐゴシック" pitchFamily="34" charset="-128"/>
                <a:hlinkClick r:id="rId3"/>
              </a:rPr>
              <a:t>brett@riverrockassociates.com</a:t>
            </a:r>
            <a:endParaRPr lang="en-US" sz="2800" dirty="0" smtClean="0">
              <a:latin typeface="Franklin Gothic Book" pitchFamily="34" charset="0"/>
              <a:ea typeface="ＭＳ Ｐゴシック" pitchFamily="34" charset="-128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0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Extensions</a:t>
            </a:r>
            <a:endParaRPr lang="nl-NL" dirty="0"/>
          </a:p>
        </p:txBody>
      </p:sp>
      <p:sp>
        <p:nvSpPr>
          <p:cNvPr id="4" name="Rectangle 10"/>
          <p:cNvSpPr/>
          <p:nvPr/>
        </p:nvSpPr>
        <p:spPr bwMode="auto">
          <a:xfrm>
            <a:off x="2771800" y="3531192"/>
            <a:ext cx="2016224" cy="1728192"/>
          </a:xfrm>
          <a:prstGeom prst="roundRect">
            <a:avLst>
              <a:gd name="adj" fmla="val 6712"/>
            </a:avLst>
          </a:prstGeom>
          <a:gradFill rotWithShape="1">
            <a:gsLst>
              <a:gs pos="0">
                <a:srgbClr val="808080">
                  <a:shade val="51000"/>
                  <a:satMod val="130000"/>
                </a:srgbClr>
              </a:gs>
              <a:gs pos="80000">
                <a:srgbClr val="808080">
                  <a:shade val="93000"/>
                  <a:satMod val="130000"/>
                </a:srgbClr>
              </a:gs>
              <a:gs pos="100000">
                <a:srgbClr val="808080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Organization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 “ACME Hospital”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National Drive 322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Orlando, FL</a:t>
            </a:r>
          </a:p>
        </p:txBody>
      </p:sp>
      <p:sp>
        <p:nvSpPr>
          <p:cNvPr id="5" name="Rectangle 10"/>
          <p:cNvSpPr/>
          <p:nvPr/>
        </p:nvSpPr>
        <p:spPr bwMode="auto">
          <a:xfrm>
            <a:off x="899592" y="1905000"/>
            <a:ext cx="1600200" cy="1728192"/>
          </a:xfrm>
          <a:prstGeom prst="roundRect">
            <a:avLst>
              <a:gd name="adj" fmla="val 6712"/>
            </a:avLst>
          </a:prstGeom>
          <a:gradFill rotWithShape="1">
            <a:gsLst>
              <a:gs pos="0">
                <a:srgbClr val="DDDDDD">
                  <a:shade val="51000"/>
                  <a:satMod val="130000"/>
                </a:srgbClr>
              </a:gs>
              <a:gs pos="80000">
                <a:srgbClr val="DDDDDD">
                  <a:shade val="93000"/>
                  <a:satMod val="130000"/>
                </a:srgbClr>
              </a:gs>
              <a:gs pos="100000">
                <a:srgbClr val="DDDDDD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Patient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MRN 22234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“Ewout Kramer”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30-11-1972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</a:rPr>
              <a:t>Amsterdam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2195736" y="2030089"/>
            <a:ext cx="2520280" cy="575055"/>
          </a:xfrm>
          <a:prstGeom prst="foldedCorner">
            <a:avLst/>
          </a:prstGeom>
          <a:solidFill>
            <a:srgbClr val="FF0000"/>
          </a:solidFill>
          <a:ln w="25400" cap="flat" cmpd="sng" algn="ctr">
            <a:solidFill>
              <a:srgbClr val="DDDDD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+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Haircolor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BROWN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Folded Corner 6"/>
          <p:cNvSpPr/>
          <p:nvPr/>
        </p:nvSpPr>
        <p:spPr>
          <a:xfrm>
            <a:off x="3851920" y="4909400"/>
            <a:ext cx="3024336" cy="575055"/>
          </a:xfrm>
          <a:prstGeom prst="foldedCorner">
            <a:avLst/>
          </a:prstGeom>
          <a:solidFill>
            <a:srgbClr val="FF0000"/>
          </a:solidFill>
          <a:ln w="25400" cap="flat" cmpd="sng" algn="ctr">
            <a:solidFill>
              <a:srgbClr val="DDDDD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+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 </a:t>
            </a:r>
            <a:r>
              <a:rPr kumimoji="0" lang="en-US" sz="18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Taxoffice Id</a:t>
            </a:r>
            <a:r>
              <a: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NLOB33233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2715161"/>
            <a:ext cx="31229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You can extend: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Resources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Elements of Resources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FHIR Datatypes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97015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52128"/>
          </a:xfrm>
        </p:spPr>
        <p:txBody>
          <a:bodyPr>
            <a:normAutofit/>
          </a:bodyPr>
          <a:lstStyle/>
          <a:p>
            <a:r>
              <a:rPr lang="nl-NL" dirty="0" err="1" smtClean="0"/>
              <a:t>Extending</a:t>
            </a:r>
            <a:r>
              <a:rPr lang="nl-NL" dirty="0" smtClean="0"/>
              <a:t> a multiple </a:t>
            </a:r>
            <a:r>
              <a:rPr lang="nl-NL" dirty="0" err="1" smtClean="0"/>
              <a:t>birth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751" y="2362200"/>
            <a:ext cx="8377336" cy="2549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983088" y="2322711"/>
            <a:ext cx="3757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err="1" smtClean="0"/>
              <a:t>Key</a:t>
            </a:r>
            <a:r>
              <a:rPr lang="nl-NL" dirty="0" smtClean="0"/>
              <a:t> = </a:t>
            </a:r>
            <a:r>
              <a:rPr lang="nl-NL" dirty="0" err="1" smtClean="0"/>
              <a:t>location</a:t>
            </a:r>
            <a:r>
              <a:rPr lang="nl-NL" dirty="0" smtClean="0"/>
              <a:t> of </a:t>
            </a:r>
            <a:r>
              <a:rPr lang="nl-NL" dirty="0" err="1" smtClean="0"/>
              <a:t>formal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7" name="TextBox 6"/>
          <p:cNvSpPr txBox="1"/>
          <p:nvPr/>
        </p:nvSpPr>
        <p:spPr>
          <a:xfrm>
            <a:off x="3811869" y="4184039"/>
            <a:ext cx="4111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400" b="1" dirty="0" smtClean="0"/>
              <a:t>Value</a:t>
            </a:r>
            <a:r>
              <a:rPr lang="nl-NL" dirty="0" smtClean="0"/>
              <a:t> = </a:t>
            </a:r>
            <a:r>
              <a:rPr lang="nl-NL" dirty="0" err="1" smtClean="0"/>
              <a:t>value</a:t>
            </a:r>
            <a:r>
              <a:rPr lang="nl-NL" dirty="0" smtClean="0"/>
              <a:t> </a:t>
            </a:r>
            <a:r>
              <a:rPr lang="nl-NL" dirty="0" err="1" smtClean="0"/>
              <a:t>according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definition</a:t>
            </a:r>
            <a:endParaRPr lang="nl-NL" dirty="0"/>
          </a:p>
        </p:txBody>
      </p:sp>
      <p:sp>
        <p:nvSpPr>
          <p:cNvPr id="14" name="Rounded Rectangle 13"/>
          <p:cNvSpPr/>
          <p:nvPr/>
        </p:nvSpPr>
        <p:spPr>
          <a:xfrm>
            <a:off x="762000" y="3201858"/>
            <a:ext cx="7825073" cy="88853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5227712" y="2837996"/>
            <a:ext cx="639688" cy="48431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3276600" y="3824000"/>
            <a:ext cx="1008112" cy="360039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44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extensions</a:t>
            </a:r>
            <a:endParaRPr lang="nl-N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03" y="1988840"/>
            <a:ext cx="8105979" cy="410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82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look at narrative</a:t>
            </a:r>
            <a:endParaRPr lang="en-US" dirty="0"/>
          </a:p>
        </p:txBody>
      </p:sp>
      <p:pic>
        <p:nvPicPr>
          <p:cNvPr id="43" name="Content Placeholder 26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10"/>
          <p:cNvSpPr/>
          <p:nvPr/>
        </p:nvSpPr>
        <p:spPr bwMode="auto">
          <a:xfrm>
            <a:off x="2819400" y="2743200"/>
            <a:ext cx="3494048" cy="26670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11"/>
          <p:cNvSpPr/>
          <p:nvPr/>
        </p:nvSpPr>
        <p:spPr bwMode="auto">
          <a:xfrm>
            <a:off x="4482790" y="2850066"/>
            <a:ext cx="168197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Narrative</a:t>
            </a:r>
          </a:p>
        </p:txBody>
      </p:sp>
      <p:sp>
        <p:nvSpPr>
          <p:cNvPr id="50" name="Rectangle 14"/>
          <p:cNvSpPr/>
          <p:nvPr/>
        </p:nvSpPr>
        <p:spPr bwMode="auto">
          <a:xfrm>
            <a:off x="2893742" y="4155687"/>
            <a:ext cx="14403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48" name="Rectangle 12"/>
          <p:cNvSpPr/>
          <p:nvPr/>
        </p:nvSpPr>
        <p:spPr bwMode="auto">
          <a:xfrm>
            <a:off x="4482790" y="3700346"/>
            <a:ext cx="1681975" cy="1486829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Elements</a:t>
            </a:r>
          </a:p>
        </p:txBody>
      </p:sp>
      <p:sp>
        <p:nvSpPr>
          <p:cNvPr id="49" name="Rectangle 13"/>
          <p:cNvSpPr/>
          <p:nvPr/>
        </p:nvSpPr>
        <p:spPr bwMode="auto">
          <a:xfrm>
            <a:off x="4611918" y="4259068"/>
            <a:ext cx="1404165" cy="70159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Extensions</a:t>
            </a:r>
          </a:p>
        </p:txBody>
      </p:sp>
    </p:spTree>
    <p:extLst>
      <p:ext uri="{BB962C8B-B14F-4D97-AF65-F5344CB8AC3E}">
        <p14:creationId xmlns:p14="http://schemas.microsoft.com/office/powerpoint/2010/main" val="198955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Narrative</a:t>
            </a:r>
            <a:endParaRPr lang="nl-N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13" y="1419225"/>
            <a:ext cx="8866187" cy="498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389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service interface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FHIR uses RESTful principles to communicate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06813818"/>
              </p:ext>
            </p:extLst>
          </p:nvPr>
        </p:nvGraphicFramePr>
        <p:xfrm>
          <a:off x="323528" y="2348880"/>
          <a:ext cx="482453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74" name="Group 73"/>
          <p:cNvGrpSpPr/>
          <p:nvPr/>
        </p:nvGrpSpPr>
        <p:grpSpPr>
          <a:xfrm rot="16200000">
            <a:off x="6548069" y="2452741"/>
            <a:ext cx="1162889" cy="1221681"/>
            <a:chOff x="874590" y="280564"/>
            <a:chExt cx="2756393" cy="2788444"/>
          </a:xfrm>
        </p:grpSpPr>
        <p:grpSp>
          <p:nvGrpSpPr>
            <p:cNvPr id="75" name="Group 74"/>
            <p:cNvGrpSpPr/>
            <p:nvPr/>
          </p:nvGrpSpPr>
          <p:grpSpPr>
            <a:xfrm>
              <a:off x="1425869" y="1953630"/>
              <a:ext cx="1102557" cy="1115378"/>
              <a:chOff x="1763688" y="3573016"/>
              <a:chExt cx="1440160" cy="144016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1763688" y="429309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2483768" y="357301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2483768" y="429309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1425869" y="280564"/>
              <a:ext cx="1102557" cy="1115378"/>
              <a:chOff x="2483768" y="1412776"/>
              <a:chExt cx="1440160" cy="1440160"/>
            </a:xfrm>
          </p:grpSpPr>
          <p:sp>
            <p:nvSpPr>
              <p:cNvPr id="102" name="Rectangle 101"/>
              <p:cNvSpPr/>
              <p:nvPr/>
            </p:nvSpPr>
            <p:spPr>
              <a:xfrm>
                <a:off x="2483768" y="213285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203848" y="141277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203848" y="2132856"/>
                <a:ext cx="720080" cy="720080"/>
              </a:xfrm>
              <a:prstGeom prst="rect">
                <a:avLst/>
              </a:prstGeom>
              <a:solidFill>
                <a:srgbClr val="FF3B3B"/>
              </a:solidFill>
              <a:ln w="25400" cap="flat" cmpd="sng" algn="ctr">
                <a:solidFill>
                  <a:srgbClr val="FF3B3B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1977147" y="1395942"/>
              <a:ext cx="1102557" cy="557689"/>
              <a:chOff x="2483768" y="2852936"/>
              <a:chExt cx="1440160" cy="72008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2483768" y="2852936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203848" y="2852936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78" name="Rectangle 77"/>
            <p:cNvSpPr/>
            <p:nvPr/>
          </p:nvSpPr>
          <p:spPr>
            <a:xfrm>
              <a:off x="2528426" y="2511319"/>
              <a:ext cx="551279" cy="557689"/>
            </a:xfrm>
            <a:prstGeom prst="rect">
              <a:avLst/>
            </a:prstGeom>
            <a:solidFill>
              <a:srgbClr val="FF1515"/>
            </a:solidFill>
            <a:ln w="25400" cap="flat" cmpd="sng" algn="ctr">
              <a:solidFill>
                <a:srgbClr val="FF151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2528426" y="1395942"/>
              <a:ext cx="1102557" cy="1115378"/>
              <a:chOff x="3203848" y="2852936"/>
              <a:chExt cx="1440160" cy="1440160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320384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923928" y="285293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92392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0" name="Rectangle 79"/>
            <p:cNvSpPr/>
            <p:nvPr/>
          </p:nvSpPr>
          <p:spPr>
            <a:xfrm>
              <a:off x="3079704" y="2511319"/>
              <a:ext cx="551279" cy="557689"/>
            </a:xfrm>
            <a:prstGeom prst="rect">
              <a:avLst/>
            </a:prstGeom>
            <a:solidFill>
              <a:srgbClr val="FF1515"/>
            </a:solidFill>
            <a:ln w="25400" cap="flat" cmpd="sng" algn="ctr">
              <a:solidFill>
                <a:srgbClr val="FF1515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2528426" y="280564"/>
              <a:ext cx="1102557" cy="1115378"/>
              <a:chOff x="3203848" y="1412776"/>
              <a:chExt cx="1440160" cy="144016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3923928" y="1412776"/>
                <a:ext cx="720080" cy="72008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92D05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923928" y="2132856"/>
                <a:ext cx="720080" cy="72008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92D05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203848" y="1412776"/>
                <a:ext cx="720080" cy="72008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92D05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203848" y="2132856"/>
                <a:ext cx="720080" cy="720080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solidFill>
                  <a:srgbClr val="92D05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874590" y="1398583"/>
              <a:ext cx="1102557" cy="1670425"/>
              <a:chOff x="1043608" y="2856347"/>
              <a:chExt cx="1440160" cy="2156829"/>
            </a:xfrm>
          </p:grpSpPr>
          <p:grpSp>
            <p:nvGrpSpPr>
              <p:cNvPr id="88" name="Group 87"/>
              <p:cNvGrpSpPr/>
              <p:nvPr/>
            </p:nvGrpSpPr>
            <p:grpSpPr>
              <a:xfrm>
                <a:off x="1043608" y="3573016"/>
                <a:ext cx="1440160" cy="1440160"/>
                <a:chOff x="1043608" y="3573016"/>
                <a:chExt cx="1440160" cy="1440160"/>
              </a:xfrm>
            </p:grpSpPr>
            <p:sp>
              <p:nvSpPr>
                <p:cNvPr id="90" name="Rectangle 89"/>
                <p:cNvSpPr/>
                <p:nvPr/>
              </p:nvSpPr>
              <p:spPr>
                <a:xfrm>
                  <a:off x="104360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043608" y="429309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76368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Rectangle 88"/>
              <p:cNvSpPr/>
              <p:nvPr/>
            </p:nvSpPr>
            <p:spPr>
              <a:xfrm>
                <a:off x="1763688" y="2856347"/>
                <a:ext cx="720080" cy="720080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70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874590" y="280564"/>
              <a:ext cx="1102557" cy="1673066"/>
              <a:chOff x="1043608" y="1412776"/>
              <a:chExt cx="1440160" cy="216024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104360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43608" y="213285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76368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1043608" y="285293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96"/>
          <p:cNvGrpSpPr/>
          <p:nvPr/>
        </p:nvGrpSpPr>
        <p:grpSpPr>
          <a:xfrm>
            <a:off x="5738927" y="4496256"/>
            <a:ext cx="2601462" cy="1597041"/>
            <a:chOff x="244360" y="3347852"/>
            <a:chExt cx="6096163" cy="3348145"/>
          </a:xfrm>
        </p:grpSpPr>
        <p:grpSp>
          <p:nvGrpSpPr>
            <p:cNvPr id="198" name="Group 197"/>
            <p:cNvGrpSpPr/>
            <p:nvPr/>
          </p:nvGrpSpPr>
          <p:grpSpPr>
            <a:xfrm>
              <a:off x="2556864" y="3885543"/>
              <a:ext cx="1102557" cy="557689"/>
              <a:chOff x="2483768" y="2852936"/>
              <a:chExt cx="1440160" cy="720080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2483768" y="2852936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203848" y="2852936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5237966" y="5373216"/>
              <a:ext cx="1102557" cy="1115378"/>
              <a:chOff x="3203848" y="2852936"/>
              <a:chExt cx="1440160" cy="1440160"/>
            </a:xfrm>
          </p:grpSpPr>
          <p:sp>
            <p:nvSpPr>
              <p:cNvPr id="281" name="Rectangle 280"/>
              <p:cNvSpPr/>
              <p:nvPr/>
            </p:nvSpPr>
            <p:spPr>
              <a:xfrm>
                <a:off x="320384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3923928" y="285293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392392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2456407" y="4068021"/>
              <a:ext cx="1102557" cy="557689"/>
              <a:chOff x="6876256" y="3464283"/>
              <a:chExt cx="1440160" cy="720080"/>
            </a:xfrm>
          </p:grpSpPr>
          <p:sp>
            <p:nvSpPr>
              <p:cNvPr id="279" name="Rectangle 278"/>
              <p:cNvSpPr/>
              <p:nvPr/>
            </p:nvSpPr>
            <p:spPr>
              <a:xfrm>
                <a:off x="6876256" y="3464283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7596336" y="3464283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 rot="5400000">
              <a:off x="2594788" y="4897229"/>
              <a:ext cx="1102557" cy="1670425"/>
              <a:chOff x="1043608" y="2856347"/>
              <a:chExt cx="1440160" cy="2156829"/>
            </a:xfrm>
          </p:grpSpPr>
          <p:grpSp>
            <p:nvGrpSpPr>
              <p:cNvPr id="274" name="Group 273"/>
              <p:cNvGrpSpPr/>
              <p:nvPr/>
            </p:nvGrpSpPr>
            <p:grpSpPr>
              <a:xfrm>
                <a:off x="1043608" y="3573016"/>
                <a:ext cx="1440160" cy="1440160"/>
                <a:chOff x="1043608" y="3573016"/>
                <a:chExt cx="1440160" cy="1440160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104360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1043608" y="429309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176368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5" name="Rectangle 274"/>
              <p:cNvSpPr/>
              <p:nvPr/>
            </p:nvSpPr>
            <p:spPr>
              <a:xfrm>
                <a:off x="1763688" y="2856347"/>
                <a:ext cx="720080" cy="720080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70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4496137" y="3904698"/>
              <a:ext cx="1102557" cy="1673067"/>
              <a:chOff x="1043608" y="1412776"/>
              <a:chExt cx="1440160" cy="216024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104360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1043608" y="213285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176368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1043608" y="285293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2339752" y="4239463"/>
              <a:ext cx="1102557" cy="557689"/>
              <a:chOff x="6876256" y="3464283"/>
              <a:chExt cx="1440160" cy="720080"/>
            </a:xfrm>
          </p:grpSpPr>
          <p:sp>
            <p:nvSpPr>
              <p:cNvPr id="268" name="Rectangle 267"/>
              <p:cNvSpPr/>
              <p:nvPr/>
            </p:nvSpPr>
            <p:spPr>
              <a:xfrm>
                <a:off x="6876256" y="3464283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7596336" y="3464283"/>
                <a:ext cx="720080" cy="720080"/>
              </a:xfrm>
              <a:prstGeom prst="rect">
                <a:avLst/>
              </a:prstGeom>
              <a:solidFill>
                <a:srgbClr val="FF1515"/>
              </a:solidFill>
              <a:ln w="25400" cap="flat" cmpd="sng" algn="ctr">
                <a:solidFill>
                  <a:srgbClr val="FF1515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 rot="5400000">
              <a:off x="2479670" y="5017274"/>
              <a:ext cx="1102557" cy="1670425"/>
              <a:chOff x="1043608" y="2856347"/>
              <a:chExt cx="1440160" cy="2156829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043608" y="3573016"/>
                <a:ext cx="1440160" cy="1440160"/>
                <a:chOff x="1043608" y="3573016"/>
                <a:chExt cx="1440160" cy="1440160"/>
              </a:xfrm>
            </p:grpSpPr>
            <p:sp>
              <p:nvSpPr>
                <p:cNvPr id="265" name="Rectangle 264"/>
                <p:cNvSpPr/>
                <p:nvPr/>
              </p:nvSpPr>
              <p:spPr>
                <a:xfrm>
                  <a:off x="104360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Rectangle 265"/>
                <p:cNvSpPr/>
                <p:nvPr/>
              </p:nvSpPr>
              <p:spPr>
                <a:xfrm>
                  <a:off x="1043608" y="429309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Rectangle 266"/>
                <p:cNvSpPr/>
                <p:nvPr/>
              </p:nvSpPr>
              <p:spPr>
                <a:xfrm>
                  <a:off x="176368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4" name="Rectangle 263"/>
              <p:cNvSpPr/>
              <p:nvPr/>
            </p:nvSpPr>
            <p:spPr>
              <a:xfrm>
                <a:off x="1763688" y="2856347"/>
                <a:ext cx="720080" cy="720080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70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 rot="5400000">
              <a:off x="2321413" y="5138853"/>
              <a:ext cx="1102557" cy="1670425"/>
              <a:chOff x="1043608" y="2856347"/>
              <a:chExt cx="1440160" cy="2156829"/>
            </a:xfrm>
          </p:grpSpPr>
          <p:grpSp>
            <p:nvGrpSpPr>
              <p:cNvPr id="258" name="Group 257"/>
              <p:cNvGrpSpPr/>
              <p:nvPr/>
            </p:nvGrpSpPr>
            <p:grpSpPr>
              <a:xfrm>
                <a:off x="1043608" y="3573016"/>
                <a:ext cx="1440160" cy="1440160"/>
                <a:chOff x="1043608" y="3573016"/>
                <a:chExt cx="1440160" cy="1440160"/>
              </a:xfrm>
            </p:grpSpPr>
            <p:sp>
              <p:nvSpPr>
                <p:cNvPr id="260" name="Rectangle 259"/>
                <p:cNvSpPr/>
                <p:nvPr/>
              </p:nvSpPr>
              <p:spPr>
                <a:xfrm>
                  <a:off x="104360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1043608" y="429309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1763688" y="3573016"/>
                  <a:ext cx="720080" cy="720080"/>
                </a:xfrm>
                <a:prstGeom prst="rect">
                  <a:avLst/>
                </a:prstGeom>
                <a:solidFill>
                  <a:srgbClr val="0070C0"/>
                </a:solidFill>
                <a:ln w="25400" cap="flat" cmpd="sng" algn="ctr">
                  <a:solidFill>
                    <a:srgbClr val="0070C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9" name="Rectangle 258"/>
              <p:cNvSpPr/>
              <p:nvPr/>
            </p:nvSpPr>
            <p:spPr>
              <a:xfrm>
                <a:off x="1763688" y="2856347"/>
                <a:ext cx="720080" cy="720080"/>
              </a:xfrm>
              <a:prstGeom prst="rect">
                <a:avLst/>
              </a:prstGeom>
              <a:solidFill>
                <a:srgbClr val="0070C0"/>
              </a:solidFill>
              <a:ln w="25400" cap="flat" cmpd="sng" algn="ctr">
                <a:solidFill>
                  <a:srgbClr val="0070C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4355976" y="3988181"/>
              <a:ext cx="1102557" cy="1673067"/>
              <a:chOff x="1043608" y="1412776"/>
              <a:chExt cx="1440160" cy="2160240"/>
            </a:xfrm>
          </p:grpSpPr>
          <p:sp>
            <p:nvSpPr>
              <p:cNvPr id="254" name="Rectangle 253"/>
              <p:cNvSpPr/>
              <p:nvPr/>
            </p:nvSpPr>
            <p:spPr>
              <a:xfrm>
                <a:off x="104360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1043608" y="213285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76368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043608" y="285293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4211960" y="4132197"/>
              <a:ext cx="1102557" cy="1673067"/>
              <a:chOff x="1043608" y="1412776"/>
              <a:chExt cx="1440160" cy="216024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104360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043608" y="213285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763688" y="141277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1043608" y="2852936"/>
                <a:ext cx="720080" cy="720080"/>
              </a:xfrm>
              <a:prstGeom prst="rect">
                <a:avLst/>
              </a:prstGeom>
              <a:solidFill>
                <a:srgbClr val="CC0000"/>
              </a:solidFill>
              <a:ln w="25400" cap="flat" cmpd="sng" algn="ctr">
                <a:solidFill>
                  <a:srgbClr val="CC0000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5128353" y="5525616"/>
              <a:ext cx="1102557" cy="1115378"/>
              <a:chOff x="3203848" y="2852936"/>
              <a:chExt cx="1440160" cy="1440160"/>
            </a:xfrm>
          </p:grpSpPr>
          <p:sp>
            <p:nvSpPr>
              <p:cNvPr id="247" name="Rectangle 246"/>
              <p:cNvSpPr/>
              <p:nvPr/>
            </p:nvSpPr>
            <p:spPr>
              <a:xfrm>
                <a:off x="320384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923928" y="285293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923928" y="3573016"/>
                <a:ext cx="720080" cy="720080"/>
              </a:xfrm>
              <a:prstGeom prst="rect">
                <a:avLst/>
              </a:prstGeom>
              <a:solidFill>
                <a:srgbClr val="FFAB97"/>
              </a:solidFill>
              <a:ln w="25400" cap="flat" cmpd="sng" algn="ctr">
                <a:solidFill>
                  <a:srgbClr val="FFAB97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244360" y="3347852"/>
              <a:ext cx="1725615" cy="1718767"/>
              <a:chOff x="179512" y="3806849"/>
              <a:chExt cx="1725615" cy="1718767"/>
            </a:xfrm>
          </p:grpSpPr>
          <p:grpSp>
            <p:nvGrpSpPr>
              <p:cNvPr id="231" name="Group 230"/>
              <p:cNvGrpSpPr/>
              <p:nvPr/>
            </p:nvGrpSpPr>
            <p:grpSpPr>
              <a:xfrm rot="16200000">
                <a:off x="796160" y="3813259"/>
                <a:ext cx="1115378" cy="1102557"/>
                <a:chOff x="1763688" y="3573016"/>
                <a:chExt cx="1440160" cy="1440160"/>
              </a:xfrm>
            </p:grpSpPr>
            <p:sp>
              <p:nvSpPr>
                <p:cNvPr id="244" name="Rectangle 243"/>
                <p:cNvSpPr/>
                <p:nvPr/>
              </p:nvSpPr>
              <p:spPr>
                <a:xfrm>
                  <a:off x="1763688" y="429309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5" name="Rectangle 244"/>
                <p:cNvSpPr/>
                <p:nvPr/>
              </p:nvSpPr>
              <p:spPr>
                <a:xfrm>
                  <a:off x="2483768" y="357301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2483768" y="429309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2" name="Group 231"/>
              <p:cNvGrpSpPr/>
              <p:nvPr/>
            </p:nvGrpSpPr>
            <p:grpSpPr>
              <a:xfrm rot="16200000">
                <a:off x="619102" y="4011475"/>
                <a:ext cx="1115378" cy="1102557"/>
                <a:chOff x="2483768" y="1412776"/>
                <a:chExt cx="1440160" cy="1440160"/>
              </a:xfrm>
            </p:grpSpPr>
            <p:sp>
              <p:nvSpPr>
                <p:cNvPr id="241" name="Rectangle 240"/>
                <p:cNvSpPr/>
                <p:nvPr/>
              </p:nvSpPr>
              <p:spPr>
                <a:xfrm>
                  <a:off x="248376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3" name="Group 232"/>
              <p:cNvGrpSpPr/>
              <p:nvPr/>
            </p:nvGrpSpPr>
            <p:grpSpPr>
              <a:xfrm rot="16200000">
                <a:off x="389126" y="4264248"/>
                <a:ext cx="1115378" cy="1102557"/>
                <a:chOff x="2483768" y="1412776"/>
                <a:chExt cx="1440160" cy="1440160"/>
              </a:xfrm>
            </p:grpSpPr>
            <p:sp>
              <p:nvSpPr>
                <p:cNvPr id="238" name="Rectangle 237"/>
                <p:cNvSpPr/>
                <p:nvPr/>
              </p:nvSpPr>
              <p:spPr>
                <a:xfrm>
                  <a:off x="248376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34" name="Group 233"/>
              <p:cNvGrpSpPr/>
              <p:nvPr/>
            </p:nvGrpSpPr>
            <p:grpSpPr>
              <a:xfrm rot="16200000">
                <a:off x="173102" y="4416648"/>
                <a:ext cx="1115378" cy="1102557"/>
                <a:chOff x="2483768" y="1412776"/>
                <a:chExt cx="1440160" cy="1440160"/>
              </a:xfrm>
            </p:grpSpPr>
            <p:sp>
              <p:nvSpPr>
                <p:cNvPr id="235" name="Rectangle 234"/>
                <p:cNvSpPr/>
                <p:nvPr/>
              </p:nvSpPr>
              <p:spPr>
                <a:xfrm>
                  <a:off x="248376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235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FF3B3B"/>
                </a:solidFill>
                <a:ln w="25400" cap="flat" cmpd="sng" algn="ctr">
                  <a:solidFill>
                    <a:srgbClr val="FF3B3B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10" name="Group 209"/>
            <p:cNvGrpSpPr/>
            <p:nvPr/>
          </p:nvGrpSpPr>
          <p:grpSpPr>
            <a:xfrm>
              <a:off x="387868" y="5157192"/>
              <a:ext cx="1517258" cy="1538805"/>
              <a:chOff x="387868" y="5157192"/>
              <a:chExt cx="1517258" cy="1538805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02569" y="5157192"/>
                <a:ext cx="1102557" cy="1115378"/>
                <a:chOff x="3203848" y="1412776"/>
                <a:chExt cx="1440160" cy="1440160"/>
              </a:xfrm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392392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392392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658553" y="5301208"/>
                <a:ext cx="1102557" cy="1115378"/>
                <a:chOff x="3203848" y="1412776"/>
                <a:chExt cx="1440160" cy="1440160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392392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392392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3" name="Group 212"/>
              <p:cNvGrpSpPr/>
              <p:nvPr/>
            </p:nvGrpSpPr>
            <p:grpSpPr>
              <a:xfrm>
                <a:off x="531884" y="5436603"/>
                <a:ext cx="1102557" cy="1115378"/>
                <a:chOff x="3203848" y="1412776"/>
                <a:chExt cx="1440160" cy="1440160"/>
              </a:xfrm>
            </p:grpSpPr>
            <p:sp>
              <p:nvSpPr>
                <p:cNvPr id="219" name="Rectangle 218"/>
                <p:cNvSpPr/>
                <p:nvPr/>
              </p:nvSpPr>
              <p:spPr>
                <a:xfrm>
                  <a:off x="392392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392392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4" name="Group 213"/>
              <p:cNvGrpSpPr/>
              <p:nvPr/>
            </p:nvGrpSpPr>
            <p:grpSpPr>
              <a:xfrm>
                <a:off x="387868" y="5580619"/>
                <a:ext cx="1102557" cy="1115378"/>
                <a:chOff x="3203848" y="1412776"/>
                <a:chExt cx="1440160" cy="1440160"/>
              </a:xfrm>
            </p:grpSpPr>
            <p:sp>
              <p:nvSpPr>
                <p:cNvPr id="215" name="Rectangle 214"/>
                <p:cNvSpPr/>
                <p:nvPr/>
              </p:nvSpPr>
              <p:spPr>
                <a:xfrm>
                  <a:off x="392392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392392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3203848" y="141277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 217"/>
                <p:cNvSpPr/>
                <p:nvPr/>
              </p:nvSpPr>
              <p:spPr>
                <a:xfrm>
                  <a:off x="3203848" y="2132856"/>
                  <a:ext cx="720080" cy="720080"/>
                </a:xfrm>
                <a:prstGeom prst="rect">
                  <a:avLst/>
                </a:prstGeom>
                <a:solidFill>
                  <a:srgbClr val="92D050"/>
                </a:solidFill>
                <a:ln w="25400" cap="flat" cmpd="sng" algn="ctr">
                  <a:solidFill>
                    <a:srgbClr val="92D050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nl-NL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93" name="Right Arrow 292"/>
          <p:cNvSpPr/>
          <p:nvPr/>
        </p:nvSpPr>
        <p:spPr bwMode="auto">
          <a:xfrm rot="20942259">
            <a:off x="4377817" y="2708364"/>
            <a:ext cx="2130330" cy="1046601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4" name="Right Arrow 293"/>
          <p:cNvSpPr/>
          <p:nvPr/>
        </p:nvSpPr>
        <p:spPr bwMode="auto">
          <a:xfrm rot="5400000">
            <a:off x="6575417" y="3553774"/>
            <a:ext cx="1166659" cy="1046601"/>
          </a:xfrm>
          <a:prstGeom prst="rightArrow">
            <a:avLst/>
          </a:prstGeom>
          <a:ln>
            <a:headEnd type="none" w="med" len="med"/>
            <a:tailEnd type="none" w="med" len="med"/>
          </a:ln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31" name="Group 130"/>
          <p:cNvGrpSpPr/>
          <p:nvPr/>
        </p:nvGrpSpPr>
        <p:grpSpPr>
          <a:xfrm>
            <a:off x="1082040" y="2743200"/>
            <a:ext cx="1584960" cy="1584960"/>
            <a:chOff x="766348" y="386080"/>
            <a:chExt cx="1584960" cy="158496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32" name="Rounded Rectangle 131"/>
            <p:cNvSpPr/>
            <p:nvPr/>
          </p:nvSpPr>
          <p:spPr>
            <a:xfrm>
              <a:off x="766348" y="386080"/>
              <a:ext cx="1584960" cy="15849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3" name="Rounded Rectangle 4"/>
            <p:cNvSpPr/>
            <p:nvPr/>
          </p:nvSpPr>
          <p:spPr>
            <a:xfrm>
              <a:off x="843719" y="463451"/>
              <a:ext cx="1430218" cy="143021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b="1" kern="1200" dirty="0" smtClean="0">
                  <a:solidFill>
                    <a:schemeClr val="tx1"/>
                  </a:solidFill>
                </a:rPr>
                <a:t>REST</a:t>
              </a:r>
              <a:endParaRPr lang="en-CA" sz="1800" b="1" kern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87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7.40741E-7 L 0.1033 0.1178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58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“REpresentational State Transfer”</a:t>
            </a:r>
          </a:p>
          <a:p>
            <a:r>
              <a:rPr lang="en-US" dirty="0" smtClean="0"/>
              <a:t>Represent your data as “resources”</a:t>
            </a:r>
          </a:p>
          <a:p>
            <a:r>
              <a:rPr lang="en-US" dirty="0" smtClean="0"/>
              <a:t>Make “Resources” URI addressable</a:t>
            </a:r>
          </a:p>
          <a:p>
            <a:r>
              <a:rPr lang="en-US" dirty="0" smtClean="0"/>
              <a:t>Use HTTP to do CRUD operations</a:t>
            </a:r>
          </a:p>
          <a:p>
            <a:r>
              <a:rPr lang="en-US" dirty="0" smtClean="0"/>
              <a:t>Resources may be exchanged using different representations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9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332657"/>
            <a:ext cx="7208913" cy="1152128"/>
          </a:xfrm>
        </p:spPr>
        <p:txBody>
          <a:bodyPr/>
          <a:lstStyle/>
          <a:p>
            <a:r>
              <a:rPr lang="en-US" dirty="0" smtClean="0"/>
              <a:t>Possibly </a:t>
            </a:r>
            <a:r>
              <a:rPr lang="en-US" dirty="0"/>
              <a:t>distributed…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CA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3568" y="4176187"/>
            <a:ext cx="5221282" cy="1843613"/>
            <a:chOff x="683568" y="3219821"/>
            <a:chExt cx="5221282" cy="1843613"/>
          </a:xfrm>
        </p:grpSpPr>
        <p:sp>
          <p:nvSpPr>
            <p:cNvPr id="45" name="Flowchart: Process 44"/>
            <p:cNvSpPr/>
            <p:nvPr/>
          </p:nvSpPr>
          <p:spPr>
            <a:xfrm>
              <a:off x="683568" y="3219821"/>
              <a:ext cx="5221282" cy="1843613"/>
            </a:xfrm>
            <a:prstGeom prst="flowChartProcess">
              <a:avLst/>
            </a:prstGeom>
            <a:solidFill>
              <a:srgbClr val="80808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</a:rPr>
                <a:t>     FHIR server @ hospitalA.org</a:t>
              </a:r>
              <a:endPara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3131840" y="3579862"/>
              <a:ext cx="1901825" cy="1183481"/>
              <a:chOff x="3923928" y="5013176"/>
              <a:chExt cx="1901825" cy="1577975"/>
            </a:xfrm>
          </p:grpSpPr>
          <p:pic>
            <p:nvPicPr>
              <p:cNvPr id="53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23928" y="501317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TextBox 53"/>
              <p:cNvSpPr txBox="1"/>
              <p:nvPr/>
            </p:nvSpPr>
            <p:spPr>
              <a:xfrm>
                <a:off x="4169568" y="5517232"/>
                <a:ext cx="1410543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Practitioner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275856" y="3651870"/>
              <a:ext cx="1609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Practitioner/87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899592" y="3345897"/>
              <a:ext cx="1650330" cy="1641337"/>
              <a:chOff x="6810102" y="3363838"/>
              <a:chExt cx="1650330" cy="1641337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6810102" y="3363838"/>
                <a:ext cx="1578322" cy="1641337"/>
                <a:chOff x="6300193" y="3594710"/>
                <a:chExt cx="1578322" cy="1641337"/>
              </a:xfrm>
            </p:grpSpPr>
            <p:pic>
              <p:nvPicPr>
                <p:cNvPr id="51" name="Picture 7" descr="C:\Users\office\AppData\Local\Microsoft\Windows\Temporary Internet Files\Content.IE5\ENHGUKDG\MC900318996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6268685" y="3626218"/>
                  <a:ext cx="1641337" cy="1578322"/>
                </a:xfrm>
                <a:prstGeom prst="rect">
                  <a:avLst/>
                </a:prstGeom>
                <a:noFill/>
                <a:effectLst>
                  <a:glow rad="63500">
                    <a:srgbClr val="DDDDDD">
                      <a:satMod val="175000"/>
                      <a:alpha val="40000"/>
                    </a:srgbClr>
                  </a:glow>
                  <a:outerShdw blurRad="50800" dist="50800" dir="5400000" algn="ctr" rotWithShape="0">
                    <a:srgbClr val="000000">
                      <a:lumMod val="95000"/>
                      <a:lumOff val="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2" name="TextBox 51"/>
                <p:cNvSpPr txBox="1"/>
                <p:nvPr/>
              </p:nvSpPr>
              <p:spPr>
                <a:xfrm>
                  <a:off x="6394984" y="4207034"/>
                  <a:ext cx="1388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Organization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6880128" y="3579862"/>
                <a:ext cx="1580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Organization/1</a:t>
                </a: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4572000" y="1927172"/>
            <a:ext cx="4282036" cy="1800200"/>
            <a:chOff x="4682452" y="1275606"/>
            <a:chExt cx="4282036" cy="1800200"/>
          </a:xfrm>
        </p:grpSpPr>
        <p:sp>
          <p:nvSpPr>
            <p:cNvPr id="56" name="Flowchart: Process 55"/>
            <p:cNvSpPr/>
            <p:nvPr/>
          </p:nvSpPr>
          <p:spPr>
            <a:xfrm>
              <a:off x="4682452" y="1275606"/>
              <a:ext cx="4210027" cy="1787192"/>
            </a:xfrm>
            <a:prstGeom prst="flowChartProcess">
              <a:avLst/>
            </a:prstGeom>
            <a:solidFill>
              <a:srgbClr val="80808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</a:rPr>
                <a:t>FHIR server @ lab.hospitalA.org</a:t>
              </a:r>
              <a:endPara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932040" y="1649437"/>
              <a:ext cx="1577975" cy="1426369"/>
              <a:chOff x="4250657" y="3176791"/>
              <a:chExt cx="1577975" cy="1901825"/>
            </a:xfrm>
          </p:grpSpPr>
          <p:pic>
            <p:nvPicPr>
              <p:cNvPr id="66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088732" y="3338716"/>
                <a:ext cx="1901825" cy="1577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" name="TextBox 66"/>
              <p:cNvSpPr txBox="1"/>
              <p:nvPr/>
            </p:nvSpPr>
            <p:spPr>
              <a:xfrm>
                <a:off x="4250657" y="3835339"/>
                <a:ext cx="1296145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Diagnostic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Report</a:t>
                </a:r>
                <a:endParaRPr kumimoji="0" lang="en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4716016" y="1626354"/>
              <a:ext cx="235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DiagnosticReport/4445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6768945" y="1635646"/>
              <a:ext cx="2195543" cy="1289531"/>
              <a:chOff x="1907703" y="3642578"/>
              <a:chExt cx="2195543" cy="1289531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1907703" y="3723877"/>
                <a:ext cx="2091111" cy="1208232"/>
                <a:chOff x="3895114" y="1724724"/>
                <a:chExt cx="2091111" cy="1610976"/>
              </a:xfrm>
            </p:grpSpPr>
            <p:pic>
              <p:nvPicPr>
                <p:cNvPr id="64" name="Picture 7" descr="C:\Users\office\AppData\Local\Microsoft\Windows\Temporary Internet Files\Content.IE5\ENHGUKDG\MC900318996[1].wmf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895114" y="1724724"/>
                  <a:ext cx="2091111" cy="1577975"/>
                </a:xfrm>
                <a:prstGeom prst="rect">
                  <a:avLst/>
                </a:prstGeom>
                <a:noFill/>
                <a:effectLst>
                  <a:glow rad="63500">
                    <a:srgbClr val="DDDDDD">
                      <a:satMod val="175000"/>
                      <a:alpha val="40000"/>
                    </a:srgbClr>
                  </a:glow>
                  <a:outerShdw blurRad="50800" dist="50800" dir="5400000" algn="ctr" rotWithShape="0">
                    <a:srgbClr val="000000">
                      <a:lumMod val="95000"/>
                      <a:lumOff val="5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" name="TextBox 64"/>
                <p:cNvSpPr txBox="1"/>
                <p:nvPr/>
              </p:nvSpPr>
              <p:spPr>
                <a:xfrm>
                  <a:off x="4255582" y="2268741"/>
                  <a:ext cx="1471024" cy="1066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</a:rPr>
                    <a:t>Observation</a:t>
                  </a: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endParaRP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2195736" y="3642578"/>
                <a:ext cx="1907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</a:rPr>
                  <a:t>Observation/3ff27</a:t>
                </a:r>
                <a:endParaRPr kumimoji="0" lang="nl-N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cxnSp>
          <p:nvCxnSpPr>
            <p:cNvPr id="60" name="Straight Arrow Connector 59"/>
            <p:cNvCxnSpPr/>
            <p:nvPr/>
          </p:nvCxnSpPr>
          <p:spPr>
            <a:xfrm>
              <a:off x="6228184" y="2427734"/>
              <a:ext cx="864096" cy="25326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61" name="TextBox 60"/>
            <p:cNvSpPr txBox="1"/>
            <p:nvPr/>
          </p:nvSpPr>
          <p:spPr>
            <a:xfrm rot="165600">
              <a:off x="6179717" y="2355726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result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04800" y="1927172"/>
            <a:ext cx="4210027" cy="1571168"/>
            <a:chOff x="217957" y="1275606"/>
            <a:chExt cx="4210027" cy="1571168"/>
          </a:xfrm>
        </p:grpSpPr>
        <p:sp>
          <p:nvSpPr>
            <p:cNvPr id="69" name="Flowchart: Process 68"/>
            <p:cNvSpPr/>
            <p:nvPr/>
          </p:nvSpPr>
          <p:spPr>
            <a:xfrm>
              <a:off x="217957" y="1275606"/>
              <a:ext cx="4210027" cy="1571168"/>
            </a:xfrm>
            <a:prstGeom prst="flowChartProcess">
              <a:avLst/>
            </a:prstGeom>
            <a:solidFill>
              <a:srgbClr val="80808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</a:rPr>
                <a:t>FHIR server @ pat.registry.org</a:t>
              </a:r>
              <a:endPara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746590" y="1563637"/>
              <a:ext cx="1901825" cy="1235485"/>
              <a:chOff x="2267744" y="3170586"/>
              <a:chExt cx="1901825" cy="1647314"/>
            </a:xfrm>
          </p:grpSpPr>
          <p:pic>
            <p:nvPicPr>
              <p:cNvPr id="72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srgbClr val="F8F8F8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170586"/>
                <a:ext cx="1901825" cy="1577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3" name="TextBox 72"/>
              <p:cNvSpPr txBox="1"/>
              <p:nvPr/>
            </p:nvSpPr>
            <p:spPr>
              <a:xfrm>
                <a:off x="2714600" y="3750941"/>
                <a:ext cx="100811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Patient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1154672" y="1698362"/>
              <a:ext cx="1289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Patient/223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404834" y="3079301"/>
            <a:ext cx="602107" cy="1407931"/>
            <a:chOff x="1404651" y="2500768"/>
            <a:chExt cx="508297" cy="2119317"/>
          </a:xfrm>
        </p:grpSpPr>
        <p:cxnSp>
          <p:nvCxnSpPr>
            <p:cNvPr id="75" name="Straight Arrow Connector 74"/>
            <p:cNvCxnSpPr/>
            <p:nvPr/>
          </p:nvCxnSpPr>
          <p:spPr>
            <a:xfrm>
              <a:off x="1404651" y="2500768"/>
              <a:ext cx="320381" cy="194893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76" name="TextBox 75"/>
            <p:cNvSpPr txBox="1"/>
            <p:nvPr/>
          </p:nvSpPr>
          <p:spPr>
            <a:xfrm rot="4311026">
              <a:off x="771116" y="3478253"/>
              <a:ext cx="1971875" cy="31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managing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484977" y="2741566"/>
            <a:ext cx="2548688" cy="369332"/>
            <a:chOff x="2484977" y="2090000"/>
            <a:chExt cx="2548688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2484977" y="2112457"/>
              <a:ext cx="2548688" cy="1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79" name="TextBox 78"/>
            <p:cNvSpPr txBox="1"/>
            <p:nvPr/>
          </p:nvSpPr>
          <p:spPr>
            <a:xfrm>
              <a:off x="3509661" y="2090000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subject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885656" y="3470404"/>
            <a:ext cx="812166" cy="1507164"/>
            <a:chOff x="4788023" y="2755540"/>
            <a:chExt cx="812166" cy="1507164"/>
          </a:xfrm>
        </p:grpSpPr>
        <p:sp>
          <p:nvSpPr>
            <p:cNvPr id="81" name="TextBox 80"/>
            <p:cNvSpPr txBox="1"/>
            <p:nvPr/>
          </p:nvSpPr>
          <p:spPr>
            <a:xfrm rot="17885517">
              <a:off x="4743217" y="3243180"/>
              <a:ext cx="1344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performer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cxnSp>
          <p:nvCxnSpPr>
            <p:cNvPr id="82" name="Straight Arrow Connector 81"/>
            <p:cNvCxnSpPr/>
            <p:nvPr/>
          </p:nvCxnSpPr>
          <p:spPr>
            <a:xfrm flipH="1">
              <a:off x="4788023" y="2859782"/>
              <a:ext cx="792089" cy="1402922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14212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“Repository” model of healthcare</a:t>
            </a:r>
            <a:endParaRPr lang="nl-NL" dirty="0"/>
          </a:p>
        </p:txBody>
      </p:sp>
      <p:grpSp>
        <p:nvGrpSpPr>
          <p:cNvPr id="4" name="Group 3"/>
          <p:cNvGrpSpPr/>
          <p:nvPr/>
        </p:nvGrpSpPr>
        <p:grpSpPr>
          <a:xfrm>
            <a:off x="683568" y="3815679"/>
            <a:ext cx="7848872" cy="1981945"/>
            <a:chOff x="683568" y="2966069"/>
            <a:chExt cx="7848872" cy="1981945"/>
          </a:xfrm>
        </p:grpSpPr>
        <p:sp>
          <p:nvSpPr>
            <p:cNvPr id="5" name="Flowchart: Process 4"/>
            <p:cNvSpPr/>
            <p:nvPr/>
          </p:nvSpPr>
          <p:spPr>
            <a:xfrm>
              <a:off x="683568" y="2966069"/>
              <a:ext cx="7848872" cy="1981945"/>
            </a:xfrm>
            <a:prstGeom prst="flowChartProcess">
              <a:avLst/>
            </a:prstGeom>
            <a:solidFill>
              <a:srgbClr val="808080"/>
            </a:solidFill>
            <a:ln w="38100" cap="flat" cmpd="sng" algn="ctr">
              <a:solidFill>
                <a:sysClr val="window" lastClr="FFFFFF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effectLst/>
                  <a:uLnTx/>
                  <a:uFillTx/>
                  <a:latin typeface="Calibri"/>
                </a:rPr>
                <a:t>FHIR server</a:t>
              </a:r>
              <a:endParaRPr kumimoji="0" lang="nl-NL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Calibri"/>
              </a:endParaRPr>
            </a:p>
          </p:txBody>
        </p:sp>
        <p:pic>
          <p:nvPicPr>
            <p:cNvPr id="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868084" y="3033383"/>
              <a:ext cx="1641338" cy="1578323"/>
            </a:xfrm>
            <a:prstGeom prst="rect">
              <a:avLst/>
            </a:prstGeom>
            <a:noFill/>
            <a:effectLst>
              <a:glow rad="63500">
                <a:srgbClr val="DDDDDD">
                  <a:satMod val="175000"/>
                  <a:alpha val="40000"/>
                </a:srgbClr>
              </a:glow>
              <a:outerShdw blurRad="50800" dist="50800" dir="5400000" algn="ctr" rotWithShape="0">
                <a:srgbClr val="000000">
                  <a:lumMod val="95000"/>
                  <a:lumOff val="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2699792" y="3047689"/>
              <a:ext cx="1901825" cy="1235485"/>
              <a:chOff x="2267744" y="3170586"/>
              <a:chExt cx="1901825" cy="1647314"/>
            </a:xfrm>
          </p:grpSpPr>
          <p:pic>
            <p:nvPicPr>
              <p:cNvPr id="28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17058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2714600" y="3750941"/>
                <a:ext cx="100811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Patient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940152" y="3147814"/>
              <a:ext cx="2091111" cy="1208232"/>
              <a:chOff x="3895114" y="1724724"/>
              <a:chExt cx="2091111" cy="1610976"/>
            </a:xfrm>
          </p:grpSpPr>
          <p:pic>
            <p:nvPicPr>
              <p:cNvPr id="26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95114" y="1724724"/>
                <a:ext cx="2091111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4255582" y="2268741"/>
                <a:ext cx="1471024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Observation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pic>
          <p:nvPicPr>
            <p:cNvPr id="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020484" y="3185783"/>
              <a:ext cx="1641338" cy="1578323"/>
            </a:xfrm>
            <a:prstGeom prst="rect">
              <a:avLst/>
            </a:prstGeom>
            <a:noFill/>
            <a:effectLst>
              <a:glow rad="63500">
                <a:srgbClr val="DDDDDD">
                  <a:satMod val="175000"/>
                  <a:alpha val="40000"/>
                </a:srgbClr>
              </a:glow>
              <a:outerShdw blurRad="50800" dist="50800" dir="5400000" algn="ctr" rotWithShape="0">
                <a:srgbClr val="000000">
                  <a:lumMod val="95000"/>
                  <a:lumOff val="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15616" y="3887457"/>
              <a:ext cx="1388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Organization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20613" y="3200089"/>
              <a:ext cx="1901825" cy="1235485"/>
              <a:chOff x="2267744" y="3170586"/>
              <a:chExt cx="1901825" cy="1647314"/>
            </a:xfrm>
          </p:grpSpPr>
          <p:pic>
            <p:nvPicPr>
              <p:cNvPr id="24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17058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714600" y="3750941"/>
                <a:ext cx="100811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Patient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973013" y="3352489"/>
              <a:ext cx="1901825" cy="1235485"/>
              <a:chOff x="2267744" y="3170586"/>
              <a:chExt cx="1901825" cy="1647314"/>
            </a:xfrm>
          </p:grpSpPr>
          <p:pic>
            <p:nvPicPr>
              <p:cNvPr id="22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2267744" y="3170586"/>
                <a:ext cx="1901825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2714600" y="3750941"/>
                <a:ext cx="1008112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Patient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092552" y="3300214"/>
              <a:ext cx="2091111" cy="1208232"/>
              <a:chOff x="3895114" y="1724724"/>
              <a:chExt cx="2091111" cy="1610976"/>
            </a:xfrm>
          </p:grpSpPr>
          <p:pic>
            <p:nvPicPr>
              <p:cNvPr id="20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95114" y="1724724"/>
                <a:ext cx="2091111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4255582" y="2268741"/>
                <a:ext cx="1471024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Observation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244952" y="3452614"/>
              <a:ext cx="2091111" cy="1208232"/>
              <a:chOff x="3895114" y="1724724"/>
              <a:chExt cx="2091111" cy="1610976"/>
            </a:xfrm>
          </p:grpSpPr>
          <p:pic>
            <p:nvPicPr>
              <p:cNvPr id="18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3895114" y="1724724"/>
                <a:ext cx="2091111" cy="1577975"/>
              </a:xfrm>
              <a:prstGeom prst="rect">
                <a:avLst/>
              </a:prstGeom>
              <a:noFill/>
              <a:effectLst>
                <a:glow rad="63500">
                  <a:srgbClr val="DDDDDD">
                    <a:satMod val="175000"/>
                    <a:alpha val="40000"/>
                  </a:srgbClr>
                </a:glow>
                <a:outerShdw blurRad="50800" dist="50800" dir="5400000" algn="ctr" rotWithShape="0">
                  <a:srgbClr val="000000">
                    <a:lumMod val="95000"/>
                    <a:lumOff val="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8"/>
              <p:cNvSpPr txBox="1"/>
              <p:nvPr/>
            </p:nvSpPr>
            <p:spPr>
              <a:xfrm>
                <a:off x="4255582" y="2268741"/>
                <a:ext cx="1471024" cy="1066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Observation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027445" y="3067124"/>
              <a:ext cx="1577975" cy="1426369"/>
              <a:chOff x="4250657" y="3176791"/>
              <a:chExt cx="1577975" cy="1901825"/>
            </a:xfrm>
            <a:effectLst>
              <a:glow rad="63500">
                <a:srgbClr val="DDDDDD">
                  <a:satMod val="175000"/>
                  <a:alpha val="40000"/>
                </a:srgb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pic>
            <p:nvPicPr>
              <p:cNvPr id="16" name="Picture 7" descr="C:\Users\office\AppData\Local\Microsoft\Windows\Temporary Internet Files\Content.IE5\ENHGUKDG\MC900318996[1].wmf"/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rgbClr val="4D4D4D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4088732" y="3338716"/>
                <a:ext cx="1901825" cy="15779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250657" y="3835339"/>
                <a:ext cx="1296145" cy="86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Diagnostic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</a:rPr>
                  <a:t>Report</a:t>
                </a:r>
                <a:endParaRPr kumimoji="0" lang="en-CA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</p:grpSp>
      <p:pic>
        <p:nvPicPr>
          <p:cNvPr id="30" name="Picture 7" descr="C:\Users\office\AppData\Local\Microsoft\Windows\Temporary Internet Files\Content.IE5\ENHGUKDG\MC90031899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72884" y="4187793"/>
            <a:ext cx="1641338" cy="1578323"/>
          </a:xfrm>
          <a:prstGeom prst="rect">
            <a:avLst/>
          </a:prstGeom>
          <a:noFill/>
          <a:effectLst>
            <a:glow rad="63500">
              <a:srgbClr val="DDDDDD">
                <a:satMod val="175000"/>
                <a:alpha val="40000"/>
              </a:srgbClr>
            </a:glow>
            <a:outerShdw blurRad="50800" dist="50800" dir="5400000" algn="ctr" rotWithShape="0">
              <a:srgbClr val="000000">
                <a:lumMod val="95000"/>
                <a:lumOff val="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002106" y="2126686"/>
            <a:ext cx="2242302" cy="1854305"/>
            <a:chOff x="6002106" y="1277076"/>
            <a:chExt cx="2242302" cy="1854305"/>
          </a:xfrm>
        </p:grpSpPr>
        <p:pic>
          <p:nvPicPr>
            <p:cNvPr id="32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370" b="96209" l="1624" r="99072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8154" y="1277076"/>
              <a:ext cx="1936254" cy="948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Down Arrow 32"/>
            <p:cNvSpPr/>
            <p:nvPr/>
          </p:nvSpPr>
          <p:spPr>
            <a:xfrm>
              <a:off x="6242158" y="2225445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4" name="Down Arrow 33"/>
            <p:cNvSpPr/>
            <p:nvPr/>
          </p:nvSpPr>
          <p:spPr>
            <a:xfrm rot="10800000">
              <a:off x="6927413" y="2195277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02106" y="2283718"/>
              <a:ext cx="874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Create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Update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61427" y="2422217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Query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573760" y="1981200"/>
            <a:ext cx="1862336" cy="2130072"/>
            <a:chOff x="3573760" y="1131590"/>
            <a:chExt cx="1862336" cy="2130072"/>
          </a:xfrm>
        </p:grpSpPr>
        <p:grpSp>
          <p:nvGrpSpPr>
            <p:cNvPr id="38" name="Group 37"/>
            <p:cNvGrpSpPr/>
            <p:nvPr/>
          </p:nvGrpSpPr>
          <p:grpSpPr>
            <a:xfrm>
              <a:off x="3573760" y="1131590"/>
              <a:ext cx="1790328" cy="1630778"/>
              <a:chOff x="251520" y="1021945"/>
              <a:chExt cx="1790328" cy="1630778"/>
            </a:xfrm>
          </p:grpSpPr>
          <p:pic>
            <p:nvPicPr>
              <p:cNvPr id="41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309977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479749" y="1021945"/>
                <a:ext cx="1254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Lab System</a:t>
                </a:r>
                <a:endParaRPr kumimoji="0" lang="nl-NL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39" name="Down Arrow 38"/>
            <p:cNvSpPr/>
            <p:nvPr/>
          </p:nvSpPr>
          <p:spPr>
            <a:xfrm>
              <a:off x="4788024" y="2355726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561946" y="2396940"/>
              <a:ext cx="874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Create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Update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7544" y="1981200"/>
            <a:ext cx="2304256" cy="1999791"/>
            <a:chOff x="467544" y="1131590"/>
            <a:chExt cx="2304256" cy="1999791"/>
          </a:xfrm>
        </p:grpSpPr>
        <p:grpSp>
          <p:nvGrpSpPr>
            <p:cNvPr id="44" name="Group 43"/>
            <p:cNvGrpSpPr/>
            <p:nvPr/>
          </p:nvGrpSpPr>
          <p:grpSpPr>
            <a:xfrm>
              <a:off x="827584" y="1131590"/>
              <a:ext cx="1790328" cy="1702786"/>
              <a:chOff x="251520" y="917671"/>
              <a:chExt cx="1790328" cy="1702786"/>
            </a:xfrm>
          </p:grpSpPr>
          <p:pic>
            <p:nvPicPr>
              <p:cNvPr id="49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1277711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251520" y="917671"/>
                <a:ext cx="1707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smtClean="0">
                    <a:ln>
                      <a:noFill/>
                    </a:ln>
                    <a:effectLst/>
                    <a:uLnTx/>
                    <a:uFillTx/>
                    <a:latin typeface="Calibri"/>
                  </a:rPr>
                  <a:t>Hospital System</a:t>
                </a:r>
                <a:endParaRPr kumimoji="0" lang="nl-NL" sz="18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45" name="Down Arrow 44"/>
            <p:cNvSpPr/>
            <p:nvPr/>
          </p:nvSpPr>
          <p:spPr>
            <a:xfrm>
              <a:off x="707596" y="2225445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Down Arrow 45"/>
            <p:cNvSpPr/>
            <p:nvPr/>
          </p:nvSpPr>
          <p:spPr>
            <a:xfrm rot="10800000">
              <a:off x="2174885" y="2195277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7544" y="2283718"/>
              <a:ext cx="8741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Create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Update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008899" y="2422217"/>
              <a:ext cx="762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</a:rPr>
                <a:t>Query</a:t>
              </a: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778354" y="3061320"/>
            <a:ext cx="546446" cy="905936"/>
            <a:chOff x="7778354" y="2211710"/>
            <a:chExt cx="546446" cy="905936"/>
          </a:xfrm>
        </p:grpSpPr>
        <p:sp>
          <p:nvSpPr>
            <p:cNvPr id="52" name="Down Arrow 51"/>
            <p:cNvSpPr/>
            <p:nvPr/>
          </p:nvSpPr>
          <p:spPr>
            <a:xfrm rot="10800000">
              <a:off x="7930754" y="2211710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3" name="Down Arrow 52"/>
            <p:cNvSpPr/>
            <p:nvPr/>
          </p:nvSpPr>
          <p:spPr>
            <a:xfrm rot="10800000">
              <a:off x="7778354" y="2211710"/>
              <a:ext cx="394046" cy="905936"/>
            </a:xfrm>
            <a:prstGeom prst="downArrow">
              <a:avLst/>
            </a:prstGeom>
            <a:gradFill rotWithShape="1">
              <a:gsLst>
                <a:gs pos="0">
                  <a:srgbClr val="DDDDDD">
                    <a:shade val="51000"/>
                    <a:satMod val="130000"/>
                  </a:srgbClr>
                </a:gs>
                <a:gs pos="80000">
                  <a:srgbClr val="DDDDDD">
                    <a:shade val="93000"/>
                    <a:satMod val="130000"/>
                  </a:srgbClr>
                </a:gs>
                <a:gs pos="100000">
                  <a:srgbClr val="DDDDDD">
                    <a:shade val="94000"/>
                    <a:satMod val="13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DDDD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52320" y="3277344"/>
            <a:ext cx="109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prstClr val="black"/>
                </a:solidFill>
                <a:latin typeface="Calibri"/>
              </a:rPr>
              <a:t>Subscribe</a:t>
            </a:r>
            <a:endParaRPr lang="nl-NL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6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ourselves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Show of hands:</a:t>
            </a:r>
          </a:p>
          <a:p>
            <a:r>
              <a:rPr lang="en-US" dirty="0" smtClean="0"/>
              <a:t>HL7 (v2/v3) background?</a:t>
            </a:r>
          </a:p>
          <a:p>
            <a:r>
              <a:rPr lang="en-US" dirty="0" smtClean="0"/>
              <a:t>How did you hear about FHIR?</a:t>
            </a:r>
          </a:p>
          <a:p>
            <a:r>
              <a:rPr lang="en-US" dirty="0" smtClean="0"/>
              <a:t>Platform of choice (.NET, Java, Ruby, …)?</a:t>
            </a:r>
          </a:p>
          <a:p>
            <a:r>
              <a:rPr lang="en-US" dirty="0" smtClean="0"/>
              <a:t>Familiar with HTTP, XML, JSON, REST?</a:t>
            </a:r>
          </a:p>
          <a:p>
            <a:r>
              <a:rPr lang="en-US" dirty="0" smtClean="0"/>
              <a:t>Persistence technologies used?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9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a quick GET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/fhir/Patient/1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 smtClean="0"/>
              <a:t>Content-Type: </a:t>
            </a:r>
            <a:r>
              <a:rPr lang="en-US" sz="1800" b="1" dirty="0" smtClean="0"/>
              <a:t>application/xml+fhir;charset=utf-8</a:t>
            </a:r>
          </a:p>
          <a:p>
            <a:r>
              <a:rPr lang="en-US" sz="1800" dirty="0" smtClean="0"/>
              <a:t>Content-Length: 787</a:t>
            </a:r>
          </a:p>
          <a:p>
            <a:r>
              <a:rPr lang="en-US" sz="1800" dirty="0" smtClean="0"/>
              <a:t>Content-Location: </a:t>
            </a:r>
          </a:p>
          <a:p>
            <a:r>
              <a:rPr lang="en-US" sz="1800" dirty="0" smtClean="0"/>
              <a:t>  http://fhir.furore.com/fhir/Patient/1/_history/1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  <p:sp>
        <p:nvSpPr>
          <p:cNvPr id="7" name="Rectangle 6"/>
          <p:cNvSpPr/>
          <p:nvPr/>
        </p:nvSpPr>
        <p:spPr>
          <a:xfrm>
            <a:off x="609600" y="4724400"/>
            <a:ext cx="7924800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xml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version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="1.0" </a:t>
            </a:r>
            <a:r>
              <a:rPr lang="nl-NL" dirty="0" err="1">
                <a:latin typeface="Courier New" pitchFamily="49" charset="0"/>
                <a:cs typeface="Courier New" pitchFamily="49" charset="0"/>
              </a:rPr>
              <a:t>encoding</a:t>
            </a:r>
            <a:r>
              <a:rPr lang="nl-NL" dirty="0">
                <a:latin typeface="Courier New" pitchFamily="49" charset="0"/>
                <a:cs typeface="Courier New" pitchFamily="49" charset="0"/>
              </a:rPr>
              <a:t>="UTF-8"?&gt;</a:t>
            </a:r>
          </a:p>
          <a:p>
            <a:r>
              <a:rPr lang="nb-NO" sz="10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Patient xmlns</a:t>
            </a:r>
            <a:r>
              <a:rPr lang="nb-NO" sz="1000" dirty="0">
                <a:latin typeface="Courier New" pitchFamily="49" charset="0"/>
                <a:cs typeface="Courier New" pitchFamily="49" charset="0"/>
              </a:rPr>
              <a:t>="http://hl7.org/fhir"&gt;&lt;identifier&gt;&lt;label&gt;SSN&lt;/label</a:t>
            </a:r>
            <a:r>
              <a:rPr lang="nb-NO" sz="10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identifier&gt;&lt;system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hl7.org/fhir/sid/usssn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&lt;/system&gt;&lt;id&gt;444222222&lt;/id&gt;&lt;/identifier&gt;&lt;/identifier&gt;&lt;name&gt;&lt;use&gt;official&lt;/use&gt;&lt;family&gt;Everywoman&lt;/family&gt;&lt;given&gt;Eve&lt;/given&gt;&lt;/name&gt;&lt;telecom&gt;&lt;system&gt;phone&lt;/system&gt;&lt;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value&gt;555-555 2003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&lt;/value&gt;&lt;use&gt;work&lt;/use&gt;&lt;/telecom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gender&gt;&lt;system&gt;http://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hl7.org/fhir/sid/v2-0001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&lt;/system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code&gt;F&lt;/code&gt;&lt;/gender&gt;&lt;birthDate&gt;1973-05-31&lt;/birthDate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&gt;&lt;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address&gt;&lt;use&gt;home&lt;/use&gt;&lt;line&gt;2222 Home Street&lt;/line&gt;&lt;/address&gt;&lt;text&gt;&lt;status&gt;generated&lt;/status&gt;&lt;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div xmlns</a:t>
            </a:r>
            <a:r>
              <a:rPr lang="en-US" sz="1000" dirty="0">
                <a:latin typeface="Courier New" pitchFamily="49" charset="0"/>
                <a:cs typeface="Courier New" pitchFamily="49" charset="0"/>
              </a:rPr>
              <a:t>="http://www.w3.org/1999/xhtml"&gt;Everywoman, Eve. </a:t>
            </a:r>
            <a:r>
              <a:rPr lang="en-US" sz="1000" dirty="0" smtClean="0">
                <a:latin typeface="Courier New" pitchFamily="49" charset="0"/>
                <a:cs typeface="Courier New" pitchFamily="49" charset="0"/>
              </a:rPr>
              <a:t>SSN: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444222222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&lt;/div&gt;&lt;/</a:t>
            </a:r>
            <a:r>
              <a:rPr lang="nl-NL" sz="1000" dirty="0" err="1">
                <a:latin typeface="Courier New" pitchFamily="49" charset="0"/>
                <a:cs typeface="Courier New" pitchFamily="49" charset="0"/>
              </a:rPr>
              <a:t>text</a:t>
            </a:r>
            <a:r>
              <a:rPr lang="nl-NL" sz="1000" dirty="0">
                <a:latin typeface="Courier New" pitchFamily="49" charset="0"/>
                <a:cs typeface="Courier New" pitchFamily="49" charset="0"/>
              </a:rPr>
              <a:t>&gt;&lt;/</a:t>
            </a:r>
            <a:r>
              <a:rPr lang="nl-NL" sz="1000" dirty="0" err="1" smtClean="0">
                <a:latin typeface="Courier New" pitchFamily="49" charset="0"/>
                <a:cs typeface="Courier New" pitchFamily="49" charset="0"/>
              </a:rPr>
              <a:t>Patient</a:t>
            </a:r>
            <a:r>
              <a:rPr lang="nl-NL" sz="1000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nl-NL" sz="1000" dirty="0">
              <a:latin typeface="Courier New" pitchFamily="49" charset="0"/>
              <a:cs typeface="Courier New" pitchFamily="49" charset="0"/>
            </a:endParaRPr>
          </a:p>
          <a:p>
            <a:endParaRPr lang="nl-NL" sz="9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934200" y="4724400"/>
            <a:ext cx="685800" cy="5334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loud 9"/>
          <p:cNvSpPr/>
          <p:nvPr/>
        </p:nvSpPr>
        <p:spPr bwMode="auto">
          <a:xfrm>
            <a:off x="7077075" y="4105275"/>
            <a:ext cx="16764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UTF-8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encoded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352800" y="2209800"/>
            <a:ext cx="1219200" cy="8096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loud 13"/>
          <p:cNvSpPr/>
          <p:nvPr/>
        </p:nvSpPr>
        <p:spPr bwMode="auto">
          <a:xfrm>
            <a:off x="4419600" y="1833563"/>
            <a:ext cx="3276600" cy="9144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HTTP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Verb + path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17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332657"/>
            <a:ext cx="7334577" cy="1152128"/>
          </a:xfrm>
        </p:spPr>
        <p:txBody>
          <a:bodyPr/>
          <a:lstStyle/>
          <a:p>
            <a:r>
              <a:rPr lang="en-US" dirty="0" smtClean="0"/>
              <a:t>A Resource’s REST 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fact: an URL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http://server.org/fhir/Patient/1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16200000">
            <a:off x="3848102" y="2095500"/>
            <a:ext cx="381000" cy="2895600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37454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endpoint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6257258" y="2075786"/>
            <a:ext cx="380999" cy="1430084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7277104" y="3311004"/>
            <a:ext cx="380999" cy="457206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22309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63162" y="37454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5029200"/>
            <a:ext cx="631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This URL resolves to the current version of a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93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152400" y="1741714"/>
            <a:ext cx="8915400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248080" y="1705335"/>
            <a:ext cx="8667319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2994999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16" name="TextBox 15"/>
          <p:cNvSpPr txBox="1"/>
          <p:nvPr/>
        </p:nvSpPr>
        <p:spPr>
          <a:xfrm>
            <a:off x="3456110" y="2812918"/>
            <a:ext cx="49455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&lt;id value="4705149-patient"/&gt;</a:t>
            </a:r>
            <a:br>
              <a:rPr lang="en-US" sz="1600" dirty="0"/>
            </a:br>
            <a:r>
              <a:rPr lang="en-US" sz="1600" dirty="0"/>
              <a:t>    &lt;meta&gt;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versionId</a:t>
            </a:r>
            <a:r>
              <a:rPr lang="en-US" sz="1600" dirty="0"/>
              <a:t> value="4"/&gt;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lastUpdated</a:t>
            </a:r>
            <a:r>
              <a:rPr lang="en-US" sz="1600" dirty="0"/>
              <a:t> value="2015-08-10T16:18:46Z"/&gt;</a:t>
            </a:r>
            <a:br>
              <a:rPr lang="en-US" sz="1600" dirty="0"/>
            </a:br>
            <a:r>
              <a:rPr lang="en-US" sz="1600" dirty="0"/>
              <a:t>    &lt;/meta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…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9028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67352" y="1981200"/>
            <a:ext cx="8077200" cy="23622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 metadata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2362200"/>
          </a:xfrm>
        </p:spPr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dirty="0"/>
              <a:t>/fhir/Patient/1 </a:t>
            </a:r>
            <a:r>
              <a:rPr lang="en-US" sz="1800" dirty="0" smtClean="0"/>
              <a:t>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b="1" dirty="0"/>
              <a:t>Content-Location</a:t>
            </a:r>
            <a:r>
              <a:rPr lang="en-US" sz="1800" dirty="0"/>
              <a:t>: </a:t>
            </a:r>
            <a:r>
              <a:rPr lang="en-US" sz="1800" dirty="0" smtClean="0"/>
              <a:t>http://sever.om/fhir/Patient/1</a:t>
            </a:r>
            <a:r>
              <a:rPr lang="en-US" sz="1800" dirty="0"/>
              <a:t>/_history/12</a:t>
            </a:r>
          </a:p>
          <a:p>
            <a:r>
              <a:rPr lang="en-US" sz="1800" b="1" dirty="0" smtClean="0"/>
              <a:t>Last-Modified</a:t>
            </a:r>
            <a:r>
              <a:rPr lang="en-US" sz="1800" dirty="0"/>
              <a:t>: Tue, 29 May 2012 23:45:32 GMT</a:t>
            </a:r>
          </a:p>
          <a:p>
            <a:r>
              <a:rPr lang="de-DE" sz="1800" b="1" dirty="0" err="1" smtClean="0"/>
              <a:t>Category</a:t>
            </a:r>
            <a:r>
              <a:rPr lang="de-DE" sz="1800" dirty="0"/>
              <a:t>: </a:t>
            </a:r>
            <a:r>
              <a:rPr lang="nl-NL" sz="1800" dirty="0">
                <a:solidFill>
                  <a:srgbClr val="FF0000"/>
                </a:solidFill>
              </a:rPr>
              <a:t>http://example.org/fhir/Status#Test</a:t>
            </a:r>
            <a:r>
              <a:rPr lang="de-DE" sz="1800" dirty="0">
                <a:solidFill>
                  <a:srgbClr val="FF0000"/>
                </a:solidFill>
              </a:rPr>
              <a:t>; </a:t>
            </a:r>
            <a:r>
              <a:rPr lang="de-DE" sz="1800" dirty="0" smtClean="0">
                <a:solidFill>
                  <a:srgbClr val="FF0000"/>
                </a:solidFill>
              </a:rPr>
              <a:t/>
            </a:r>
            <a:br>
              <a:rPr lang="de-DE" sz="1800" dirty="0" smtClean="0">
                <a:solidFill>
                  <a:srgbClr val="FF0000"/>
                </a:solidFill>
              </a:rPr>
            </a:br>
            <a:r>
              <a:rPr lang="de-DE" sz="1800" dirty="0" err="1" smtClean="0">
                <a:solidFill>
                  <a:srgbClr val="FF0000"/>
                </a:solidFill>
              </a:rPr>
              <a:t>scheme</a:t>
            </a:r>
            <a:r>
              <a:rPr lang="de-DE" sz="1800" dirty="0">
                <a:solidFill>
                  <a:srgbClr val="FF0000"/>
                </a:solidFill>
              </a:rPr>
              <a:t>="</a:t>
            </a:r>
            <a:r>
              <a:rPr lang="nl-NL" sz="1800" dirty="0">
                <a:solidFill>
                  <a:srgbClr val="FF0000"/>
                </a:solidFill>
              </a:rPr>
              <a:t> http://</a:t>
            </a:r>
            <a:r>
              <a:rPr lang="nl-NL" sz="1800" dirty="0" smtClean="0">
                <a:solidFill>
                  <a:srgbClr val="FF0000"/>
                </a:solidFill>
              </a:rPr>
              <a:t>hl7.org/fhir/tag</a:t>
            </a:r>
            <a:r>
              <a:rPr lang="de-DE" sz="1800" dirty="0" smtClean="0">
                <a:solidFill>
                  <a:srgbClr val="FF0000"/>
                </a:solidFill>
              </a:rPr>
              <a:t>"; </a:t>
            </a:r>
            <a:r>
              <a:rPr lang="de-DE" sz="1800" dirty="0" err="1">
                <a:solidFill>
                  <a:srgbClr val="FF0000"/>
                </a:solidFill>
              </a:rPr>
              <a:t>label</a:t>
            </a:r>
            <a:r>
              <a:rPr lang="de-DE" sz="1800" dirty="0">
                <a:solidFill>
                  <a:srgbClr val="FF0000"/>
                </a:solidFill>
              </a:rPr>
              <a:t>="</a:t>
            </a:r>
            <a:r>
              <a:rPr lang="de-DE" sz="1800" dirty="0" err="1">
                <a:solidFill>
                  <a:srgbClr val="FF0000"/>
                </a:solidFill>
              </a:rPr>
              <a:t>Our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err="1">
                <a:solidFill>
                  <a:srgbClr val="FF0000"/>
                </a:solidFill>
              </a:rPr>
              <a:t>test</a:t>
            </a:r>
            <a:r>
              <a:rPr lang="de-DE" sz="1800" dirty="0">
                <a:solidFill>
                  <a:srgbClr val="FF0000"/>
                </a:solidFill>
              </a:rPr>
              <a:t> </a:t>
            </a:r>
            <a:r>
              <a:rPr lang="de-DE" sz="1800" dirty="0" smtClean="0">
                <a:solidFill>
                  <a:srgbClr val="FF0000"/>
                </a:solidFill>
              </a:rPr>
              <a:t>tag" </a:t>
            </a:r>
            <a:endParaRPr lang="de-DE" sz="1800" dirty="0">
              <a:solidFill>
                <a:srgbClr val="FF0000"/>
              </a:solidFill>
            </a:endParaRPr>
          </a:p>
          <a:p>
            <a:r>
              <a:rPr lang="nl-NL" sz="1800" i="1" dirty="0"/>
              <a:t/>
            </a:r>
            <a:br>
              <a:rPr lang="nl-NL" sz="1800" i="1" dirty="0"/>
            </a:br>
            <a:endParaRPr lang="en-US" sz="1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260637"/>
              </p:ext>
            </p:extLst>
          </p:nvPr>
        </p:nvGraphicFramePr>
        <p:xfrm>
          <a:off x="394648" y="4572000"/>
          <a:ext cx="8382000" cy="1645920"/>
        </p:xfrm>
        <a:graphic>
          <a:graphicData uri="http://schemas.openxmlformats.org/drawingml/2006/table">
            <a:tbl>
              <a:tblPr bandRow="1">
                <a:tableStyleId>{284E427A-3D55-4303-BF80-6455036E1DE7}</a:tableStyleId>
              </a:tblPr>
              <a:tblGrid>
                <a:gridCol w="4191000"/>
                <a:gridCol w="4191000"/>
              </a:tblGrid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http://hl7.org/fhir/tag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/>
                        <a:t>A general tag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 dirty="0"/>
                        <a:t>http://hl7.org/fhir/tag/profile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profile tag - a claim that the Resource conforms to the profile identified in the term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nl-NL"/>
                        <a:t>http://hl7.org/fhir/tag/security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A security label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9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(meta)data </a:t>
            </a:r>
            <a:r>
              <a:rPr lang="nl-NL" dirty="0" err="1" smtClean="0"/>
              <a:t>to</a:t>
            </a:r>
            <a:r>
              <a:rPr lang="nl-NL" dirty="0" smtClean="0"/>
              <a:t> HTTP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81000" y="2286000"/>
            <a:ext cx="4114800" cy="2590800"/>
          </a:xfrm>
        </p:spPr>
        <p:txBody>
          <a:bodyPr/>
          <a:lstStyle/>
          <a:p>
            <a:r>
              <a:rPr lang="nl-NL" dirty="0" smtClean="0"/>
              <a:t>Resource data</a:t>
            </a:r>
          </a:p>
          <a:p>
            <a:r>
              <a:rPr lang="nl-NL" dirty="0" smtClean="0"/>
              <a:t>Resource </a:t>
            </a:r>
            <a:r>
              <a:rPr lang="nl-NL" dirty="0" err="1" smtClean="0"/>
              <a:t>id</a:t>
            </a:r>
            <a:endParaRPr lang="nl-NL" dirty="0" smtClean="0"/>
          </a:p>
          <a:p>
            <a:r>
              <a:rPr lang="nl-NL" dirty="0" smtClean="0"/>
              <a:t>Resource version</a:t>
            </a:r>
            <a:endParaRPr lang="nl-NL" dirty="0"/>
          </a:p>
          <a:p>
            <a:r>
              <a:rPr lang="nl-NL" dirty="0" smtClean="0"/>
              <a:t>Last update date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95800" y="2286000"/>
            <a:ext cx="4114800" cy="2667000"/>
          </a:xfrm>
        </p:spPr>
        <p:txBody>
          <a:bodyPr/>
          <a:lstStyle/>
          <a:p>
            <a:r>
              <a:rPr lang="nl-NL" dirty="0" smtClean="0"/>
              <a:t>http body</a:t>
            </a:r>
          </a:p>
          <a:p>
            <a:r>
              <a:rPr lang="nl-NL" dirty="0" err="1" smtClean="0"/>
              <a:t>Url</a:t>
            </a:r>
            <a:endParaRPr lang="nl-NL" dirty="0" smtClean="0"/>
          </a:p>
          <a:p>
            <a:r>
              <a:rPr lang="nl-NL" dirty="0" smtClean="0"/>
              <a:t>ETag</a:t>
            </a:r>
          </a:p>
          <a:p>
            <a:r>
              <a:rPr lang="nl-NL" dirty="0" smtClean="0"/>
              <a:t>Last-Modified header</a:t>
            </a:r>
          </a:p>
        </p:txBody>
      </p:sp>
    </p:spTree>
    <p:extLst>
      <p:ext uri="{BB962C8B-B14F-4D97-AF65-F5344CB8AC3E}">
        <p14:creationId xmlns:p14="http://schemas.microsoft.com/office/powerpoint/2010/main" val="38535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more look at the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/fhir/Patient/1</a:t>
            </a:r>
            <a:r>
              <a:rPr lang="en-US" sz="1800" dirty="0" smtClean="0"/>
              <a:t> 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/>
              <a:t>Content-Type: </a:t>
            </a:r>
            <a:r>
              <a:rPr lang="en-US" sz="1800" dirty="0" smtClean="0"/>
              <a:t>application/xml+fhir;charset=utf-8</a:t>
            </a:r>
            <a:endParaRPr lang="en-US" sz="1800" dirty="0"/>
          </a:p>
          <a:p>
            <a:r>
              <a:rPr lang="en-US" sz="1800" dirty="0" smtClean="0"/>
              <a:t>Content-Length: 787</a:t>
            </a:r>
          </a:p>
          <a:p>
            <a:r>
              <a:rPr lang="en-US" sz="2300" b="1" dirty="0" smtClean="0">
                <a:solidFill>
                  <a:schemeClr val="accent1"/>
                </a:solidFill>
              </a:rPr>
              <a:t>Content-Location:  http://fhir.furore.com/fhir/Patient/1/_history/12</a:t>
            </a:r>
          </a:p>
          <a:p>
            <a:r>
              <a:rPr lang="en-US" sz="1800" dirty="0" smtClean="0"/>
              <a:t>Last-Modified: Tue, 29 May 2012 23:45:32 GMT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8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a specific version…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the version-specific URL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http://server.org/fhir/</a:t>
            </a:r>
            <a:r>
              <a:rPr lang="en-US" dirty="0" smtClean="0"/>
              <a:t> (continued)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		Patient/1/_history/4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 rot="5400000">
            <a:off x="3695701" y="1790699"/>
            <a:ext cx="381000" cy="32004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7319" y="2895599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path</a:t>
            </a:r>
            <a:endParaRPr lang="en-US" dirty="0"/>
          </a:p>
        </p:txBody>
      </p:sp>
      <p:sp>
        <p:nvSpPr>
          <p:cNvPr id="8" name="Left Brace 7"/>
          <p:cNvSpPr/>
          <p:nvPr/>
        </p:nvSpPr>
        <p:spPr bwMode="auto">
          <a:xfrm rot="5400000">
            <a:off x="2767302" y="3785900"/>
            <a:ext cx="380998" cy="1343601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743904" y="4682606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397406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type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00" y="510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identifier</a:t>
            </a:r>
            <a:endParaRPr lang="en-US" dirty="0"/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5905502" y="4610099"/>
            <a:ext cx="380999" cy="609602"/>
          </a:xfrm>
          <a:prstGeom prst="leftBrace">
            <a:avLst>
              <a:gd name="adj1" fmla="val 8333"/>
              <a:gd name="adj2" fmla="val 4918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86400" y="50328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version 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9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for versions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27180" y="3031123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v15 </a:t>
            </a:r>
            <a:r>
              <a:rPr lang="en-US" sz="1100" b="1" dirty="0" smtClean="0">
                <a:solidFill>
                  <a:schemeClr val="bg1"/>
                </a:solidFill>
              </a:rPr>
              <a:t>– 2012-12-09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077361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13" idx="3"/>
          </p:cNvCxnSpPr>
          <p:nvPr/>
        </p:nvCxnSpPr>
        <p:spPr bwMode="auto">
          <a:xfrm rot="10800000">
            <a:off x="4727580" y="3907423"/>
            <a:ext cx="1216020" cy="1169938"/>
          </a:xfrm>
          <a:prstGeom prst="bentConnector3">
            <a:avLst>
              <a:gd name="adj1" fmla="val 764"/>
            </a:avLst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55307" y="22522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20" name="Rectangle 19"/>
          <p:cNvSpPr/>
          <p:nvPr/>
        </p:nvSpPr>
        <p:spPr>
          <a:xfrm>
            <a:off x="3812507" y="2667000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22" name="Rectangle 21"/>
          <p:cNvSpPr/>
          <p:nvPr/>
        </p:nvSpPr>
        <p:spPr>
          <a:xfrm>
            <a:off x="4803107" y="3242846"/>
            <a:ext cx="4340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33</a:t>
            </a:r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754038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465160" y="4253552"/>
            <a:ext cx="8077200" cy="2209800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836761"/>
            <a:ext cx="8077200" cy="1820839"/>
          </a:xfrm>
          <a:prstGeom prst="rect">
            <a:avLst/>
          </a:prstGeom>
          <a:ln>
            <a:headEnd type="none" w="med" len="med"/>
            <a:tailEnd type="none" w="med" len="med"/>
          </a:ln>
          <a:ex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“representations”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480520"/>
          </a:xfrm>
        </p:spPr>
        <p:txBody>
          <a:bodyPr/>
          <a:lstStyle/>
          <a:p>
            <a:r>
              <a:rPr lang="en-US" sz="1800" dirty="0" smtClean="0"/>
              <a:t>GET </a:t>
            </a:r>
            <a:r>
              <a:rPr lang="en-US" sz="1800" b="1" dirty="0" smtClean="0"/>
              <a:t>/fhir/Patient/1</a:t>
            </a:r>
            <a:r>
              <a:rPr lang="en-US" sz="2300" b="1" dirty="0">
                <a:solidFill>
                  <a:schemeClr val="accent1"/>
                </a:solidFill>
              </a:rPr>
              <a:t>?_</a:t>
            </a:r>
            <a:r>
              <a:rPr lang="en-US" sz="2300" b="1" dirty="0" smtClean="0">
                <a:solidFill>
                  <a:schemeClr val="accent1"/>
                </a:solidFill>
              </a:rPr>
              <a:t>format=json </a:t>
            </a:r>
            <a:r>
              <a:rPr lang="en-US" sz="1800" dirty="0" smtClean="0"/>
              <a:t>HTTP/1.1</a:t>
            </a:r>
          </a:p>
          <a:p>
            <a:endParaRPr lang="en-US" sz="1800" dirty="0" smtClean="0"/>
          </a:p>
          <a:p>
            <a:r>
              <a:rPr lang="en-US" sz="1800" dirty="0" smtClean="0"/>
              <a:t>HTTP/1.1 200 OK</a:t>
            </a:r>
          </a:p>
          <a:p>
            <a:r>
              <a:rPr lang="en-US" sz="1800" dirty="0"/>
              <a:t>Content-Type: </a:t>
            </a:r>
            <a:r>
              <a:rPr lang="en-US" sz="1800" dirty="0" smtClean="0"/>
              <a:t>application/json+fhir;charset=utf-8</a:t>
            </a:r>
            <a:endParaRPr lang="en-US" sz="1800" dirty="0"/>
          </a:p>
          <a:p>
            <a:r>
              <a:rPr lang="en-US" sz="1800" dirty="0" smtClean="0"/>
              <a:t>Content-Length: 787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/>
              <a:t>GET </a:t>
            </a:r>
            <a:r>
              <a:rPr lang="en-US" sz="1800" b="1" dirty="0"/>
              <a:t>/</a:t>
            </a:r>
            <a:r>
              <a:rPr lang="en-US" sz="1800" b="1" dirty="0" smtClean="0"/>
              <a:t>fhir/Patient/1</a:t>
            </a:r>
            <a:r>
              <a:rPr lang="en-US" sz="1800" dirty="0" smtClean="0"/>
              <a:t> </a:t>
            </a:r>
            <a:r>
              <a:rPr lang="en-US" sz="1800" dirty="0"/>
              <a:t>HTTP/1.1</a:t>
            </a:r>
          </a:p>
          <a:p>
            <a:r>
              <a:rPr lang="en-US" sz="2300" b="1" dirty="0">
                <a:solidFill>
                  <a:schemeClr val="accent1"/>
                </a:solidFill>
              </a:rPr>
              <a:t>Accept: </a:t>
            </a:r>
            <a:r>
              <a:rPr lang="en-US" sz="2300" b="1" dirty="0" smtClean="0">
                <a:solidFill>
                  <a:schemeClr val="accent1"/>
                </a:solidFill>
              </a:rPr>
              <a:t>application/json+fhir</a:t>
            </a:r>
            <a:endParaRPr lang="en-US" sz="2300" b="1" dirty="0">
              <a:solidFill>
                <a:schemeClr val="accent1"/>
              </a:solidFill>
            </a:endParaRPr>
          </a:p>
          <a:p>
            <a:endParaRPr lang="en-US" sz="1800" dirty="0"/>
          </a:p>
          <a:p>
            <a:r>
              <a:rPr lang="en-US" sz="1800" dirty="0"/>
              <a:t>HTTP/1.1 200 OK</a:t>
            </a:r>
          </a:p>
          <a:p>
            <a:r>
              <a:rPr lang="en-US" sz="1800" dirty="0"/>
              <a:t>Content-Type: </a:t>
            </a:r>
            <a:r>
              <a:rPr lang="en-US" sz="1800" dirty="0" smtClean="0"/>
              <a:t>application/json+fhir;charset=utf-8</a:t>
            </a:r>
            <a:endParaRPr lang="en-US" sz="1800" dirty="0"/>
          </a:p>
          <a:p>
            <a:r>
              <a:rPr lang="en-US" sz="1800" dirty="0"/>
              <a:t>Content-Length: </a:t>
            </a:r>
            <a:r>
              <a:rPr lang="en-US" sz="1800" dirty="0" smtClean="0"/>
              <a:t>787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518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DO I REALLY HAVE TO IMPLEMENT VERSIONS?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DO I REALLY NEED TO SUPPORT THAT PRE-HISTORIC XML STUFF?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63639" y="2971800"/>
            <a:ext cx="656116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NO,</a:t>
            </a:r>
            <a:r>
              <a:rPr lang="en-US" dirty="0" smtClean="0"/>
              <a:t> You are not required to keep history, and may return 410 (Gone) on a “vread” </a:t>
            </a:r>
            <a:r>
              <a:rPr lang="en-US" i="1" dirty="0" smtClean="0"/>
              <a:t>for any request for an older version than the current one!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715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Level Setting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Should be familiar with basics of FHIR – from Introduction to FHIR or equivalent presentation or experience</a:t>
            </a:r>
          </a:p>
          <a:p>
            <a:r>
              <a:rPr lang="en-CA" sz="2800" dirty="0" smtClean="0"/>
              <a:t>This presentation will drill a little deeper into FHIR messaging, documents, XML and JSON syntax, etc.</a:t>
            </a:r>
          </a:p>
          <a:p>
            <a:r>
              <a:rPr lang="en-CA" sz="2800" dirty="0" smtClean="0"/>
              <a:t>Will get through as much as we can . . .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799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8076257" y="5562600"/>
            <a:ext cx="762943" cy="90431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23528" y="332657"/>
            <a:ext cx="8515672" cy="13437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Conformance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209800"/>
            <a:ext cx="39058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Which FHIR version?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Which Resources?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search operations?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 formats?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Is this a test server?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Who can I contact?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What’s the name of the software?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YOU SUPPORT HISTORY?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DO YOU SUPPORT XML/JSON?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551597" y="6045532"/>
            <a:ext cx="424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linkClick r:id="rId2"/>
              </a:rPr>
              <a:t>http://</a:t>
            </a:r>
            <a:r>
              <a:rPr lang="nl-NL" dirty="0" smtClean="0">
                <a:hlinkClick r:id="rId2"/>
              </a:rPr>
              <a:t>www.hl7.org/fhir/conformance.htm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067" y="504069"/>
            <a:ext cx="3401661" cy="572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in the spec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990601" y="2590800"/>
            <a:ext cx="716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Let’s look at these operations in the specification….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287336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Mapping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verbs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/>
              <a:t>create 2.1.10 </a:t>
            </a:r>
          </a:p>
          <a:p>
            <a:r>
              <a:rPr lang="en-US" dirty="0">
                <a:latin typeface="+mj-lt"/>
              </a:rPr>
              <a:t>The create interaction creates a new resource in a server assigned location. </a:t>
            </a:r>
            <a:r>
              <a:rPr lang="en-US" dirty="0" smtClean="0">
                <a:latin typeface="+mj-lt"/>
              </a:rPr>
              <a:t>The </a:t>
            </a:r>
            <a:r>
              <a:rPr lang="en-US" dirty="0">
                <a:latin typeface="+mj-lt"/>
              </a:rPr>
              <a:t>create interaction is performed by an HTTP POST operation as shown: </a:t>
            </a:r>
          </a:p>
          <a:p>
            <a:r>
              <a:rPr lang="en-US" dirty="0" smtClean="0"/>
              <a:t>	POST </a:t>
            </a:r>
            <a:r>
              <a:rPr lang="en-US" dirty="0"/>
              <a:t>[service-url]/[resourcetype] (?_format=mimeType) </a:t>
            </a:r>
          </a:p>
          <a:p>
            <a:r>
              <a:rPr lang="en-US" sz="1800" b="1" dirty="0" smtClean="0"/>
              <a:t>read </a:t>
            </a:r>
            <a:r>
              <a:rPr lang="en-US" sz="1800" b="1" dirty="0"/>
              <a:t>2.1.6 </a:t>
            </a:r>
          </a:p>
          <a:p>
            <a:r>
              <a:rPr lang="en-US" dirty="0">
                <a:latin typeface="+mj-lt"/>
              </a:rPr>
              <a:t>The read interaction accesses the current contents of a resource. The interaction is performed by an HTTP GET operation as shown: </a:t>
            </a:r>
          </a:p>
          <a:p>
            <a:r>
              <a:rPr lang="en-US" dirty="0" smtClean="0"/>
              <a:t>	GET </a:t>
            </a:r>
            <a:r>
              <a:rPr lang="en-US" dirty="0"/>
              <a:t>[service-url]/[resourcetype</a:t>
            </a:r>
            <a:r>
              <a:rPr lang="en-US" dirty="0" smtClean="0"/>
              <a:t>]/{id</a:t>
            </a:r>
            <a:r>
              <a:rPr lang="en-US" dirty="0"/>
              <a:t>} (?_format=mimeType) </a:t>
            </a:r>
            <a:endParaRPr lang="en-US" dirty="0" smtClean="0"/>
          </a:p>
          <a:p>
            <a:r>
              <a:rPr lang="en-US" sz="1800" b="1" dirty="0" smtClean="0"/>
              <a:t>update </a:t>
            </a:r>
            <a:r>
              <a:rPr lang="en-US" sz="1800" b="1" dirty="0"/>
              <a:t>2.1.8 </a:t>
            </a:r>
          </a:p>
          <a:p>
            <a:r>
              <a:rPr lang="en-US" dirty="0">
                <a:latin typeface="+mj-lt"/>
              </a:rPr>
              <a:t>The update interaction creates a new current version for an existing resource or creates a new resource if no resource already exists for the given id. The update interaction is </a:t>
            </a:r>
            <a:r>
              <a:rPr lang="en-US" dirty="0" smtClean="0">
                <a:latin typeface="+mj-lt"/>
              </a:rPr>
              <a:t>performed </a:t>
            </a:r>
            <a:r>
              <a:rPr lang="en-US" dirty="0">
                <a:latin typeface="+mj-lt"/>
              </a:rPr>
              <a:t>by an HTTP PUT operation as shown: </a:t>
            </a:r>
          </a:p>
          <a:p>
            <a:r>
              <a:rPr lang="en-US" dirty="0" smtClean="0"/>
              <a:t>	PUT </a:t>
            </a:r>
            <a:r>
              <a:rPr lang="en-US" dirty="0"/>
              <a:t>[service-url]/[resourcetype</a:t>
            </a:r>
            <a:r>
              <a:rPr lang="en-US" dirty="0" smtClean="0"/>
              <a:t>]/{id</a:t>
            </a:r>
            <a:r>
              <a:rPr lang="en-US" dirty="0"/>
              <a:t>} (?_format=mimeType) </a:t>
            </a:r>
            <a:endParaRPr lang="en-US" dirty="0" smtClean="0"/>
          </a:p>
          <a:p>
            <a:r>
              <a:rPr lang="en-US" sz="1800" b="1" dirty="0" smtClean="0"/>
              <a:t>delete </a:t>
            </a:r>
            <a:r>
              <a:rPr lang="en-US" sz="1800" b="1" dirty="0"/>
              <a:t>2.1.9 </a:t>
            </a:r>
          </a:p>
          <a:p>
            <a:r>
              <a:rPr lang="en-US" dirty="0">
                <a:latin typeface="+mj-lt"/>
              </a:rPr>
              <a:t>The delete interaction removes an existing resource. The interaction is performed by an HTTP DELETE operation as shown: </a:t>
            </a:r>
          </a:p>
          <a:p>
            <a:r>
              <a:rPr lang="en-US" dirty="0" smtClean="0"/>
              <a:t>	DELETE </a:t>
            </a:r>
            <a:r>
              <a:rPr lang="en-US" dirty="0"/>
              <a:t>[service-url]/[resourcetype</a:t>
            </a:r>
            <a:r>
              <a:rPr lang="en-US" dirty="0" smtClean="0"/>
              <a:t>]/{id</a:t>
            </a:r>
            <a:r>
              <a:rPr lang="en-US" dirty="0"/>
              <a:t>}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63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create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b="1" dirty="0" smtClean="0"/>
              <a:t>POST</a:t>
            </a:r>
            <a:r>
              <a:rPr lang="en-US" dirty="0" smtClean="0"/>
              <a:t> the contents to an url which indicates the resource type: </a:t>
            </a:r>
          </a:p>
          <a:p>
            <a:pPr lvl="1"/>
            <a:r>
              <a:rPr lang="en-US" dirty="0" smtClean="0"/>
              <a:t>E.g. http://server.org/fhir/Patient</a:t>
            </a:r>
          </a:p>
          <a:p>
            <a:r>
              <a:rPr lang="en-US" dirty="0" smtClean="0"/>
              <a:t>Supply body’s format in </a:t>
            </a:r>
            <a:r>
              <a:rPr lang="en-US" b="1" dirty="0" smtClean="0"/>
              <a:t>Content-Type header</a:t>
            </a:r>
            <a:r>
              <a:rPr lang="en-US" dirty="0" smtClean="0"/>
              <a:t>  </a:t>
            </a:r>
          </a:p>
          <a:p>
            <a:r>
              <a:rPr lang="en-US" dirty="0" smtClean="0"/>
              <a:t>Server returns </a:t>
            </a:r>
            <a:r>
              <a:rPr lang="en-US" b="1" dirty="0" smtClean="0"/>
              <a:t>201 (Created).</a:t>
            </a:r>
          </a:p>
          <a:p>
            <a:r>
              <a:rPr lang="en-US" dirty="0" smtClean="0"/>
              <a:t>Returns only the newly assigned </a:t>
            </a:r>
            <a:r>
              <a:rPr lang="en-US" b="1" dirty="0" smtClean="0"/>
              <a:t>version id</a:t>
            </a:r>
            <a:r>
              <a:rPr lang="en-US" dirty="0" smtClean="0"/>
              <a:t> URL in the </a:t>
            </a:r>
            <a:r>
              <a:rPr lang="en-US" b="1" dirty="0" smtClean="0"/>
              <a:t>Location</a:t>
            </a:r>
            <a:r>
              <a:rPr lang="en-US" dirty="0" smtClean="0"/>
              <a:t> header.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41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update a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b="1" dirty="0" smtClean="0"/>
              <a:t>PUT</a:t>
            </a:r>
            <a:r>
              <a:rPr lang="en-US" dirty="0" smtClean="0"/>
              <a:t> on the resource’s URL, with the new contents in the body</a:t>
            </a:r>
          </a:p>
          <a:p>
            <a:r>
              <a:rPr lang="en-US" dirty="0" smtClean="0"/>
              <a:t>Tell server the body’s format (xml/json) in the </a:t>
            </a:r>
            <a:r>
              <a:rPr lang="en-US" b="1" dirty="0" smtClean="0"/>
              <a:t>Content-Type</a:t>
            </a:r>
            <a:r>
              <a:rPr lang="en-US" dirty="0" smtClean="0"/>
              <a:t> header  </a:t>
            </a:r>
          </a:p>
          <a:p>
            <a:r>
              <a:rPr lang="en-US" dirty="0" smtClean="0"/>
              <a:t>Server returns 200</a:t>
            </a:r>
            <a:r>
              <a:rPr lang="en-US" b="1" dirty="0"/>
              <a:t> </a:t>
            </a:r>
            <a:r>
              <a:rPr lang="en-US" dirty="0" smtClean="0"/>
              <a:t>and the URL to new version in the </a:t>
            </a:r>
            <a:r>
              <a:rPr lang="en-US" b="1" dirty="0" smtClean="0"/>
              <a:t>Content-Location</a:t>
            </a:r>
            <a:r>
              <a:rPr lang="en-US" dirty="0" smtClean="0"/>
              <a:t> header.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58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PUT to create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might/might not allow you to PUT to an id that does not yet exist. </a:t>
            </a:r>
          </a:p>
          <a:p>
            <a:r>
              <a:rPr lang="en-US" dirty="0" smtClean="0"/>
              <a:t>If it does: Server returns 201 and resource gets created at that location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</a:t>
            </a:r>
            <a:r>
              <a:rPr lang="en-US" dirty="0" smtClean="0"/>
              <a:t> </a:t>
            </a:r>
            <a:r>
              <a:rPr lang="en-US" i="1" dirty="0" smtClean="0"/>
              <a:t>client determines resource’s id</a:t>
            </a:r>
            <a:r>
              <a:rPr lang="en-US" dirty="0" smtClean="0"/>
              <a:t>!</a:t>
            </a:r>
          </a:p>
          <a:p>
            <a:r>
              <a:rPr lang="en-US" dirty="0" smtClean="0"/>
              <a:t>If it does not: server returns 405 (Method not allowed)</a:t>
            </a:r>
          </a:p>
        </p:txBody>
      </p:sp>
    </p:spTree>
    <p:extLst>
      <p:ext uri="{BB962C8B-B14F-4D97-AF65-F5344CB8AC3E}">
        <p14:creationId xmlns:p14="http://schemas.microsoft.com/office/powerpoint/2010/main" val="313593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Version-aware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requires client to send Content-Location header with a version-specific URL</a:t>
            </a:r>
          </a:p>
          <a:p>
            <a:r>
              <a:rPr lang="en-US" dirty="0" smtClean="0"/>
              <a:t>Server uses this to check whether you are updating the latest version.</a:t>
            </a:r>
          </a:p>
          <a:p>
            <a:r>
              <a:rPr lang="en-US" dirty="0" smtClean="0"/>
              <a:t>Server will then return 409 (Conflict) if it has been updated by someone else in the meantime</a:t>
            </a:r>
          </a:p>
        </p:txBody>
      </p:sp>
    </p:spTree>
    <p:extLst>
      <p:ext uri="{BB962C8B-B14F-4D97-AF65-F5344CB8AC3E}">
        <p14:creationId xmlns:p14="http://schemas.microsoft.com/office/powerpoint/2010/main" val="373323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‘deleted’ Resource?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Trying read operations will return in a 410 (Gone) result instead of 404 (Not Found)</a:t>
            </a:r>
          </a:p>
          <a:p>
            <a:r>
              <a:rPr lang="en-US" dirty="0" smtClean="0"/>
              <a:t>The resource will not be returned by the search operation</a:t>
            </a:r>
          </a:p>
          <a:p>
            <a:r>
              <a:rPr lang="en-US" dirty="0" smtClean="0"/>
              <a:t>You can “undelete” by doing an update with fresh content</a:t>
            </a:r>
          </a:p>
          <a:p>
            <a:r>
              <a:rPr lang="en-US" dirty="0" smtClean="0"/>
              <a:t>Just a “marker” in a resource’s history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1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deletions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9216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v12 </a:t>
            </a:r>
            <a:r>
              <a:rPr lang="en-US" sz="1100" dirty="0" smtClean="0"/>
              <a:t>– 2012-12-04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540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22380" y="2650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50506" y="1765012"/>
            <a:ext cx="45694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12</a:t>
            </a:r>
            <a:endParaRPr lang="en-US" sz="1600" b="1" dirty="0"/>
          </a:p>
        </p:txBody>
      </p:sp>
      <p:sp>
        <p:nvSpPr>
          <p:cNvPr id="15" name="Rectangle 14"/>
          <p:cNvSpPr/>
          <p:nvPr/>
        </p:nvSpPr>
        <p:spPr>
          <a:xfrm>
            <a:off x="3644788" y="2540169"/>
            <a:ext cx="4889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3352800" y="2133600"/>
            <a:ext cx="48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873388" y="2971800"/>
            <a:ext cx="49024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109849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2" idx="3"/>
          </p:cNvCxnSpPr>
          <p:nvPr/>
        </p:nvCxnSpPr>
        <p:spPr bwMode="auto">
          <a:xfrm rot="16200000" flipV="1">
            <a:off x="4871710" y="4462790"/>
            <a:ext cx="1115080" cy="800099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1484310" y="3048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3429000"/>
            <a:ext cx="3200400" cy="17526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DELETION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3352800"/>
            <a:ext cx="3886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7390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history - revival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7200" y="1888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v13 </a:t>
            </a:r>
            <a:r>
              <a:rPr lang="en-US" sz="1100" dirty="0" smtClean="0"/>
              <a:t>– 2012-12-05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25490" y="2269123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v14 </a:t>
            </a:r>
            <a:r>
              <a:rPr lang="en-US" sz="1100" dirty="0" smtClean="0"/>
              <a:t>– 2012-12-08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2159169"/>
            <a:ext cx="419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US" sz="1600" b="1" dirty="0"/>
          </a:p>
        </p:txBody>
      </p:sp>
      <p:sp>
        <p:nvSpPr>
          <p:cNvPr id="17" name="Rectangle 16"/>
          <p:cNvSpPr/>
          <p:nvPr/>
        </p:nvSpPr>
        <p:spPr>
          <a:xfrm>
            <a:off x="2819400" y="1752600"/>
            <a:ext cx="4075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13</a:t>
            </a:r>
            <a:endParaRPr lang="en-US" sz="1600" b="1" dirty="0"/>
          </a:p>
        </p:txBody>
      </p:sp>
      <p:sp>
        <p:nvSpPr>
          <p:cNvPr id="18" name="Rectangle 17"/>
          <p:cNvSpPr/>
          <p:nvPr/>
        </p:nvSpPr>
        <p:spPr>
          <a:xfrm>
            <a:off x="3352800" y="2590800"/>
            <a:ext cx="41641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15</a:t>
            </a:r>
            <a:endParaRPr lang="en-US" sz="1600" b="1" dirty="0"/>
          </a:p>
        </p:txBody>
      </p:sp>
      <p:sp>
        <p:nvSpPr>
          <p:cNvPr id="19" name="Rectangle 18"/>
          <p:cNvSpPr/>
          <p:nvPr/>
        </p:nvSpPr>
        <p:spPr>
          <a:xfrm>
            <a:off x="601604" y="5420380"/>
            <a:ext cx="62929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/server.org/fhir/Patient/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33</a:t>
            </a:r>
            <a:endParaRPr lang="en-US" sz="2800" b="1" dirty="0"/>
          </a:p>
        </p:txBody>
      </p:sp>
      <p:cxnSp>
        <p:nvCxnSpPr>
          <p:cNvPr id="21" name="Elbow Connector 20"/>
          <p:cNvCxnSpPr>
            <a:endCxn id="24" idx="3"/>
          </p:cNvCxnSpPr>
          <p:nvPr/>
        </p:nvCxnSpPr>
        <p:spPr bwMode="auto">
          <a:xfrm rot="16200000" flipV="1">
            <a:off x="4748227" y="4565637"/>
            <a:ext cx="1104901" cy="736626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 bwMode="auto">
          <a:xfrm>
            <a:off x="987420" y="2667000"/>
            <a:ext cx="2325690" cy="1143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33, v15 </a:t>
            </a:r>
            <a:r>
              <a:rPr lang="en-US" sz="1100" dirty="0" smtClean="0"/>
              <a:t>– 2012-12-09</a:t>
            </a:r>
            <a:endParaRPr kumimoji="0" 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1331911" y="3048001"/>
            <a:ext cx="2416146" cy="1295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v16 </a:t>
            </a:r>
            <a:r>
              <a:rPr lang="en-US" sz="1100" b="1" dirty="0" smtClean="0">
                <a:solidFill>
                  <a:schemeClr val="bg1"/>
                </a:solidFill>
              </a:rPr>
              <a:t>– 2012-12-10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100" b="1" dirty="0" smtClean="0">
              <a:solidFill>
                <a:schemeClr val="bg1"/>
              </a:solidFill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                  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310" y="2971800"/>
            <a:ext cx="400209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US" sz="1600" b="1" dirty="0"/>
          </a:p>
        </p:txBody>
      </p:sp>
      <p:sp>
        <p:nvSpPr>
          <p:cNvPr id="24" name="Rectangle 23"/>
          <p:cNvSpPr/>
          <p:nvPr/>
        </p:nvSpPr>
        <p:spPr bwMode="auto">
          <a:xfrm>
            <a:off x="1731964" y="3505199"/>
            <a:ext cx="32004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bg1"/>
                </a:solidFill>
              </a:rPr>
              <a:t>33, v17 </a:t>
            </a:r>
            <a:r>
              <a:rPr lang="en-US" sz="1100" b="1" dirty="0" smtClean="0">
                <a:solidFill>
                  <a:schemeClr val="bg1"/>
                </a:solidFill>
              </a:rPr>
              <a:t>– 2012-12-11</a:t>
            </a:r>
            <a:endParaRPr kumimoji="0" lang="en-US" sz="11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16388" y="3429000"/>
            <a:ext cx="37466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/server.org/fhir/Patient/33/_history/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17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711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of this tutorial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Deconstructing FHIR</a:t>
            </a:r>
          </a:p>
          <a:p>
            <a:r>
              <a:rPr lang="en-US" dirty="0"/>
              <a:t>FHIR RESTful service interface</a:t>
            </a:r>
          </a:p>
          <a:p>
            <a:r>
              <a:rPr lang="en-US" dirty="0"/>
              <a:t>Resources in code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Bundles, Search</a:t>
            </a:r>
          </a:p>
          <a:p>
            <a:r>
              <a:rPr lang="en-US" dirty="0"/>
              <a:t>Beyond REST</a:t>
            </a:r>
          </a:p>
          <a:p>
            <a:r>
              <a:rPr lang="en-US" dirty="0"/>
              <a:t>Inside the FHIR </a:t>
            </a:r>
            <a:r>
              <a:rPr lang="en-US" dirty="0" smtClean="0"/>
              <a:t>Distribution</a:t>
            </a:r>
          </a:p>
          <a:p>
            <a:r>
              <a:rPr lang="en-US" i="1" dirty="0" smtClean="0"/>
              <a:t>This course uses FHIR version DSTU 2!</a:t>
            </a:r>
            <a:endParaRPr lang="en-US" i="1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2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in code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13" y="2895600"/>
            <a:ext cx="7772400" cy="1500187"/>
          </a:xfrm>
        </p:spPr>
        <p:txBody>
          <a:bodyPr/>
          <a:lstStyle/>
          <a:p>
            <a:r>
              <a:rPr lang="en-US" dirty="0" smtClean="0"/>
              <a:t>How resources are made into classes in the supplied reference implementations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implementations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sz="2800" dirty="0" smtClean="0"/>
              <a:t>Contents</a:t>
            </a:r>
          </a:p>
          <a:p>
            <a:pPr marL="571500" lvl="1" indent="-171450">
              <a:buFontTx/>
              <a:buChar char="-"/>
            </a:pPr>
            <a:r>
              <a:rPr lang="en-US" sz="2300" dirty="0" smtClean="0"/>
              <a:t>Model </a:t>
            </a:r>
            <a:r>
              <a:rPr lang="en-US" sz="2300" dirty="0"/>
              <a:t>– classes generated from the spec</a:t>
            </a:r>
          </a:p>
          <a:p>
            <a:pPr marL="571500" lvl="1" indent="-171450">
              <a:buFontTx/>
              <a:buChar char="-"/>
            </a:pPr>
            <a:r>
              <a:rPr lang="en-US" sz="2300" dirty="0"/>
              <a:t>Parsers – Parsers generated from the spec</a:t>
            </a:r>
          </a:p>
          <a:p>
            <a:pPr marL="571500" lvl="1" indent="-171450">
              <a:buFontTx/>
              <a:buChar char="-"/>
            </a:pPr>
            <a:r>
              <a:rPr lang="en-US" sz="2300" dirty="0"/>
              <a:t>Serializers – Serializers generated from the spec</a:t>
            </a:r>
          </a:p>
          <a:p>
            <a:pPr marL="571500" lvl="1" indent="-171450">
              <a:buFontTx/>
              <a:buChar char="-"/>
            </a:pPr>
            <a:r>
              <a:rPr lang="en-US" sz="2300" dirty="0"/>
              <a:t>FhirClient</a:t>
            </a:r>
          </a:p>
          <a:p>
            <a:pPr marL="571500" lvl="1" indent="-171450">
              <a:buFontTx/>
              <a:buChar char="-"/>
            </a:pPr>
            <a:r>
              <a:rPr lang="en-US" sz="2300" dirty="0"/>
              <a:t>Validation (currently Java only</a:t>
            </a:r>
            <a:r>
              <a:rPr lang="en-US" sz="2300" dirty="0" smtClean="0"/>
              <a:t>)</a:t>
            </a:r>
          </a:p>
          <a:p>
            <a:pPr marL="571500" lvl="1" indent="-171450">
              <a:buFontTx/>
              <a:buChar char="-"/>
            </a:pPr>
            <a:endParaRPr lang="en-US" sz="2300" dirty="0"/>
          </a:p>
          <a:p>
            <a:pPr marL="171450" indent="-171450">
              <a:buFontTx/>
              <a:buChar char="-"/>
            </a:pPr>
            <a:r>
              <a:rPr lang="en-US" sz="2800" dirty="0" smtClean="0"/>
              <a:t>Java – Everything on the downloads page</a:t>
            </a:r>
          </a:p>
          <a:p>
            <a:pPr marL="171450" indent="-171450">
              <a:buFontTx/>
              <a:buChar char="-"/>
            </a:pPr>
            <a:r>
              <a:rPr lang="en-US" sz="2800" dirty="0" smtClean="0"/>
              <a:t>.NET – NuGet “FHIR”, or GitHub “fhir-net-api”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412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Object Model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 dirty="0"/>
          </a:p>
        </p:txBody>
      </p:sp>
      <p:pic>
        <p:nvPicPr>
          <p:cNvPr id="5" name="Picture 2" descr="UML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1520" y="1639739"/>
            <a:ext cx="5832648" cy="483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55776" y="1075958"/>
            <a:ext cx="6264696" cy="48013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FhirResource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"DiagnosticReport"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)]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partial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DiagnosticReport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: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</a:t>
            </a:r>
            <a:endParaRPr lang="en-US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Code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 Status {…}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Instant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Issued {…}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ResourceReference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Subject {…}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ResourceReference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Performer {…}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Identifier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ReportId {… 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</a:p>
          <a:p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public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</a:p>
          <a:p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List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&lt;DiagnosticReportRequestDetailComponent&gt; 	RequestDetail { …}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85907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Parsing/Serializing using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82000" cy="448052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Create a file-based reader for Xml</a:t>
            </a:r>
            <a:endParaRPr lang="nl-NL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 smtClean="0">
                <a:solidFill>
                  <a:prstClr val="black"/>
                </a:solidFill>
                <a:latin typeface="Consolas"/>
              </a:rPr>
              <a:t> 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xr =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XmlReader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.Create(</a:t>
            </a:r>
          </a:p>
          <a:p>
            <a:pPr marL="0" indent="0">
              <a:buNone/>
            </a:pPr>
            <a:r>
              <a:rPr lang="nl-NL" sz="1600" noProof="1">
                <a:solidFill>
                  <a:prstClr val="black"/>
                </a:solidFill>
                <a:latin typeface="Consolas"/>
              </a:rPr>
              <a:t>	</a:t>
            </a:r>
            <a:r>
              <a:rPr lang="nl-NL" sz="1600" noProof="1">
                <a:solidFill>
                  <a:srgbClr val="0000FF"/>
                </a:solidFill>
                <a:latin typeface="Consolas"/>
              </a:rPr>
              <a:t>new </a:t>
            </a:r>
            <a:r>
              <a:rPr lang="nl-NL" sz="1600" noProof="1">
                <a:solidFill>
                  <a:srgbClr val="2B91AF"/>
                </a:solidFill>
                <a:latin typeface="Consolas"/>
              </a:rPr>
              <a:t>StreamReader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(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@"</a:t>
            </a:r>
            <a:r>
              <a:rPr lang="nl-NL" sz="1600" noProof="1" smtClean="0">
                <a:solidFill>
                  <a:srgbClr val="A31515"/>
                </a:solidFill>
                <a:latin typeface="Consolas"/>
              </a:rPr>
              <a:t>publish\observation-example.xml</a:t>
            </a:r>
            <a:r>
              <a:rPr lang="nl-NL" sz="1600" noProof="1">
                <a:solidFill>
                  <a:srgbClr val="A31515"/>
                </a:solidFill>
                <a:latin typeface="Consolas"/>
              </a:rPr>
              <a:t>"</a:t>
            </a:r>
            <a:r>
              <a:rPr lang="nl-NL" sz="1600" noProof="1">
                <a:solidFill>
                  <a:prstClr val="black"/>
                </a:solidFill>
                <a:latin typeface="Consolas"/>
              </a:rPr>
              <a:t>));</a:t>
            </a:r>
          </a:p>
          <a:p>
            <a:pPr marL="0" indent="0">
              <a:buNone/>
            </a:pPr>
            <a:endParaRPr lang="en-US" sz="1600" dirty="0" smtClean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Parse the Observation from the stream</a:t>
            </a:r>
            <a:endParaRPr lang="nl-NL" sz="1600" noProof="1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obs = (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FhirParser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.ParseResource(xr);</a:t>
            </a:r>
          </a:p>
          <a:p>
            <a:pPr marL="0" indent="0">
              <a:buNone/>
            </a:pPr>
            <a:endParaRPr lang="nl-NL" sz="16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Modify some fields of the observation</a:t>
            </a:r>
            <a:endParaRPr lang="nl-NL" sz="1600" b="1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obs.Status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Observation.ObservationStatus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.Amended;</a:t>
            </a:r>
          </a:p>
          <a:p>
            <a:pPr marL="0" indent="0">
              <a:buNone/>
            </a:pP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obs.Value = </a:t>
            </a: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Value = 40, Units = </a:t>
            </a:r>
            <a:r>
              <a:rPr lang="nl-NL" sz="16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"g"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Serialize the in-memory observation to Json</a:t>
            </a:r>
            <a:endParaRPr lang="nl-NL" sz="1600" b="1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6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jsonText = </a:t>
            </a:r>
            <a:r>
              <a:rPr lang="nl-NL" sz="16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FhirSerializer</a:t>
            </a:r>
            <a:r>
              <a:rPr lang="nl-NL" sz="16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.SerializeResourceToJson(obs);</a:t>
            </a:r>
          </a:p>
          <a:p>
            <a:pPr marL="0" indent="0">
              <a:buNone/>
            </a:pPr>
            <a:endParaRPr lang="nl-NL" sz="16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7057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Parsing/Serializing using Java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800285"/>
            <a:ext cx="8229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XmlParser xml =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XmlParser();</a:t>
            </a:r>
          </a:p>
          <a:p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obs = (</a:t>
            </a:r>
            <a:r>
              <a:rPr lang="en-US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)xml.parse(</a:t>
            </a:r>
            <a:r>
              <a:rPr lang="en-US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			FileInputStream(“observation.xm</a:t>
            </a:r>
            <a:r>
              <a:rPr lang="en-US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l"));</a:t>
            </a:r>
          </a:p>
          <a:p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obs.setStatusSimple(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ObservationStatus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.amended);</a:t>
            </a:r>
          </a:p>
          <a:p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newValue =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Quantity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newValue.setValueSimple(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BigDecimal(40));   newValue.setUnitsSimple(</a:t>
            </a:r>
            <a:r>
              <a:rPr lang="nl-NL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"g"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obs.setValue( newValue );</a:t>
            </a:r>
          </a:p>
          <a:p>
            <a:endParaRPr lang="nl-NL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ByteArrayOutputStream bos =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ByteArrayOutputStream();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JsonComposer comp =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JsonComposer();</a:t>
            </a:r>
          </a:p>
          <a:p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comp.compose(bos, obs, </a:t>
            </a:r>
            <a:r>
              <a:rPr lang="nl-NL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json = bos.toString(</a:t>
            </a:r>
            <a:r>
              <a:rPr lang="nl-NL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"UTF8"</a:t>
            </a:r>
            <a:r>
              <a:rPr lang="nl-NL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  <a:endParaRPr lang="nl-NL" noProof="1"/>
          </a:p>
        </p:txBody>
      </p:sp>
    </p:spTree>
    <p:extLst>
      <p:ext uri="{BB962C8B-B14F-4D97-AF65-F5344CB8AC3E}">
        <p14:creationId xmlns:p14="http://schemas.microsoft.com/office/powerpoint/2010/main" val="327615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Using FHIR Client in C#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777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client = </a:t>
            </a:r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FhirClient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 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</a:t>
            </a:r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Uri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"http://fhir.com/svc/fhir"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nl-NL" sz="24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pat</a:t>
            </a:r>
            <a:r>
              <a:rPr lang="nl-NL" sz="24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Entry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client.Read&lt;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"1"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nl-NL" sz="24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pat = patEntry.</a:t>
            </a:r>
            <a:r>
              <a:rPr lang="nl-NL" sz="24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Resource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sz="24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restId </a:t>
            </a:r>
            <a:r>
              <a:rPr lang="nl-NL" sz="2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patEntry.</a:t>
            </a:r>
            <a:r>
              <a:rPr lang="nl-NL" sz="24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Id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nl-NL" sz="2400" noProof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2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tags </a:t>
            </a:r>
            <a:r>
              <a:rPr lang="nl-NL" sz="2400" noProof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= 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patEntry.</a:t>
            </a:r>
            <a:r>
              <a:rPr lang="nl-NL" sz="2400" b="1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Tags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  <a:endParaRPr lang="nl-NL" sz="2400" noProof="1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pat.Name.Add(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HumanName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.ForFamily(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"Kramer"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	.WithGiven(</a:t>
            </a:r>
            <a:r>
              <a:rPr lang="nl-NL" sz="24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"Ewout"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));</a:t>
            </a:r>
          </a:p>
          <a:p>
            <a:endParaRPr lang="nl-NL" sz="24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client.Update&lt;</a:t>
            </a:r>
            <a:r>
              <a:rPr lang="nl-NL" sz="24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24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&gt;(patEntry);</a:t>
            </a:r>
            <a:endParaRPr lang="nl-NL" sz="2400" noProof="1"/>
          </a:p>
        </p:txBody>
      </p:sp>
    </p:spTree>
    <p:extLst>
      <p:ext uri="{BB962C8B-B14F-4D97-AF65-F5344CB8AC3E}">
        <p14:creationId xmlns:p14="http://schemas.microsoft.com/office/powerpoint/2010/main" val="4395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FHIR Client in Java</a:t>
            </a:r>
            <a:endParaRPr lang="nl-NL" dirty="0"/>
          </a:p>
        </p:txBody>
      </p:sp>
      <p:sp>
        <p:nvSpPr>
          <p:cNvPr id="5" name="Rectangle 4"/>
          <p:cNvSpPr/>
          <p:nvPr/>
        </p:nvSpPr>
        <p:spPr>
          <a:xfrm>
            <a:off x="609600" y="1828800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400" noProof="1" smtClean="0"/>
              <a:t>FHIRClient client = </a:t>
            </a:r>
            <a:r>
              <a:rPr lang="nl-NL" sz="2400" b="1" noProof="1" smtClean="0"/>
              <a:t>new FHIRSimpleClient();</a:t>
            </a:r>
          </a:p>
          <a:p>
            <a:r>
              <a:rPr lang="nl-NL" sz="2400" noProof="1" smtClean="0"/>
              <a:t>client.initialize("http://spark.furore.com/fhir");</a:t>
            </a:r>
          </a:p>
          <a:p>
            <a:endParaRPr lang="nl-NL" sz="2400" noProof="1" smtClean="0"/>
          </a:p>
          <a:p>
            <a:r>
              <a:rPr lang="nl-NL" sz="2400" noProof="1" smtClean="0"/>
              <a:t>AtomEntry&lt;Patient&gt; pe = client.read(Patient.</a:t>
            </a:r>
            <a:r>
              <a:rPr lang="nl-NL" sz="2400" b="1" noProof="1" smtClean="0"/>
              <a:t>class, "1");</a:t>
            </a:r>
          </a:p>
          <a:p>
            <a:r>
              <a:rPr lang="nl-NL" sz="2400" noProof="1" smtClean="0"/>
              <a:t>Patient p = pe.getResource();</a:t>
            </a:r>
          </a:p>
          <a:p>
            <a:endParaRPr lang="nl-NL" sz="2400" noProof="1" smtClean="0"/>
          </a:p>
          <a:p>
            <a:r>
              <a:rPr lang="nl-NL" sz="2400" noProof="1" smtClean="0"/>
              <a:t>HumanName hn = </a:t>
            </a:r>
            <a:r>
              <a:rPr lang="nl-NL" sz="2400" b="1" noProof="1" smtClean="0"/>
              <a:t>new HumanName();</a:t>
            </a:r>
          </a:p>
          <a:p>
            <a:r>
              <a:rPr lang="nl-NL" sz="2400" noProof="1" smtClean="0"/>
              <a:t>hn.getFamily().add(Factory.</a:t>
            </a:r>
            <a:r>
              <a:rPr lang="nl-NL" sz="2400" i="1" noProof="1" smtClean="0"/>
              <a:t>newString_("Kramer"));</a:t>
            </a:r>
          </a:p>
          <a:p>
            <a:r>
              <a:rPr lang="nl-NL" sz="2400" noProof="1" smtClean="0"/>
              <a:t>hn.getGiven().add(Factory.</a:t>
            </a:r>
            <a:r>
              <a:rPr lang="nl-NL" sz="2400" i="1" noProof="1" smtClean="0"/>
              <a:t>newString_("Ewout"));</a:t>
            </a:r>
          </a:p>
          <a:p>
            <a:r>
              <a:rPr lang="nl-NL" sz="2400" noProof="1" smtClean="0"/>
              <a:t>p.getName().add(hn);</a:t>
            </a:r>
          </a:p>
          <a:p>
            <a:endParaRPr lang="nl-NL" sz="2400" noProof="1" smtClean="0"/>
          </a:p>
          <a:p>
            <a:r>
              <a:rPr lang="nl-NL" sz="2400" noProof="1" smtClean="0"/>
              <a:t>client.update(Patient.</a:t>
            </a:r>
            <a:r>
              <a:rPr lang="nl-NL" sz="2400" b="1" noProof="1" smtClean="0"/>
              <a:t>class, p, "1");</a:t>
            </a:r>
            <a:endParaRPr lang="nl-NL" sz="2400" noProof="1"/>
          </a:p>
        </p:txBody>
      </p:sp>
    </p:spTree>
    <p:extLst>
      <p:ext uri="{BB962C8B-B14F-4D97-AF65-F5344CB8AC3E}">
        <p14:creationId xmlns:p14="http://schemas.microsoft.com/office/powerpoint/2010/main" val="28474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82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Communicating</a:t>
            </a:r>
            <a:r>
              <a:rPr lang="nl-NL" dirty="0" smtClean="0"/>
              <a:t> </a:t>
            </a:r>
            <a:r>
              <a:rPr lang="nl-NL" dirty="0" err="1" smtClean="0"/>
              <a:t>lists</a:t>
            </a:r>
            <a:endParaRPr lang="nl-N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We </a:t>
            </a:r>
            <a:r>
              <a:rPr lang="en-US" sz="2800" dirty="0"/>
              <a:t>need to communicate </a:t>
            </a:r>
            <a:r>
              <a:rPr lang="en-US" sz="2800" dirty="0" smtClean="0"/>
              <a:t>lists of Resources</a:t>
            </a:r>
          </a:p>
          <a:p>
            <a:pPr lvl="1"/>
            <a:r>
              <a:rPr lang="en-US" sz="2400" dirty="0" smtClean="0"/>
              <a:t>Search </a:t>
            </a:r>
            <a:r>
              <a:rPr lang="en-US" sz="2400" dirty="0"/>
              <a:t>result</a:t>
            </a:r>
          </a:p>
          <a:p>
            <a:pPr lvl="1"/>
            <a:r>
              <a:rPr lang="en-US" sz="2400" dirty="0"/>
              <a:t>History</a:t>
            </a:r>
          </a:p>
          <a:p>
            <a:pPr lvl="1"/>
            <a:r>
              <a:rPr lang="en-US" sz="2400" dirty="0"/>
              <a:t>Documents or messages</a:t>
            </a:r>
          </a:p>
          <a:p>
            <a:pPr lvl="1"/>
            <a:r>
              <a:rPr lang="en-US" sz="2400" dirty="0"/>
              <a:t>Multiple-resource inserts (“batches”)</a:t>
            </a:r>
          </a:p>
          <a:p>
            <a:r>
              <a:rPr lang="nl-NL" sz="2800" dirty="0" smtClean="0"/>
              <a:t>So, we need a way to represent lists, </a:t>
            </a:r>
            <a:r>
              <a:rPr lang="nl-NL" sz="2800" b="1" dirty="0" smtClean="0"/>
              <a:t>and a place to put our metadata</a:t>
            </a: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04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912839" y="1741714"/>
            <a:ext cx="7139901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342900" y="1715400"/>
            <a:ext cx="7696200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819400" y="2743200"/>
            <a:ext cx="3494048" cy="2667000"/>
            <a:chOff x="1981200" y="2438400"/>
            <a:chExt cx="3494048" cy="2667000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81200" y="2438400"/>
              <a:ext cx="3494048" cy="266700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Resource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644590" y="2545266"/>
              <a:ext cx="168197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Narrative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44590" y="3395546"/>
              <a:ext cx="1681975" cy="1486829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Elements</a:t>
              </a: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773718" y="3954268"/>
              <a:ext cx="140416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055542" y="3850887"/>
              <a:ext cx="1440365" cy="701597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Extensions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603038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grpSp>
        <p:nvGrpSpPr>
          <p:cNvPr id="3" name="Group 2"/>
          <p:cNvGrpSpPr/>
          <p:nvPr/>
        </p:nvGrpSpPr>
        <p:grpSpPr>
          <a:xfrm>
            <a:off x="-345456" y="1282702"/>
            <a:ext cx="8398197" cy="5270498"/>
            <a:chOff x="-345456" y="1282702"/>
            <a:chExt cx="8398197" cy="5270498"/>
          </a:xfrm>
        </p:grpSpPr>
        <p:pic>
          <p:nvPicPr>
            <p:cNvPr id="20" name="Content Placeholder 26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FE074"/>
                </a:clrFrom>
                <a:clrTo>
                  <a:srgbClr val="FFE074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83"/>
            <a:stretch/>
          </p:blipFill>
          <p:spPr bwMode="auto">
            <a:xfrm>
              <a:off x="228601" y="1282702"/>
              <a:ext cx="7824140" cy="52487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" name="Rounded Rectangle 20"/>
            <p:cNvSpPr/>
            <p:nvPr/>
          </p:nvSpPr>
          <p:spPr bwMode="auto">
            <a:xfrm>
              <a:off x="-345456" y="1282702"/>
              <a:ext cx="8384556" cy="5270498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Rectangle 10"/>
            <p:cNvSpPr/>
            <p:nvPr/>
          </p:nvSpPr>
          <p:spPr bwMode="auto">
            <a:xfrm>
              <a:off x="2133600" y="2219730"/>
              <a:ext cx="4179848" cy="319047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Bundle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895600" y="1752600"/>
              <a:ext cx="2202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 smtClean="0"/>
                <a:t>Metadata</a:t>
              </a:r>
              <a:endParaRPr lang="nl-NL" dirty="0"/>
            </a:p>
          </p:txBody>
        </p:sp>
      </p:grpSp>
      <p:pic>
        <p:nvPicPr>
          <p:cNvPr id="16" name="Content Placeholder 2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3878" l="2715" r="95023">
                        <a14:foregroundMark x1="40271" y1="2721" x2="40271" y2="2721"/>
                        <a14:foregroundMark x1="95023" y1="46259" x2="95023" y2="46259"/>
                        <a14:foregroundMark x1="62896" y1="88435" x2="62896" y2="88435"/>
                        <a14:foregroundMark x1="41176" y1="93878" x2="41176" y2="93878"/>
                        <a14:foregroundMark x1="2715" y1="45578" x2="2715" y2="45578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 bwMode="auto">
          <a:xfrm>
            <a:off x="3810000" y="2438400"/>
            <a:ext cx="2466761" cy="153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0"/>
          <p:cNvSpPr/>
          <p:nvPr/>
        </p:nvSpPr>
        <p:spPr bwMode="auto">
          <a:xfrm>
            <a:off x="4412636" y="2666184"/>
            <a:ext cx="1315447" cy="1004078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8" name="Content Placeholder 26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3878" l="2715" r="95023">
                        <a14:foregroundMark x1="40271" y1="2721" x2="40271" y2="2721"/>
                        <a14:foregroundMark x1="95023" y1="46259" x2="95023" y2="46259"/>
                        <a14:foregroundMark x1="62896" y1="88435" x2="62896" y2="88435"/>
                        <a14:foregroundMark x1="41176" y1="93878" x2="41176" y2="93878"/>
                        <a14:foregroundMark x1="2715" y1="45578" x2="2715" y2="45578"/>
                      </a14:backgroundRemoval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 bwMode="auto">
          <a:xfrm>
            <a:off x="3837605" y="3718462"/>
            <a:ext cx="2466761" cy="153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10"/>
          <p:cNvSpPr/>
          <p:nvPr/>
        </p:nvSpPr>
        <p:spPr bwMode="auto">
          <a:xfrm>
            <a:off x="4440241" y="3946246"/>
            <a:ext cx="1315447" cy="1004078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Resource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itle 23"/>
          <p:cNvSpPr>
            <a:spLocks noGrp="1"/>
          </p:cNvSpPr>
          <p:nvPr>
            <p:ph type="title"/>
          </p:nvPr>
        </p:nvSpPr>
        <p:spPr>
          <a:xfrm>
            <a:off x="381000" y="332657"/>
            <a:ext cx="6495256" cy="1152128"/>
          </a:xfrm>
        </p:spPr>
        <p:txBody>
          <a:bodyPr/>
          <a:lstStyle/>
          <a:p>
            <a:r>
              <a:rPr lang="en-CA" dirty="0" smtClean="0"/>
              <a:t>Bundles of Resources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32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3" grpId="0"/>
      <p:bldP spid="17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DSTU?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It’s a release/publication status</a:t>
            </a:r>
          </a:p>
          <a:p>
            <a:pPr lvl="1"/>
            <a:r>
              <a:rPr lang="en-US" sz="2400" dirty="0" smtClean="0"/>
              <a:t>Draft Standard For Trial Use</a:t>
            </a:r>
            <a:endParaRPr lang="en-US" sz="2400" dirty="0"/>
          </a:p>
          <a:p>
            <a:r>
              <a:rPr lang="en-US" sz="2800" dirty="0" smtClean="0"/>
              <a:t>Current version is DSTU2</a:t>
            </a:r>
          </a:p>
          <a:p>
            <a:pPr lvl="1"/>
            <a:r>
              <a:rPr lang="en-US" sz="2400" dirty="0" smtClean="0"/>
              <a:t>Also called v1.0.1, </a:t>
            </a:r>
            <a:r>
              <a:rPr lang="en-US" sz="2400" b="1" dirty="0" smtClean="0"/>
              <a:t>Sept 2015</a:t>
            </a:r>
          </a:p>
          <a:p>
            <a:pPr lvl="1"/>
            <a:r>
              <a:rPr lang="en-US" sz="2400" dirty="0" smtClean="0"/>
              <a:t>This course is based on DSTU2</a:t>
            </a:r>
          </a:p>
          <a:p>
            <a:r>
              <a:rPr lang="en-US" sz="2800" dirty="0" smtClean="0"/>
              <a:t>Next version (unfinished) is DSTU2.1</a:t>
            </a:r>
          </a:p>
          <a:p>
            <a:pPr lvl="1"/>
            <a:r>
              <a:rPr lang="en-US" sz="2400" dirty="0" smtClean="0"/>
              <a:t>January 2016 ballot</a:t>
            </a:r>
          </a:p>
          <a:p>
            <a:pPr lvl="1"/>
            <a:r>
              <a:rPr lang="en-US" sz="2400" dirty="0" smtClean="0"/>
              <a:t>Publication TBD</a:t>
            </a:r>
          </a:p>
          <a:p>
            <a:r>
              <a:rPr lang="en-US" sz="2800" dirty="0" smtClean="0"/>
              <a:t>So will this be all changed by DSTU2.1</a:t>
            </a:r>
          </a:p>
          <a:p>
            <a:pPr lvl="1"/>
            <a:r>
              <a:rPr lang="en-US" sz="2400" dirty="0" smtClean="0"/>
              <a:t>Not really…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08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100" y="2483327"/>
            <a:ext cx="2362200" cy="35364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914400" y="6304235"/>
            <a:ext cx="720080" cy="221109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80</a:t>
            </a:fld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2651217"/>
            <a:ext cx="2362200" cy="1333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4712060" y="1981200"/>
            <a:ext cx="306034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95400" y="1981200"/>
            <a:ext cx="2514600" cy="4191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2108" y="2057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Bundle Resource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47800" y="2057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Bundle (in Bundle format – DSTU2)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752600"/>
            <a:ext cx="7315200" cy="4660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47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clrChange>
              <a:clrFrom>
                <a:srgbClr val="FFE074"/>
              </a:clrFrom>
              <a:clrTo>
                <a:srgbClr val="FFE074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6183"/>
          <a:stretch/>
        </p:blipFill>
        <p:spPr>
          <a:xfrm>
            <a:off x="152400" y="1741714"/>
            <a:ext cx="8915400" cy="4789715"/>
          </a:xfrm>
        </p:spPr>
      </p:pic>
      <p:sp>
        <p:nvSpPr>
          <p:cNvPr id="31" name="Rounded Rectangle 30"/>
          <p:cNvSpPr/>
          <p:nvPr/>
        </p:nvSpPr>
        <p:spPr bwMode="auto">
          <a:xfrm>
            <a:off x="248080" y="1705335"/>
            <a:ext cx="8667319" cy="4837800"/>
          </a:xfrm>
          <a:prstGeom prst="roundRect">
            <a:avLst>
              <a:gd name="adj" fmla="val 50000"/>
            </a:avLst>
          </a:prstGeom>
          <a:solidFill>
            <a:schemeClr val="bg1"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752600" y="2743200"/>
            <a:ext cx="1600200" cy="2590800"/>
          </a:xfrm>
          <a:prstGeom prst="roundRect">
            <a:avLst>
              <a:gd name="adj" fmla="val 6712"/>
            </a:avLst>
          </a:prstGeom>
          <a:ln w="25400">
            <a:headEnd type="none" w="med" len="med"/>
            <a:tailEnd type="none" w="med" len="med"/>
          </a:ln>
          <a:effectLst>
            <a:outerShdw blurRad="76200" dist="889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lvl="0"/>
            <a:r>
              <a:rPr lang="en-US" b="1" dirty="0">
                <a:solidFill>
                  <a:srgbClr val="000000"/>
                </a:solidFill>
                <a:latin typeface="Arial" charset="0"/>
              </a:rPr>
              <a:t>Patient</a:t>
            </a:r>
          </a:p>
          <a:p>
            <a:pPr lvl="0"/>
            <a:endParaRPr lang="en-US" b="1" dirty="0">
              <a:solidFill>
                <a:srgbClr val="000000"/>
              </a:solidFill>
              <a:latin typeface="Arial" charset="0"/>
            </a:endParaRP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MRN 22234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“Ewout Kramer”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30-11-1972</a:t>
            </a:r>
          </a:p>
          <a:p>
            <a:pPr lvl="0"/>
            <a:r>
              <a:rPr lang="en-US" sz="1400" dirty="0">
                <a:solidFill>
                  <a:srgbClr val="000000"/>
                </a:solidFill>
                <a:latin typeface="Arial" charset="0"/>
              </a:rPr>
              <a:t>Amsterdam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chemeClr val="tx1"/>
              </a:solidFill>
              <a:latin typeface="Arial" charset="0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Resource </a:t>
            </a:r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2994999" y="2196567"/>
            <a:ext cx="2202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 smtClean="0"/>
              <a:t>Metadata</a:t>
            </a:r>
            <a:endParaRPr lang="nl-NL" dirty="0"/>
          </a:p>
        </p:txBody>
      </p:sp>
      <p:sp>
        <p:nvSpPr>
          <p:cNvPr id="13" name="TextBox 12"/>
          <p:cNvSpPr txBox="1"/>
          <p:nvPr/>
        </p:nvSpPr>
        <p:spPr>
          <a:xfrm>
            <a:off x="3456110" y="2812918"/>
            <a:ext cx="503695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 &lt;id value="4705149-patient"/&gt;</a:t>
            </a:r>
            <a:br>
              <a:rPr lang="en-US" sz="1600" dirty="0"/>
            </a:br>
            <a:r>
              <a:rPr lang="en-US" sz="1600" dirty="0"/>
              <a:t>    &lt;meta&gt;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versionId</a:t>
            </a:r>
            <a:r>
              <a:rPr lang="en-US" sz="1600" dirty="0"/>
              <a:t> value="4"/&gt;</a:t>
            </a:r>
            <a:br>
              <a:rPr lang="en-US" sz="1600" dirty="0"/>
            </a:br>
            <a:r>
              <a:rPr lang="en-US" sz="1600" dirty="0"/>
              <a:t>        &lt;</a:t>
            </a:r>
            <a:r>
              <a:rPr lang="en-US" sz="1600" dirty="0" err="1"/>
              <a:t>lastUpdated</a:t>
            </a:r>
            <a:r>
              <a:rPr lang="en-US" sz="1600" dirty="0"/>
              <a:t> value="2015-08-10T16:18:46Z</a:t>
            </a:r>
            <a:r>
              <a:rPr lang="en-US" sz="1600" dirty="0" smtClean="0"/>
              <a:t>"/&gt;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&lt;</a:t>
            </a:r>
            <a:r>
              <a:rPr lang="en-US" sz="1600" dirty="0"/>
              <a:t>profile="http://hl7.org/fhir/</a:t>
            </a:r>
            <a:r>
              <a:rPr lang="en-US" sz="1600" dirty="0" err="1"/>
              <a:t>daf</a:t>
            </a:r>
            <a:r>
              <a:rPr lang="en-US" sz="1600" dirty="0"/>
              <a:t>/"/&gt;</a:t>
            </a:r>
            <a:br>
              <a:rPr lang="en-US" sz="1600" dirty="0"/>
            </a:br>
            <a:r>
              <a:rPr lang="en-US" sz="1600" dirty="0"/>
              <a:t>    &lt;/meta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…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84558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730567"/>
            <a:ext cx="6793053" cy="43107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Entry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4267202" y="2037718"/>
            <a:ext cx="2133598" cy="324482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02135" y="178288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Resource id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511988" y="2638769"/>
            <a:ext cx="965012" cy="13066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63592" y="24678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Meta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553200" y="3392636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Human-readable form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2819400" y="3577302"/>
            <a:ext cx="3657600" cy="100334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68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9" y="2209800"/>
            <a:ext cx="8379341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versions of entries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1143000" y="3048000"/>
            <a:ext cx="381000" cy="1143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>
            <a:off x="876300" y="4610100"/>
            <a:ext cx="388067" cy="76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Cloud 11"/>
          <p:cNvSpPr/>
          <p:nvPr/>
        </p:nvSpPr>
        <p:spPr bwMode="auto">
          <a:xfrm>
            <a:off x="12510" y="3695700"/>
            <a:ext cx="1251857" cy="9906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Same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</a:rPr>
              <a:t>i</a:t>
            </a:r>
            <a:r>
              <a:rPr lang="en-US" dirty="0" smtClean="0">
                <a:solidFill>
                  <a:schemeClr val="bg1"/>
                </a:solidFill>
              </a:rPr>
              <a:t>d!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7772400" y="36195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7772400" y="5410200"/>
            <a:ext cx="60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81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Bundle - 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8353747" cy="362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Bundles in C#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C# hides the processing of bundle</a:t>
            </a:r>
          </a:p>
          <a:p>
            <a:pPr marL="0" indent="0">
              <a:buNone/>
            </a:pPr>
            <a:endParaRPr lang="en-US" sz="1400" dirty="0" smtClean="0">
              <a:solidFill>
                <a:srgbClr val="2B91AF"/>
              </a:solidFill>
              <a:latin typeface="Consolas"/>
            </a:endParaRPr>
          </a:p>
          <a:p>
            <a:pPr marL="0" indent="0">
              <a:buNone/>
            </a:pP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Bundle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result = </a:t>
            </a: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Bundle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 Title = </a:t>
            </a:r>
            <a:r>
              <a:rPr lang="nl-NL" sz="18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"Demo bundle"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};</a:t>
            </a:r>
          </a:p>
          <a:p>
            <a:pPr marL="0" indent="0">
              <a:buNone/>
            </a:pPr>
            <a:endParaRPr lang="nl-NL" sz="18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result.Entries.Add(</a:t>
            </a: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ResourceEntry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&gt;() </a:t>
            </a:r>
          </a:p>
          <a:p>
            <a:pPr marL="0" indent="0">
              <a:buNone/>
            </a:pP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LastUpdated=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DateTimeOffset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.Now, Content = </a:t>
            </a: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Patient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});</a:t>
            </a:r>
          </a:p>
          <a:p>
            <a:pPr marL="0" indent="0">
              <a:buNone/>
            </a:pP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result.Entries.Add(</a:t>
            </a: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DeletedEntry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</a:t>
            </a:r>
          </a:p>
          <a:p>
            <a:pPr marL="0" indent="0">
              <a:buNone/>
            </a:pP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Id = </a:t>
            </a:r>
            <a:r>
              <a:rPr lang="en-US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Uri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noProof="1" smtClean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"http://..."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), When = </a:t>
            </a:r>
            <a:r>
              <a:rPr lang="en-US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DateTime</a:t>
            </a:r>
            <a:r>
              <a:rPr lang="en-US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.Now });</a:t>
            </a:r>
          </a:p>
          <a:p>
            <a:pPr marL="0" indent="0">
              <a:buNone/>
            </a:pPr>
            <a:endParaRPr lang="nl-NL" sz="1800" noProof="1" smtClean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 marL="0" indent="0">
              <a:buNone/>
            </a:pPr>
            <a:r>
              <a:rPr lang="nl-NL" sz="1800" noProof="1" smtClean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bundleXml = </a:t>
            </a:r>
            <a:r>
              <a:rPr lang="nl-NL" sz="1800" noProof="1" smtClean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FhirSerializer</a:t>
            </a:r>
            <a:r>
              <a:rPr lang="nl-NL" sz="1800" noProof="1" smtClean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.SerializeBundleToXml(result);</a:t>
            </a:r>
            <a:endParaRPr lang="en-US" sz="1800" noProof="1" smtClean="0">
              <a:solidFill>
                <a:srgbClr val="2B91AF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71794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Keeping in sync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of </a:t>
            </a:r>
            <a:r>
              <a:rPr lang="en-US" u="sng" dirty="0"/>
              <a:t>all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server.org/fhir/_history</a:t>
            </a:r>
            <a:endParaRPr lang="en-US" dirty="0">
              <a:cs typeface="Courier New" pitchFamily="49" charset="0"/>
            </a:endParaRPr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all patient resources</a:t>
            </a:r>
            <a:r>
              <a:rPr lang="en-US" dirty="0"/>
              <a:t> on server</a:t>
            </a:r>
          </a:p>
          <a:p>
            <a:pPr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9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server.org/fhir/Patient/_history</a:t>
            </a:r>
            <a:endParaRPr lang="en-US" dirty="0" smtClean="0"/>
          </a:p>
          <a:p>
            <a:r>
              <a:rPr lang="en-US" dirty="0" smtClean="0"/>
              <a:t>History </a:t>
            </a:r>
            <a:r>
              <a:rPr lang="en-US" dirty="0"/>
              <a:t>of </a:t>
            </a:r>
            <a:r>
              <a:rPr lang="en-US" u="sng" dirty="0"/>
              <a:t>specific patient</a:t>
            </a:r>
            <a:r>
              <a:rPr lang="en-US" dirty="0"/>
              <a:t> on </a:t>
            </a:r>
            <a:r>
              <a:rPr lang="en-US" dirty="0" smtClean="0"/>
              <a:t>server</a:t>
            </a:r>
            <a:endParaRPr lang="en-US" sz="1700" dirty="0" smtClean="0">
              <a:latin typeface="Courier New" pitchFamily="49" charset="0"/>
              <a:cs typeface="Courier New" pitchFamily="49" charset="0"/>
            </a:endParaRPr>
          </a:p>
          <a:p>
            <a:pPr marL="685800" lvl="1"/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http://server.org/fhir/Patient/1/_history</a:t>
            </a:r>
            <a:r>
              <a:rPr lang="en-US" sz="15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500" dirty="0" smtClean="0">
                <a:latin typeface="Courier New" pitchFamily="49" charset="0"/>
                <a:cs typeface="Courier New" pitchFamily="49" charset="0"/>
              </a:rPr>
            </a:br>
            <a:endParaRPr lang="en-US" sz="15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A </a:t>
            </a:r>
            <a:r>
              <a:rPr lang="en-US" dirty="0"/>
              <a:t>history of all </a:t>
            </a:r>
            <a:r>
              <a:rPr lang="en-US" dirty="0" smtClean="0"/>
              <a:t>changes: updates </a:t>
            </a:r>
            <a:r>
              <a:rPr lang="en-US" dirty="0"/>
              <a:t>and </a:t>
            </a:r>
            <a:r>
              <a:rPr lang="en-US" dirty="0" smtClean="0"/>
              <a:t>deletions, ordered by newest first</a:t>
            </a:r>
          </a:p>
          <a:p>
            <a:r>
              <a:rPr lang="en-US" dirty="0" smtClean="0"/>
              <a:t>Limit with _since and _count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8596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FUNCTIONALITY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finally, the last REST operation (for now):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8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Getting</a:t>
            </a:r>
            <a:r>
              <a:rPr lang="nl-NL" dirty="0" smtClean="0"/>
              <a:t> “</a:t>
            </a:r>
            <a:r>
              <a:rPr lang="nl-NL" dirty="0" err="1" smtClean="0"/>
              <a:t>all</a:t>
            </a:r>
            <a:r>
              <a:rPr lang="nl-NL" dirty="0" smtClean="0"/>
              <a:t>” </a:t>
            </a:r>
            <a:r>
              <a:rPr lang="nl-NL" dirty="0" err="1" smtClean="0"/>
              <a:t>patients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server.org/fhir/Patient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  <a:p>
            <a:r>
              <a:rPr lang="en-US" sz="2400" dirty="0" smtClean="0"/>
              <a:t>Always returns a paged feed</a:t>
            </a:r>
          </a:p>
          <a:p>
            <a:endParaRPr lang="en-US" sz="2400" dirty="0"/>
          </a:p>
          <a:p>
            <a:r>
              <a:rPr lang="en-US" sz="2400" dirty="0" smtClean="0"/>
              <a:t>Use _count to indicate number of results per page</a:t>
            </a:r>
          </a:p>
          <a:p>
            <a:endParaRPr lang="en-US" sz="2400" dirty="0"/>
          </a:p>
          <a:p>
            <a:r>
              <a:rPr lang="en-US" sz="2400" dirty="0"/>
              <a:t>Special case of the “real” search operation:</a:t>
            </a:r>
            <a:br>
              <a:rPr lang="en-US" sz="2400" dirty="0"/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://server.org/fhir/Patient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/_search?name=eve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http://server.org/fhir/Patient?name=eve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8996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332657"/>
            <a:ext cx="6915472" cy="1152128"/>
          </a:xfrm>
        </p:spPr>
        <p:txBody>
          <a:bodyPr/>
          <a:lstStyle/>
          <a:p>
            <a:r>
              <a:rPr lang="en-US" dirty="0" smtClean="0"/>
              <a:t>DSTU1 to DSTU2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Principles </a:t>
            </a:r>
            <a:r>
              <a:rPr lang="en-US" sz="2800" dirty="0" err="1" smtClean="0"/>
              <a:t>unchaged</a:t>
            </a:r>
            <a:endParaRPr lang="en-US" sz="2800" dirty="0" smtClean="0"/>
          </a:p>
          <a:p>
            <a:r>
              <a:rPr lang="en-US" sz="2900" dirty="0" smtClean="0"/>
              <a:t>Mostly backwards compatible (non breaking)</a:t>
            </a:r>
          </a:p>
          <a:p>
            <a:r>
              <a:rPr lang="en-US" sz="2900" dirty="0" smtClean="0"/>
              <a:t>LOTS of additions (that are beyond the core parts in scope of this course)</a:t>
            </a:r>
          </a:p>
          <a:p>
            <a:pPr lvl="1"/>
            <a:r>
              <a:rPr lang="en-US" sz="2200" dirty="0" smtClean="0"/>
              <a:t>40+ new resources (think classes), some split, some combined, new attributes in existing </a:t>
            </a:r>
            <a:r>
              <a:rPr lang="en-US" sz="2200" dirty="0"/>
              <a:t>resources </a:t>
            </a:r>
            <a:endParaRPr lang="en-US" sz="2200" dirty="0" smtClean="0"/>
          </a:p>
          <a:p>
            <a:pPr lvl="1"/>
            <a:r>
              <a:rPr lang="en-US" sz="2200" dirty="0" smtClean="0"/>
              <a:t>New operations (e.g. added merge patient, subscriptions to replace polling)</a:t>
            </a:r>
          </a:p>
          <a:p>
            <a:pPr lvl="1"/>
            <a:r>
              <a:rPr lang="en-GB" sz="2200" dirty="0"/>
              <a:t>Renamed a few things (e.g. zip to </a:t>
            </a:r>
            <a:r>
              <a:rPr lang="en-GB" sz="2200" dirty="0" err="1"/>
              <a:t>postalCode</a:t>
            </a:r>
            <a:r>
              <a:rPr lang="en-GB" sz="2200" dirty="0"/>
              <a:t>), swapped </a:t>
            </a:r>
            <a:br>
              <a:rPr lang="en-GB" sz="2200" dirty="0"/>
            </a:br>
            <a:r>
              <a:rPr lang="en-GB" sz="2200" dirty="0" smtClean="0"/>
              <a:t>an </a:t>
            </a:r>
            <a:r>
              <a:rPr lang="en-GB" sz="2200" dirty="0"/>
              <a:t>XML </a:t>
            </a:r>
            <a:r>
              <a:rPr lang="en-GB" sz="2200" dirty="0" smtClean="0"/>
              <a:t>attribute </a:t>
            </a:r>
            <a:r>
              <a:rPr lang="en-GB" sz="2200" dirty="0"/>
              <a:t>to be an </a:t>
            </a:r>
            <a:r>
              <a:rPr lang="en-GB" sz="2200" dirty="0" smtClean="0"/>
              <a:t>element (id), and…</a:t>
            </a:r>
          </a:p>
        </p:txBody>
      </p:sp>
    </p:spTree>
    <p:extLst>
      <p:ext uri="{BB962C8B-B14F-4D97-AF65-F5344CB8AC3E}">
        <p14:creationId xmlns:p14="http://schemas.microsoft.com/office/powerpoint/2010/main" val="27658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87" y="3390394"/>
            <a:ext cx="8063454" cy="27335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(patient)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620949" y="1524000"/>
            <a:ext cx="7848600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>
                <a:latin typeface="+mn-lt"/>
              </a:rPr>
              <a:t>Each resource has a </a:t>
            </a:r>
            <a:r>
              <a:rPr lang="en-US" sz="3100" dirty="0" smtClean="0">
                <a:latin typeface="+mn-lt"/>
              </a:rPr>
              <a:t>set of </a:t>
            </a:r>
            <a:r>
              <a:rPr lang="en-US" sz="3100" dirty="0">
                <a:latin typeface="+mn-lt"/>
              </a:rPr>
              <a:t>“standard” search </a:t>
            </a:r>
            <a:r>
              <a:rPr lang="en-US" sz="3100" dirty="0" smtClean="0">
                <a:latin typeface="+mn-lt"/>
              </a:rPr>
              <a:t>operations, so </a:t>
            </a:r>
            <a:r>
              <a:rPr lang="en-US" sz="3100" b="1" dirty="0" smtClean="0">
                <a:latin typeface="+mn-lt"/>
              </a:rPr>
              <a:t>not every element can be searched!</a:t>
            </a:r>
            <a:r>
              <a:rPr lang="en-US" sz="3100" dirty="0" smtClean="0">
                <a:latin typeface="+mn-lt"/>
              </a:rPr>
              <a:t>:</a:t>
            </a:r>
            <a:endParaRPr lang="nl-NL" sz="3100" dirty="0"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290475" y="3886200"/>
            <a:ext cx="1752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Our last search</a:t>
            </a:r>
            <a:r>
              <a:rPr kumimoji="0" lang="en-US" sz="180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used this one</a:t>
            </a:r>
            <a:endParaRPr kumimoji="0" lang="nl-NL" sz="1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>
            <a:off x="6795175" y="4419600"/>
            <a:ext cx="4953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tangle 5"/>
          <p:cNvSpPr/>
          <p:nvPr/>
        </p:nvSpPr>
        <p:spPr bwMode="auto">
          <a:xfrm>
            <a:off x="201849" y="5067300"/>
            <a:ext cx="7088626" cy="457200"/>
          </a:xfrm>
          <a:prstGeom prst="rect">
            <a:avLst/>
          </a:prstGeom>
          <a:solidFill>
            <a:schemeClr val="accent1">
              <a:alpha val="29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9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parameters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Specifying multiple parameters finds resources matching all params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</a:t>
            </a:r>
            <a:r>
              <a:rPr lang="en-US" dirty="0" smtClean="0"/>
              <a:t> “AND”</a:t>
            </a:r>
          </a:p>
          <a:p>
            <a:r>
              <a:rPr lang="en-US" dirty="0" smtClean="0"/>
              <a:t>Parameters may list multiple values </a:t>
            </a:r>
            <a:r>
              <a:rPr lang="en-US" dirty="0" smtClean="0">
                <a:sym typeface="Wingdings"/>
              </a:rPr>
              <a:t> “OR”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http://server.org/fhir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	/Patient/search?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  birthdate=1972-11-30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	    &amp;language=NL,FR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77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9" y="3139247"/>
            <a:ext cx="8063454" cy="27335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(Patient)</a:t>
            </a:r>
            <a:endParaRPr lang="nl-NL" dirty="0"/>
          </a:p>
        </p:txBody>
      </p:sp>
      <p:sp>
        <p:nvSpPr>
          <p:cNvPr id="5" name="TextBox 4"/>
          <p:cNvSpPr txBox="1"/>
          <p:nvPr/>
        </p:nvSpPr>
        <p:spPr>
          <a:xfrm>
            <a:off x="620949" y="1828800"/>
            <a:ext cx="78486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smtClean="0">
                <a:latin typeface="+mn-lt"/>
              </a:rPr>
              <a:t>Each search parameter has a ‘type’</a:t>
            </a:r>
            <a:endParaRPr lang="nl-NL" sz="3100" dirty="0">
              <a:latin typeface="+mn-lt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057400" y="4724400"/>
            <a:ext cx="2667002" cy="8382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loud 7"/>
          <p:cNvSpPr/>
          <p:nvPr/>
        </p:nvSpPr>
        <p:spPr bwMode="auto">
          <a:xfrm>
            <a:off x="4545249" y="5339443"/>
            <a:ext cx="2079171" cy="11430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Parameter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23020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Ok I get it…or not?</a:t>
            </a:r>
            <a:endParaRPr lang="nl-NL" dirty="0"/>
          </a:p>
        </p:txBody>
      </p:sp>
      <p:sp>
        <p:nvSpPr>
          <p:cNvPr id="4" name="Rectangle 3"/>
          <p:cNvSpPr/>
          <p:nvPr/>
        </p:nvSpPr>
        <p:spPr>
          <a:xfrm>
            <a:off x="533400" y="1981200"/>
            <a:ext cx="8001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server.org/fhir/Patient/          406 hits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server.org/fhir/Patient?gender=M  234 hits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server.org/fhir/Patient?gender=F  167 hits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Total: 234 + 167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401</a:t>
            </a:r>
          </a:p>
        </p:txBody>
      </p:sp>
      <p:sp>
        <p:nvSpPr>
          <p:cNvPr id="7" name="Rectangle 6"/>
          <p:cNvSpPr/>
          <p:nvPr/>
        </p:nvSpPr>
        <p:spPr>
          <a:xfrm>
            <a:off x="533400" y="4038600"/>
            <a:ext cx="8001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server.org/fhir/Patient/          406 hits</a:t>
            </a:r>
          </a:p>
          <a:p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server.org/fhir/Patient?gender=M  234 hits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http://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server.org/fhir/Patient?gender=F  167 hits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://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server.org/fhir/Patient?gender:missing=true 5 hits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Total: 234 + 167 + 5 = 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406</a:t>
            </a:r>
          </a:p>
        </p:txBody>
      </p:sp>
    </p:spTree>
    <p:extLst>
      <p:ext uri="{BB962C8B-B14F-4D97-AF65-F5344CB8AC3E}">
        <p14:creationId xmlns:p14="http://schemas.microsoft.com/office/powerpoint/2010/main" val="87173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Chained searches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 has a search for “name”.</a:t>
            </a:r>
          </a:p>
          <a:p>
            <a:r>
              <a:rPr lang="en-US" dirty="0" smtClean="0"/>
              <a:t>Observation has a search for “subject” (the id of the Patient, Group or Device)</a:t>
            </a:r>
          </a:p>
          <a:p>
            <a:r>
              <a:rPr lang="en-US" dirty="0" smtClean="0"/>
              <a:t>How do I find Observations for a patient, searching using his name?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316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 queries in 1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(as a client) don’t need to do separate operations, just one:</a:t>
            </a:r>
          </a:p>
          <a:p>
            <a:endParaRPr lang="en-US" dirty="0"/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http://server.com/fhir/Observation?patient</a:t>
            </a:r>
            <a:br>
              <a:rPr lang="nl-NL" sz="2400" dirty="0" smtClean="0">
                <a:latin typeface="Courier New" pitchFamily="49" charset="0"/>
                <a:cs typeface="Courier New" pitchFamily="49" charset="0"/>
              </a:rPr>
            </a:b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.name=jones</a:t>
            </a:r>
          </a:p>
          <a:p>
            <a:pPr marL="0" indent="0">
              <a:buNone/>
            </a:pPr>
            <a:r>
              <a:rPr lang="nl-NL" sz="2400" dirty="0" smtClean="0">
                <a:latin typeface="Courier New" pitchFamily="49" charset="0"/>
                <a:cs typeface="Courier New" pitchFamily="49" charset="0"/>
              </a:rPr>
              <a:t>	</a:t>
            </a: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 smtClean="0"/>
              <a:t>But </a:t>
            </a:r>
            <a:r>
              <a:rPr lang="en-US" dirty="0"/>
              <a:t>note: this still only works on the </a:t>
            </a:r>
            <a:r>
              <a:rPr lang="en-US" u="sng" dirty="0"/>
              <a:t>predefined search parameters</a:t>
            </a:r>
            <a:r>
              <a:rPr lang="en-US" dirty="0"/>
              <a:t>. You cannot just </a:t>
            </a:r>
            <a:r>
              <a:rPr lang="en-US" dirty="0" smtClean="0"/>
              <a:t>use any property of the resource.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856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optimizations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Say we do:</a:t>
            </a:r>
          </a:p>
          <a:p>
            <a:pPr lvl="1"/>
            <a:r>
              <a:rPr lang="nl-NL" dirty="0" smtClean="0"/>
              <a:t>http://fhir.com/fhir/Observation?date=2014-01-20</a:t>
            </a:r>
          </a:p>
          <a:p>
            <a:pPr lvl="1"/>
            <a:r>
              <a:rPr lang="en-US" dirty="0" smtClean="0"/>
              <a:t>We get back: a Bundle with 0..* “Observations”</a:t>
            </a:r>
          </a:p>
          <a:p>
            <a:r>
              <a:rPr lang="en-US" dirty="0" smtClean="0"/>
              <a:t>Now, usually, wouldn’t we want the Patient information too?  =&gt; Need to do “N” queries for the Observation’s “subject”</a:t>
            </a:r>
          </a:p>
          <a:p>
            <a:r>
              <a:rPr lang="en-US" dirty="0" smtClean="0"/>
              <a:t>Quicker:</a:t>
            </a:r>
          </a:p>
          <a:p>
            <a:pPr marL="400050" lvl="1" indent="0">
              <a:buNone/>
            </a:pPr>
            <a:r>
              <a:rPr lang="en-US" b="1" dirty="0" smtClean="0"/>
              <a:t>	?_include=</a:t>
            </a:r>
            <a:r>
              <a:rPr lang="en-US" b="1" dirty="0" err="1" smtClean="0"/>
              <a:t>Observation:patient</a:t>
            </a:r>
            <a:endParaRPr lang="en-US" b="1" dirty="0" smtClean="0"/>
          </a:p>
          <a:p>
            <a:pPr marL="800100" lvl="2" indent="0">
              <a:buNone/>
            </a:pPr>
            <a:r>
              <a:rPr lang="en-US" dirty="0" smtClean="0"/>
              <a:t>Returns both Observations + Patients</a:t>
            </a:r>
          </a:p>
          <a:p>
            <a:pPr marL="4000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REST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 FHIR supports messages and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82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Paradigms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FHIR supports 4 interoperability paradigms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60220246"/>
              </p:ext>
            </p:extLst>
          </p:nvPr>
        </p:nvGraphicFramePr>
        <p:xfrm>
          <a:off x="1331640" y="234888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12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482008" y="2277303"/>
            <a:ext cx="1738064" cy="2975900"/>
            <a:chOff x="3482008" y="1707977"/>
            <a:chExt cx="1738064" cy="2231925"/>
          </a:xfrm>
        </p:grpSpPr>
        <p:sp>
          <p:nvSpPr>
            <p:cNvPr id="15" name="Can 14"/>
            <p:cNvSpPr/>
            <p:nvPr/>
          </p:nvSpPr>
          <p:spPr>
            <a:xfrm>
              <a:off x="3482008" y="1707977"/>
              <a:ext cx="1738064" cy="2231925"/>
            </a:xfrm>
            <a:prstGeom prst="can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/>
                <a:t>FHIR</a:t>
              </a:r>
            </a:p>
            <a:p>
              <a:pPr algn="ctr"/>
              <a:r>
                <a:rPr lang="en-US" dirty="0" smtClean="0"/>
                <a:t>Repository</a:t>
              </a:r>
              <a:endParaRPr lang="nl-NL" dirty="0"/>
            </a:p>
          </p:txBody>
        </p:sp>
        <p:pic>
          <p:nvPicPr>
            <p:cNvPr id="28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480034" y="292776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071070" y="2787774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696058" y="3190621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4211960" y="32601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Rectangle 5"/>
          <p:cNvSpPr/>
          <p:nvPr/>
        </p:nvSpPr>
        <p:spPr>
          <a:xfrm>
            <a:off x="424794" y="609600"/>
            <a:ext cx="734481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Regardless of </a:t>
            </a:r>
            <a:r>
              <a:rPr lang="en-US" sz="2600" b="1" dirty="0" smtClean="0"/>
              <a:t>paradigm</a:t>
            </a:r>
            <a:endParaRPr lang="en-US" sz="2600" dirty="0"/>
          </a:p>
          <a:p>
            <a:r>
              <a:rPr lang="en-US" sz="2600" dirty="0"/>
              <a:t>	</a:t>
            </a:r>
            <a:r>
              <a:rPr lang="en-US" sz="2600" dirty="0" smtClean="0"/>
              <a:t>the </a:t>
            </a:r>
            <a:r>
              <a:rPr lang="en-US" sz="2600" dirty="0"/>
              <a:t>content </a:t>
            </a:r>
            <a:r>
              <a:rPr lang="en-US" sz="2600" b="1" dirty="0"/>
              <a:t>is the same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5496" y="1892829"/>
            <a:ext cx="4310033" cy="2775800"/>
            <a:chOff x="35496" y="1419622"/>
            <a:chExt cx="4310033" cy="2081850"/>
          </a:xfrm>
        </p:grpSpPr>
        <p:grpSp>
          <p:nvGrpSpPr>
            <p:cNvPr id="12" name="Group 11"/>
            <p:cNvGrpSpPr/>
            <p:nvPr/>
          </p:nvGrpSpPr>
          <p:grpSpPr>
            <a:xfrm>
              <a:off x="35496" y="1867784"/>
              <a:ext cx="1790328" cy="1633688"/>
              <a:chOff x="251520" y="989679"/>
              <a:chExt cx="1790328" cy="1633688"/>
            </a:xfrm>
          </p:grpSpPr>
          <p:pic>
            <p:nvPicPr>
              <p:cNvPr id="13" name="Picture 2" descr="http://icons.iconarchive.com/icons/icons-land/vista-hardware-devices/256/Home-Server-icon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520" y="989679"/>
                <a:ext cx="1790328" cy="1342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473565" y="2346368"/>
                <a:ext cx="1479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Lab System</a:t>
                </a:r>
                <a:endParaRPr lang="nl-NL" b="1" dirty="0"/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467544" y="1419622"/>
              <a:ext cx="38779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Receive a lab result in a </a:t>
              </a:r>
              <a:r>
                <a:rPr lang="en-US" dirty="0" smtClean="0"/>
                <a:t>message…</a:t>
              </a:r>
              <a:endParaRPr lang="nl-NL" dirty="0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1331640" y="1867332"/>
              <a:ext cx="2456950" cy="1390218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FHIR </a:t>
              </a:r>
              <a:r>
                <a:rPr lang="en-US" dirty="0" smtClean="0"/>
                <a:t>Message</a:t>
              </a:r>
              <a:endParaRPr lang="en-US" dirty="0"/>
            </a:p>
          </p:txBody>
        </p:sp>
        <p:pic>
          <p:nvPicPr>
            <p:cNvPr id="32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1463810" y="2297846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2270870" y="2324715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3"/>
          <p:cNvGrpSpPr/>
          <p:nvPr/>
        </p:nvGrpSpPr>
        <p:grpSpPr>
          <a:xfrm>
            <a:off x="3173729" y="2648526"/>
            <a:ext cx="5894071" cy="3461491"/>
            <a:chOff x="3173728" y="1986394"/>
            <a:chExt cx="5894071" cy="2596119"/>
          </a:xfrm>
        </p:grpSpPr>
        <p:pic>
          <p:nvPicPr>
            <p:cNvPr id="8" name="Picture 7" descr="http://icons.iconarchive.com/icons/icons-land/vista-hardware-devices/256/Home-Server-ico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77471" y="2291280"/>
              <a:ext cx="1790328" cy="1342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ight Arrow 33"/>
            <p:cNvSpPr/>
            <p:nvPr/>
          </p:nvSpPr>
          <p:spPr>
            <a:xfrm>
              <a:off x="5220071" y="1986394"/>
              <a:ext cx="2549538" cy="1615534"/>
            </a:xfrm>
            <a:prstGeom prst="rightArrow">
              <a:avLst>
                <a:gd name="adj1" fmla="val 67500"/>
                <a:gd name="adj2" fmla="val 48359"/>
              </a:avLst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dirty="0"/>
                <a:t>FHIR </a:t>
              </a:r>
              <a:r>
                <a:rPr lang="en-US" dirty="0" smtClean="0"/>
                <a:t>Document</a:t>
              </a:r>
              <a:endParaRPr lang="en-US" dirty="0"/>
            </a:p>
          </p:txBody>
        </p:sp>
        <p:pic>
          <p:nvPicPr>
            <p:cNvPr id="35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5406895" y="2639933"/>
              <a:ext cx="617111" cy="593419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50800" dir="5400000" algn="ctr" rotWithShape="0">
                <a:schemeClr val="tx2">
                  <a:lumMod val="95000"/>
                  <a:lumOff val="5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7" descr="C:\Users\office\AppData\Local\Microsoft\Windows\Temporary Internet Files\Content.IE5\ENHGUKDG\MC900318996[1].wmf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159302" y="2648010"/>
              <a:ext cx="860970" cy="535770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173728" y="4305514"/>
              <a:ext cx="5083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…Package </a:t>
              </a:r>
              <a:r>
                <a:rPr lang="en-US" dirty="0"/>
                <a:t>it in a discharge summary document</a:t>
              </a:r>
              <a:endParaRPr lang="nl-NL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500303"/>
              <a:ext cx="1274708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National</a:t>
              </a:r>
            </a:p>
            <a:p>
              <a:r>
                <a:rPr lang="en-US" b="1" dirty="0" smtClean="0"/>
                <a:t>Exchange</a:t>
              </a:r>
              <a:endParaRPr lang="nl-NL" b="1" dirty="0"/>
            </a:p>
          </p:txBody>
        </p:sp>
      </p:grpSp>
      <p:pic>
        <p:nvPicPr>
          <p:cNvPr id="23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70" b="96209" l="1624" r="9907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97" y="5144053"/>
            <a:ext cx="1936254" cy="126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own Arrow 20"/>
          <p:cNvSpPr/>
          <p:nvPr/>
        </p:nvSpPr>
        <p:spPr>
          <a:xfrm rot="14554775">
            <a:off x="2503347" y="4676535"/>
            <a:ext cx="1041867" cy="107689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dirty="0" smtClean="0"/>
              <a:t>REST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5361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1_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13006</TotalTime>
  <Words>7983</Words>
  <Application>Microsoft Office PowerPoint</Application>
  <PresentationFormat>On-screen Show (4:3)</PresentationFormat>
  <Paragraphs>1578</Paragraphs>
  <Slides>157</Slides>
  <Notes>93</Notes>
  <HiddenSlides>26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157</vt:i4>
      </vt:variant>
    </vt:vector>
  </HeadingPairs>
  <TitlesOfParts>
    <vt:vector size="171" baseType="lpstr">
      <vt:lpstr>Arial Unicode MS</vt:lpstr>
      <vt:lpstr>ＭＳ Ｐゴシック</vt:lpstr>
      <vt:lpstr>Arial</vt:lpstr>
      <vt:lpstr>Calibri</vt:lpstr>
      <vt:lpstr>Consolas</vt:lpstr>
      <vt:lpstr>Courier New</vt:lpstr>
      <vt:lpstr>Franklin Gothic Book</vt:lpstr>
      <vt:lpstr>Helvetica Neue</vt:lpstr>
      <vt:lpstr>Monaco</vt:lpstr>
      <vt:lpstr>Times New Roman</vt:lpstr>
      <vt:lpstr>verdana</vt:lpstr>
      <vt:lpstr>verdana</vt:lpstr>
      <vt:lpstr>Wingdings</vt:lpstr>
      <vt:lpstr>1_Refined</vt:lpstr>
      <vt:lpstr>Introduction to FHIR for Developers</vt:lpstr>
      <vt:lpstr>This presentation</vt:lpstr>
      <vt:lpstr>Introduction</vt:lpstr>
      <vt:lpstr>Instructor</vt:lpstr>
      <vt:lpstr>Introduce ourselves</vt:lpstr>
      <vt:lpstr>Level Setting</vt:lpstr>
      <vt:lpstr>Contents of this tutorial</vt:lpstr>
      <vt:lpstr>DSTU?</vt:lpstr>
      <vt:lpstr>DSTU1 to DSTU2 changes</vt:lpstr>
      <vt:lpstr>DSTU2 changes</vt:lpstr>
      <vt:lpstr>What perspective?</vt:lpstr>
      <vt:lpstr>Deconstructing FHIR</vt:lpstr>
      <vt:lpstr>Resources (review!)</vt:lpstr>
      <vt:lpstr>Structure of a Resource</vt:lpstr>
      <vt:lpstr>Composition versus reference</vt:lpstr>
      <vt:lpstr>Composition of a Resource</vt:lpstr>
      <vt:lpstr>Composition</vt:lpstr>
      <vt:lpstr>It’s all about combining resources . . .</vt:lpstr>
      <vt:lpstr>PowerPoint Presentation</vt:lpstr>
      <vt:lpstr>Resource Reference</vt:lpstr>
      <vt:lpstr>Resource Aggregate</vt:lpstr>
      <vt:lpstr>“Business” identifiers</vt:lpstr>
      <vt:lpstr>A Resource’s identity</vt:lpstr>
      <vt:lpstr>Resource metadata</vt:lpstr>
      <vt:lpstr>The FHIR Elements</vt:lpstr>
      <vt:lpstr>Start at the bottom: Primitives</vt:lpstr>
      <vt:lpstr>Derived primitives</vt:lpstr>
      <vt:lpstr>Derived primitives</vt:lpstr>
      <vt:lpstr>Level up:  Complex Datatypes</vt:lpstr>
      <vt:lpstr>Datatypes</vt:lpstr>
      <vt:lpstr>Coded types</vt:lpstr>
      <vt:lpstr>Coded types</vt:lpstr>
      <vt:lpstr>PowerPoint Presentation</vt:lpstr>
      <vt:lpstr>PowerPoint Presentation</vt:lpstr>
      <vt:lpstr>Value Set </vt:lpstr>
      <vt:lpstr>Level up: resources</vt:lpstr>
      <vt:lpstr>“Choice” properties</vt:lpstr>
      <vt:lpstr>References</vt:lpstr>
      <vt:lpstr>Quick look at extensions</vt:lpstr>
      <vt:lpstr>Extensions</vt:lpstr>
      <vt:lpstr>Extending a multiple birth</vt:lpstr>
      <vt:lpstr>Complex extensions</vt:lpstr>
      <vt:lpstr>Quick look at narrative</vt:lpstr>
      <vt:lpstr>Narrative</vt:lpstr>
      <vt:lpstr>REST service interface</vt:lpstr>
      <vt:lpstr>Paradigms</vt:lpstr>
      <vt:lpstr>REST?</vt:lpstr>
      <vt:lpstr>Possibly distributed…</vt:lpstr>
      <vt:lpstr>“Repository” model of healthcare</vt:lpstr>
      <vt:lpstr>Just a quick GET</vt:lpstr>
      <vt:lpstr>A Resource’s REST identity</vt:lpstr>
      <vt:lpstr>Resource metadata</vt:lpstr>
      <vt:lpstr>Tag metadata</vt:lpstr>
      <vt:lpstr>Mapping (meta)data to HTTP</vt:lpstr>
      <vt:lpstr>One more look at the header</vt:lpstr>
      <vt:lpstr>For a specific version…</vt:lpstr>
      <vt:lpstr>Support for versions</vt:lpstr>
      <vt:lpstr>REST “representations”</vt:lpstr>
      <vt:lpstr>Question</vt:lpstr>
      <vt:lpstr>Conformance</vt:lpstr>
      <vt:lpstr>REST in the spec</vt:lpstr>
      <vt:lpstr>Mapping to verbs</vt:lpstr>
      <vt:lpstr>To create a resource</vt:lpstr>
      <vt:lpstr>To update a resource</vt:lpstr>
      <vt:lpstr>Using PUT to create</vt:lpstr>
      <vt:lpstr>Version-aware updates</vt:lpstr>
      <vt:lpstr>What’s a ‘deleted’ Resource?</vt:lpstr>
      <vt:lpstr>Version history - deletions</vt:lpstr>
      <vt:lpstr>Version history - revival</vt:lpstr>
      <vt:lpstr>Resources in code</vt:lpstr>
      <vt:lpstr>Reference implementations</vt:lpstr>
      <vt:lpstr>Object Model</vt:lpstr>
      <vt:lpstr>Parsing/Serializing using C#</vt:lpstr>
      <vt:lpstr>Parsing/Serializing using Java</vt:lpstr>
      <vt:lpstr>Using FHIR Client in C#</vt:lpstr>
      <vt:lpstr>Using FHIR Client in Java</vt:lpstr>
      <vt:lpstr>BUNDLES</vt:lpstr>
      <vt:lpstr>Communicating lists</vt:lpstr>
      <vt:lpstr>Bundles of Resources</vt:lpstr>
      <vt:lpstr>PowerPoint Presentation</vt:lpstr>
      <vt:lpstr>An example Bundle (in Bundle format – DSTU2)</vt:lpstr>
      <vt:lpstr>Resource metadata</vt:lpstr>
      <vt:lpstr>Resource Entry</vt:lpstr>
      <vt:lpstr>Multiple versions of entries</vt:lpstr>
      <vt:lpstr>JSON Bundle - Example</vt:lpstr>
      <vt:lpstr>Bundles in C#</vt:lpstr>
      <vt:lpstr>Example: Keeping in sync</vt:lpstr>
      <vt:lpstr>SEARCH FUNCTIONALITY</vt:lpstr>
      <vt:lpstr>Getting “all” patients</vt:lpstr>
      <vt:lpstr>Search (patient)</vt:lpstr>
      <vt:lpstr>Combining parameters</vt:lpstr>
      <vt:lpstr>Search (Patient)</vt:lpstr>
      <vt:lpstr>Ok I get it…or not?</vt:lpstr>
      <vt:lpstr>Chained searches</vt:lpstr>
      <vt:lpstr>2 queries in 1</vt:lpstr>
      <vt:lpstr>More optimizations</vt:lpstr>
      <vt:lpstr>Beyond REST</vt:lpstr>
      <vt:lpstr>Paradigms</vt:lpstr>
      <vt:lpstr>PowerPoint Presentation</vt:lpstr>
      <vt:lpstr>PowerPoint Presentation</vt:lpstr>
      <vt:lpstr>PowerPoint Presentation</vt:lpstr>
      <vt:lpstr>PowerPoint Presentation</vt:lpstr>
      <vt:lpstr>Documents – are bundles</vt:lpstr>
      <vt:lpstr>Bundle as “Document”</vt:lpstr>
      <vt:lpstr>Communicating documents</vt:lpstr>
      <vt:lpstr>PowerPoint Presentation</vt:lpstr>
      <vt:lpstr>MessageHeader Resource</vt:lpstr>
      <vt:lpstr>Messages – are bundles</vt:lpstr>
      <vt:lpstr>Bundle as “Message”</vt:lpstr>
      <vt:lpstr>Sending messages</vt:lpstr>
      <vt:lpstr>PowerPoint Presentation</vt:lpstr>
      <vt:lpstr>The Binary Endpoint</vt:lpstr>
      <vt:lpstr>Useful for Attachments</vt:lpstr>
      <vt:lpstr>INSIDE THE FHIR DISTRIBUTION</vt:lpstr>
      <vt:lpstr>PowerPoint Presentation</vt:lpstr>
      <vt:lpstr>Browsing the site</vt:lpstr>
      <vt:lpstr>The FHIR distribution</vt:lpstr>
      <vt:lpstr>In the FHIR SVN</vt:lpstr>
      <vt:lpstr>The FHIR SVN</vt:lpstr>
      <vt:lpstr>“Source” of FHIR</vt:lpstr>
      <vt:lpstr>Publication process</vt:lpstr>
      <vt:lpstr>Generator writers!</vt:lpstr>
      <vt:lpstr>Profiles and validation</vt:lpstr>
      <vt:lpstr>The need for Profiles</vt:lpstr>
      <vt:lpstr>Constraining cardinality</vt:lpstr>
      <vt:lpstr>Limit value domains</vt:lpstr>
      <vt:lpstr>Data Access Framework</vt:lpstr>
      <vt:lpstr>Tagging a Resource</vt:lpstr>
      <vt:lpstr>Validation</vt:lpstr>
      <vt:lpstr>Validation</vt:lpstr>
      <vt:lpstr>(Distributed) validation</vt:lpstr>
      <vt:lpstr>Operation Outcome</vt:lpstr>
      <vt:lpstr>Building a fhir server</vt:lpstr>
      <vt:lpstr>Some possible uses</vt:lpstr>
      <vt:lpstr>Repository model</vt:lpstr>
      <vt:lpstr>Overview of a server</vt:lpstr>
      <vt:lpstr>From wire to store</vt:lpstr>
      <vt:lpstr>Briefest intro to JSON</vt:lpstr>
      <vt:lpstr>Xml and JSON are different</vt:lpstr>
      <vt:lpstr>Xml and JSON in FHIR</vt:lpstr>
      <vt:lpstr>Xml and JSON in FHIR</vt:lpstr>
      <vt:lpstr>Handling both</vt:lpstr>
      <vt:lpstr>Document-oriented store</vt:lpstr>
      <vt:lpstr>PowerPoint Presentation</vt:lpstr>
      <vt:lpstr>No (sql) transactions</vt:lpstr>
      <vt:lpstr>Batch: needs transactions</vt:lpstr>
      <vt:lpstr>Storing resources</vt:lpstr>
      <vt:lpstr>RDBMS: BLOB + Index</vt:lpstr>
      <vt:lpstr>PowerPoint Presentation</vt:lpstr>
      <vt:lpstr>Predictable search</vt:lpstr>
      <vt:lpstr>Types of parameters</vt:lpstr>
      <vt:lpstr>Partial/combined match</vt:lpstr>
      <vt:lpstr>Prepare your data!</vt:lpstr>
      <vt:lpstr>The end is near…</vt:lpstr>
      <vt:lpstr>Balloting plans</vt:lpstr>
      <vt:lpstr>Next Steps for you</vt:lpstr>
      <vt:lpstr>Thank You - QUESTIONS?</vt:lpstr>
    </vt:vector>
  </TitlesOfParts>
  <Company>Stewardshop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Shelly Ross</dc:creator>
  <cp:lastModifiedBy>Brett Marquard</cp:lastModifiedBy>
  <cp:revision>716</cp:revision>
  <dcterms:created xsi:type="dcterms:W3CDTF">2008-01-21T06:12:12Z</dcterms:created>
  <dcterms:modified xsi:type="dcterms:W3CDTF">2015-10-02T18:42:23Z</dcterms:modified>
</cp:coreProperties>
</file>