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73" r:id="rId3"/>
    <p:sldId id="25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47" r:id="rId12"/>
    <p:sldId id="356" r:id="rId13"/>
    <p:sldId id="372" r:id="rId14"/>
    <p:sldId id="357" r:id="rId15"/>
    <p:sldId id="370" r:id="rId16"/>
    <p:sldId id="371" r:id="rId17"/>
    <p:sldId id="355" r:id="rId18"/>
    <p:sldId id="358" r:id="rId19"/>
    <p:sldId id="304" r:id="rId20"/>
    <p:sldId id="364" r:id="rId21"/>
    <p:sldId id="360" r:id="rId22"/>
    <p:sldId id="363" r:id="rId23"/>
    <p:sldId id="366" r:id="rId24"/>
    <p:sldId id="303" r:id="rId25"/>
    <p:sldId id="369" r:id="rId26"/>
    <p:sldId id="322" r:id="rId27"/>
    <p:sldId id="367" r:id="rId28"/>
    <p:sldId id="368" r:id="rId29"/>
    <p:sldId id="32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4084" autoAdjust="0"/>
    <p:restoredTop sz="87789" autoAdjust="0"/>
  </p:normalViewPr>
  <p:slideViewPr>
    <p:cSldViewPr>
      <p:cViewPr varScale="1">
        <p:scale>
          <a:sx n="106" d="100"/>
          <a:sy n="106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62088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27/10/2015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27/10/2015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 that dates are subject</a:t>
            </a:r>
            <a:r>
              <a:rPr lang="en-CA" baseline="0" dirty="0" smtClean="0"/>
              <a:t> to change based on resources and the standards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g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5-10%20Tutorials/FHIR%20DSTU%202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</a:t>
            </a:r>
            <a:r>
              <a:rPr lang="en-AU" dirty="0" smtClean="0"/>
              <a:t>DSTU 2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3600" dirty="0" smtClean="0"/>
              <a:t>Changes &amp; Future Direction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Oct. </a:t>
            </a:r>
            <a:r>
              <a:rPr lang="en-AU" dirty="0" smtClean="0"/>
              <a:t>28, </a:t>
            </a:r>
            <a:r>
              <a:rPr lang="en-AU" dirty="0" smtClean="0"/>
              <a:t>2015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dministrative"/>
          <p:cNvGrpSpPr/>
          <p:nvPr/>
        </p:nvGrpSpPr>
        <p:grpSpPr>
          <a:xfrm>
            <a:off x="6804248" y="233359"/>
            <a:ext cx="2097284" cy="4419777"/>
            <a:chOff x="6804248" y="233359"/>
            <a:chExt cx="2097284" cy="441977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804248" y="3861048"/>
              <a:ext cx="2016224" cy="792088"/>
            </a:xfrm>
            <a:prstGeom prst="rect">
              <a:avLst/>
            </a:prstGeom>
            <a:solidFill>
              <a:srgbClr val="7030A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Content Placeholder 5"/>
            <p:cNvSpPr txBox="1">
              <a:spLocks/>
            </p:cNvSpPr>
            <p:nvPr/>
          </p:nvSpPr>
          <p:spPr bwMode="auto">
            <a:xfrm>
              <a:off x="6804248" y="233359"/>
              <a:ext cx="2097284" cy="4419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EpisodeOfCare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Person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HealthcareService</a:t>
              </a:r>
              <a:endParaRPr lang="en-CA" sz="1400" kern="0" dirty="0" smtClean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1520" y="260648"/>
            <a:ext cx="6552728" cy="1180142"/>
          </a:xfrm>
        </p:spPr>
        <p:txBody>
          <a:bodyPr/>
          <a:lstStyle/>
          <a:p>
            <a:r>
              <a:rPr lang="en-CA" dirty="0" smtClean="0"/>
              <a:t>DSTU 2 Resources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242467" y="242690"/>
            <a:ext cx="2673349" cy="6282654"/>
          </a:xfrm>
        </p:spPr>
        <p:txBody>
          <a:bodyPr/>
          <a:lstStyle/>
          <a:p>
            <a:pPr>
              <a:buNone/>
            </a:pPr>
            <a:r>
              <a:rPr lang="en-CA" sz="1400" b="1" dirty="0" smtClean="0"/>
              <a:t>(</a:t>
            </a:r>
            <a:r>
              <a:rPr lang="en-CA" sz="1400" b="1" dirty="0" err="1" smtClean="0"/>
              <a:t>AllergyIntolerance</a:t>
            </a:r>
            <a:r>
              <a:rPr lang="en-CA" sz="1400" b="1" dirty="0" smtClean="0"/>
              <a:t>)</a:t>
            </a:r>
            <a:endParaRPr lang="en-CA" sz="1400" b="1" dirty="0" smtClean="0"/>
          </a:p>
          <a:p>
            <a:pPr>
              <a:buNone/>
            </a:pPr>
            <a:r>
              <a:rPr lang="en-CA" sz="1400" b="1" dirty="0" smtClean="0"/>
              <a:t>Flag</a:t>
            </a:r>
            <a:endParaRPr lang="en-CA" sz="1400" b="1" dirty="0" smtClean="0"/>
          </a:p>
          <a:p>
            <a:pPr>
              <a:buNone/>
            </a:pPr>
            <a:r>
              <a:rPr lang="en-CA" sz="1400" dirty="0" err="1" smtClean="0"/>
              <a:t>AllergyIntolerance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Binary</a:t>
            </a:r>
          </a:p>
          <a:p>
            <a:pPr>
              <a:buNone/>
            </a:pPr>
            <a:r>
              <a:rPr lang="en-CA" sz="1400" dirty="0" err="1" smtClean="0"/>
              <a:t>CarePlan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Composition</a:t>
            </a:r>
          </a:p>
          <a:p>
            <a:pPr>
              <a:buNone/>
            </a:pPr>
            <a:r>
              <a:rPr lang="en-CA" sz="1400" dirty="0" smtClean="0"/>
              <a:t>ConceptMap</a:t>
            </a:r>
          </a:p>
          <a:p>
            <a:pPr>
              <a:buNone/>
            </a:pPr>
            <a:r>
              <a:rPr lang="en-CA" sz="1400" dirty="0" smtClean="0"/>
              <a:t>Condition</a:t>
            </a:r>
          </a:p>
          <a:p>
            <a:pPr>
              <a:buNone/>
            </a:pPr>
            <a:r>
              <a:rPr lang="en-CA" sz="1400" dirty="0" smtClean="0"/>
              <a:t>Conformance</a:t>
            </a:r>
          </a:p>
          <a:p>
            <a:pPr>
              <a:buNone/>
            </a:pPr>
            <a:r>
              <a:rPr lang="en-CA" sz="1400" dirty="0" smtClean="0"/>
              <a:t>Device</a:t>
            </a:r>
          </a:p>
          <a:p>
            <a:pPr>
              <a:buNone/>
            </a:pPr>
            <a:r>
              <a:rPr lang="en-CA" sz="1400" dirty="0" err="1" smtClean="0">
                <a:solidFill>
                  <a:srgbClr val="FF0000"/>
                </a:solidFill>
              </a:rPr>
              <a:t>DeviceObservationReport</a:t>
            </a:r>
            <a:endParaRPr lang="en-CA" sz="1400" dirty="0" smtClean="0"/>
          </a:p>
          <a:p>
            <a:pPr>
              <a:buNone/>
            </a:pPr>
            <a:r>
              <a:rPr lang="en-CA" sz="1400" dirty="0" err="1" smtClean="0"/>
              <a:t>DiagnosticOrder</a:t>
            </a:r>
            <a:endParaRPr lang="en-CA" sz="1400" dirty="0" smtClean="0"/>
          </a:p>
          <a:p>
            <a:pPr>
              <a:buNone/>
            </a:pPr>
            <a:r>
              <a:rPr lang="en-CA" sz="1400" dirty="0" err="1" smtClean="0"/>
              <a:t>DiagnosticReport</a:t>
            </a:r>
            <a:endParaRPr lang="en-CA" sz="1400" dirty="0" smtClean="0"/>
          </a:p>
          <a:p>
            <a:pPr>
              <a:buNone/>
            </a:pPr>
            <a:r>
              <a:rPr lang="en-CA" sz="1400" dirty="0" err="1" smtClean="0"/>
              <a:t>DocumentManifest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DocumentReference</a:t>
            </a:r>
          </a:p>
          <a:p>
            <a:pPr>
              <a:buNone/>
            </a:pPr>
            <a:r>
              <a:rPr lang="en-CA" sz="1400" dirty="0" smtClean="0"/>
              <a:t>Encounter</a:t>
            </a:r>
          </a:p>
          <a:p>
            <a:pPr>
              <a:buNone/>
            </a:pPr>
            <a:r>
              <a:rPr lang="en-CA" sz="1400" b="1" dirty="0" err="1" smtClean="0"/>
              <a:t>FamilyMemberHistory</a:t>
            </a:r>
            <a:endParaRPr lang="en-CA" sz="1400" b="1" dirty="0" smtClean="0"/>
          </a:p>
          <a:p>
            <a:pPr>
              <a:buNone/>
            </a:pPr>
            <a:r>
              <a:rPr lang="en-CA" sz="1400" dirty="0" smtClean="0"/>
              <a:t>Group</a:t>
            </a:r>
          </a:p>
          <a:p>
            <a:pPr>
              <a:buNone/>
            </a:pPr>
            <a:r>
              <a:rPr lang="en-CA" sz="1400" dirty="0" err="1" smtClean="0"/>
              <a:t>ImagingStudy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Immunization</a:t>
            </a:r>
          </a:p>
          <a:p>
            <a:pPr>
              <a:buNone/>
            </a:pPr>
            <a:r>
              <a:rPr lang="en-CA" sz="1400" dirty="0" err="1" smtClean="0"/>
              <a:t>ImmunizationRecommendation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List</a:t>
            </a:r>
          </a:p>
          <a:p>
            <a:pPr>
              <a:buNone/>
            </a:pPr>
            <a:r>
              <a:rPr lang="en-CA" sz="1400" dirty="0" smtClean="0"/>
              <a:t>Location</a:t>
            </a:r>
          </a:p>
          <a:p>
            <a:pPr>
              <a:buNone/>
            </a:pPr>
            <a:r>
              <a:rPr lang="en-CA" sz="1400" dirty="0" smtClean="0"/>
              <a:t>Media</a:t>
            </a:r>
            <a:endParaRPr lang="en-CA" sz="1400" dirty="0" smtClean="0"/>
          </a:p>
        </p:txBody>
      </p:sp>
      <p:grpSp>
        <p:nvGrpSpPr>
          <p:cNvPr id="37" name="Financial"/>
          <p:cNvGrpSpPr/>
          <p:nvPr/>
        </p:nvGrpSpPr>
        <p:grpSpPr>
          <a:xfrm>
            <a:off x="4860032" y="233359"/>
            <a:ext cx="2232248" cy="6282654"/>
            <a:chOff x="4860032" y="233359"/>
            <a:chExt cx="2232248" cy="6282654"/>
          </a:xfrm>
        </p:grpSpPr>
        <p:sp>
          <p:nvSpPr>
            <p:cNvPr id="15" name="Content Placeholder 5"/>
            <p:cNvSpPr txBox="1">
              <a:spLocks/>
            </p:cNvSpPr>
            <p:nvPr/>
          </p:nvSpPr>
          <p:spPr bwMode="auto">
            <a:xfrm>
              <a:off x="4860032" y="233359"/>
              <a:ext cx="2232248" cy="6282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Claim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ClaimResponse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ClinicalImpression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Contract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Coverage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EligibilityRequest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EligibilityResponse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EnrollmentRequest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EnrollmentResponse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ExplanationOfBenefit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PaymentNotice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PaymentReconciliation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ProcessRequest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ProcessResponse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860032" y="2852936"/>
              <a:ext cx="1944216" cy="3528392"/>
            </a:xfrm>
            <a:prstGeom prst="rect">
              <a:avLst/>
            </a:prstGeom>
            <a:solidFill>
              <a:srgbClr val="CC330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0" name="DSTU 1"/>
          <p:cNvGrpSpPr/>
          <p:nvPr/>
        </p:nvGrpSpPr>
        <p:grpSpPr>
          <a:xfrm>
            <a:off x="2771800" y="242542"/>
            <a:ext cx="4320480" cy="6282802"/>
            <a:chOff x="2771800" y="242542"/>
            <a:chExt cx="4320480" cy="6282802"/>
          </a:xfrm>
        </p:grpSpPr>
        <p:sp>
          <p:nvSpPr>
            <p:cNvPr id="14" name="Content Placeholder 5"/>
            <p:cNvSpPr txBox="1">
              <a:spLocks/>
            </p:cNvSpPr>
            <p:nvPr/>
          </p:nvSpPr>
          <p:spPr bwMode="auto">
            <a:xfrm>
              <a:off x="2771800" y="242690"/>
              <a:ext cx="2376264" cy="6282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Medication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MedicationAdministration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MedicationDispense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b="1" kern="0" dirty="0" err="1" smtClean="0"/>
                <a:t>MedicationOrder</a:t>
              </a:r>
              <a:endParaRPr lang="en-CA" sz="1400" b="1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MedicationStatement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MessageHeader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Observation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OperationOutcome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Order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OrderResponse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Organization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b="1" kern="0" dirty="0" smtClean="0"/>
                <a:t>Basic</a:t>
              </a:r>
              <a:endParaRPr lang="en-CA" sz="1400" b="1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Patient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Practitioner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Procedure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b="1" kern="0" dirty="0" err="1" smtClean="0"/>
                <a:t>StructureDefinition</a:t>
              </a:r>
              <a:endParaRPr lang="en-CA" sz="1400" b="1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b="1" kern="0" dirty="0" err="1" smtClean="0"/>
                <a:t>SearchParameter</a:t>
              </a:r>
              <a:endParaRPr lang="en-CA" sz="1400" b="1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Provenance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b="1" kern="0" dirty="0" err="1" smtClean="0"/>
                <a:t>OperationDefinition</a:t>
              </a:r>
              <a:endParaRPr lang="en-CA" sz="1400" b="1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Questionnaire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RelatedPerson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b="1" kern="0" dirty="0" smtClean="0"/>
                <a:t>AuditEvent</a:t>
              </a:r>
              <a:endParaRPr lang="en-CA" sz="1400" b="1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Specimen</a:t>
              </a:r>
            </a:p>
            <a:p>
              <a:pPr marL="34200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Substance</a:t>
              </a:r>
              <a:endParaRPr lang="en-CA" sz="1400" kern="0" dirty="0" smtClean="0"/>
            </a:p>
          </p:txBody>
        </p:sp>
        <p:sp>
          <p:nvSpPr>
            <p:cNvPr id="18" name="Content Placeholder 5"/>
            <p:cNvSpPr txBox="1">
              <a:spLocks/>
            </p:cNvSpPr>
            <p:nvPr/>
          </p:nvSpPr>
          <p:spPr bwMode="auto">
            <a:xfrm>
              <a:off x="4860032" y="242542"/>
              <a:ext cx="2232248" cy="882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b="1" kern="0" dirty="0" err="1" smtClean="0">
                  <a:solidFill>
                    <a:schemeClr val="bg1">
                      <a:lumMod val="50000"/>
                    </a:schemeClr>
                  </a:solidFill>
                </a:rPr>
                <a:t>SupplyRequest</a:t>
              </a: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b="1" kern="0" dirty="0" err="1" smtClean="0">
                  <a:solidFill>
                    <a:schemeClr val="bg1">
                      <a:lumMod val="50000"/>
                    </a:schemeClr>
                  </a:solidFill>
                </a:rPr>
                <a:t>SupplyDelivery</a:t>
              </a: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ValueSet</a:t>
              </a:r>
            </a:p>
          </p:txBody>
        </p:sp>
      </p:grpSp>
      <p:grpSp>
        <p:nvGrpSpPr>
          <p:cNvPr id="33" name="Infrastructure"/>
          <p:cNvGrpSpPr/>
          <p:nvPr/>
        </p:nvGrpSpPr>
        <p:grpSpPr>
          <a:xfrm>
            <a:off x="4860032" y="242690"/>
            <a:ext cx="1944216" cy="2610246"/>
            <a:chOff x="4860032" y="242690"/>
            <a:chExt cx="1944216" cy="261024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860032" y="1052736"/>
              <a:ext cx="1944216" cy="18002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ontent Placeholder 5"/>
            <p:cNvSpPr txBox="1">
              <a:spLocks/>
            </p:cNvSpPr>
            <p:nvPr/>
          </p:nvSpPr>
          <p:spPr bwMode="auto">
            <a:xfrm>
              <a:off x="4860032" y="242690"/>
              <a:ext cx="1944216" cy="2610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Bundle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DataElement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ImplementationGuide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NamingSystem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Parameters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Subscription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TestScript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Clinical"/>
          <p:cNvGrpSpPr/>
          <p:nvPr/>
        </p:nvGrpSpPr>
        <p:grpSpPr>
          <a:xfrm>
            <a:off x="6804248" y="241986"/>
            <a:ext cx="2097284" cy="3619062"/>
            <a:chOff x="6804248" y="241986"/>
            <a:chExt cx="2097284" cy="3619062"/>
          </a:xfrm>
        </p:grpSpPr>
        <p:sp>
          <p:nvSpPr>
            <p:cNvPr id="9" name="Rectangle 8"/>
            <p:cNvSpPr/>
            <p:nvPr/>
          </p:nvSpPr>
          <p:spPr bwMode="auto">
            <a:xfrm>
              <a:off x="6804248" y="260648"/>
              <a:ext cx="2016224" cy="3600400"/>
            </a:xfrm>
            <a:prstGeom prst="rect">
              <a:avLst/>
            </a:prstGeom>
            <a:solidFill>
              <a:srgbClr val="00B0F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ontent Placeholder 5"/>
            <p:cNvSpPr txBox="1">
              <a:spLocks/>
            </p:cNvSpPr>
            <p:nvPr/>
          </p:nvSpPr>
          <p:spPr bwMode="auto">
            <a:xfrm>
              <a:off x="6804248" y="241986"/>
              <a:ext cx="2097284" cy="3619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BodySite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Communication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CommunicationRequest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DetectedIssue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DeviceUseRequest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DeviceUseStatement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Goal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ImagingObjectSelection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NutritionOrder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ProcedureRequest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QuestionnaireResponse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ReferralRequest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RiskAssessment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VisionPrescription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Scheduling"/>
          <p:cNvGrpSpPr/>
          <p:nvPr/>
        </p:nvGrpSpPr>
        <p:grpSpPr>
          <a:xfrm>
            <a:off x="6804248" y="233359"/>
            <a:ext cx="2097284" cy="5427889"/>
            <a:chOff x="6804248" y="233359"/>
            <a:chExt cx="2097284" cy="5427889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804248" y="4653136"/>
              <a:ext cx="2016224" cy="1008112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ontent Placeholder 5"/>
            <p:cNvSpPr txBox="1">
              <a:spLocks/>
            </p:cNvSpPr>
            <p:nvPr/>
          </p:nvSpPr>
          <p:spPr bwMode="auto">
            <a:xfrm>
              <a:off x="6804248" y="233359"/>
              <a:ext cx="2097284" cy="5427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Appointment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AppointmentResponse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Schedule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Slot</a:t>
              </a:r>
            </a:p>
          </p:txBody>
        </p:sp>
      </p:grpSp>
      <p:grpSp>
        <p:nvGrpSpPr>
          <p:cNvPr id="41" name="Devices"/>
          <p:cNvGrpSpPr/>
          <p:nvPr/>
        </p:nvGrpSpPr>
        <p:grpSpPr>
          <a:xfrm>
            <a:off x="6804248" y="241986"/>
            <a:ext cx="2097284" cy="6282654"/>
            <a:chOff x="6804248" y="241986"/>
            <a:chExt cx="2097284" cy="628265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804248" y="5661248"/>
              <a:ext cx="2016224" cy="72008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Content Placeholder 5"/>
            <p:cNvSpPr txBox="1">
              <a:spLocks/>
            </p:cNvSpPr>
            <p:nvPr/>
          </p:nvSpPr>
          <p:spPr bwMode="auto">
            <a:xfrm>
              <a:off x="6804248" y="241986"/>
              <a:ext cx="2097284" cy="6282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DeviceComponent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DeviceMetric</a:t>
              </a:r>
              <a:endParaRPr lang="en-CA" sz="1400" kern="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Maturity levels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Intended to indicate level of stability</a:t>
            </a:r>
          </a:p>
          <a:p>
            <a:pPr lvl="1"/>
            <a:r>
              <a:rPr lang="en-CA" dirty="0" smtClean="0"/>
              <a:t>FMM1 – Resource is “done”, no build warnings</a:t>
            </a:r>
          </a:p>
          <a:p>
            <a:pPr lvl="1"/>
            <a:r>
              <a:rPr lang="en-CA" dirty="0" smtClean="0"/>
              <a:t>FMM2 – Tested at approved Connectathon</a:t>
            </a:r>
          </a:p>
          <a:p>
            <a:pPr lvl="1"/>
            <a:r>
              <a:rPr lang="en-CA" dirty="0" smtClean="0"/>
              <a:t>FMM3 – Passes QA, has passed ballot</a:t>
            </a:r>
          </a:p>
          <a:p>
            <a:pPr lvl="1"/>
            <a:r>
              <a:rPr lang="en-CA" dirty="0" smtClean="0"/>
              <a:t>FMM4* – Tested across scope, published, prototype implementation</a:t>
            </a:r>
          </a:p>
          <a:p>
            <a:pPr lvl="1"/>
            <a:r>
              <a:rPr lang="en-CA" dirty="0" smtClean="0"/>
              <a:t>FMM5* – 5 distinct production implementations, multiple countries, 2</a:t>
            </a:r>
          </a:p>
          <a:p>
            <a:r>
              <a:rPr lang="en-CA" dirty="0" smtClean="0"/>
              <a:t>Non-compatible changes at level 4 and 5 will face increased hurdles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Documentation Page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56955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ntros"/>
          <p:cNvSpPr/>
          <p:nvPr/>
        </p:nvSpPr>
        <p:spPr bwMode="auto">
          <a:xfrm>
            <a:off x="539552" y="5013176"/>
            <a:ext cx="1728192" cy="504056"/>
          </a:xfrm>
          <a:prstGeom prst="roundRect">
            <a:avLst/>
          </a:prstGeom>
          <a:solidFill>
            <a:srgbClr val="92D05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nterversion"/>
          <p:cNvSpPr/>
          <p:nvPr/>
        </p:nvSpPr>
        <p:spPr bwMode="auto">
          <a:xfrm>
            <a:off x="539552" y="5661248"/>
            <a:ext cx="1800200" cy="360040"/>
          </a:xfrm>
          <a:prstGeom prst="roundRect">
            <a:avLst/>
          </a:prstGeom>
          <a:solidFill>
            <a:srgbClr val="FFC0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Resources"/>
          <p:cNvGrpSpPr/>
          <p:nvPr/>
        </p:nvGrpSpPr>
        <p:grpSpPr>
          <a:xfrm>
            <a:off x="3419872" y="2348880"/>
            <a:ext cx="1800200" cy="3816424"/>
            <a:chOff x="3419872" y="2348880"/>
            <a:chExt cx="1800200" cy="3816424"/>
          </a:xfrm>
          <a:solidFill>
            <a:srgbClr val="00B0F0">
              <a:alpha val="30196"/>
            </a:srgbClr>
          </a:solidFill>
        </p:grpSpPr>
        <p:sp>
          <p:nvSpPr>
            <p:cNvPr id="10" name="Rounded Rectangle 9"/>
            <p:cNvSpPr/>
            <p:nvPr/>
          </p:nvSpPr>
          <p:spPr bwMode="auto">
            <a:xfrm>
              <a:off x="3419872" y="2348880"/>
              <a:ext cx="1800200" cy="288032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707904" y="5229200"/>
              <a:ext cx="1368152" cy="936104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Life Cycle"/>
          <p:cNvSpPr/>
          <p:nvPr/>
        </p:nvSpPr>
        <p:spPr bwMode="auto">
          <a:xfrm>
            <a:off x="3491880" y="2780928"/>
            <a:ext cx="1800200" cy="288032"/>
          </a:xfrm>
          <a:prstGeom prst="roundRect">
            <a:avLst/>
          </a:prstGeom>
          <a:solidFill>
            <a:srgbClr val="7030A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RDF"/>
          <p:cNvGrpSpPr/>
          <p:nvPr/>
        </p:nvGrpSpPr>
        <p:grpSpPr>
          <a:xfrm>
            <a:off x="3491880" y="4581128"/>
            <a:ext cx="864096" cy="1800200"/>
            <a:chOff x="3491880" y="4581128"/>
            <a:chExt cx="864096" cy="18002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3635896" y="4581128"/>
              <a:ext cx="720080" cy="216024"/>
            </a:xfrm>
            <a:prstGeom prst="roundRect">
              <a:avLst/>
            </a:prstGeom>
            <a:solidFill>
              <a:srgbClr val="CC330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491880" y="6093296"/>
              <a:ext cx="720080" cy="288032"/>
            </a:xfrm>
            <a:prstGeom prst="roundRect">
              <a:avLst/>
            </a:prstGeom>
            <a:solidFill>
              <a:srgbClr val="CC330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" name="Terminology Service"/>
          <p:cNvSpPr/>
          <p:nvPr/>
        </p:nvSpPr>
        <p:spPr bwMode="auto">
          <a:xfrm>
            <a:off x="7092280" y="4509120"/>
            <a:ext cx="1368152" cy="288032"/>
          </a:xfrm>
          <a:prstGeom prst="roundRect">
            <a:avLst/>
          </a:prstGeom>
          <a:solidFill>
            <a:srgbClr val="00206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Metadata in the Resource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607853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1048"/>
            <a:ext cx="54673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 Page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226" y="1988840"/>
            <a:ext cx="8593095" cy="284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perations"/>
          <p:cNvSpPr/>
          <p:nvPr/>
        </p:nvSpPr>
        <p:spPr bwMode="auto">
          <a:xfrm>
            <a:off x="467544" y="3212976"/>
            <a:ext cx="936104" cy="288032"/>
          </a:xfrm>
          <a:prstGeom prst="roundRect">
            <a:avLst/>
          </a:prstGeom>
          <a:solidFill>
            <a:srgbClr val="00B0F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87" y="1772816"/>
            <a:ext cx="7783513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 Page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226" y="1988840"/>
            <a:ext cx="8593095" cy="284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uidance"/>
          <p:cNvGrpSpPr/>
          <p:nvPr/>
        </p:nvGrpSpPr>
        <p:grpSpPr>
          <a:xfrm>
            <a:off x="2915816" y="2780928"/>
            <a:ext cx="4824536" cy="1152128"/>
            <a:chOff x="2915816" y="2780928"/>
            <a:chExt cx="4824536" cy="115212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2915816" y="3068960"/>
              <a:ext cx="1512168" cy="288032"/>
            </a:xfrm>
            <a:prstGeom prst="roundRect">
              <a:avLst/>
            </a:prstGeom>
            <a:solidFill>
              <a:srgbClr val="92D05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915816" y="3501008"/>
              <a:ext cx="3384376" cy="432048"/>
            </a:xfrm>
            <a:prstGeom prst="roundRect">
              <a:avLst/>
            </a:prstGeom>
            <a:solidFill>
              <a:srgbClr val="92D05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60232" y="2780928"/>
              <a:ext cx="1080120" cy="288032"/>
            </a:xfrm>
            <a:prstGeom prst="roundRect">
              <a:avLst/>
            </a:prstGeom>
            <a:solidFill>
              <a:srgbClr val="92D05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Implementation Guides"/>
          <p:cNvSpPr/>
          <p:nvPr/>
        </p:nvSpPr>
        <p:spPr bwMode="auto">
          <a:xfrm>
            <a:off x="6660232" y="2996952"/>
            <a:ext cx="1728192" cy="288032"/>
          </a:xfrm>
          <a:prstGeom prst="roundRect">
            <a:avLst/>
          </a:prstGeom>
          <a:solidFill>
            <a:srgbClr val="FF00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 Guides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481435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changes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 &amp; JSON revised to reduce overhead of extensions</a:t>
            </a:r>
          </a:p>
          <a:p>
            <a:r>
              <a:rPr lang="en-CA" dirty="0" smtClean="0"/>
              <a:t>Significant enhancements to search</a:t>
            </a:r>
          </a:p>
          <a:p>
            <a:pPr lvl="0"/>
            <a:r>
              <a:rPr lang="en-CA" dirty="0" smtClean="0"/>
              <a:t>Improvements to rendering</a:t>
            </a:r>
          </a:p>
          <a:p>
            <a:pPr lvl="1"/>
            <a:r>
              <a:rPr lang="en-CA" dirty="0" smtClean="0"/>
              <a:t>Table view, JSON view</a:t>
            </a:r>
          </a:p>
          <a:p>
            <a:r>
              <a:rPr lang="en-CA" dirty="0" smtClean="0"/>
              <a:t>Specification itself is now RESTful</a:t>
            </a:r>
          </a:p>
          <a:p>
            <a:r>
              <a:rPr lang="en-CA" dirty="0" err="1" smtClean="0"/>
              <a:t>Disqus</a:t>
            </a:r>
            <a:r>
              <a:rPr lang="en-CA" baseline="0" dirty="0" smtClean="0"/>
              <a:t> removed</a:t>
            </a:r>
          </a:p>
          <a:p>
            <a:pPr lvl="1"/>
            <a:r>
              <a:rPr lang="en-CA" dirty="0" smtClean="0"/>
              <a:t>Will</a:t>
            </a:r>
            <a:r>
              <a:rPr lang="en-CA" baseline="0" dirty="0" smtClean="0"/>
              <a:t> be replaced with a FHIR.org discussion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Group, Modeling &amp; Methodology, FHIR Infrastructure</a:t>
            </a:r>
          </a:p>
          <a:p>
            <a:pPr lvl="1"/>
            <a:r>
              <a:rPr lang="en-US" noProof="0" dirty="0" smtClean="0"/>
              <a:t>Former Chair HL7 Canada Architecture &amp; Infrastructure</a:t>
            </a:r>
          </a:p>
          <a:p>
            <a:pPr lvl="1"/>
            <a:r>
              <a:rPr lang="en-US" noProof="0" dirty="0" smtClean="0"/>
              <a:t>Heavily involved in HL7 and </a:t>
            </a:r>
            <a:r>
              <a:rPr lang="en-US" noProof="0" smtClean="0"/>
              <a:t>healthcare </a:t>
            </a:r>
            <a:br>
              <a:rPr lang="en-US" noProof="0" smtClean="0"/>
            </a:br>
            <a:r>
              <a:rPr lang="en-US" noProof="0" smtClean="0"/>
              <a:t>exchange </a:t>
            </a:r>
            <a:r>
              <a:rPr lang="en-US" noProof="0" dirty="0" smtClean="0"/>
              <a:t>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Timeline (planned)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2012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2016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2014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2018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78827" y="2500095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First</a:t>
            </a:r>
            <a:br>
              <a:rPr lang="en-US" sz="2000" dirty="0" smtClean="0">
                <a:solidFill>
                  <a:srgbClr val="636360"/>
                </a:solidFill>
              </a:rPr>
            </a:br>
            <a:r>
              <a:rPr lang="en-US" sz="2000" dirty="0" smtClean="0">
                <a:solidFill>
                  <a:srgbClr val="636360"/>
                </a:solidFill>
              </a:rPr>
              <a:t>Draft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973106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2011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661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2015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307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2013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24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2017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883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2019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194235" y="2503658"/>
            <a:ext cx="88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1</a:t>
            </a:r>
            <a:r>
              <a:rPr lang="en-US" sz="2000" baseline="30000" dirty="0" smtClean="0">
                <a:solidFill>
                  <a:srgbClr val="636360"/>
                </a:solidFill>
              </a:rPr>
              <a:t>st</a:t>
            </a:r>
            <a:endParaRPr lang="en-US" sz="2000" dirty="0">
              <a:solidFill>
                <a:srgbClr val="636360"/>
              </a:solidFill>
            </a:endParaRPr>
          </a:p>
          <a:p>
            <a:r>
              <a:rPr lang="en-US" sz="2000" dirty="0" smtClean="0">
                <a:solidFill>
                  <a:srgbClr val="636360"/>
                </a:solidFill>
              </a:rPr>
              <a:t>DSTU</a:t>
            </a:r>
          </a:p>
        </p:txBody>
      </p:sp>
      <p:grpSp>
        <p:nvGrpSpPr>
          <p:cNvPr id="11" name="Group 53"/>
          <p:cNvGrpSpPr/>
          <p:nvPr/>
        </p:nvGrpSpPr>
        <p:grpSpPr>
          <a:xfrm>
            <a:off x="4681221" y="2524504"/>
            <a:ext cx="885179" cy="2272648"/>
            <a:chOff x="4133365" y="2524504"/>
            <a:chExt cx="885179" cy="2272648"/>
          </a:xfrm>
        </p:grpSpPr>
        <p:sp>
          <p:nvSpPr>
            <p:cNvPr id="41" name="TextBox 40"/>
            <p:cNvSpPr txBox="1"/>
            <p:nvPr/>
          </p:nvSpPr>
          <p:spPr>
            <a:xfrm>
              <a:off x="4133365" y="2524504"/>
              <a:ext cx="8851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DSTU</a:t>
              </a: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54"/>
          <p:cNvGrpSpPr/>
          <p:nvPr/>
        </p:nvGrpSpPr>
        <p:grpSpPr>
          <a:xfrm>
            <a:off x="6253336" y="2500095"/>
            <a:ext cx="881973" cy="2297057"/>
            <a:chOff x="5555524" y="2500095"/>
            <a:chExt cx="881973" cy="2297057"/>
          </a:xfrm>
        </p:grpSpPr>
        <p:sp>
          <p:nvSpPr>
            <p:cNvPr id="42" name="TextBox 41"/>
            <p:cNvSpPr txBox="1"/>
            <p:nvPr/>
          </p:nvSpPr>
          <p:spPr>
            <a:xfrm>
              <a:off x="5555524" y="2500095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1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st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6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55"/>
          <p:cNvGrpSpPr/>
          <p:nvPr/>
        </p:nvGrpSpPr>
        <p:grpSpPr>
          <a:xfrm>
            <a:off x="7605869" y="2503658"/>
            <a:ext cx="881973" cy="2293494"/>
            <a:chOff x="7075517" y="2503658"/>
            <a:chExt cx="881973" cy="2293494"/>
          </a:xfrm>
        </p:grpSpPr>
        <p:sp>
          <p:nvSpPr>
            <p:cNvPr id="43" name="TextBox 42"/>
            <p:cNvSpPr txBox="1"/>
            <p:nvPr/>
          </p:nvSpPr>
          <p:spPr>
            <a:xfrm>
              <a:off x="7075517" y="2503658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8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8310233" y="267839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. . .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4932040" y="2132856"/>
            <a:ext cx="0" cy="280831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oup 53"/>
          <p:cNvGrpSpPr/>
          <p:nvPr/>
        </p:nvGrpSpPr>
        <p:grpSpPr>
          <a:xfrm>
            <a:off x="5292080" y="3573016"/>
            <a:ext cx="971741" cy="1224136"/>
            <a:chOff x="4133367" y="2865401"/>
            <a:chExt cx="1194543" cy="1931751"/>
          </a:xfrm>
        </p:grpSpPr>
        <p:sp>
          <p:nvSpPr>
            <p:cNvPr id="50" name="TextBox 49"/>
            <p:cNvSpPr txBox="1"/>
            <p:nvPr/>
          </p:nvSpPr>
          <p:spPr>
            <a:xfrm>
              <a:off x="4133367" y="2865401"/>
              <a:ext cx="1194543" cy="485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636360"/>
                  </a:solidFill>
                </a:rPr>
                <a:t>DSTU 2.1</a:t>
              </a:r>
            </a:p>
          </p:txBody>
        </p:sp>
        <p:grpSp>
          <p:nvGrpSpPr>
            <p:cNvPr id="20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1724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DSTU 2.1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Limited release</a:t>
            </a:r>
          </a:p>
          <a:p>
            <a:pPr lvl="1"/>
            <a:r>
              <a:rPr lang="en-CA" dirty="0" smtClean="0"/>
              <a:t>Some resources are “frozen”</a:t>
            </a:r>
          </a:p>
          <a:p>
            <a:r>
              <a:rPr lang="en-CA" dirty="0" smtClean="0"/>
              <a:t>Ballot in April, 2016</a:t>
            </a:r>
          </a:p>
          <a:p>
            <a:r>
              <a:rPr lang="en-CA" dirty="0" smtClean="0"/>
              <a:t>Publication in Summer, 2016</a:t>
            </a:r>
          </a:p>
          <a:p>
            <a:r>
              <a:rPr lang="en-CA" dirty="0" smtClean="0"/>
              <a:t>Principle scope:</a:t>
            </a:r>
          </a:p>
          <a:p>
            <a:pPr lvl="1"/>
            <a:r>
              <a:rPr lang="en-CA" dirty="0" smtClean="0"/>
              <a:t>Move</a:t>
            </a:r>
            <a:r>
              <a:rPr lang="en-CA" baseline="0" dirty="0" smtClean="0"/>
              <a:t> draft resources to DSTU status</a:t>
            </a:r>
          </a:p>
          <a:p>
            <a:pPr lvl="1"/>
            <a:r>
              <a:rPr lang="en-CA" baseline="0" dirty="0" smtClean="0"/>
              <a:t>Resolve open issues with FHIR “workflow”</a:t>
            </a:r>
          </a:p>
          <a:p>
            <a:pPr lvl="1"/>
            <a:r>
              <a:rPr lang="en-CA" baseline="0" dirty="0" smtClean="0"/>
              <a:t>Move non-frozen resources up FMM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dministrative"/>
          <p:cNvGrpSpPr/>
          <p:nvPr/>
        </p:nvGrpSpPr>
        <p:grpSpPr>
          <a:xfrm>
            <a:off x="6804248" y="233359"/>
            <a:ext cx="2097284" cy="4419777"/>
            <a:chOff x="6804248" y="233359"/>
            <a:chExt cx="2097284" cy="441977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804248" y="3861048"/>
              <a:ext cx="2016224" cy="792088"/>
            </a:xfrm>
            <a:prstGeom prst="rect">
              <a:avLst/>
            </a:prstGeom>
            <a:solidFill>
              <a:srgbClr val="7030A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Content Placeholder 5"/>
            <p:cNvSpPr txBox="1">
              <a:spLocks/>
            </p:cNvSpPr>
            <p:nvPr/>
          </p:nvSpPr>
          <p:spPr bwMode="auto">
            <a:xfrm>
              <a:off x="6804248" y="233359"/>
              <a:ext cx="2097284" cy="4419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EpisodeOfCare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Person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HealthcareService</a:t>
              </a:r>
              <a:endParaRPr lang="en-CA" sz="1400" kern="0" dirty="0" smtClean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1520" y="260648"/>
            <a:ext cx="6552728" cy="1180142"/>
          </a:xfrm>
        </p:spPr>
        <p:txBody>
          <a:bodyPr/>
          <a:lstStyle/>
          <a:p>
            <a:r>
              <a:rPr lang="en-CA" dirty="0" smtClean="0"/>
              <a:t>DSTU 2 Resources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242467" y="242690"/>
            <a:ext cx="2673349" cy="6282654"/>
          </a:xfrm>
        </p:spPr>
        <p:txBody>
          <a:bodyPr/>
          <a:lstStyle/>
          <a:p>
            <a:pPr>
              <a:buNone/>
            </a:pPr>
            <a:endParaRPr lang="en-CA" sz="1400" b="1" dirty="0" smtClean="0"/>
          </a:p>
          <a:p>
            <a:pPr>
              <a:buNone/>
            </a:pPr>
            <a:r>
              <a:rPr lang="en-CA" sz="1400" dirty="0" smtClean="0"/>
              <a:t>Flag</a:t>
            </a:r>
            <a:endParaRPr lang="en-CA" sz="1400" dirty="0" smtClean="0"/>
          </a:p>
          <a:p>
            <a:pPr>
              <a:buNone/>
            </a:pPr>
            <a:r>
              <a:rPr lang="en-CA" sz="1400" dirty="0" err="1" smtClean="0">
                <a:solidFill>
                  <a:srgbClr val="00B0F0"/>
                </a:solidFill>
              </a:rPr>
              <a:t>AllergyIntolerance</a:t>
            </a:r>
            <a:endParaRPr lang="en-CA" sz="1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CA" sz="1400" dirty="0" smtClean="0"/>
              <a:t>Binary</a:t>
            </a:r>
          </a:p>
          <a:p>
            <a:pPr>
              <a:buNone/>
            </a:pPr>
            <a:r>
              <a:rPr lang="en-CA" sz="1400" dirty="0" err="1" smtClean="0"/>
              <a:t>CarePlan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Composition</a:t>
            </a:r>
          </a:p>
          <a:p>
            <a:pPr>
              <a:buNone/>
            </a:pPr>
            <a:r>
              <a:rPr lang="en-CA" sz="1400" dirty="0" smtClean="0">
                <a:solidFill>
                  <a:srgbClr val="00B0F0"/>
                </a:solidFill>
              </a:rPr>
              <a:t>ConceptMap</a:t>
            </a:r>
          </a:p>
          <a:p>
            <a:pPr>
              <a:buNone/>
            </a:pPr>
            <a:r>
              <a:rPr lang="en-CA" sz="1400" dirty="0" smtClean="0"/>
              <a:t>Condition</a:t>
            </a:r>
          </a:p>
          <a:p>
            <a:pPr>
              <a:buNone/>
            </a:pPr>
            <a:r>
              <a:rPr lang="en-CA" sz="1400" dirty="0" smtClean="0">
                <a:solidFill>
                  <a:srgbClr val="00B0F0"/>
                </a:solidFill>
              </a:rPr>
              <a:t>Conformance</a:t>
            </a:r>
          </a:p>
          <a:p>
            <a:pPr>
              <a:buNone/>
            </a:pPr>
            <a:r>
              <a:rPr lang="en-CA" sz="1400" dirty="0" smtClean="0"/>
              <a:t>Device</a:t>
            </a:r>
          </a:p>
          <a:p>
            <a:pPr>
              <a:buNone/>
            </a:pPr>
            <a:endParaRPr lang="en-CA" sz="1400" dirty="0" smtClean="0"/>
          </a:p>
          <a:p>
            <a:pPr>
              <a:buNone/>
            </a:pPr>
            <a:r>
              <a:rPr lang="en-CA" sz="1400" dirty="0" err="1" smtClean="0"/>
              <a:t>DiagnosticOrder</a:t>
            </a:r>
            <a:endParaRPr lang="en-CA" sz="1400" dirty="0" smtClean="0"/>
          </a:p>
          <a:p>
            <a:pPr>
              <a:buNone/>
            </a:pPr>
            <a:r>
              <a:rPr lang="en-CA" sz="1400" dirty="0" err="1" smtClean="0">
                <a:solidFill>
                  <a:srgbClr val="00B0F0"/>
                </a:solidFill>
              </a:rPr>
              <a:t>DiagnosticReport</a:t>
            </a:r>
            <a:endParaRPr lang="en-CA" sz="1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CA" sz="1400" dirty="0" err="1" smtClean="0">
                <a:solidFill>
                  <a:srgbClr val="00B0F0"/>
                </a:solidFill>
              </a:rPr>
              <a:t>DocumentManifest</a:t>
            </a:r>
            <a:endParaRPr lang="en-CA" sz="1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CA" sz="1400" dirty="0" smtClean="0">
                <a:solidFill>
                  <a:srgbClr val="00B0F0"/>
                </a:solidFill>
              </a:rPr>
              <a:t>DocumentReference</a:t>
            </a:r>
          </a:p>
          <a:p>
            <a:pPr>
              <a:buNone/>
            </a:pPr>
            <a:r>
              <a:rPr lang="en-CA" sz="1400" dirty="0" smtClean="0"/>
              <a:t>Encounter</a:t>
            </a:r>
          </a:p>
          <a:p>
            <a:pPr>
              <a:buNone/>
            </a:pPr>
            <a:r>
              <a:rPr lang="en-CA" sz="1400" dirty="0" err="1" smtClean="0"/>
              <a:t>FamilyMemberHistory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Group</a:t>
            </a:r>
          </a:p>
          <a:p>
            <a:pPr>
              <a:buNone/>
            </a:pPr>
            <a:r>
              <a:rPr lang="en-CA" sz="1400" dirty="0" err="1" smtClean="0">
                <a:solidFill>
                  <a:srgbClr val="00B0F0"/>
                </a:solidFill>
              </a:rPr>
              <a:t>ImagingStudy</a:t>
            </a:r>
            <a:endParaRPr lang="en-CA" sz="1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CA" sz="1400" dirty="0" smtClean="0"/>
              <a:t>Immunization</a:t>
            </a:r>
          </a:p>
          <a:p>
            <a:pPr>
              <a:buNone/>
            </a:pPr>
            <a:r>
              <a:rPr lang="en-CA" sz="1400" dirty="0" err="1" smtClean="0"/>
              <a:t>ImmunizationRecommendation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>
                <a:solidFill>
                  <a:srgbClr val="00B0F0"/>
                </a:solidFill>
              </a:rPr>
              <a:t>List</a:t>
            </a:r>
          </a:p>
          <a:p>
            <a:pPr>
              <a:buNone/>
            </a:pPr>
            <a:r>
              <a:rPr lang="en-CA" sz="1400" dirty="0" smtClean="0"/>
              <a:t>Location</a:t>
            </a:r>
          </a:p>
          <a:p>
            <a:pPr>
              <a:buNone/>
            </a:pPr>
            <a:r>
              <a:rPr lang="en-CA" sz="1400" dirty="0" smtClean="0"/>
              <a:t>Media</a:t>
            </a:r>
            <a:endParaRPr lang="en-CA" sz="1400" dirty="0" smtClean="0"/>
          </a:p>
        </p:txBody>
      </p:sp>
      <p:grpSp>
        <p:nvGrpSpPr>
          <p:cNvPr id="3" name="Financial"/>
          <p:cNvGrpSpPr/>
          <p:nvPr/>
        </p:nvGrpSpPr>
        <p:grpSpPr>
          <a:xfrm>
            <a:off x="4860032" y="233359"/>
            <a:ext cx="2232248" cy="6282654"/>
            <a:chOff x="4860032" y="233359"/>
            <a:chExt cx="2232248" cy="6282654"/>
          </a:xfrm>
        </p:grpSpPr>
        <p:sp>
          <p:nvSpPr>
            <p:cNvPr id="15" name="Content Placeholder 5"/>
            <p:cNvSpPr txBox="1">
              <a:spLocks/>
            </p:cNvSpPr>
            <p:nvPr/>
          </p:nvSpPr>
          <p:spPr bwMode="auto">
            <a:xfrm>
              <a:off x="4860032" y="233359"/>
              <a:ext cx="2232248" cy="6282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Claim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ClaimResponse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ClinicalImpression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Contract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Coverage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EligibilityRequest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EligibilityResponse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EnrollmentRequest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EnrollmentResponse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ExplanationOfBenefit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PaymentNotice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PaymentReconciliation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ProcessRequest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ProcessResponse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860032" y="2852936"/>
              <a:ext cx="1944216" cy="3528392"/>
            </a:xfrm>
            <a:prstGeom prst="rect">
              <a:avLst/>
            </a:prstGeom>
            <a:solidFill>
              <a:srgbClr val="CC330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DSTU 1"/>
          <p:cNvGrpSpPr/>
          <p:nvPr/>
        </p:nvGrpSpPr>
        <p:grpSpPr>
          <a:xfrm>
            <a:off x="2771800" y="242542"/>
            <a:ext cx="4320480" cy="6282802"/>
            <a:chOff x="2771800" y="242542"/>
            <a:chExt cx="4320480" cy="6282802"/>
          </a:xfrm>
        </p:grpSpPr>
        <p:sp>
          <p:nvSpPr>
            <p:cNvPr id="14" name="Content Placeholder 5"/>
            <p:cNvSpPr txBox="1">
              <a:spLocks/>
            </p:cNvSpPr>
            <p:nvPr/>
          </p:nvSpPr>
          <p:spPr bwMode="auto">
            <a:xfrm>
              <a:off x="2771800" y="242690"/>
              <a:ext cx="2376264" cy="6282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Medication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MedicationAdministration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MedicationDispense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MedicationOrder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MedicationStatement</a:t>
              </a:r>
              <a:endParaRPr lang="en-CA" sz="1400" kern="0" dirty="0" smtClean="0">
                <a:solidFill>
                  <a:srgbClr val="00B0F0"/>
                </a:solidFill>
              </a:endParaRP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MessageHeader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Observation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rgbClr val="00B0F0"/>
                  </a:solidFill>
                </a:rPr>
                <a:t>OperationOutcome</a:t>
              </a:r>
              <a:endParaRPr lang="en-CA" sz="1400" kern="0" dirty="0" smtClean="0">
                <a:solidFill>
                  <a:srgbClr val="00B0F0"/>
                </a:solidFill>
              </a:endParaRP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Order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OrderResponse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Organization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Basic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Patient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Practitioner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Procedure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rgbClr val="00B0F0"/>
                  </a:solidFill>
                </a:rPr>
                <a:t>StructureDefinition</a:t>
              </a:r>
              <a:endParaRPr lang="en-CA" sz="1400" kern="0" dirty="0" smtClean="0">
                <a:solidFill>
                  <a:srgbClr val="00B0F0"/>
                </a:solidFill>
              </a:endParaRP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rgbClr val="00B0F0"/>
                  </a:solidFill>
                </a:rPr>
                <a:t>SearchParameter</a:t>
              </a:r>
              <a:endParaRPr lang="en-CA" sz="1400" kern="0" dirty="0" smtClean="0">
                <a:solidFill>
                  <a:srgbClr val="00B0F0"/>
                </a:solidFill>
              </a:endParaRP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Provenance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rgbClr val="00B0F0"/>
                  </a:solidFill>
                </a:rPr>
                <a:t>OperationDefinition</a:t>
              </a:r>
              <a:endParaRPr lang="en-CA" sz="1400" kern="0" dirty="0" smtClean="0">
                <a:solidFill>
                  <a:srgbClr val="00B0F0"/>
                </a:solidFill>
              </a:endParaRP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Questionnaire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RelatedPerson</a:t>
              </a:r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AuditEvent</a:t>
              </a:r>
              <a:endParaRPr lang="en-CA" sz="1400" kern="0" dirty="0" smtClean="0"/>
            </a:p>
            <a:p>
              <a:pPr marL="3420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Specimen</a:t>
              </a:r>
            </a:p>
            <a:p>
              <a:pPr marL="34200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Substance</a:t>
              </a:r>
              <a:endParaRPr lang="en-CA" sz="1400" kern="0" dirty="0" smtClean="0"/>
            </a:p>
          </p:txBody>
        </p:sp>
        <p:sp>
          <p:nvSpPr>
            <p:cNvPr id="18" name="Content Placeholder 5"/>
            <p:cNvSpPr txBox="1">
              <a:spLocks/>
            </p:cNvSpPr>
            <p:nvPr/>
          </p:nvSpPr>
          <p:spPr bwMode="auto">
            <a:xfrm>
              <a:off x="4860032" y="242542"/>
              <a:ext cx="2232248" cy="882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SupplyRequest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SupplyDelivery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ValueSet</a:t>
              </a:r>
            </a:p>
          </p:txBody>
        </p:sp>
      </p:grpSp>
      <p:grpSp>
        <p:nvGrpSpPr>
          <p:cNvPr id="7" name="Infrastructure"/>
          <p:cNvGrpSpPr/>
          <p:nvPr/>
        </p:nvGrpSpPr>
        <p:grpSpPr>
          <a:xfrm>
            <a:off x="4860032" y="242690"/>
            <a:ext cx="1944216" cy="2610246"/>
            <a:chOff x="4860032" y="242690"/>
            <a:chExt cx="1944216" cy="261024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860032" y="1052736"/>
              <a:ext cx="1944216" cy="18002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ontent Placeholder 5"/>
            <p:cNvSpPr txBox="1">
              <a:spLocks/>
            </p:cNvSpPr>
            <p:nvPr/>
          </p:nvSpPr>
          <p:spPr bwMode="auto">
            <a:xfrm>
              <a:off x="4860032" y="242690"/>
              <a:ext cx="1944216" cy="2610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b="1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Bundle</a:t>
              </a:r>
              <a:endParaRPr lang="en-CA" sz="1400" kern="0" dirty="0" smtClean="0">
                <a:solidFill>
                  <a:srgbClr val="00B0F0"/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DataElement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ImplementationGuide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rgbClr val="00B0F0"/>
                  </a:solidFill>
                </a:rPr>
                <a:t>NamingSystem</a:t>
              </a:r>
              <a:endParaRPr lang="en-CA" sz="1400" kern="0" dirty="0" smtClean="0">
                <a:solidFill>
                  <a:srgbClr val="00B0F0"/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>
                  <a:solidFill>
                    <a:srgbClr val="00B0F0"/>
                  </a:solidFill>
                </a:rPr>
                <a:t>Parameters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Subscription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TestScript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Clinical"/>
          <p:cNvGrpSpPr/>
          <p:nvPr/>
        </p:nvGrpSpPr>
        <p:grpSpPr>
          <a:xfrm>
            <a:off x="6804248" y="241986"/>
            <a:ext cx="2339752" cy="3619062"/>
            <a:chOff x="6804248" y="241986"/>
            <a:chExt cx="2339752" cy="3619062"/>
          </a:xfrm>
        </p:grpSpPr>
        <p:sp>
          <p:nvSpPr>
            <p:cNvPr id="9" name="Rectangle 8"/>
            <p:cNvSpPr/>
            <p:nvPr/>
          </p:nvSpPr>
          <p:spPr bwMode="auto">
            <a:xfrm>
              <a:off x="6804248" y="260648"/>
              <a:ext cx="2016224" cy="3600400"/>
            </a:xfrm>
            <a:prstGeom prst="rect">
              <a:avLst/>
            </a:prstGeom>
            <a:solidFill>
              <a:srgbClr val="00B0F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ontent Placeholder 5"/>
            <p:cNvSpPr txBox="1">
              <a:spLocks/>
            </p:cNvSpPr>
            <p:nvPr/>
          </p:nvSpPr>
          <p:spPr bwMode="auto">
            <a:xfrm>
              <a:off x="6804248" y="241986"/>
              <a:ext cx="2339752" cy="3619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BodySite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Communication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CommunicationRequest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DetectedIssue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DeviceUseRequest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DeviceUseStatement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Goal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rgbClr val="00B0F0"/>
                  </a:solidFill>
                </a:rPr>
                <a:t>ImagingObjectSelection</a:t>
              </a:r>
              <a:endParaRPr lang="en-CA" sz="1400" kern="0" dirty="0" smtClean="0">
                <a:solidFill>
                  <a:srgbClr val="00B0F0"/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NutritionOrder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ProcedureRequest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QuestionnaireResponse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ReferralRequest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RiskAssessment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VisionPrescription</a:t>
              </a: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Scheduling"/>
          <p:cNvGrpSpPr/>
          <p:nvPr/>
        </p:nvGrpSpPr>
        <p:grpSpPr>
          <a:xfrm>
            <a:off x="6804248" y="233359"/>
            <a:ext cx="2097284" cy="5427889"/>
            <a:chOff x="6804248" y="233359"/>
            <a:chExt cx="2097284" cy="5427889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804248" y="4653136"/>
              <a:ext cx="2016224" cy="1008112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ontent Placeholder 5"/>
            <p:cNvSpPr txBox="1">
              <a:spLocks/>
            </p:cNvSpPr>
            <p:nvPr/>
          </p:nvSpPr>
          <p:spPr bwMode="auto">
            <a:xfrm>
              <a:off x="6804248" y="233359"/>
              <a:ext cx="2097284" cy="5427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Appointment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AppointmentResponse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Schedule</a:t>
              </a: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smtClean="0"/>
                <a:t>Slot</a:t>
              </a:r>
            </a:p>
          </p:txBody>
        </p:sp>
      </p:grpSp>
      <p:grpSp>
        <p:nvGrpSpPr>
          <p:cNvPr id="21" name="Devices"/>
          <p:cNvGrpSpPr/>
          <p:nvPr/>
        </p:nvGrpSpPr>
        <p:grpSpPr>
          <a:xfrm>
            <a:off x="6804248" y="241986"/>
            <a:ext cx="2097284" cy="6282654"/>
            <a:chOff x="6804248" y="241986"/>
            <a:chExt cx="2097284" cy="628265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804248" y="5661248"/>
              <a:ext cx="2016224" cy="72008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Content Placeholder 5"/>
            <p:cNvSpPr txBox="1">
              <a:spLocks/>
            </p:cNvSpPr>
            <p:nvPr/>
          </p:nvSpPr>
          <p:spPr bwMode="auto">
            <a:xfrm>
              <a:off x="6804248" y="241986"/>
              <a:ext cx="2097284" cy="6282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DeviceComponent</a:t>
              </a:r>
              <a:endParaRPr lang="en-CA" sz="1400" kern="0" dirty="0" smtClean="0"/>
            </a:p>
            <a:p>
              <a:pPr marL="342900" lvl="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</a:pPr>
              <a:r>
                <a:rPr lang="en-CA" sz="1400" kern="0" dirty="0" err="1" smtClean="0"/>
                <a:t>DeviceMetric</a:t>
              </a:r>
              <a:endParaRPr lang="en-CA" sz="1400" kern="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“Release 3”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Full release</a:t>
            </a:r>
          </a:p>
          <a:p>
            <a:r>
              <a:rPr lang="en-CA" dirty="0" smtClean="0"/>
              <a:t>May include changes to “frozen” resources</a:t>
            </a:r>
          </a:p>
          <a:p>
            <a:r>
              <a:rPr lang="en-CA" dirty="0" smtClean="0"/>
              <a:t>First opportunity for content to go normative</a:t>
            </a:r>
          </a:p>
          <a:p>
            <a:pPr lvl="1"/>
            <a:r>
              <a:rPr lang="en-CA" dirty="0" smtClean="0"/>
              <a:t>Whether content goes normative and what goes normative will depend on:</a:t>
            </a:r>
          </a:p>
          <a:p>
            <a:pPr lvl="2"/>
            <a:r>
              <a:rPr lang="en-CA" dirty="0" smtClean="0"/>
              <a:t>Degree of implementation</a:t>
            </a:r>
          </a:p>
          <a:p>
            <a:pPr lvl="2"/>
            <a:r>
              <a:rPr lang="en-CA" dirty="0" smtClean="0"/>
              <a:t>Confidence of work groups</a:t>
            </a:r>
          </a:p>
          <a:p>
            <a:pPr lvl="2"/>
            <a:r>
              <a:rPr lang="en-CA" dirty="0" smtClean="0"/>
              <a:t>Feedback from the community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releases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Add </a:t>
            </a:r>
            <a:r>
              <a:rPr lang="en-US" sz="2900" dirty="0" smtClean="0"/>
              <a:t>more </a:t>
            </a:r>
            <a:r>
              <a:rPr lang="en-US" sz="2900" dirty="0" smtClean="0"/>
              <a:t>resources</a:t>
            </a:r>
          </a:p>
          <a:p>
            <a:r>
              <a:rPr lang="en-US" sz="2900" dirty="0" smtClean="0"/>
              <a:t>Move existing resources up FMM track</a:t>
            </a:r>
          </a:p>
          <a:p>
            <a:pPr lvl="1"/>
            <a:r>
              <a:rPr lang="en-US" sz="2400" dirty="0" smtClean="0"/>
              <a:t>And, as readiness allows, to normative</a:t>
            </a:r>
            <a:endParaRPr lang="en-US" sz="2400" dirty="0" smtClean="0"/>
          </a:p>
          <a:p>
            <a:r>
              <a:rPr lang="en-US" sz="2900" dirty="0" smtClean="0"/>
              <a:t>Add profiles on existing resources</a:t>
            </a:r>
          </a:p>
          <a:p>
            <a:r>
              <a:rPr lang="en-US" sz="2900" dirty="0" smtClean="0"/>
              <a:t>May add elements to resources</a:t>
            </a:r>
          </a:p>
          <a:p>
            <a:pPr lvl="1"/>
            <a:r>
              <a:rPr lang="en-US" sz="2200" dirty="0" smtClean="0"/>
              <a:t>Very </a:t>
            </a:r>
            <a:r>
              <a:rPr lang="en-US" sz="2200" dirty="0" smtClean="0"/>
              <a:t>rare</a:t>
            </a:r>
          </a:p>
          <a:p>
            <a:pPr lvl="1"/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006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else is coming?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Soon</a:t>
            </a:r>
          </a:p>
          <a:p>
            <a:pPr lvl="1"/>
            <a:r>
              <a:rPr lang="en-CA" dirty="0" smtClean="0"/>
              <a:t>FHIR Registry for conformance artifacts</a:t>
            </a:r>
          </a:p>
          <a:p>
            <a:pPr lvl="1"/>
            <a:r>
              <a:rPr lang="en-CA" dirty="0" smtClean="0"/>
              <a:t>FHIR.org community site</a:t>
            </a:r>
          </a:p>
          <a:p>
            <a:r>
              <a:rPr lang="en-CA" dirty="0" smtClean="0"/>
              <a:t>More connectathons</a:t>
            </a:r>
          </a:p>
          <a:p>
            <a:pPr lvl="1"/>
            <a:r>
              <a:rPr lang="en-CA" dirty="0" smtClean="0"/>
              <a:t>Pre-requisite for moving up the FMM track</a:t>
            </a:r>
          </a:p>
          <a:p>
            <a:pPr lvl="2"/>
            <a:r>
              <a:rPr lang="en-CA" dirty="0" smtClean="0"/>
              <a:t>Let the FHIR Management Group know if you’re interested in organizing one</a:t>
            </a:r>
          </a:p>
          <a:p>
            <a:r>
              <a:rPr lang="en-CA" dirty="0" smtClean="0"/>
              <a:t>CDA &amp; CCDA on FHIR</a:t>
            </a:r>
          </a:p>
          <a:p>
            <a:pPr lvl="1"/>
            <a:r>
              <a:rPr lang="en-CA" dirty="0" smtClean="0"/>
              <a:t>Either 2.1 or 3.0 (provide resources if you want</a:t>
            </a:r>
            <a:br>
              <a:rPr lang="en-CA" dirty="0" smtClean="0"/>
            </a:br>
            <a:r>
              <a:rPr lang="en-CA" dirty="0" smtClean="0"/>
              <a:t>it sooner . . .)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 and your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January 9-15 </a:t>
            </a:r>
            <a:r>
              <a:rPr lang="en-AU" sz="1900" dirty="0" err="1" smtClean="0"/>
              <a:t>Orlando</a:t>
            </a:r>
            <a:endParaRPr lang="en-AU" sz="1900" dirty="0" smtClean="0"/>
          </a:p>
          <a:p>
            <a:pPr lvl="1"/>
            <a:r>
              <a:rPr lang="en-AU" sz="1900" dirty="0" smtClean="0"/>
              <a:t>May 7-13 Montreal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December 7-11</a:t>
            </a:r>
            <a:endParaRPr lang="en-AU" sz="1900" dirty="0" smtClean="0"/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dirty="0" smtClean="0"/>
              <a:t>Amsterdam Nov 18-20th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34 tutorials/presentations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ien\AppData\Local\Microsoft\Windows\INetCache\IE\7DEL1NSE\Akana-Logo-NoTagline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76" y="5645173"/>
            <a:ext cx="1950864" cy="5950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	</a:t>
            </a:r>
            <a:r>
              <a:rPr lang="en-AU" sz="2800" dirty="0" smtClean="0">
                <a:hlinkClick r:id="rId3"/>
              </a:rPr>
              <a:t>lmckenzie@gevityinc.com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gforge.hl7.org/svn/fhir/trunk/presentations/2015-10 Webinars/FHIR </a:t>
            </a:r>
            <a:r>
              <a:rPr lang="en-CA" dirty="0" smtClean="0">
                <a:hlinkClick r:id="rId2"/>
              </a:rPr>
              <a:t>DSTU 2.pptx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</a:t>
            </a:r>
            <a:br>
              <a:rPr lang="en-US" dirty="0" smtClean="0"/>
            </a:br>
            <a:r>
              <a:rPr lang="en-US" dirty="0" smtClean="0"/>
              <a:t>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Baseline &amp;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Presume you already know what FHIR is</a:t>
            </a:r>
          </a:p>
          <a:p>
            <a:pPr lvl="1"/>
            <a:r>
              <a:rPr lang="en-CA" dirty="0" smtClean="0"/>
              <a:t>If not, grab the FHIR for Execs webinar </a:t>
            </a:r>
            <a:r>
              <a:rPr lang="en-CA" dirty="0" smtClean="0">
                <a:sym typeface="Wingdings" pitchFamily="2" charset="2"/>
              </a:rPr>
              <a:t>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What are the major changes in DSTU 2?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What’s coming next for FHIR?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DSTU 2 – evolution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DSTU 1 was published February</a:t>
            </a:r>
            <a:r>
              <a:rPr lang="en-CA" baseline="0" dirty="0" smtClean="0"/>
              <a:t> 3, 2014</a:t>
            </a:r>
          </a:p>
          <a:p>
            <a:endParaRPr lang="en-CA" baseline="0" dirty="0" smtClean="0"/>
          </a:p>
          <a:p>
            <a:r>
              <a:rPr lang="en-CA" baseline="0" dirty="0" smtClean="0"/>
              <a:t>Since then, there’s been a bit of feedback</a:t>
            </a:r>
          </a:p>
          <a:p>
            <a:pPr lvl="1"/>
            <a:r>
              <a:rPr lang="en-CA" baseline="0" dirty="0" smtClean="0"/>
              <a:t>&gt;3700 Change requests submitted to </a:t>
            </a:r>
            <a:r>
              <a:rPr lang="en-CA" baseline="0" dirty="0" err="1" smtClean="0"/>
              <a:t>gForge</a:t>
            </a:r>
            <a:endParaRPr lang="en-CA" baseline="0" dirty="0" smtClean="0"/>
          </a:p>
          <a:p>
            <a:pPr lvl="2"/>
            <a:r>
              <a:rPr lang="en-CA" dirty="0" smtClean="0"/>
              <a:t>1925</a:t>
            </a:r>
            <a:r>
              <a:rPr lang="en-CA" sz="2400" baseline="0" dirty="0" smtClean="0">
                <a:solidFill>
                  <a:schemeClr val="tx1"/>
                </a:solidFill>
                <a:latin typeface="+mn-lt"/>
              </a:rPr>
              <a:t> from ballot comments</a:t>
            </a:r>
            <a:endParaRPr lang="en-CA" baseline="0" dirty="0" smtClean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CA" dirty="0" smtClean="0"/>
              <a:t>&gt;&gt;20,000</a:t>
            </a:r>
            <a:r>
              <a:rPr lang="en-CA" sz="2600" baseline="0" dirty="0" smtClean="0">
                <a:solidFill>
                  <a:schemeClr val="tx1"/>
                </a:solidFill>
                <a:latin typeface="+mn-lt"/>
              </a:rPr>
              <a:t> lines on FHIR Implementers Skype chat</a:t>
            </a:r>
          </a:p>
          <a:p>
            <a:pPr lvl="1"/>
            <a:r>
              <a:rPr lang="en-CA" dirty="0" smtClean="0"/>
              <a:t>&gt;125 questions raised on </a:t>
            </a:r>
            <a:r>
              <a:rPr lang="en-CA" dirty="0" smtClean="0"/>
              <a:t>Stack Overflow</a:t>
            </a:r>
            <a:endParaRPr lang="en-CA" dirty="0" smtClean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CA" sz="2600" baseline="0" dirty="0" smtClean="0">
                <a:solidFill>
                  <a:schemeClr val="tx1"/>
                </a:solidFill>
                <a:latin typeface="+mn-lt"/>
              </a:rPr>
              <a:t>5 HL7 WGMs + innumerable conference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DSTU 2 - evolution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baseline="0" dirty="0" smtClean="0"/>
              <a:t>&gt;4800 Commits to the FHIR project</a:t>
            </a:r>
          </a:p>
          <a:p>
            <a:pPr lvl="1"/>
            <a:r>
              <a:rPr lang="en-CA" dirty="0" smtClean="0"/>
              <a:t>&gt;30 primary committers</a:t>
            </a:r>
            <a:endParaRPr lang="en-CA" baseline="0" dirty="0" smtClean="0"/>
          </a:p>
          <a:p>
            <a:pPr rtl="0" eaLnBrk="1" fontAlgn="base" hangingPunct="1"/>
            <a:r>
              <a:rPr lang="en-CA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2444</a:t>
            </a:r>
            <a:r>
              <a:rPr lang="en-CA" sz="3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change requests applied</a:t>
            </a:r>
          </a:p>
          <a:p>
            <a:pPr lvl="1" rtl="0" eaLnBrk="1" fontAlgn="base" hangingPunct="1"/>
            <a:r>
              <a:rPr lang="en-CA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659 others resulted in no change</a:t>
            </a:r>
            <a:endParaRPr lang="en-CA" sz="27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CA" baseline="0" dirty="0" smtClean="0"/>
              <a:t>Countless hours of development &amp; QA time</a:t>
            </a:r>
          </a:p>
          <a:p>
            <a:pPr lvl="0"/>
            <a:endParaRPr lang="en-CA" baseline="0" dirty="0" smtClean="0"/>
          </a:p>
          <a:p>
            <a:pPr lvl="0">
              <a:buNone/>
            </a:pPr>
            <a:r>
              <a:rPr lang="en-CA" baseline="0" dirty="0" smtClean="0"/>
              <a:t>Result:</a:t>
            </a:r>
            <a:r>
              <a:rPr lang="en-CA" dirty="0" smtClean="0"/>
              <a:t> </a:t>
            </a:r>
            <a:r>
              <a:rPr lang="en-CA" sz="4000" b="1" baseline="0" dirty="0" smtClean="0">
                <a:solidFill>
                  <a:srgbClr val="FF0000"/>
                </a:solidFill>
              </a:rPr>
              <a:t>FHIR DSTU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DSTU 2 changes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changed </a:t>
            </a:r>
            <a:r>
              <a:rPr lang="en-CA" b="1" dirty="0" smtClean="0"/>
              <a:t>a lot</a:t>
            </a:r>
          </a:p>
          <a:p>
            <a:pPr lvl="1"/>
            <a:r>
              <a:rPr lang="en-CA" dirty="0" smtClean="0"/>
              <a:t>Almost every resource &amp; page was impacted in some manner</a:t>
            </a:r>
          </a:p>
          <a:p>
            <a:pPr lvl="1"/>
            <a:r>
              <a:rPr lang="en-CA" dirty="0" smtClean="0"/>
              <a:t>Lots of new resources</a:t>
            </a:r>
          </a:p>
          <a:p>
            <a:pPr lvl="1"/>
            <a:r>
              <a:rPr lang="en-CA" dirty="0" smtClean="0"/>
              <a:t>More profiles</a:t>
            </a:r>
          </a:p>
          <a:p>
            <a:pPr lvl="1"/>
            <a:r>
              <a:rPr lang="en-CA" dirty="0" smtClean="0"/>
              <a:t>International &amp; US implementation guides</a:t>
            </a:r>
          </a:p>
          <a:p>
            <a:pPr lvl="1"/>
            <a:r>
              <a:rPr lang="en-CA" dirty="0" smtClean="0"/>
              <a:t>Revisions to XML &amp; JSON syntaxes, extensibility and other core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 - statistics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DSTU 1 resources: 49</a:t>
            </a:r>
          </a:p>
          <a:p>
            <a:pPr lvl="1"/>
            <a:r>
              <a:rPr lang="en-CA" dirty="0" smtClean="0"/>
              <a:t>1 draft</a:t>
            </a:r>
          </a:p>
          <a:p>
            <a:r>
              <a:rPr lang="en-CA" dirty="0" smtClean="0"/>
              <a:t>DSTU 2 resources: 93</a:t>
            </a:r>
          </a:p>
          <a:p>
            <a:pPr lvl="1"/>
            <a:r>
              <a:rPr lang="en-CA" dirty="0" smtClean="0"/>
              <a:t>1 resource dropped</a:t>
            </a:r>
          </a:p>
          <a:p>
            <a:pPr lvl="1"/>
            <a:r>
              <a:rPr lang="en-CA" dirty="0" smtClean="0"/>
              <a:t>1 from draft to DSTU</a:t>
            </a:r>
          </a:p>
          <a:p>
            <a:pPr lvl="1"/>
            <a:r>
              <a:rPr lang="en-CA" dirty="0" smtClean="0"/>
              <a:t>4 from DSTU to </a:t>
            </a:r>
            <a:r>
              <a:rPr lang="en-CA" dirty="0" err="1" smtClean="0"/>
              <a:t>to</a:t>
            </a:r>
            <a:r>
              <a:rPr lang="en-CA" dirty="0" smtClean="0"/>
              <a:t> draft</a:t>
            </a:r>
          </a:p>
          <a:p>
            <a:pPr lvl="1"/>
            <a:r>
              <a:rPr lang="en-CA" dirty="0" smtClean="0"/>
              <a:t>2 merged</a:t>
            </a:r>
          </a:p>
          <a:p>
            <a:pPr lvl="1"/>
            <a:r>
              <a:rPr lang="en-CA" dirty="0" smtClean="0"/>
              <a:t>1 split</a:t>
            </a:r>
          </a:p>
          <a:p>
            <a:pPr lvl="1"/>
            <a:r>
              <a:rPr lang="en-CA" dirty="0" smtClean="0"/>
              <a:t>44 new (21 draft)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220072" y="2348880"/>
            <a:ext cx="2808312" cy="2188254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Resources from DSTU 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242467" y="242690"/>
            <a:ext cx="3249413" cy="6282654"/>
          </a:xfrm>
        </p:spPr>
        <p:txBody>
          <a:bodyPr/>
          <a:lstStyle/>
          <a:p>
            <a:pPr>
              <a:buNone/>
            </a:pPr>
            <a:r>
              <a:rPr lang="en-CA" sz="1400" dirty="0" err="1" smtClean="0"/>
              <a:t>AdverseReaction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Alert</a:t>
            </a:r>
            <a:endParaRPr lang="en-CA" sz="1400" dirty="0" smtClean="0"/>
          </a:p>
          <a:p>
            <a:pPr>
              <a:buNone/>
            </a:pPr>
            <a:r>
              <a:rPr lang="en-CA" sz="1400" dirty="0" err="1" smtClean="0"/>
              <a:t>AllergyIntolerance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Binary</a:t>
            </a:r>
          </a:p>
          <a:p>
            <a:pPr>
              <a:buNone/>
            </a:pPr>
            <a:r>
              <a:rPr lang="en-CA" sz="1400" dirty="0" err="1" smtClean="0"/>
              <a:t>CarePlan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Composition</a:t>
            </a:r>
          </a:p>
          <a:p>
            <a:pPr>
              <a:buNone/>
            </a:pPr>
            <a:r>
              <a:rPr lang="en-CA" sz="1400" dirty="0" smtClean="0">
                <a:solidFill>
                  <a:schemeClr val="bg1">
                    <a:lumMod val="50000"/>
                  </a:schemeClr>
                </a:solidFill>
              </a:rPr>
              <a:t>ConceptMap</a:t>
            </a:r>
          </a:p>
          <a:p>
            <a:pPr>
              <a:buNone/>
            </a:pPr>
            <a:r>
              <a:rPr lang="en-CA" sz="1400" dirty="0" smtClean="0"/>
              <a:t>Condition</a:t>
            </a:r>
          </a:p>
          <a:p>
            <a:pPr>
              <a:buNone/>
            </a:pPr>
            <a:r>
              <a:rPr lang="en-CA" sz="1400" dirty="0" smtClean="0"/>
              <a:t>Conformance</a:t>
            </a:r>
          </a:p>
          <a:p>
            <a:pPr>
              <a:buNone/>
            </a:pPr>
            <a:r>
              <a:rPr lang="en-CA" sz="1400" dirty="0" smtClean="0"/>
              <a:t>Device</a:t>
            </a:r>
          </a:p>
          <a:p>
            <a:pPr>
              <a:buNone/>
            </a:pPr>
            <a:r>
              <a:rPr lang="en-CA" sz="1400" dirty="0" err="1" smtClean="0"/>
              <a:t>DeviceObservationReport</a:t>
            </a:r>
            <a:endParaRPr lang="en-CA" sz="1400" dirty="0" smtClean="0"/>
          </a:p>
          <a:p>
            <a:pPr>
              <a:buNone/>
            </a:pPr>
            <a:r>
              <a:rPr lang="en-CA" sz="1400" dirty="0" err="1" smtClean="0"/>
              <a:t>DiagnosticOrder</a:t>
            </a:r>
            <a:endParaRPr lang="en-CA" sz="1400" dirty="0" smtClean="0"/>
          </a:p>
          <a:p>
            <a:pPr>
              <a:buNone/>
            </a:pPr>
            <a:r>
              <a:rPr lang="en-CA" sz="1400" dirty="0" err="1" smtClean="0"/>
              <a:t>DiagnosticReport</a:t>
            </a:r>
            <a:endParaRPr lang="en-CA" sz="1400" dirty="0" smtClean="0"/>
          </a:p>
          <a:p>
            <a:pPr>
              <a:buNone/>
            </a:pPr>
            <a:r>
              <a:rPr lang="en-CA" sz="1400" dirty="0" err="1" smtClean="0"/>
              <a:t>DocumentManifest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DocumentReference</a:t>
            </a:r>
          </a:p>
          <a:p>
            <a:pPr>
              <a:buNone/>
            </a:pPr>
            <a:r>
              <a:rPr lang="en-CA" sz="1400" dirty="0" smtClean="0"/>
              <a:t>Encounter</a:t>
            </a:r>
          </a:p>
          <a:p>
            <a:pPr>
              <a:buNone/>
            </a:pPr>
            <a:r>
              <a:rPr lang="en-CA" sz="1400" dirty="0" smtClean="0"/>
              <a:t>FamilyHistory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Group</a:t>
            </a:r>
          </a:p>
          <a:p>
            <a:pPr>
              <a:buNone/>
            </a:pPr>
            <a:r>
              <a:rPr lang="en-CA" sz="1400" dirty="0" err="1" smtClean="0"/>
              <a:t>ImagingStudy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Immunization</a:t>
            </a:r>
          </a:p>
          <a:p>
            <a:pPr>
              <a:buNone/>
            </a:pPr>
            <a:r>
              <a:rPr lang="en-CA" sz="1400" dirty="0" err="1" smtClean="0"/>
              <a:t>ImmunizationRecommendation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List</a:t>
            </a:r>
          </a:p>
          <a:p>
            <a:pPr>
              <a:buNone/>
            </a:pPr>
            <a:r>
              <a:rPr lang="en-CA" sz="1400" dirty="0" smtClean="0"/>
              <a:t>Location</a:t>
            </a:r>
          </a:p>
          <a:p>
            <a:pPr>
              <a:buNone/>
            </a:pPr>
            <a:r>
              <a:rPr lang="en-CA" sz="1400" dirty="0" smtClean="0"/>
              <a:t>Media</a:t>
            </a:r>
            <a:endParaRPr lang="en-CA" sz="1400" dirty="0" smtClean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 bwMode="auto">
          <a:xfrm>
            <a:off x="2771800" y="242690"/>
            <a:ext cx="2232248" cy="628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Medication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err="1" smtClean="0"/>
              <a:t>MedicationAdministration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err="1" smtClean="0"/>
              <a:t>MedicationDispense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err="1" smtClean="0"/>
              <a:t>MedicationPrescription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MedicationStatement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err="1" smtClean="0"/>
              <a:t>MessageHeader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Observation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err="1" smtClean="0"/>
              <a:t>OperationOutcome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Order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err="1" smtClean="0"/>
              <a:t>OrderResponse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Organization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Other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Patient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Practitioner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Procedure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Profile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 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Provenance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Query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Questionnaire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RelatedPerson</a:t>
            </a:r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SecurityEvent</a:t>
            </a:r>
            <a:endParaRPr lang="en-CA" sz="1400" kern="0" dirty="0" smtClean="0"/>
          </a:p>
          <a:p>
            <a:pPr marL="3420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Specimen</a:t>
            </a:r>
          </a:p>
          <a:p>
            <a:pPr marL="3420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Substance</a:t>
            </a:r>
            <a:endParaRPr lang="en-CA" sz="1400" kern="0" dirty="0" smtClean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4860032" y="242690"/>
            <a:ext cx="2232248" cy="628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Supply</a:t>
            </a:r>
            <a:endParaRPr lang="en-CA" sz="1400" kern="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r>
              <a:rPr lang="en-CA" sz="1400" kern="0" dirty="0" smtClean="0"/>
              <a:t>ValueSet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6804248" y="242690"/>
            <a:ext cx="2097284" cy="628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</a:pPr>
            <a:endParaRPr lang="en-CA" sz="1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11580</TotalTime>
  <Words>1004</Words>
  <Application>Microsoft Office PowerPoint</Application>
  <PresentationFormat>On-screen Show (4:3)</PresentationFormat>
  <Paragraphs>568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Refined</vt:lpstr>
      <vt:lpstr>FHIR DSTU 2  Changes &amp; Future Direction</vt:lpstr>
      <vt:lpstr>Who am I?</vt:lpstr>
      <vt:lpstr>This presentation</vt:lpstr>
      <vt:lpstr>Baseline &amp; Objectives</vt:lpstr>
      <vt:lpstr>DSTU 2 – evolution</vt:lpstr>
      <vt:lpstr>DSTU 2 - evolution</vt:lpstr>
      <vt:lpstr>DSTU 2 changes</vt:lpstr>
      <vt:lpstr>Resources - statistics</vt:lpstr>
      <vt:lpstr>Resources from DSTU 1</vt:lpstr>
      <vt:lpstr>DSTU 2 Resources</vt:lpstr>
      <vt:lpstr>Maturity levels</vt:lpstr>
      <vt:lpstr>Documentation Page</vt:lpstr>
      <vt:lpstr>Metadata in the Resource</vt:lpstr>
      <vt:lpstr>Implementation Page</vt:lpstr>
      <vt:lpstr>Example services</vt:lpstr>
      <vt:lpstr>Implementation Page</vt:lpstr>
      <vt:lpstr>Implementation Guides</vt:lpstr>
      <vt:lpstr>Additional changes</vt:lpstr>
      <vt:lpstr>What’s next?</vt:lpstr>
      <vt:lpstr>FHIR Timeline (planned)</vt:lpstr>
      <vt:lpstr>DSTU 2.1</vt:lpstr>
      <vt:lpstr>DSTU 2 Resources</vt:lpstr>
      <vt:lpstr>FHIR “Release 3”</vt:lpstr>
      <vt:lpstr>Future releases</vt:lpstr>
      <vt:lpstr>What else is coming?</vt:lpstr>
      <vt:lpstr>Next Steps</vt:lpstr>
      <vt:lpstr>Education opportunities</vt:lpstr>
      <vt:lpstr>International HL7 FHIR Developer Days November 18-20, 2015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301</cp:revision>
  <dcterms:created xsi:type="dcterms:W3CDTF">2012-12-03T20:41:34Z</dcterms:created>
  <dcterms:modified xsi:type="dcterms:W3CDTF">2015-10-28T17:00:45Z</dcterms:modified>
</cp:coreProperties>
</file>