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90"/>
  </p:notesMasterIdLst>
  <p:handoutMasterIdLst>
    <p:handoutMasterId r:id="rId91"/>
  </p:handoutMasterIdLst>
  <p:sldIdLst>
    <p:sldId id="256" r:id="rId3"/>
    <p:sldId id="257" r:id="rId4"/>
    <p:sldId id="348" r:id="rId5"/>
    <p:sldId id="260" r:id="rId6"/>
    <p:sldId id="343" r:id="rId7"/>
    <p:sldId id="388" r:id="rId8"/>
    <p:sldId id="389" r:id="rId9"/>
    <p:sldId id="261" r:id="rId10"/>
    <p:sldId id="262" r:id="rId11"/>
    <p:sldId id="263" r:id="rId12"/>
    <p:sldId id="264" r:id="rId13"/>
    <p:sldId id="265" r:id="rId14"/>
    <p:sldId id="266" r:id="rId15"/>
    <p:sldId id="267" r:id="rId16"/>
    <p:sldId id="268" r:id="rId17"/>
    <p:sldId id="328" r:id="rId18"/>
    <p:sldId id="329" r:id="rId19"/>
    <p:sldId id="330" r:id="rId20"/>
    <p:sldId id="331" r:id="rId21"/>
    <p:sldId id="269" r:id="rId22"/>
    <p:sldId id="270" r:id="rId23"/>
    <p:sldId id="271" r:id="rId24"/>
    <p:sldId id="272" r:id="rId25"/>
    <p:sldId id="273" r:id="rId26"/>
    <p:sldId id="274" r:id="rId27"/>
    <p:sldId id="275" r:id="rId28"/>
    <p:sldId id="276" r:id="rId29"/>
    <p:sldId id="277" r:id="rId30"/>
    <p:sldId id="278" r:id="rId31"/>
    <p:sldId id="332" r:id="rId32"/>
    <p:sldId id="333" r:id="rId33"/>
    <p:sldId id="279" r:id="rId34"/>
    <p:sldId id="280" r:id="rId35"/>
    <p:sldId id="334" r:id="rId36"/>
    <p:sldId id="335" r:id="rId37"/>
    <p:sldId id="282" r:id="rId38"/>
    <p:sldId id="283" r:id="rId39"/>
    <p:sldId id="284" r:id="rId40"/>
    <p:sldId id="336" r:id="rId41"/>
    <p:sldId id="285" r:id="rId42"/>
    <p:sldId id="337" r:id="rId43"/>
    <p:sldId id="338" r:id="rId44"/>
    <p:sldId id="339" r:id="rId45"/>
    <p:sldId id="340" r:id="rId46"/>
    <p:sldId id="341" r:id="rId47"/>
    <p:sldId id="342" r:id="rId48"/>
    <p:sldId id="288" r:id="rId49"/>
    <p:sldId id="289" r:id="rId50"/>
    <p:sldId id="290" r:id="rId51"/>
    <p:sldId id="344" r:id="rId52"/>
    <p:sldId id="350" r:id="rId53"/>
    <p:sldId id="351" r:id="rId54"/>
    <p:sldId id="352" r:id="rId55"/>
    <p:sldId id="353" r:id="rId56"/>
    <p:sldId id="354" r:id="rId57"/>
    <p:sldId id="355" r:id="rId58"/>
    <p:sldId id="356" r:id="rId59"/>
    <p:sldId id="357" r:id="rId60"/>
    <p:sldId id="358" r:id="rId61"/>
    <p:sldId id="359" r:id="rId62"/>
    <p:sldId id="360" r:id="rId63"/>
    <p:sldId id="361" r:id="rId64"/>
    <p:sldId id="362" r:id="rId65"/>
    <p:sldId id="363" r:id="rId66"/>
    <p:sldId id="364" r:id="rId67"/>
    <p:sldId id="365" r:id="rId68"/>
    <p:sldId id="366" r:id="rId69"/>
    <p:sldId id="367" r:id="rId70"/>
    <p:sldId id="368" r:id="rId71"/>
    <p:sldId id="369" r:id="rId72"/>
    <p:sldId id="370" r:id="rId73"/>
    <p:sldId id="371" r:id="rId74"/>
    <p:sldId id="372" r:id="rId75"/>
    <p:sldId id="373" r:id="rId76"/>
    <p:sldId id="374" r:id="rId77"/>
    <p:sldId id="375" r:id="rId78"/>
    <p:sldId id="376" r:id="rId79"/>
    <p:sldId id="377" r:id="rId80"/>
    <p:sldId id="378" r:id="rId81"/>
    <p:sldId id="379" r:id="rId82"/>
    <p:sldId id="380" r:id="rId83"/>
    <p:sldId id="381" r:id="rId84"/>
    <p:sldId id="382" r:id="rId85"/>
    <p:sldId id="383" r:id="rId86"/>
    <p:sldId id="384" r:id="rId87"/>
    <p:sldId id="386" r:id="rId88"/>
    <p:sldId id="327"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139" autoAdjust="0"/>
  </p:normalViewPr>
  <p:slideViewPr>
    <p:cSldViewPr>
      <p:cViewPr varScale="1">
        <p:scale>
          <a:sx n="80" d="100"/>
          <a:sy n="80" d="100"/>
        </p:scale>
        <p:origin x="1176" y="96"/>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p:scale>
        <a:sx n="128" d="100"/>
        <a:sy n="128" d="100"/>
      </p:scale>
      <p:origin x="0" y="0"/>
    </p:cViewPr>
  </p:sorterViewPr>
  <p:notesViewPr>
    <p:cSldViewPr>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17/11/2015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extLst>
      <p:ext uri="{BB962C8B-B14F-4D97-AF65-F5344CB8AC3E}">
        <p14:creationId xmlns:p14="http://schemas.microsoft.com/office/powerpoint/2010/main" val="1847090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17/11/2015</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 is driven by people who write code</a:t>
            </a:r>
          </a:p>
          <a:p>
            <a:r>
              <a:rPr lang="en-US" dirty="0" smtClean="0"/>
              <a:t>Numerous</a:t>
            </a:r>
            <a:r>
              <a:rPr lang="en-US" baseline="0" dirty="0" smtClean="0"/>
              <a:t> pieces have been changed because of experience with what worked when trying to implement</a:t>
            </a:r>
          </a:p>
          <a:p>
            <a:r>
              <a:rPr lang="en-US" baseline="0" dirty="0" smtClean="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24</a:t>
            </a:fld>
            <a:endParaRPr lang="en-CA" dirty="0"/>
          </a:p>
        </p:txBody>
      </p:sp>
    </p:spTree>
    <p:extLst>
      <p:ext uri="{BB962C8B-B14F-4D97-AF65-F5344CB8AC3E}">
        <p14:creationId xmlns:p14="http://schemas.microsoft.com/office/powerpoint/2010/main" val="265974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by constraint failed – years to develop, what</a:t>
            </a:r>
            <a:r>
              <a:rPr lang="en-US" baseline="0" dirty="0" smtClean="0"/>
              <a:t> was produced required yet more design to be implementable and after that might not be interoperable</a:t>
            </a:r>
          </a:p>
          <a:p>
            <a:endParaRPr lang="en-US" baseline="0" dirty="0" smtClean="0"/>
          </a:p>
          <a:p>
            <a:r>
              <a:rPr lang="en-US" baseline="0" dirty="0" smtClean="0"/>
              <a:t>How to determine the 80%?  Look to existing specs – v2, v3, CDA templates, OpenEHR, jurisdictional projects, what implementations we’ve seen</a:t>
            </a:r>
          </a:p>
          <a:p>
            <a:r>
              <a:rPr lang="en-US" baseline="0" dirty="0" smtClean="0"/>
              <a:t>If not sure, err on the side of “not in for now”</a:t>
            </a:r>
            <a:endParaRPr lang="en-US" dirty="0" smtClean="0"/>
          </a:p>
          <a:p>
            <a:endParaRPr lang="en-US" dirty="0" smtClean="0"/>
          </a:p>
          <a:p>
            <a:r>
              <a:rPr lang="en-US" dirty="0" smtClean="0"/>
              <a:t>Note: not 80% of instances, 80% of implementations</a:t>
            </a:r>
          </a:p>
          <a:p>
            <a:endParaRPr lang="en-US" dirty="0" smtClean="0"/>
          </a:p>
          <a:p>
            <a:r>
              <a:rPr lang="en-US" dirty="0" smtClean="0"/>
              <a:t>Challenges with “raising the</a:t>
            </a:r>
            <a:r>
              <a:rPr lang="en-US" baseline="0" dirty="0" smtClean="0"/>
              <a:t> bar”</a:t>
            </a:r>
          </a:p>
          <a:p>
            <a:r>
              <a:rPr lang="en-US" baseline="0" dirty="0" smtClean="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p14="http://schemas.microsoft.com/office/powerpoint/2010/main" val="2083521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your</a:t>
            </a:r>
            <a:r>
              <a:rPr lang="en-US" baseline="0" dirty="0" smtClean="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572379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27</a:t>
            </a:fld>
            <a:endParaRPr lang="en-CA" dirty="0"/>
          </a:p>
        </p:txBody>
      </p:sp>
    </p:spTree>
    <p:extLst>
      <p:ext uri="{BB962C8B-B14F-4D97-AF65-F5344CB8AC3E}">
        <p14:creationId xmlns:p14="http://schemas.microsoft.com/office/powerpoint/2010/main" val="2339947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1000s</a:t>
            </a:r>
            <a:r>
              <a:rPr lang="en-US" baseline="0" dirty="0" smtClean="0"/>
              <a:t> of extensions, everyone supports different things, don’t know what anyone does</a:t>
            </a:r>
            <a:endParaRPr lang="en-US" dirty="0" smtClean="0"/>
          </a:p>
          <a:p>
            <a:endParaRPr lang="en-US" dirty="0" smtClean="0"/>
          </a:p>
          <a:p>
            <a:r>
              <a:rPr lang="en-US" dirty="0" smtClean="0"/>
              <a:t>Not everyone will support the 80%, but most will</a:t>
            </a:r>
          </a:p>
          <a:p>
            <a:r>
              <a:rPr lang="en-US" dirty="0" smtClean="0"/>
              <a:t>“What most systems support” (and thus what you should probably support too) encourages base interoperability</a:t>
            </a:r>
          </a:p>
          <a:p>
            <a:r>
              <a:rPr lang="en-US" dirty="0" smtClean="0"/>
              <a:t>Human readable fallback</a:t>
            </a:r>
          </a:p>
          <a:p>
            <a:endParaRPr lang="en-US" dirty="0" smtClean="0"/>
          </a:p>
          <a:p>
            <a:endParaRPr lang="en-US" dirty="0" smtClean="0"/>
          </a:p>
          <a:p>
            <a:r>
              <a:rPr lang="en-US" dirty="0" smtClean="0"/>
              <a:t>Profile – what elements are supported, registries available</a:t>
            </a:r>
          </a:p>
          <a:p>
            <a:r>
              <a:rPr lang="en-US" dirty="0" smtClean="0"/>
              <a:t>Conformance – REST</a:t>
            </a:r>
            <a:r>
              <a:rPr lang="en-US" baseline="0" dirty="0" smtClean="0"/>
              <a:t> operations, documents, messages, services</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28</a:t>
            </a:fld>
            <a:endParaRPr lang="en-CA" dirty="0"/>
          </a:p>
        </p:txBody>
      </p:sp>
    </p:spTree>
    <p:extLst>
      <p:ext uri="{BB962C8B-B14F-4D97-AF65-F5344CB8AC3E}">
        <p14:creationId xmlns:p14="http://schemas.microsoft.com/office/powerpoint/2010/main" val="86215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try very hard to *not* invent</a:t>
            </a:r>
            <a:r>
              <a:rPr lang="en-US" baseline="0" dirty="0" smtClean="0"/>
              <a:t> stuff that exists elsewhere unless it’s really broken or totally unaligned with the FHIR principles.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1602313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Even when you think your target will understand all the encoded data, reality is data often gets shared beyond the originally intended context</a:t>
            </a:r>
          </a:p>
          <a:p>
            <a:endParaRPr lang="en-US" baseline="0" dirty="0" smtClean="0"/>
          </a:p>
          <a:p>
            <a:r>
              <a:rPr lang="en-US" dirty="0" smtClean="0"/>
              <a:t>Allow</a:t>
            </a:r>
            <a:r>
              <a:rPr lang="en-US" baseline="0" dirty="0" smtClean="0"/>
              <a:t> for exceptions for things like automated device readings, etc.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30</a:t>
            </a:fld>
            <a:endParaRPr lang="en-CA" dirty="0"/>
          </a:p>
        </p:txBody>
      </p:sp>
    </p:spTree>
    <p:extLst>
      <p:ext uri="{BB962C8B-B14F-4D97-AF65-F5344CB8AC3E}">
        <p14:creationId xmlns:p14="http://schemas.microsoft.com/office/powerpoint/2010/main" val="1089533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 a bigger</a:t>
            </a:r>
            <a:r>
              <a:rPr lang="en-US" baseline="0" dirty="0" smtClean="0"/>
              <a:t> deal before HL7 decided to open up all IP</a:t>
            </a:r>
          </a:p>
          <a:p>
            <a:endParaRPr lang="en-US" baseline="0" dirty="0" smtClean="0"/>
          </a:p>
          <a:p>
            <a:r>
              <a:rPr lang="en-US" baseline="0" dirty="0" smtClean="0"/>
              <a:t>full legal text towards bottom of FHIR home page</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31</a:t>
            </a:fld>
            <a:endParaRPr lang="en-CA" dirty="0"/>
          </a:p>
        </p:txBody>
      </p:sp>
    </p:spTree>
    <p:extLst>
      <p:ext uri="{BB962C8B-B14F-4D97-AF65-F5344CB8AC3E}">
        <p14:creationId xmlns:p14="http://schemas.microsoft.com/office/powerpoint/2010/main" val="3217069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Light or heavy</a:t>
            </a:r>
            <a:r>
              <a:rPr lang="en-US" baseline="0" dirty="0" smtClean="0"/>
              <a:t> c</a:t>
            </a:r>
            <a:r>
              <a:rPr lang="en-US" dirty="0" smtClean="0"/>
              <a:t>lients</a:t>
            </a:r>
          </a:p>
          <a:p>
            <a:pPr marL="171450" lvl="0" indent="-171450">
              <a:buFont typeface="Arial" panose="020B0604020202020204" pitchFamily="34" charset="0"/>
              <a:buChar char="•"/>
            </a:pPr>
            <a:r>
              <a:rPr lang="en-US" dirty="0" smtClean="0"/>
              <a:t>Central server or peer-to-peer</a:t>
            </a:r>
            <a:r>
              <a:rPr lang="en-US" baseline="0" dirty="0" smtClean="0"/>
              <a:t> sharing</a:t>
            </a:r>
          </a:p>
          <a:p>
            <a:pPr marL="171450" lvl="0" indent="-171450">
              <a:buFont typeface="Arial" panose="020B0604020202020204" pitchFamily="34" charset="0"/>
              <a:buChar char="•"/>
            </a:pPr>
            <a:r>
              <a:rPr lang="en-US" baseline="0" dirty="0" smtClean="0"/>
              <a:t>Push or pull</a:t>
            </a:r>
          </a:p>
          <a:p>
            <a:pPr marL="171450" lvl="0" indent="-171450">
              <a:buFont typeface="Arial" panose="020B0604020202020204" pitchFamily="34" charset="0"/>
              <a:buChar char="•"/>
            </a:pPr>
            <a:r>
              <a:rPr lang="en-US" dirty="0" smtClean="0"/>
              <a:t>Query</a:t>
            </a:r>
            <a:r>
              <a:rPr lang="en-US" baseline="0" dirty="0" smtClean="0"/>
              <a:t> or publish/subscribe</a:t>
            </a:r>
          </a:p>
          <a:p>
            <a:pPr marL="171450" lvl="0" indent="-171450">
              <a:buFont typeface="Arial" panose="020B0604020202020204" pitchFamily="34" charset="0"/>
              <a:buChar char="•"/>
            </a:pPr>
            <a:r>
              <a:rPr lang="en-US" baseline="0" dirty="0" smtClean="0"/>
              <a:t>Loosely coupled or tightly coupled environments</a:t>
            </a:r>
          </a:p>
          <a:p>
            <a:pPr marL="457200" marR="0" lvl="0" indent="-457200" algn="l" defTabSz="914400" rtl="0" eaLnBrk="1" fontAlgn="base" latinLnBrk="0" hangingPunct="1">
              <a:lnSpc>
                <a:spcPct val="100000"/>
              </a:lnSpc>
              <a:spcBef>
                <a:spcPct val="20000"/>
              </a:spcBef>
              <a:spcAft>
                <a:spcPct val="0"/>
              </a:spcAft>
              <a:buClr>
                <a:schemeClr val="accent1"/>
              </a:buClr>
              <a:buSzPct val="65000"/>
              <a:buFont typeface="Arial" panose="020B0604020202020204" pitchFamily="34" charset="0"/>
              <a:buChar char="•"/>
              <a:tabLst/>
              <a:defRPr/>
            </a:pPr>
            <a:r>
              <a:rPr lang="en-US" sz="2600" baseline="0" dirty="0" smtClean="0">
                <a:solidFill>
                  <a:schemeClr val="tx1"/>
                </a:solidFill>
                <a:effectLst/>
                <a:latin typeface="+mn-lt"/>
              </a:rPr>
              <a:t>With history tracking or without</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329025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much integration do you need? Nx2 – twice what you have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35</a:t>
            </a:fld>
            <a:endParaRPr lang="en-CA" dirty="0"/>
          </a:p>
        </p:txBody>
      </p:sp>
    </p:spTree>
    <p:extLst>
      <p:ext uri="{BB962C8B-B14F-4D97-AF65-F5344CB8AC3E}">
        <p14:creationId xmlns:p14="http://schemas.microsoft.com/office/powerpoint/2010/main" val="600045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Each day – 1 hour presentation, </a:t>
            </a:r>
            <a:r>
              <a:rPr lang="en-CA" smtClean="0"/>
              <a:t>30 minutes </a:t>
            </a:r>
            <a:endParaRPr lang="en-CA"/>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extLst>
      <p:ext uri="{BB962C8B-B14F-4D97-AF65-F5344CB8AC3E}">
        <p14:creationId xmlns:p14="http://schemas.microsoft.com/office/powerpoint/2010/main" val="55725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36</a:t>
            </a:fld>
            <a:endParaRPr lang="en-CA" dirty="0"/>
          </a:p>
        </p:txBody>
      </p:sp>
    </p:spTree>
    <p:extLst>
      <p:ext uri="{BB962C8B-B14F-4D97-AF65-F5344CB8AC3E}">
        <p14:creationId xmlns:p14="http://schemas.microsoft.com/office/powerpoint/2010/main" val="3279809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smtClean="0"/>
              <a:t>Resources are building blocks, but useful in their own right</a:t>
            </a:r>
          </a:p>
          <a:p>
            <a:pPr marL="171428" indent="-171428">
              <a:buFontTx/>
              <a:buChar char="-"/>
            </a:pPr>
            <a:r>
              <a:rPr lang="nl-NL" dirty="0" smtClean="0"/>
              <a:t>Extensions supplement what resource doesn’t cover</a:t>
            </a:r>
          </a:p>
          <a:p>
            <a:pPr marL="171428" indent="-171428">
              <a:buFontTx/>
              <a:buChar char="-"/>
            </a:pPr>
            <a:r>
              <a:rPr lang="nl-NL" dirty="0" smtClean="0"/>
              <a:t>Solutions can be simple or complex</a:t>
            </a:r>
            <a:endParaRPr lang="nl-NL" dirty="0"/>
          </a:p>
        </p:txBody>
      </p:sp>
      <p:sp>
        <p:nvSpPr>
          <p:cNvPr id="4" name="Date Placeholder 3"/>
          <p:cNvSpPr>
            <a:spLocks noGrp="1"/>
          </p:cNvSpPr>
          <p:nvPr>
            <p:ph type="dt" idx="10"/>
          </p:nvPr>
        </p:nvSpPr>
        <p:spPr/>
        <p:txBody>
          <a:bodyPr/>
          <a:lstStyle/>
          <a:p>
            <a:r>
              <a:rPr lang="nl-NL" smtClean="0">
                <a:solidFill>
                  <a:prstClr val="black"/>
                </a:solidFill>
              </a:rPr>
              <a:t>25-6-2010</a:t>
            </a:r>
            <a:endParaRPr lang="nl-NL">
              <a:solidFill>
                <a:prstClr val="black"/>
              </a:solidFill>
            </a:endParaRP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37</a:t>
            </a:fld>
            <a:endParaRPr lang="nl-NL">
              <a:solidFill>
                <a:prstClr val="black"/>
              </a:solidFill>
            </a:endParaRPr>
          </a:p>
        </p:txBody>
      </p:sp>
    </p:spTree>
    <p:extLst>
      <p:ext uri="{BB962C8B-B14F-4D97-AF65-F5344CB8AC3E}">
        <p14:creationId xmlns:p14="http://schemas.microsoft.com/office/powerpoint/2010/main" val="471287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1866578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for gender is wrong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850327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48</a:t>
            </a:fld>
            <a:endParaRPr lang="en-CA" dirty="0"/>
          </a:p>
        </p:txBody>
      </p:sp>
    </p:spTree>
    <p:extLst>
      <p:ext uri="{BB962C8B-B14F-4D97-AF65-F5344CB8AC3E}">
        <p14:creationId xmlns:p14="http://schemas.microsoft.com/office/powerpoint/2010/main" val="1676073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Published</a:t>
            </a:r>
            <a:r>
              <a:rPr lang="en-US" baseline="0" dirty="0" smtClean="0"/>
              <a:t> as HTML</a:t>
            </a:r>
          </a:p>
          <a:p>
            <a:r>
              <a:rPr lang="en-US" baseline="0" dirty="0" smtClean="0"/>
              <a:t>Published using validation process  that performs consistency checks – like a software build</a:t>
            </a:r>
          </a:p>
          <a:p>
            <a:r>
              <a:rPr lang="en-US" baseline="0" dirty="0" smtClean="0"/>
              <a:t>Really shouldn’t require much guidance to read, but a few things to call out</a:t>
            </a:r>
          </a:p>
          <a:p>
            <a:r>
              <a:rPr lang="en-US" baseline="0" dirty="0" smtClean="0"/>
              <a:t>Objective of spec is developer can skim and decide in &lt; day</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49</a:t>
            </a:fld>
            <a:endParaRPr lang="en-CA" dirty="0"/>
          </a:p>
        </p:txBody>
      </p:sp>
    </p:spTree>
    <p:extLst>
      <p:ext uri="{BB962C8B-B14F-4D97-AF65-F5344CB8AC3E}">
        <p14:creationId xmlns:p14="http://schemas.microsoft.com/office/powerpoint/2010/main" val="2490994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Each day – 1 hour presentation, </a:t>
            </a:r>
            <a:r>
              <a:rPr lang="en-CA" smtClean="0"/>
              <a:t>30 minutes </a:t>
            </a:r>
            <a:endParaRPr lang="en-CA"/>
          </a:p>
        </p:txBody>
      </p:sp>
      <p:sp>
        <p:nvSpPr>
          <p:cNvPr id="4" name="Slide Number Placeholder 3"/>
          <p:cNvSpPr>
            <a:spLocks noGrp="1"/>
          </p:cNvSpPr>
          <p:nvPr>
            <p:ph type="sldNum" sz="quarter" idx="10"/>
          </p:nvPr>
        </p:nvSpPr>
        <p:spPr/>
        <p:txBody>
          <a:bodyPr/>
          <a:lstStyle/>
          <a:p>
            <a:fld id="{3A1F50BE-48AE-4332-BF46-C112AB8C5E91}" type="slidenum">
              <a:rPr lang="en-CA" smtClean="0"/>
              <a:pPr/>
              <a:t>50</a:t>
            </a:fld>
            <a:endParaRPr lang="en-CA" dirty="0"/>
          </a:p>
        </p:txBody>
      </p:sp>
    </p:spTree>
    <p:extLst>
      <p:ext uri="{BB962C8B-B14F-4D97-AF65-F5344CB8AC3E}">
        <p14:creationId xmlns:p14="http://schemas.microsoft.com/office/powerpoint/2010/main" val="3112719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11:30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51</a:t>
            </a:fld>
            <a:endParaRPr lang="en-CA" dirty="0"/>
          </a:p>
        </p:txBody>
      </p:sp>
    </p:spTree>
    <p:extLst>
      <p:ext uri="{BB962C8B-B14F-4D97-AF65-F5344CB8AC3E}">
        <p14:creationId xmlns:p14="http://schemas.microsoft.com/office/powerpoint/2010/main" val="1964695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Many interface engine vendors working</a:t>
            </a:r>
            <a:r>
              <a:rPr lang="en-CA" baseline="0" dirty="0" smtClean="0"/>
              <a:t> on FHIR support</a:t>
            </a:r>
          </a:p>
          <a:p>
            <a:r>
              <a:rPr lang="en-CA" baseline="0" dirty="0" smtClean="0"/>
              <a:t>May make sense for internals of some v2 systems</a:t>
            </a:r>
          </a:p>
          <a:p>
            <a:r>
              <a:rPr lang="en-CA" baseline="0" dirty="0" smtClean="0"/>
              <a:t>Add-on interface for mobile, personal health record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52</a:t>
            </a:fld>
            <a:endParaRPr lang="en-CA" dirty="0"/>
          </a:p>
        </p:txBody>
      </p:sp>
    </p:spTree>
    <p:extLst>
      <p:ext uri="{BB962C8B-B14F-4D97-AF65-F5344CB8AC3E}">
        <p14:creationId xmlns:p14="http://schemas.microsoft.com/office/powerpoint/2010/main" val="1511654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Lower learning curve</a:t>
            </a:r>
          </a:p>
          <a:p>
            <a:r>
              <a:rPr lang="en-US" dirty="0" smtClean="0"/>
              <a:t>Unlikely to see significant new v3 initiatives</a:t>
            </a:r>
            <a:r>
              <a:rPr lang="en-US" baseline="0" dirty="0" smtClean="0"/>
              <a:t> in areas that aren’t already committed to it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53</a:t>
            </a:fld>
            <a:endParaRPr lang="en-CA" dirty="0"/>
          </a:p>
        </p:txBody>
      </p:sp>
    </p:spTree>
    <p:extLst>
      <p:ext uri="{BB962C8B-B14F-4D97-AF65-F5344CB8AC3E}">
        <p14:creationId xmlns:p14="http://schemas.microsoft.com/office/powerpoint/2010/main" val="1288865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solidFill>
                  <a:prstClr val="black"/>
                </a:solidFill>
              </a:rPr>
              <a:pPr/>
              <a:t>7</a:t>
            </a:fld>
            <a:endParaRPr lang="en-US" dirty="0">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831282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Significant work on CCDA &lt;-&gt; FHIR</a:t>
            </a:r>
          </a:p>
          <a:p>
            <a:r>
              <a:rPr lang="en-CA" dirty="0" smtClean="0"/>
              <a:t>Can use both FHIR and CCDA documents with XDS</a:t>
            </a:r>
            <a:r>
              <a:rPr lang="en-CA" baseline="0" dirty="0" smtClean="0"/>
              <a:t> and with MHD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54</a:t>
            </a:fld>
            <a:endParaRPr lang="en-CA" dirty="0"/>
          </a:p>
        </p:txBody>
      </p:sp>
    </p:spTree>
    <p:extLst>
      <p:ext uri="{BB962C8B-B14F-4D97-AF65-F5344CB8AC3E}">
        <p14:creationId xmlns:p14="http://schemas.microsoft.com/office/powerpoint/2010/main" val="1986825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FHIR allows defining simple services via the “</a:t>
            </a:r>
            <a:r>
              <a:rPr lang="en-US" dirty="0" err="1" smtClean="0"/>
              <a:t>OperationDefinition</a:t>
            </a:r>
            <a:r>
              <a:rPr lang="en-US" dirty="0" smtClean="0"/>
              <a:t>” mechanism as well as custom services.</a:t>
            </a:r>
          </a:p>
          <a:p>
            <a:r>
              <a:rPr lang="en-US" dirty="0" smtClean="0"/>
              <a:t>E.g.</a:t>
            </a:r>
            <a:r>
              <a:rPr lang="en-US" baseline="0" dirty="0" smtClean="0"/>
              <a:t> Value set expansion, code translations – full terminology services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55</a:t>
            </a:fld>
            <a:endParaRPr lang="en-CA" dirty="0"/>
          </a:p>
        </p:txBody>
      </p:sp>
    </p:spTree>
    <p:extLst>
      <p:ext uri="{BB962C8B-B14F-4D97-AF65-F5344CB8AC3E}">
        <p14:creationId xmlns:p14="http://schemas.microsoft.com/office/powerpoint/2010/main" val="308899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smtClean="0"/>
              <a:t>Few will throw away their investment in older standards to use FHIR until</a:t>
            </a:r>
          </a:p>
          <a:p>
            <a:pPr marL="971550" lvl="1" indent="-514350">
              <a:buFont typeface="+mj-lt"/>
              <a:buAutoNum type="arabicPeriod"/>
            </a:pPr>
            <a:r>
              <a:rPr lang="en-US" sz="2400" dirty="0" smtClean="0"/>
              <a:t>The specification has a good track record</a:t>
            </a:r>
          </a:p>
          <a:p>
            <a:pPr marL="971550" lvl="1" indent="-514350">
              <a:buFont typeface="+mj-lt"/>
              <a:buAutoNum type="arabicPeriod"/>
            </a:pPr>
            <a:r>
              <a:rPr lang="en-US" sz="2400" b="0" dirty="0" smtClean="0"/>
              <a:t>It’s clear the new thing provides significant benefits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57</a:t>
            </a:fld>
            <a:endParaRPr lang="en-CA" dirty="0"/>
          </a:p>
        </p:txBody>
      </p:sp>
    </p:spTree>
    <p:extLst>
      <p:ext uri="{BB962C8B-B14F-4D97-AF65-F5344CB8AC3E}">
        <p14:creationId xmlns:p14="http://schemas.microsoft.com/office/powerpoint/2010/main" val="1777840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Note that dates are subject</a:t>
            </a:r>
            <a:r>
              <a:rPr lang="en-CA" baseline="0" dirty="0" smtClean="0"/>
              <a:t> to change based on resources and the standards process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59</a:t>
            </a:fld>
            <a:endParaRPr lang="en-CA" dirty="0"/>
          </a:p>
        </p:txBody>
      </p:sp>
    </p:spTree>
    <p:extLst>
      <p:ext uri="{BB962C8B-B14F-4D97-AF65-F5344CB8AC3E}">
        <p14:creationId xmlns:p14="http://schemas.microsoft.com/office/powerpoint/2010/main" val="4194646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Split resources, dropped resources, changed JSON and XML syntax, added and changed elements,</a:t>
            </a:r>
            <a:r>
              <a:rPr lang="en-CA" baseline="0" dirty="0" smtClean="0"/>
              <a:t> renamed data types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61</a:t>
            </a:fld>
            <a:endParaRPr lang="en-CA" dirty="0"/>
          </a:p>
        </p:txBody>
      </p:sp>
    </p:spTree>
    <p:extLst>
      <p:ext uri="{BB962C8B-B14F-4D97-AF65-F5344CB8AC3E}">
        <p14:creationId xmlns:p14="http://schemas.microsoft.com/office/powerpoint/2010/main" val="3555719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they’re that desperate?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66</a:t>
            </a:fld>
            <a:endParaRPr lang="en-CA" dirty="0"/>
          </a:p>
        </p:txBody>
      </p:sp>
    </p:spTree>
    <p:extLst>
      <p:ext uri="{BB962C8B-B14F-4D97-AF65-F5344CB8AC3E}">
        <p14:creationId xmlns:p14="http://schemas.microsoft.com/office/powerpoint/2010/main" val="2499383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Because FHIR is free and because of how it’s structured, use by other SDOs is certainly possible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3554163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 = hospital information system </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886511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NHS, they have</a:t>
            </a:r>
            <a:r>
              <a:rPr lang="en-US" baseline="0" dirty="0" smtClean="0"/>
              <a:t> messaging based system to share risk information. </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75</a:t>
            </a:fld>
            <a:endParaRPr lang="en-CA" dirty="0"/>
          </a:p>
        </p:txBody>
      </p:sp>
    </p:spTree>
    <p:extLst>
      <p:ext uri="{BB962C8B-B14F-4D97-AF65-F5344CB8AC3E}">
        <p14:creationId xmlns:p14="http://schemas.microsoft.com/office/powerpoint/2010/main" val="10709522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Detailed</a:t>
            </a:r>
            <a:r>
              <a:rPr lang="en-US" baseline="0" dirty="0" smtClean="0"/>
              <a:t> for vial signs. Believe public review is complete</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76</a:t>
            </a:fld>
            <a:endParaRPr lang="en-CA" dirty="0"/>
          </a:p>
        </p:txBody>
      </p:sp>
    </p:spTree>
    <p:extLst>
      <p:ext uri="{BB962C8B-B14F-4D97-AF65-F5344CB8AC3E}">
        <p14:creationId xmlns:p14="http://schemas.microsoft.com/office/powerpoint/2010/main" val="244208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healthcare space)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2406371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Been very involved in clinical connectathon and supportive of Hl7</a:t>
            </a:r>
          </a:p>
          <a:p>
            <a:r>
              <a:rPr lang="en-US" dirty="0" smtClean="0"/>
              <a:t>Integration</a:t>
            </a:r>
            <a:r>
              <a:rPr lang="en-US" baseline="0" dirty="0" smtClean="0"/>
              <a:t> is done</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77</a:t>
            </a:fld>
            <a:endParaRPr lang="en-CA" dirty="0"/>
          </a:p>
        </p:txBody>
      </p:sp>
    </p:spTree>
    <p:extLst>
      <p:ext uri="{BB962C8B-B14F-4D97-AF65-F5344CB8AC3E}">
        <p14:creationId xmlns:p14="http://schemas.microsoft.com/office/powerpoint/2010/main" val="38805659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also updated their HAPI v2 integration engine to support FHIR</a:t>
            </a:r>
          </a:p>
          <a:p>
            <a:endParaRPr lang="en-US" dirty="0" smtClean="0"/>
          </a:p>
          <a:p>
            <a:r>
              <a:rPr lang="en-US" dirty="0" smtClean="0"/>
              <a:t>UNH –</a:t>
            </a:r>
            <a:r>
              <a:rPr lang="en-US" baseline="0" dirty="0" smtClean="0"/>
              <a:t> collection of major hospitals in Toronto. They had build their own SOAP interface for EMPI and clinical data repository</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78</a:t>
            </a:fld>
            <a:endParaRPr lang="en-CA" dirty="0"/>
          </a:p>
        </p:txBody>
      </p:sp>
    </p:spTree>
    <p:extLst>
      <p:ext uri="{BB962C8B-B14F-4D97-AF65-F5344CB8AC3E}">
        <p14:creationId xmlns:p14="http://schemas.microsoft.com/office/powerpoint/2010/main" val="499378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IHE CSD  =</a:t>
            </a:r>
            <a:r>
              <a:rPr lang="en-US" baseline="0" dirty="0" smtClean="0"/>
              <a:t> Care Service Discovery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79</a:t>
            </a:fld>
            <a:endParaRPr lang="en-CA" dirty="0"/>
          </a:p>
        </p:txBody>
      </p:sp>
    </p:spTree>
    <p:extLst>
      <p:ext uri="{BB962C8B-B14F-4D97-AF65-F5344CB8AC3E}">
        <p14:creationId xmlns:p14="http://schemas.microsoft.com/office/powerpoint/2010/main" val="11361472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80</a:t>
            </a:fld>
            <a:endParaRPr lang="en-CA" dirty="0"/>
          </a:p>
        </p:txBody>
      </p:sp>
    </p:spTree>
    <p:extLst>
      <p:ext uri="{BB962C8B-B14F-4D97-AF65-F5344CB8AC3E}">
        <p14:creationId xmlns:p14="http://schemas.microsoft.com/office/powerpoint/2010/main" val="26328582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in DSTU</a:t>
            </a:r>
          </a:p>
          <a:p>
            <a:pPr lvl="1"/>
            <a:r>
              <a:rPr lang="en-US" dirty="0" smtClean="0"/>
              <a:t>No backward compatibility guarantee</a:t>
            </a:r>
          </a:p>
          <a:p>
            <a:pPr lvl="1"/>
            <a:r>
              <a:rPr lang="en-US" dirty="0" smtClean="0"/>
              <a:t>Some content missing</a:t>
            </a:r>
          </a:p>
          <a:p>
            <a:pPr lvl="1"/>
            <a:r>
              <a:rPr lang="en-US" dirty="0" smtClean="0"/>
              <a:t>Limited production experience</a:t>
            </a:r>
          </a:p>
          <a:p>
            <a:pPr lvl="1"/>
            <a:r>
              <a:rPr lang="en-US" dirty="0" smtClean="0"/>
              <a:t>Change is likely</a:t>
            </a:r>
          </a:p>
          <a:p>
            <a:pPr lvl="1"/>
            <a:endParaRPr lang="en-US" dirty="0" smtClean="0"/>
          </a:p>
          <a:p>
            <a:r>
              <a:rPr lang="en-US" dirty="0" smtClean="0"/>
              <a:t>Near the top of the hype curve</a:t>
            </a:r>
          </a:p>
          <a:p>
            <a:pPr lvl="1"/>
            <a:r>
              <a:rPr lang="en-US" dirty="0" smtClean="0"/>
              <a:t>FHIR won’t fix all interoperability issues</a:t>
            </a:r>
          </a:p>
          <a:p>
            <a:pPr lvl="1"/>
            <a:r>
              <a:rPr lang="en-US" dirty="0" smtClean="0"/>
              <a:t>Consensus, terminology, legacy burdens</a:t>
            </a:r>
            <a:r>
              <a:rPr lang="en-US" baseline="0" dirty="0" smtClean="0"/>
              <a:t> still exist</a:t>
            </a:r>
          </a:p>
          <a:p>
            <a:pPr lvl="1"/>
            <a:r>
              <a:rPr lang="en-US" baseline="0" dirty="0" smtClean="0"/>
              <a:t>FHIR provides a framework and platform</a:t>
            </a:r>
          </a:p>
          <a:p>
            <a:pPr lvl="2"/>
            <a:r>
              <a:rPr lang="en-US" dirty="0" smtClean="0"/>
              <a:t>Hard work still in profiling</a:t>
            </a:r>
          </a:p>
          <a:p>
            <a:pPr lvl="0"/>
            <a:r>
              <a:rPr lang="en-US" dirty="0" smtClean="0"/>
              <a:t>Mitigations</a:t>
            </a:r>
          </a:p>
          <a:p>
            <a:pPr lvl="1"/>
            <a:r>
              <a:rPr lang="en-US" dirty="0" smtClean="0"/>
              <a:t>Be realistic about what’s achievable</a:t>
            </a:r>
          </a:p>
          <a:p>
            <a:pPr lvl="1"/>
            <a:r>
              <a:rPr lang="en-US" dirty="0" smtClean="0"/>
              <a:t>Work with others (HL7, IHE, industry groups) on the profiles you’ll need</a:t>
            </a:r>
          </a:p>
          <a:p>
            <a:r>
              <a:rPr lang="en-US" dirty="0" smtClean="0"/>
              <a:t>Momentum is high – it </a:t>
            </a:r>
            <a:r>
              <a:rPr lang="en-US" b="1" dirty="0" smtClean="0"/>
              <a:t>will</a:t>
            </a:r>
            <a:r>
              <a:rPr lang="en-US" b="0" dirty="0" smtClean="0"/>
              <a:t> disrupt the health IT environment</a:t>
            </a:r>
          </a:p>
          <a:p>
            <a:pPr lvl="1"/>
            <a:r>
              <a:rPr lang="en-US" dirty="0" smtClean="0"/>
              <a:t>Strong</a:t>
            </a:r>
            <a:r>
              <a:rPr lang="en-US" baseline="0" dirty="0" smtClean="0"/>
              <a:t> interest from regulators (e.g. ONC)</a:t>
            </a:r>
          </a:p>
          <a:p>
            <a:pPr lvl="1"/>
            <a:r>
              <a:rPr lang="en-US" baseline="0" dirty="0" smtClean="0"/>
              <a:t>Strong interest from major vendors</a:t>
            </a:r>
          </a:p>
          <a:p>
            <a:pPr lvl="1"/>
            <a:r>
              <a:rPr lang="en-US" baseline="0" dirty="0" smtClean="0"/>
              <a:t>Hitting at all points in the market chain</a:t>
            </a:r>
          </a:p>
          <a:p>
            <a:pPr lvl="0"/>
            <a:r>
              <a:rPr lang="en-US" dirty="0" smtClean="0"/>
              <a:t>Plan what you could do, decide conditions for entry</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82</a:t>
            </a:fld>
            <a:endParaRPr lang="en-CA" dirty="0"/>
          </a:p>
        </p:txBody>
      </p:sp>
    </p:spTree>
    <p:extLst>
      <p:ext uri="{BB962C8B-B14F-4D97-AF65-F5344CB8AC3E}">
        <p14:creationId xmlns:p14="http://schemas.microsoft.com/office/powerpoint/2010/main" val="131253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656205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There are flaws in what exists</a:t>
            </a:r>
          </a:p>
          <a:p>
            <a:pPr lvl="0"/>
            <a:r>
              <a:rPr lang="en-US" dirty="0" smtClean="0"/>
              <a:t>There are new use-cases not being met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15</a:t>
            </a:fld>
            <a:endParaRPr lang="en-CA" dirty="0"/>
          </a:p>
        </p:txBody>
      </p:sp>
    </p:spTree>
    <p:extLst>
      <p:ext uri="{BB962C8B-B14F-4D97-AF65-F5344CB8AC3E}">
        <p14:creationId xmlns:p14="http://schemas.microsoft.com/office/powerpoint/2010/main" val="2385515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MS PGothic" pitchFamily="34" charset="-128"/>
              </a:rPr>
              <a:t>Disagreement</a:t>
            </a:r>
          </a:p>
          <a:p>
            <a:r>
              <a:rPr lang="en-US" altLang="en-US" smtClean="0">
                <a:latin typeface="Arial" pitchFamily="34" charset="0"/>
                <a:ea typeface="MS PGothic" pitchFamily="34" charset="-128"/>
              </a:rPr>
              <a:t>Average cost of existence</a:t>
            </a:r>
          </a:p>
          <a:p>
            <a:r>
              <a:rPr lang="en-US" altLang="en-US" smtClean="0">
                <a:latin typeface="Arial" pitchFamily="34" charset="0"/>
                <a:ea typeface="MS PGothic" pitchFamily="34" charset="-128"/>
              </a:rPr>
              <a:t>Examples</a:t>
            </a:r>
          </a:p>
          <a:p>
            <a:r>
              <a:rPr lang="en-US" altLang="en-US" smtClean="0">
                <a:latin typeface="Arial" pitchFamily="34" charset="0"/>
                <a:ea typeface="MS PGothic" pitchFamily="34" charset="-128"/>
              </a:rPr>
              <a:t>Qualifications – not quite true</a:t>
            </a:r>
          </a:p>
        </p:txBody>
      </p:sp>
      <p:sp>
        <p:nvSpPr>
          <p:cNvPr id="532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74E42ED-D1B6-4B27-893F-B8F0E1D2D78E}" type="slidenum">
              <a:rPr lang="en-US" altLang="en-US" smtClean="0">
                <a:latin typeface="Calibri" pitchFamily="34" charset="0"/>
              </a:rPr>
              <a:pPr eaLnBrk="1" hangingPunct="1"/>
              <a:t>18</a:t>
            </a:fld>
            <a:endParaRPr lang="en-US" altLang="en-US" smtClean="0">
              <a:latin typeface="Calibri" pitchFamily="34" charset="0"/>
            </a:endParaRPr>
          </a:p>
        </p:txBody>
      </p:sp>
    </p:spTree>
    <p:extLst>
      <p:ext uri="{BB962C8B-B14F-4D97-AF65-F5344CB8AC3E}">
        <p14:creationId xmlns:p14="http://schemas.microsoft.com/office/powerpoint/2010/main" val="82727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1309389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679754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smtClean="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solidFill>
                  <a:prstClr val="white">
                    <a:lumMod val="50000"/>
                  </a:prstClr>
                </a:solidFill>
              </a:rPr>
              <a:t>Internal Use Only</a:t>
            </a:r>
            <a:endParaRPr lang="en-US">
              <a:solidFill>
                <a:prstClr val="white">
                  <a:lumMod val="50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solidFill>
                  <a:prstClr val="white">
                    <a:lumMod val="50000"/>
                  </a:prstClr>
                </a:solidFill>
              </a:rPr>
              <a:t>© 2013 River Rock Associates, LLC</a:t>
            </a:r>
            <a:endParaRPr lang="en-US">
              <a:solidFill>
                <a:prstClr val="white">
                  <a:lumMod val="50000"/>
                </a:prstClr>
              </a:solidFill>
            </a:endParaRPr>
          </a:p>
        </p:txBody>
      </p:sp>
      <p:sp>
        <p:nvSpPr>
          <p:cNvPr id="6" name="Slide Number Placeholder 5"/>
          <p:cNvSpPr>
            <a:spLocks noGrp="1"/>
          </p:cNvSpPr>
          <p:nvPr>
            <p:ph type="sldNum" sz="quarter" idx="12"/>
          </p:nvPr>
        </p:nvSpPr>
        <p:spPr/>
        <p:txBody>
          <a:bodyPr/>
          <a:lstStyle/>
          <a:p>
            <a:fld id="{D4D97874-2D78-4A54-A6E7-6BF4A18700FC}" type="slidenum">
              <a:rPr lang="en-US" smtClean="0">
                <a:solidFill>
                  <a:prstClr val="white">
                    <a:lumMod val="50000"/>
                  </a:prstClr>
                </a:solidFill>
              </a:rPr>
              <a:pPr/>
              <a:t>‹#›</a:t>
            </a:fld>
            <a:endParaRPr lang="en-US">
              <a:solidFill>
                <a:prstClr val="white">
                  <a:lumMod val="50000"/>
                </a:prstClr>
              </a:solidFill>
            </a:endParaRPr>
          </a:p>
        </p:txBody>
      </p:sp>
    </p:spTree>
    <p:extLst>
      <p:ext uri="{BB962C8B-B14F-4D97-AF65-F5344CB8AC3E}">
        <p14:creationId xmlns:p14="http://schemas.microsoft.com/office/powerpoint/2010/main" val="52155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solidFill>
                  <a:prstClr val="white">
                    <a:lumMod val="50000"/>
                  </a:prstClr>
                </a:solidFill>
              </a:rPr>
              <a:t>Internal Use Only</a:t>
            </a:r>
            <a:endParaRPr lang="en-US">
              <a:solidFill>
                <a:prstClr val="white">
                  <a:lumMod val="50000"/>
                </a:prstClr>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solidFill>
                  <a:prstClr val="white">
                    <a:lumMod val="50000"/>
                  </a:prstClr>
                </a:solidFill>
              </a:rPr>
              <a:t>© 2013 River Rock Associates, LLC</a:t>
            </a:r>
            <a:endParaRPr lang="en-US">
              <a:solidFill>
                <a:prstClr val="white">
                  <a:lumMod val="50000"/>
                </a:prstClr>
              </a:solidFill>
            </a:endParaRPr>
          </a:p>
        </p:txBody>
      </p:sp>
      <p:sp>
        <p:nvSpPr>
          <p:cNvPr id="7" name="Slide Number Placeholder 6"/>
          <p:cNvSpPr>
            <a:spLocks noGrp="1"/>
          </p:cNvSpPr>
          <p:nvPr>
            <p:ph type="sldNum" sz="quarter" idx="12"/>
          </p:nvPr>
        </p:nvSpPr>
        <p:spPr/>
        <p:txBody>
          <a:bodyPr/>
          <a:lstStyle/>
          <a:p>
            <a:fld id="{D4D97874-2D78-4A54-A6E7-6BF4A18700FC}" type="slidenum">
              <a:rPr lang="en-US" smtClean="0">
                <a:solidFill>
                  <a:prstClr val="white">
                    <a:lumMod val="50000"/>
                  </a:prstClr>
                </a:solidFill>
              </a:rPr>
              <a:pPr/>
              <a:t>‹#›</a:t>
            </a:fld>
            <a:endParaRPr lang="en-US">
              <a:solidFill>
                <a:prstClr val="white">
                  <a:lumMod val="50000"/>
                </a:prstClr>
              </a:solidFill>
            </a:endParaRPr>
          </a:p>
        </p:txBody>
      </p:sp>
    </p:spTree>
    <p:extLst>
      <p:ext uri="{BB962C8B-B14F-4D97-AF65-F5344CB8AC3E}">
        <p14:creationId xmlns:p14="http://schemas.microsoft.com/office/powerpoint/2010/main" val="415444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solidFill>
                  <a:prstClr val="white">
                    <a:lumMod val="50000"/>
                  </a:prstClr>
                </a:solidFill>
              </a:rPr>
              <a:t>Internal Use Only</a:t>
            </a:r>
            <a:endParaRPr lang="en-US">
              <a:solidFill>
                <a:prstClr val="white">
                  <a:lumMod val="50000"/>
                </a:prstClr>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solidFill>
                  <a:prstClr val="white">
                    <a:lumMod val="50000"/>
                  </a:prstClr>
                </a:solidFill>
              </a:rPr>
              <a:t>© 2013 River Rock Associates, LLC</a:t>
            </a:r>
            <a:endParaRPr lang="en-US">
              <a:solidFill>
                <a:prstClr val="white">
                  <a:lumMod val="50000"/>
                </a:prstClr>
              </a:solidFill>
            </a:endParaRPr>
          </a:p>
        </p:txBody>
      </p:sp>
      <p:sp>
        <p:nvSpPr>
          <p:cNvPr id="9" name="Slide Number Placeholder 8"/>
          <p:cNvSpPr>
            <a:spLocks noGrp="1"/>
          </p:cNvSpPr>
          <p:nvPr>
            <p:ph type="sldNum" sz="quarter" idx="12"/>
          </p:nvPr>
        </p:nvSpPr>
        <p:spPr/>
        <p:txBody>
          <a:bodyPr/>
          <a:lstStyle/>
          <a:p>
            <a:fld id="{D4D97874-2D78-4A54-A6E7-6BF4A18700FC}" type="slidenum">
              <a:rPr lang="en-US" smtClean="0">
                <a:solidFill>
                  <a:prstClr val="white">
                    <a:lumMod val="50000"/>
                  </a:prstClr>
                </a:solidFill>
              </a:rPr>
              <a:pPr/>
              <a:t>‹#›</a:t>
            </a:fld>
            <a:endParaRPr lang="en-US">
              <a:solidFill>
                <a:prstClr val="white">
                  <a:lumMod val="50000"/>
                </a:prstClr>
              </a:solidFill>
            </a:endParaRPr>
          </a:p>
        </p:txBody>
      </p:sp>
    </p:spTree>
    <p:extLst>
      <p:ext uri="{BB962C8B-B14F-4D97-AF65-F5344CB8AC3E}">
        <p14:creationId xmlns:p14="http://schemas.microsoft.com/office/powerpoint/2010/main" val="2984490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solidFill>
                  <a:prstClr val="white">
                    <a:lumMod val="50000"/>
                  </a:prstClr>
                </a:solidFill>
              </a:rPr>
              <a:t>Internal Use Only</a:t>
            </a:r>
            <a:endParaRPr lang="en-US">
              <a:solidFill>
                <a:prstClr val="white">
                  <a:lumMod val="50000"/>
                </a:prstClr>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solidFill>
                  <a:prstClr val="white">
                    <a:lumMod val="50000"/>
                  </a:prstClr>
                </a:solidFill>
              </a:rPr>
              <a:t>© 2013 River Rock Associates, LLC</a:t>
            </a:r>
            <a:endParaRPr lang="en-US">
              <a:solidFill>
                <a:prstClr val="white">
                  <a:lumMod val="50000"/>
                </a:prstClr>
              </a:solidFill>
            </a:endParaRPr>
          </a:p>
        </p:txBody>
      </p:sp>
      <p:sp>
        <p:nvSpPr>
          <p:cNvPr id="5" name="Slide Number Placeholder 4"/>
          <p:cNvSpPr>
            <a:spLocks noGrp="1"/>
          </p:cNvSpPr>
          <p:nvPr>
            <p:ph type="sldNum" sz="quarter" idx="12"/>
          </p:nvPr>
        </p:nvSpPr>
        <p:spPr/>
        <p:txBody>
          <a:bodyPr/>
          <a:lstStyle/>
          <a:p>
            <a:fld id="{D4D97874-2D78-4A54-A6E7-6BF4A18700FC}" type="slidenum">
              <a:rPr lang="en-US" smtClean="0">
                <a:solidFill>
                  <a:prstClr val="white">
                    <a:lumMod val="50000"/>
                  </a:prstClr>
                </a:solidFill>
              </a:rPr>
              <a:pPr/>
              <a:t>‹#›</a:t>
            </a:fld>
            <a:endParaRPr lang="en-US">
              <a:solidFill>
                <a:prstClr val="white">
                  <a:lumMod val="50000"/>
                </a:prstClr>
              </a:solidFill>
            </a:endParaRPr>
          </a:p>
        </p:txBody>
      </p:sp>
      <p:sp>
        <p:nvSpPr>
          <p:cNvPr id="7" name="Title 1"/>
          <p:cNvSpPr>
            <a:spLocks noGrp="1"/>
          </p:cNvSpPr>
          <p:nvPr>
            <p:ph type="title"/>
          </p:nvPr>
        </p:nvSpPr>
        <p:spPr>
          <a:xfrm>
            <a:off x="457200" y="457200"/>
            <a:ext cx="8229600" cy="1143000"/>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533400" y="1371600"/>
            <a:ext cx="8153400" cy="0"/>
          </a:xfrm>
          <a:prstGeom prst="line">
            <a:avLst/>
          </a:prstGeom>
          <a:ln w="22225" cmpd="sng">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206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solidFill>
                  <a:prstClr val="white">
                    <a:lumMod val="50000"/>
                  </a:prstClr>
                </a:solidFill>
              </a:rPr>
              <a:t>Internal Use Only</a:t>
            </a:r>
            <a:endParaRPr lang="en-US">
              <a:solidFill>
                <a:prstClr val="white">
                  <a:lumMod val="50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solidFill>
                  <a:prstClr val="white">
                    <a:lumMod val="50000"/>
                  </a:prstClr>
                </a:solidFill>
              </a:rPr>
              <a:t>© 2013 River Rock Associates, LLC</a:t>
            </a:r>
            <a:endParaRPr lang="en-US">
              <a:solidFill>
                <a:prstClr val="white">
                  <a:lumMod val="50000"/>
                </a:prstClr>
              </a:solidFill>
            </a:endParaRPr>
          </a:p>
        </p:txBody>
      </p:sp>
      <p:sp>
        <p:nvSpPr>
          <p:cNvPr id="4" name="Slide Number Placeholder 3"/>
          <p:cNvSpPr>
            <a:spLocks noGrp="1"/>
          </p:cNvSpPr>
          <p:nvPr>
            <p:ph type="sldNum" sz="quarter" idx="12"/>
          </p:nvPr>
        </p:nvSpPr>
        <p:spPr/>
        <p:txBody>
          <a:bodyPr/>
          <a:lstStyle/>
          <a:p>
            <a:fld id="{D4D97874-2D78-4A54-A6E7-6BF4A18700FC}" type="slidenum">
              <a:rPr lang="en-US" smtClean="0">
                <a:solidFill>
                  <a:prstClr val="white">
                    <a:lumMod val="50000"/>
                  </a:prstClr>
                </a:solidFill>
              </a:rPr>
              <a:pPr/>
              <a:t>‹#›</a:t>
            </a:fld>
            <a:endParaRPr lang="en-US">
              <a:solidFill>
                <a:prstClr val="white">
                  <a:lumMod val="50000"/>
                </a:prstClr>
              </a:solidFill>
            </a:endParaRPr>
          </a:p>
        </p:txBody>
      </p:sp>
    </p:spTree>
    <p:extLst>
      <p:ext uri="{BB962C8B-B14F-4D97-AF65-F5344CB8AC3E}">
        <p14:creationId xmlns:p14="http://schemas.microsoft.com/office/powerpoint/2010/main" val="3148849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solidFill>
                  <a:prstClr val="white">
                    <a:lumMod val="50000"/>
                  </a:prstClr>
                </a:solidFill>
              </a:rPr>
              <a:t>Internal Use Only</a:t>
            </a:r>
            <a:endParaRPr lang="en-US">
              <a:solidFill>
                <a:prstClr val="white">
                  <a:lumMod val="50000"/>
                </a:prstClr>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solidFill>
                  <a:prstClr val="white">
                    <a:lumMod val="50000"/>
                  </a:prstClr>
                </a:solidFill>
              </a:rPr>
              <a:t>© 2013 River Rock Associates, LLC</a:t>
            </a:r>
            <a:endParaRPr lang="en-US">
              <a:solidFill>
                <a:prstClr val="white">
                  <a:lumMod val="50000"/>
                </a:prstClr>
              </a:solidFill>
            </a:endParaRPr>
          </a:p>
        </p:txBody>
      </p:sp>
      <p:sp>
        <p:nvSpPr>
          <p:cNvPr id="7" name="Slide Number Placeholder 6"/>
          <p:cNvSpPr>
            <a:spLocks noGrp="1"/>
          </p:cNvSpPr>
          <p:nvPr>
            <p:ph type="sldNum" sz="quarter" idx="12"/>
          </p:nvPr>
        </p:nvSpPr>
        <p:spPr/>
        <p:txBody>
          <a:bodyPr/>
          <a:lstStyle/>
          <a:p>
            <a:fld id="{D4D97874-2D78-4A54-A6E7-6BF4A18700FC}" type="slidenum">
              <a:rPr lang="en-US" smtClean="0">
                <a:solidFill>
                  <a:prstClr val="white">
                    <a:lumMod val="50000"/>
                  </a:prstClr>
                </a:solidFill>
              </a:rPr>
              <a:pPr/>
              <a:t>‹#›</a:t>
            </a:fld>
            <a:endParaRPr lang="en-US">
              <a:solidFill>
                <a:prstClr val="white">
                  <a:lumMod val="50000"/>
                </a:prstClr>
              </a:solidFill>
            </a:endParaRPr>
          </a:p>
        </p:txBody>
      </p:sp>
    </p:spTree>
    <p:extLst>
      <p:ext uri="{BB962C8B-B14F-4D97-AF65-F5344CB8AC3E}">
        <p14:creationId xmlns:p14="http://schemas.microsoft.com/office/powerpoint/2010/main" val="2671558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solidFill>
                  <a:prstClr val="white">
                    <a:lumMod val="50000"/>
                  </a:prstClr>
                </a:solidFill>
              </a:rPr>
              <a:t>Internal Use Only</a:t>
            </a:r>
            <a:endParaRPr lang="en-US">
              <a:solidFill>
                <a:prstClr val="white">
                  <a:lumMod val="50000"/>
                </a:prstClr>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solidFill>
                  <a:prstClr val="white">
                    <a:lumMod val="50000"/>
                  </a:prstClr>
                </a:solidFill>
              </a:rPr>
              <a:t>© 2013 River Rock Associates, LLC</a:t>
            </a:r>
            <a:endParaRPr lang="en-US">
              <a:solidFill>
                <a:prstClr val="white">
                  <a:lumMod val="50000"/>
                </a:prstClr>
              </a:solidFill>
            </a:endParaRPr>
          </a:p>
        </p:txBody>
      </p:sp>
      <p:sp>
        <p:nvSpPr>
          <p:cNvPr id="7" name="Slide Number Placeholder 6"/>
          <p:cNvSpPr>
            <a:spLocks noGrp="1"/>
          </p:cNvSpPr>
          <p:nvPr>
            <p:ph type="sldNum" sz="quarter" idx="12"/>
          </p:nvPr>
        </p:nvSpPr>
        <p:spPr/>
        <p:txBody>
          <a:bodyPr/>
          <a:lstStyle/>
          <a:p>
            <a:fld id="{D4D97874-2D78-4A54-A6E7-6BF4A18700FC}" type="slidenum">
              <a:rPr lang="en-US" smtClean="0">
                <a:solidFill>
                  <a:prstClr val="white">
                    <a:lumMod val="50000"/>
                  </a:prstClr>
                </a:solidFill>
              </a:rPr>
              <a:pPr/>
              <a:t>‹#›</a:t>
            </a:fld>
            <a:endParaRPr lang="en-US">
              <a:solidFill>
                <a:prstClr val="white">
                  <a:lumMod val="50000"/>
                </a:prstClr>
              </a:solidFill>
            </a:endParaRPr>
          </a:p>
        </p:txBody>
      </p:sp>
    </p:spTree>
    <p:extLst>
      <p:ext uri="{BB962C8B-B14F-4D97-AF65-F5344CB8AC3E}">
        <p14:creationId xmlns:p14="http://schemas.microsoft.com/office/powerpoint/2010/main" val="2055844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solidFill>
                  <a:prstClr val="white">
                    <a:lumMod val="50000"/>
                  </a:prstClr>
                </a:solidFill>
              </a:rPr>
              <a:t>Internal Use Only</a:t>
            </a:r>
            <a:endParaRPr lang="en-US">
              <a:solidFill>
                <a:prstClr val="white">
                  <a:lumMod val="50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solidFill>
                  <a:prstClr val="white">
                    <a:lumMod val="50000"/>
                  </a:prstClr>
                </a:solidFill>
              </a:rPr>
              <a:t>© 2013 River Rock Associates, LLC</a:t>
            </a:r>
            <a:endParaRPr lang="en-US">
              <a:solidFill>
                <a:prstClr val="white">
                  <a:lumMod val="50000"/>
                </a:prstClr>
              </a:solidFill>
            </a:endParaRPr>
          </a:p>
        </p:txBody>
      </p:sp>
      <p:sp>
        <p:nvSpPr>
          <p:cNvPr id="6" name="Slide Number Placeholder 5"/>
          <p:cNvSpPr>
            <a:spLocks noGrp="1"/>
          </p:cNvSpPr>
          <p:nvPr>
            <p:ph type="sldNum" sz="quarter" idx="12"/>
          </p:nvPr>
        </p:nvSpPr>
        <p:spPr/>
        <p:txBody>
          <a:bodyPr/>
          <a:lstStyle/>
          <a:p>
            <a:fld id="{D4D97874-2D78-4A54-A6E7-6BF4A18700FC}" type="slidenum">
              <a:rPr lang="en-US" smtClean="0">
                <a:solidFill>
                  <a:prstClr val="white">
                    <a:lumMod val="50000"/>
                  </a:prstClr>
                </a:solidFill>
              </a:rPr>
              <a:pPr/>
              <a:t>‹#›</a:t>
            </a:fld>
            <a:endParaRPr lang="en-US">
              <a:solidFill>
                <a:prstClr val="white">
                  <a:lumMod val="50000"/>
                </a:prstClr>
              </a:solidFill>
            </a:endParaRPr>
          </a:p>
        </p:txBody>
      </p:sp>
    </p:spTree>
    <p:extLst>
      <p:ext uri="{BB962C8B-B14F-4D97-AF65-F5344CB8AC3E}">
        <p14:creationId xmlns:p14="http://schemas.microsoft.com/office/powerpoint/2010/main" val="4039802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solidFill>
                  <a:prstClr val="white">
                    <a:lumMod val="50000"/>
                  </a:prstClr>
                </a:solidFill>
              </a:rPr>
              <a:t>Internal Use Only</a:t>
            </a:r>
            <a:endParaRPr lang="en-US">
              <a:solidFill>
                <a:prstClr val="white">
                  <a:lumMod val="50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solidFill>
                  <a:prstClr val="white">
                    <a:lumMod val="50000"/>
                  </a:prstClr>
                </a:solidFill>
              </a:rPr>
              <a:t>© 2013 River Rock Associates, LLC</a:t>
            </a:r>
            <a:endParaRPr lang="en-US">
              <a:solidFill>
                <a:prstClr val="white">
                  <a:lumMod val="50000"/>
                </a:prstClr>
              </a:solidFill>
            </a:endParaRPr>
          </a:p>
        </p:txBody>
      </p:sp>
      <p:sp>
        <p:nvSpPr>
          <p:cNvPr id="6" name="Slide Number Placeholder 5"/>
          <p:cNvSpPr>
            <a:spLocks noGrp="1"/>
          </p:cNvSpPr>
          <p:nvPr>
            <p:ph type="sldNum" sz="quarter" idx="12"/>
          </p:nvPr>
        </p:nvSpPr>
        <p:spPr/>
        <p:txBody>
          <a:bodyPr/>
          <a:lstStyle/>
          <a:p>
            <a:fld id="{D4D97874-2D78-4A54-A6E7-6BF4A18700FC}" type="slidenum">
              <a:rPr lang="en-US" smtClean="0">
                <a:solidFill>
                  <a:prstClr val="white">
                    <a:lumMod val="50000"/>
                  </a:prstClr>
                </a:solidFill>
              </a:rPr>
              <a:pPr/>
              <a:t>‹#›</a:t>
            </a:fld>
            <a:endParaRPr lang="en-US">
              <a:solidFill>
                <a:prstClr val="white">
                  <a:lumMod val="50000"/>
                </a:prstClr>
              </a:solidFill>
            </a:endParaRPr>
          </a:p>
        </p:txBody>
      </p:sp>
    </p:spTree>
    <p:extLst>
      <p:ext uri="{BB962C8B-B14F-4D97-AF65-F5344CB8AC3E}">
        <p14:creationId xmlns:p14="http://schemas.microsoft.com/office/powerpoint/2010/main" val="88729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a:xfrm>
            <a:off x="381000" y="1828800"/>
            <a:ext cx="8382000" cy="46245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6" descr="Logo 3 Banner FINAL.tiff"/>
          <p:cNvPicPr>
            <a:picLocks noChangeAspect="1"/>
          </p:cNvPicPr>
          <p:nvPr userDrawn="1"/>
        </p:nvPicPr>
        <p:blipFill>
          <a:blip r:embed="rId2" cstate="print"/>
          <a:stretch>
            <a:fillRect/>
          </a:stretch>
        </p:blipFill>
        <p:spPr>
          <a:xfrm>
            <a:off x="76199" y="152400"/>
            <a:ext cx="4720683" cy="762000"/>
          </a:xfrm>
          <a:prstGeom prst="rect">
            <a:avLst/>
          </a:prstGeom>
        </p:spPr>
      </p:pic>
    </p:spTree>
    <p:extLst>
      <p:ext uri="{BB962C8B-B14F-4D97-AF65-F5344CB8AC3E}">
        <p14:creationId xmlns:p14="http://schemas.microsoft.com/office/powerpoint/2010/main" val="284228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57200" y="457200"/>
            <a:ext cx="8229600" cy="1143000"/>
          </a:xfrm>
        </p:spPr>
        <p:txBody>
          <a:bodyPr/>
          <a:lstStyle>
            <a:lvl1pPr algn="l">
              <a:defRPr/>
            </a:lvl1pPr>
          </a:lstStyle>
          <a:p>
            <a:r>
              <a:rPr lang="en-US" dirty="0" smtClean="0"/>
              <a:t>Click to edit Master title style</a:t>
            </a:r>
            <a:endParaRPr lang="en-US" dirty="0"/>
          </a:p>
        </p:txBody>
      </p:sp>
      <p:sp>
        <p:nvSpPr>
          <p:cNvPr id="9" name="Content Placeholder 2"/>
          <p:cNvSpPr>
            <a:spLocks noGrp="1"/>
          </p:cNvSpPr>
          <p:nvPr>
            <p:ph idx="1"/>
          </p:nvPr>
        </p:nvSpPr>
        <p:spPr>
          <a:xfrm>
            <a:off x="457200" y="1447800"/>
            <a:ext cx="8229600" cy="3916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457200" y="6356350"/>
            <a:ext cx="2133600" cy="365125"/>
          </a:xfrm>
        </p:spPr>
        <p:txBody>
          <a:bodyPr/>
          <a:lstStyle/>
          <a:p>
            <a:r>
              <a:rPr lang="en-US" smtClean="0">
                <a:solidFill>
                  <a:prstClr val="white">
                    <a:lumMod val="50000"/>
                  </a:prstClr>
                </a:solidFill>
              </a:rPr>
              <a:t>Internal Use Only</a:t>
            </a:r>
            <a:endParaRPr lang="en-US">
              <a:solidFill>
                <a:prstClr val="white">
                  <a:lumMod val="50000"/>
                </a:prstClr>
              </a:solidFill>
            </a:endParaRPr>
          </a:p>
        </p:txBody>
      </p:sp>
      <p:sp>
        <p:nvSpPr>
          <p:cNvPr id="11" name="Footer Placeholder 4"/>
          <p:cNvSpPr>
            <a:spLocks noGrp="1"/>
          </p:cNvSpPr>
          <p:nvPr>
            <p:ph type="ftr" sz="quarter" idx="11"/>
          </p:nvPr>
        </p:nvSpPr>
        <p:spPr>
          <a:xfrm>
            <a:off x="3124200" y="6356350"/>
            <a:ext cx="2895600" cy="365125"/>
          </a:xfrm>
        </p:spPr>
        <p:txBody>
          <a:bodyPr/>
          <a:lstStyle/>
          <a:p>
            <a:r>
              <a:rPr lang="en-US" smtClean="0">
                <a:solidFill>
                  <a:prstClr val="white">
                    <a:lumMod val="50000"/>
                  </a:prstClr>
                </a:solidFill>
              </a:rPr>
              <a:t>© 2013 River Rock Associates, LLC</a:t>
            </a:r>
            <a:endParaRPr lang="en-US">
              <a:solidFill>
                <a:prstClr val="white">
                  <a:lumMod val="50000"/>
                </a:prstClr>
              </a:solidFill>
            </a:endParaRPr>
          </a:p>
        </p:txBody>
      </p:sp>
      <p:sp>
        <p:nvSpPr>
          <p:cNvPr id="12" name="Slide Number Placeholder 5"/>
          <p:cNvSpPr>
            <a:spLocks noGrp="1"/>
          </p:cNvSpPr>
          <p:nvPr>
            <p:ph type="sldNum" sz="quarter" idx="12"/>
          </p:nvPr>
        </p:nvSpPr>
        <p:spPr>
          <a:xfrm>
            <a:off x="6553200" y="6356350"/>
            <a:ext cx="2133600" cy="365125"/>
          </a:xfrm>
        </p:spPr>
        <p:txBody>
          <a:bodyPr/>
          <a:lstStyle/>
          <a:p>
            <a:fld id="{D4D97874-2D78-4A54-A6E7-6BF4A18700FC}" type="slidenum">
              <a:rPr lang="en-US" smtClean="0">
                <a:solidFill>
                  <a:prstClr val="white">
                    <a:lumMod val="50000"/>
                  </a:prstClr>
                </a:solidFill>
              </a:rPr>
              <a:pPr/>
              <a:t>‹#›</a:t>
            </a:fld>
            <a:endParaRPr lang="en-US">
              <a:solidFill>
                <a:prstClr val="white">
                  <a:lumMod val="50000"/>
                </a:prstClr>
              </a:solidFill>
            </a:endParaRPr>
          </a:p>
        </p:txBody>
      </p:sp>
      <p:cxnSp>
        <p:nvCxnSpPr>
          <p:cNvPr id="13" name="Straight Connector 12"/>
          <p:cNvCxnSpPr/>
          <p:nvPr userDrawn="1"/>
        </p:nvCxnSpPr>
        <p:spPr>
          <a:xfrm>
            <a:off x="533400" y="1371600"/>
            <a:ext cx="8153400" cy="0"/>
          </a:xfrm>
          <a:prstGeom prst="line">
            <a:avLst/>
          </a:prstGeom>
          <a:ln w="22225" cmpd="sng">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80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5.tiff"/><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smtClean="0"/>
              <a:t>© 2015 HL7 ® Int’l. Licensed</a:t>
            </a:r>
            <a:r>
              <a:rPr lang="en-US" sz="800" b="1" baseline="0" dirty="0" smtClean="0"/>
              <a:t> under Creative Commons</a:t>
            </a:r>
            <a:r>
              <a:rPr lang="en-US" sz="800" b="1" dirty="0" smtClean="0"/>
              <a:t>. HL7, Health Level Seven, FHIR &amp; flame logo are registered trademarks of Health Level Seven International. Reg. U.S. TM Office.</a:t>
            </a:r>
            <a:endParaRPr lang="en-US" sz="800" b="1" dirty="0"/>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smtClean="0">
                <a:solidFill>
                  <a:srgbClr val="CC3300"/>
                </a:solidFill>
              </a:rPr>
              <a:t>®</a:t>
            </a:r>
            <a:endParaRPr lang="en-CA" sz="1200" dirty="0">
              <a:solidFill>
                <a:srgbClr val="CC3300"/>
              </a:solidFill>
            </a:endParaRP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D4D97874-2D78-4A54-A6E7-6BF4A18700FC}" type="slidenum">
              <a:rPr lang="en-US" smtClean="0">
                <a:solidFill>
                  <a:prstClr val="white">
                    <a:lumMod val="50000"/>
                  </a:prstClr>
                </a:solidFill>
              </a:rPr>
              <a:pPr/>
              <a:t>‹#›</a:t>
            </a:fld>
            <a:endParaRPr lang="en-US" dirty="0">
              <a:solidFill>
                <a:prstClr val="white">
                  <a:lumMod val="50000"/>
                </a:prstClr>
              </a:solidFill>
            </a:endParaRPr>
          </a:p>
        </p:txBody>
      </p:sp>
      <p:pic>
        <p:nvPicPr>
          <p:cNvPr id="7" name="Picture 6" descr="Logo 3 Banner FINAL.tiff"/>
          <p:cNvPicPr>
            <a:picLocks noChangeAspect="1"/>
          </p:cNvPicPr>
          <p:nvPr userDrawn="1"/>
        </p:nvPicPr>
        <p:blipFill>
          <a:blip r:embed="rId13" cstate="print"/>
          <a:stretch>
            <a:fillRect/>
          </a:stretch>
        </p:blipFill>
        <p:spPr>
          <a:xfrm>
            <a:off x="76200" y="152400"/>
            <a:ext cx="2667000" cy="430500"/>
          </a:xfrm>
          <a:prstGeom prst="rect">
            <a:avLst/>
          </a:prstGeom>
        </p:spPr>
      </p:pic>
      <p:sp>
        <p:nvSpPr>
          <p:cNvPr id="9"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lumMod val="50000"/>
                  </a:schemeClr>
                </a:solidFill>
              </a:defRPr>
            </a:lvl1pPr>
          </a:lstStyle>
          <a:p>
            <a:r>
              <a:rPr lang="en-US" dirty="0" smtClean="0">
                <a:solidFill>
                  <a:prstClr val="white">
                    <a:lumMod val="50000"/>
                  </a:prstClr>
                </a:solidFill>
              </a:rPr>
              <a:t>Internal Use Only</a:t>
            </a:r>
            <a:endParaRPr lang="en-US" dirty="0">
              <a:solidFill>
                <a:prstClr val="white">
                  <a:lumMod val="50000"/>
                </a:prstClr>
              </a:solidFill>
            </a:endParaRPr>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en-US" dirty="0" smtClean="0">
                <a:solidFill>
                  <a:prstClr val="white">
                    <a:lumMod val="50000"/>
                  </a:prstClr>
                </a:solidFill>
              </a:rPr>
              <a:t>© 2013 River Rock Associates, LLC</a:t>
            </a:r>
            <a:endParaRPr lang="en-US" dirty="0">
              <a:solidFill>
                <a:prstClr val="white">
                  <a:lumMod val="50000"/>
                </a:prstClr>
              </a:solidFill>
            </a:endParaRPr>
          </a:p>
        </p:txBody>
      </p:sp>
    </p:spTree>
    <p:extLst>
      <p:ext uri="{BB962C8B-B14F-4D97-AF65-F5344CB8AC3E}">
        <p14:creationId xmlns:p14="http://schemas.microsoft.com/office/powerpoint/2010/main" val="41753184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gf/project/fhir/scmsvn/?action=browse&amp;path=%2Ftrunk%2Fpresentations%2F2015-FHIR-Institute%2F"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37signals/highrise-api"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mailto:brett.marquard@lantanagroup.com" TargetMode="External"/><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hl7.org/fhir"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iki.hl7.org/index.php?title=FHIR_email_list_subscription_instructions" TargetMode="External"/><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8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hyperlink" Target="mailto:brett@riverrockassociates.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FHIR for Executives</a:t>
            </a:r>
            <a:endParaRPr lang="en-AU" dirty="0"/>
          </a:p>
        </p:txBody>
      </p:sp>
      <p:sp>
        <p:nvSpPr>
          <p:cNvPr id="3" name="Subtitle 2"/>
          <p:cNvSpPr>
            <a:spLocks noGrp="1"/>
          </p:cNvSpPr>
          <p:nvPr>
            <p:ph type="subTitle" idx="1"/>
          </p:nvPr>
        </p:nvSpPr>
        <p:spPr>
          <a:xfrm>
            <a:off x="1473288" y="4221088"/>
            <a:ext cx="6400800" cy="1338808"/>
          </a:xfrm>
        </p:spPr>
        <p:txBody>
          <a:bodyPr/>
          <a:lstStyle/>
          <a:p>
            <a:r>
              <a:rPr lang="en-AU" dirty="0" smtClean="0"/>
              <a:t>Brett Marquard </a:t>
            </a:r>
          </a:p>
          <a:p>
            <a:r>
              <a:rPr lang="en-AU" dirty="0" smtClean="0"/>
              <a:t>November 16, 2015</a:t>
            </a:r>
            <a:endParaRPr lang="en-AU" dirty="0"/>
          </a:p>
        </p:txBody>
      </p:sp>
    </p:spTree>
    <p:extLst>
      <p:ext uri="{BB962C8B-B14F-4D97-AF65-F5344CB8AC3E}">
        <p14:creationId xmlns:p14="http://schemas.microsoft.com/office/powerpoint/2010/main" val="349585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Existing standards and bodies</a:t>
            </a:r>
            <a:endParaRPr lang="en-CA" dirty="0"/>
          </a:p>
        </p:txBody>
      </p:sp>
      <p:sp>
        <p:nvSpPr>
          <p:cNvPr id="5" name="Content Placeholder 4"/>
          <p:cNvSpPr>
            <a:spLocks noGrp="1"/>
          </p:cNvSpPr>
          <p:nvPr>
            <p:ph idx="1"/>
          </p:nvPr>
        </p:nvSpPr>
        <p:spPr/>
        <p:txBody>
          <a:bodyPr/>
          <a:lstStyle/>
          <a:p>
            <a:r>
              <a:rPr lang="en-US" sz="2800" dirty="0" smtClean="0"/>
              <a:t>HL7 – v2, v3, CDA</a:t>
            </a:r>
          </a:p>
          <a:p>
            <a:r>
              <a:rPr lang="en-US" sz="2800" dirty="0"/>
              <a:t>OpenEHR</a:t>
            </a:r>
          </a:p>
          <a:p>
            <a:r>
              <a:rPr lang="en-US" sz="2800" dirty="0" smtClean="0"/>
              <a:t>CDISC – SDTM, ADAM, define.xml</a:t>
            </a:r>
          </a:p>
          <a:p>
            <a:r>
              <a:rPr lang="en-US" sz="2800" dirty="0" smtClean="0"/>
              <a:t>X12</a:t>
            </a:r>
          </a:p>
          <a:p>
            <a:r>
              <a:rPr lang="en-US" sz="2800" dirty="0" smtClean="0"/>
              <a:t>CTS</a:t>
            </a:r>
          </a:p>
          <a:p>
            <a:r>
              <a:rPr lang="en-US" sz="2800" dirty="0" smtClean="0"/>
              <a:t>ISO – 11179, 21090, etc.</a:t>
            </a:r>
          </a:p>
          <a:p>
            <a:r>
              <a:rPr lang="en-US" sz="2800" dirty="0" smtClean="0"/>
              <a:t>DICOM</a:t>
            </a:r>
          </a:p>
          <a:p>
            <a:r>
              <a:rPr lang="en-US" sz="2800" dirty="0" smtClean="0"/>
              <a:t>W3C – </a:t>
            </a:r>
            <a:r>
              <a:rPr lang="en-US" sz="2800" dirty="0" err="1" smtClean="0"/>
              <a:t>Xforms</a:t>
            </a:r>
            <a:r>
              <a:rPr lang="en-US" sz="2800" dirty="0" smtClean="0"/>
              <a:t>, XSD</a:t>
            </a:r>
          </a:p>
          <a:p>
            <a:r>
              <a:rPr lang="en-US" sz="2800" dirty="0" smtClean="0"/>
              <a:t>Many others</a:t>
            </a:r>
          </a:p>
        </p:txBody>
      </p:sp>
      <p:sp>
        <p:nvSpPr>
          <p:cNvPr id="2" name="Slide Number Placeholder 1"/>
          <p:cNvSpPr>
            <a:spLocks noGrp="1"/>
          </p:cNvSpPr>
          <p:nvPr>
            <p:ph type="sldNum" sz="quarter" idx="4"/>
          </p:nvPr>
        </p:nvSpPr>
        <p:spPr/>
        <p:txBody>
          <a:bodyPr/>
          <a:lstStyle/>
          <a:p>
            <a:fld id="{5CC3E5C4-3E2B-40F1-9F2B-C46CEB0C88DF}" type="slidenum">
              <a:rPr lang="en-CA" smtClean="0"/>
              <a:pPr/>
              <a:t>10</a:t>
            </a:fld>
            <a:endParaRPr lang="en-CA" dirty="0"/>
          </a:p>
        </p:txBody>
      </p:sp>
      <p:sp>
        <p:nvSpPr>
          <p:cNvPr id="6" name="TextBox 5"/>
          <p:cNvSpPr txBox="1"/>
          <p:nvPr/>
        </p:nvSpPr>
        <p:spPr>
          <a:xfrm>
            <a:off x="1331640" y="3412499"/>
            <a:ext cx="6571030" cy="646331"/>
          </a:xfrm>
          <a:prstGeom prst="rect">
            <a:avLst/>
          </a:prstGeom>
          <a:solidFill>
            <a:schemeClr val="bg1"/>
          </a:solidFill>
        </p:spPr>
        <p:txBody>
          <a:bodyPr wrap="none" rtlCol="0">
            <a:spAutoFit/>
          </a:bodyPr>
          <a:lstStyle/>
          <a:p>
            <a:r>
              <a:rPr lang="en-US" sz="3600" b="1" dirty="0" smtClean="0">
                <a:solidFill>
                  <a:srgbClr val="C00000"/>
                </a:solidFill>
              </a:rPr>
              <a:t>Do we really need one more?</a:t>
            </a:r>
            <a:endParaRPr lang="en-CA" sz="3600" b="1" dirty="0">
              <a:solidFill>
                <a:srgbClr val="C00000"/>
              </a:solidFill>
            </a:endParaRPr>
          </a:p>
        </p:txBody>
      </p:sp>
    </p:spTree>
    <p:extLst>
      <p:ext uri="{BB962C8B-B14F-4D97-AF65-F5344CB8AC3E}">
        <p14:creationId xmlns:p14="http://schemas.microsoft.com/office/powerpoint/2010/main" val="19039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a:t>
            </a:r>
            <a:endParaRPr lang="en-CA" dirty="0"/>
          </a:p>
        </p:txBody>
      </p:sp>
      <p:sp>
        <p:nvSpPr>
          <p:cNvPr id="3" name="Content Placeholder 2"/>
          <p:cNvSpPr>
            <a:spLocks noGrp="1"/>
          </p:cNvSpPr>
          <p:nvPr>
            <p:ph idx="1"/>
          </p:nvPr>
        </p:nvSpPr>
        <p:spPr/>
        <p:txBody>
          <a:bodyPr/>
          <a:lstStyle/>
          <a:p>
            <a:r>
              <a:rPr lang="en-US" dirty="0" smtClean="0"/>
              <a:t>Has been a need to share healthcare information electronically for a long time</a:t>
            </a:r>
          </a:p>
          <a:p>
            <a:pPr lvl="1"/>
            <a:r>
              <a:rPr lang="en-US" dirty="0" smtClean="0"/>
              <a:t>HL7 v2 is nearly 30 years old</a:t>
            </a:r>
          </a:p>
          <a:p>
            <a:r>
              <a:rPr lang="en-US" dirty="0" smtClean="0"/>
              <a:t>Increasing pressure to broaden scope of sharing</a:t>
            </a:r>
          </a:p>
          <a:p>
            <a:pPr lvl="1"/>
            <a:r>
              <a:rPr lang="en-US" dirty="0" smtClean="0"/>
              <a:t>Across organizations, disciplines, even borders</a:t>
            </a:r>
          </a:p>
          <a:p>
            <a:pPr lvl="1"/>
            <a:r>
              <a:rPr lang="en-US" dirty="0" smtClean="0"/>
              <a:t>Mobile &amp; cloud-based applications</a:t>
            </a:r>
          </a:p>
          <a:p>
            <a:pPr lvl="1"/>
            <a:r>
              <a:rPr lang="en-US" dirty="0" smtClean="0"/>
              <a:t>Faster – integration in days or weeks, not months or years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p14="http://schemas.microsoft.com/office/powerpoint/2010/main" val="119728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v2</a:t>
            </a:r>
            <a:endParaRPr lang="en-CA" dirty="0"/>
          </a:p>
        </p:txBody>
      </p:sp>
      <p:sp>
        <p:nvSpPr>
          <p:cNvPr id="3" name="Content Placeholder 2"/>
          <p:cNvSpPr>
            <a:spLocks noGrp="1"/>
          </p:cNvSpPr>
          <p:nvPr>
            <p:ph idx="1"/>
          </p:nvPr>
        </p:nvSpPr>
        <p:spPr/>
        <p:txBody>
          <a:bodyPr/>
          <a:lstStyle/>
          <a:p>
            <a:r>
              <a:rPr lang="en-US" dirty="0" smtClean="0"/>
              <a:t>Works relatively well within institutions</a:t>
            </a:r>
          </a:p>
          <a:p>
            <a:r>
              <a:rPr lang="en-US" dirty="0" smtClean="0"/>
              <a:t>But</a:t>
            </a:r>
          </a:p>
          <a:p>
            <a:pPr lvl="1"/>
            <a:r>
              <a:rPr lang="en-US" dirty="0" smtClean="0"/>
              <a:t>Legacy, custom syntax (learning curve, tools)</a:t>
            </a:r>
          </a:p>
          <a:p>
            <a:pPr lvl="1"/>
            <a:r>
              <a:rPr lang="en-US" dirty="0" smtClean="0"/>
              <a:t>Messaging design limits architectures</a:t>
            </a:r>
          </a:p>
          <a:p>
            <a:pPr lvl="1"/>
            <a:r>
              <a:rPr lang="en-US" dirty="0" smtClean="0"/>
              <a:t>Doesn’t scale well across organization boundaries</a:t>
            </a:r>
          </a:p>
          <a:p>
            <a:pPr lvl="1"/>
            <a:r>
              <a:rPr lang="en-US" dirty="0" smtClean="0"/>
              <a:t>Security/privacy infrastructure is minimal</a:t>
            </a:r>
          </a:p>
          <a:p>
            <a:pPr lvl="1"/>
            <a:r>
              <a:rPr lang="en-US" dirty="0" smtClean="0"/>
              <a:t>A potpourri of segments and fields with no means to distinguish the common from edge case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p14="http://schemas.microsoft.com/office/powerpoint/2010/main" val="1641813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v3</a:t>
            </a:r>
            <a:endParaRPr lang="en-CA" dirty="0"/>
          </a:p>
        </p:txBody>
      </p:sp>
      <p:sp>
        <p:nvSpPr>
          <p:cNvPr id="3" name="Content Placeholder 2"/>
          <p:cNvSpPr>
            <a:spLocks noGrp="1"/>
          </p:cNvSpPr>
          <p:nvPr>
            <p:ph idx="1"/>
          </p:nvPr>
        </p:nvSpPr>
        <p:spPr/>
        <p:txBody>
          <a:bodyPr/>
          <a:lstStyle/>
          <a:p>
            <a:r>
              <a:rPr lang="en-US" dirty="0" smtClean="0"/>
              <a:t>Newer technology and semi-robust reference model, but</a:t>
            </a:r>
          </a:p>
          <a:p>
            <a:pPr lvl="1"/>
            <a:r>
              <a:rPr lang="en-US" dirty="0" smtClean="0"/>
              <a:t>Steep learning curve</a:t>
            </a:r>
          </a:p>
          <a:p>
            <a:pPr lvl="2"/>
            <a:r>
              <a:rPr lang="en-US" dirty="0" smtClean="0"/>
              <a:t>Primary implementations by those with $$$$s</a:t>
            </a:r>
          </a:p>
          <a:p>
            <a:pPr lvl="1"/>
            <a:r>
              <a:rPr lang="en-US" dirty="0" smtClean="0"/>
              <a:t>No inter-version wire compatibility</a:t>
            </a:r>
          </a:p>
          <a:p>
            <a:pPr lvl="1"/>
            <a:r>
              <a:rPr lang="en-US" dirty="0" smtClean="0"/>
              <a:t>International specifications are too abstract, regional implementations don’t interoperate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2359892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CDA</a:t>
            </a:r>
            <a:endParaRPr lang="en-CA" dirty="0"/>
          </a:p>
        </p:txBody>
      </p:sp>
      <p:sp>
        <p:nvSpPr>
          <p:cNvPr id="3" name="Content Placeholder 2"/>
          <p:cNvSpPr>
            <a:spLocks noGrp="1"/>
          </p:cNvSpPr>
          <p:nvPr>
            <p:ph idx="1"/>
          </p:nvPr>
        </p:nvSpPr>
        <p:spPr/>
        <p:txBody>
          <a:bodyPr/>
          <a:lstStyle/>
          <a:p>
            <a:r>
              <a:rPr lang="en-US" dirty="0" smtClean="0"/>
              <a:t>Broad implementation, human-to-human interoperability, but:</a:t>
            </a:r>
          </a:p>
          <a:p>
            <a:pPr lvl="1"/>
            <a:r>
              <a:rPr lang="en-US" dirty="0" smtClean="0"/>
              <a:t>Still a very steep learning curve</a:t>
            </a:r>
          </a:p>
          <a:p>
            <a:pPr lvl="1"/>
            <a:r>
              <a:rPr lang="en-US" dirty="0" smtClean="0"/>
              <a:t>Interoperability beyond a human-to-human level is still a challenge, even with templates</a:t>
            </a:r>
          </a:p>
          <a:p>
            <a:pPr lvl="1"/>
            <a:r>
              <a:rPr lang="en-US" dirty="0" smtClean="0"/>
              <a:t>Document architecture doesn’t fit all problems</a:t>
            </a:r>
          </a:p>
          <a:p>
            <a:pPr lvl="1"/>
            <a:r>
              <a:rPr lang="en-US" dirty="0" smtClean="0"/>
              <a:t>Still a diversity of implementations</a:t>
            </a:r>
          </a:p>
          <a:p>
            <a:pPr lvl="1"/>
            <a:r>
              <a:rPr lang="en-US" dirty="0" smtClean="0"/>
              <a:t>Extensibility is difficult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val="1022666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 I should drop everything and use FHIR?</a:t>
            </a:r>
            <a:endParaRPr lang="en-CA" sz="3600" dirty="0"/>
          </a:p>
        </p:txBody>
      </p:sp>
      <p:sp>
        <p:nvSpPr>
          <p:cNvPr id="3" name="Content Placeholder 2"/>
          <p:cNvSpPr>
            <a:spLocks noGrp="1"/>
          </p:cNvSpPr>
          <p:nvPr>
            <p:ph idx="1"/>
          </p:nvPr>
        </p:nvSpPr>
        <p:spPr/>
        <p:txBody>
          <a:bodyPr/>
          <a:lstStyle/>
          <a:p>
            <a:r>
              <a:rPr lang="en-US" dirty="0" smtClean="0"/>
              <a:t>Tossing functioning systems the instant a promising newcomer appears is </a:t>
            </a:r>
            <a:r>
              <a:rPr lang="en-US" b="1" dirty="0" smtClean="0"/>
              <a:t>not</a:t>
            </a:r>
            <a:r>
              <a:rPr lang="en-US" dirty="0" smtClean="0"/>
              <a:t> generally a wise strategy</a:t>
            </a:r>
          </a:p>
          <a:p>
            <a:endParaRPr lang="en-US" dirty="0" smtClean="0"/>
          </a:p>
          <a:p>
            <a:r>
              <a:rPr lang="en-US" dirty="0" smtClean="0"/>
              <a:t>There’s room for something better</a:t>
            </a:r>
          </a:p>
          <a:p>
            <a:pPr lvl="1"/>
            <a:r>
              <a:rPr lang="en-US" dirty="0" smtClean="0"/>
              <a:t>FHIR tries to fill that gap</a:t>
            </a:r>
          </a:p>
          <a:p>
            <a:pPr lvl="1"/>
            <a:r>
              <a:rPr lang="en-US" dirty="0" smtClean="0"/>
              <a:t>Market will decide whether FHIR survives, coexists or replaces other products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spTree>
    <p:extLst>
      <p:ext uri="{BB962C8B-B14F-4D97-AF65-F5344CB8AC3E}">
        <p14:creationId xmlns:p14="http://schemas.microsoft.com/office/powerpoint/2010/main" val="30499224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Problems we face</a:t>
            </a:r>
            <a:endParaRPr lang="en-AU" dirty="0"/>
          </a:p>
        </p:txBody>
      </p:sp>
      <p:sp>
        <p:nvSpPr>
          <p:cNvPr id="3" name="Content Placeholder 2"/>
          <p:cNvSpPr>
            <a:spLocks noGrp="1"/>
          </p:cNvSpPr>
          <p:nvPr>
            <p:ph idx="1"/>
          </p:nvPr>
        </p:nvSpPr>
        <p:spPr/>
        <p:txBody>
          <a:bodyPr/>
          <a:lstStyle/>
          <a:p>
            <a:r>
              <a:rPr lang="en-AU" dirty="0" smtClean="0"/>
              <a:t>No central authorities</a:t>
            </a:r>
          </a:p>
          <a:p>
            <a:r>
              <a:rPr lang="en-AU" dirty="0" smtClean="0"/>
              <a:t>Permutation of biological and sociological complexity</a:t>
            </a:r>
          </a:p>
          <a:p>
            <a:r>
              <a:rPr lang="en-AU" dirty="0"/>
              <a:t>Fractal use cases</a:t>
            </a:r>
          </a:p>
          <a:p>
            <a:r>
              <a:rPr lang="en-AU" dirty="0" smtClean="0"/>
              <a:t>Economics favours </a:t>
            </a:r>
            <a:r>
              <a:rPr lang="en-AU" dirty="0" err="1" smtClean="0"/>
              <a:t>balkinization</a:t>
            </a:r>
            <a:endParaRPr lang="en-AU" dirty="0" smtClean="0"/>
          </a:p>
          <a:p>
            <a:r>
              <a:rPr lang="en-AU" dirty="0" smtClean="0"/>
              <a:t>Externalizing complexity</a:t>
            </a:r>
          </a:p>
          <a:p>
            <a:r>
              <a:rPr lang="en-AU" dirty="0" smtClean="0"/>
              <a:t>Much confusion about the problem</a:t>
            </a:r>
          </a:p>
          <a:p>
            <a:endParaRPr lang="en-AU"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spTree>
    <p:extLst>
      <p:ext uri="{BB962C8B-B14F-4D97-AF65-F5344CB8AC3E}">
        <p14:creationId xmlns:p14="http://schemas.microsoft.com/office/powerpoint/2010/main" val="4229053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Complexity Model</a:t>
            </a:r>
            <a:endParaRPr lang="en-AU" dirty="0"/>
          </a:p>
        </p:txBody>
      </p:sp>
      <p:cxnSp>
        <p:nvCxnSpPr>
          <p:cNvPr id="5" name="Straight Connector 4"/>
          <p:cNvCxnSpPr/>
          <p:nvPr/>
        </p:nvCxnSpPr>
        <p:spPr>
          <a:xfrm>
            <a:off x="1143000" y="1752600"/>
            <a:ext cx="0" cy="419100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5943600"/>
            <a:ext cx="6629400"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01" name="TextBox 9"/>
          <p:cNvSpPr txBox="1">
            <a:spLocks noChangeArrowheads="1"/>
          </p:cNvSpPr>
          <p:nvPr/>
        </p:nvSpPr>
        <p:spPr bwMode="auto">
          <a:xfrm rot="-5400000">
            <a:off x="-459581" y="3586956"/>
            <a:ext cx="2355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a:t>Difficulty (log)</a:t>
            </a:r>
          </a:p>
        </p:txBody>
      </p:sp>
      <p:sp>
        <p:nvSpPr>
          <p:cNvPr id="29702" name="TextBox 10"/>
          <p:cNvSpPr txBox="1">
            <a:spLocks noChangeArrowheads="1"/>
          </p:cNvSpPr>
          <p:nvPr/>
        </p:nvSpPr>
        <p:spPr bwMode="auto">
          <a:xfrm>
            <a:off x="2590800" y="6096000"/>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a:t>Semantic Depth</a:t>
            </a:r>
          </a:p>
        </p:txBody>
      </p:sp>
      <p:sp>
        <p:nvSpPr>
          <p:cNvPr id="12" name="Oval 11"/>
          <p:cNvSpPr/>
          <p:nvPr/>
        </p:nvSpPr>
        <p:spPr>
          <a:xfrm>
            <a:off x="1295400" y="4991100"/>
            <a:ext cx="1219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HTTP / HTML</a:t>
            </a:r>
          </a:p>
        </p:txBody>
      </p:sp>
      <p:sp>
        <p:nvSpPr>
          <p:cNvPr id="13" name="Oval 12"/>
          <p:cNvSpPr/>
          <p:nvPr/>
        </p:nvSpPr>
        <p:spPr>
          <a:xfrm>
            <a:off x="1600200" y="360045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XML</a:t>
            </a:r>
          </a:p>
        </p:txBody>
      </p:sp>
      <p:sp>
        <p:nvSpPr>
          <p:cNvPr id="14" name="Oval 13"/>
          <p:cNvSpPr/>
          <p:nvPr/>
        </p:nvSpPr>
        <p:spPr>
          <a:xfrm>
            <a:off x="1905000" y="2438400"/>
            <a:ext cx="914400" cy="563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WS</a:t>
            </a:r>
          </a:p>
        </p:txBody>
      </p:sp>
      <p:sp>
        <p:nvSpPr>
          <p:cNvPr id="15" name="Oval 14"/>
          <p:cNvSpPr/>
          <p:nvPr/>
        </p:nvSpPr>
        <p:spPr>
          <a:xfrm>
            <a:off x="3657600" y="4572000"/>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HL7 v2</a:t>
            </a:r>
          </a:p>
        </p:txBody>
      </p:sp>
      <p:sp>
        <p:nvSpPr>
          <p:cNvPr id="16" name="Oval 15"/>
          <p:cNvSpPr/>
          <p:nvPr/>
        </p:nvSpPr>
        <p:spPr>
          <a:xfrm>
            <a:off x="6781800" y="1524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err="1"/>
              <a:t>Snomed</a:t>
            </a:r>
            <a:endParaRPr lang="en-AU" sz="1600" dirty="0"/>
          </a:p>
        </p:txBody>
      </p:sp>
      <p:cxnSp>
        <p:nvCxnSpPr>
          <p:cNvPr id="18" name="Straight Arrow Connector 17"/>
          <p:cNvCxnSpPr/>
          <p:nvPr/>
        </p:nvCxnSpPr>
        <p:spPr>
          <a:xfrm flipV="1">
            <a:off x="8153400" y="76200"/>
            <a:ext cx="152400" cy="762000"/>
          </a:xfrm>
          <a:prstGeom prst="straightConnector1">
            <a:avLst/>
          </a:prstGeom>
          <a:ln w="57150">
            <a:solidFill>
              <a:srgbClr val="A2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9200" y="32670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CDA</a:t>
            </a:r>
          </a:p>
        </p:txBody>
      </p:sp>
      <p:sp>
        <p:nvSpPr>
          <p:cNvPr id="21" name="Oval 20"/>
          <p:cNvSpPr/>
          <p:nvPr/>
        </p:nvSpPr>
        <p:spPr>
          <a:xfrm>
            <a:off x="6229350" y="11334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 HL7 V3</a:t>
            </a:r>
          </a:p>
        </p:txBody>
      </p:sp>
      <p:sp>
        <p:nvSpPr>
          <p:cNvPr id="22" name="Oval 21"/>
          <p:cNvSpPr/>
          <p:nvPr/>
        </p:nvSpPr>
        <p:spPr>
          <a:xfrm>
            <a:off x="6019800" y="224472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err="1"/>
              <a:t>openEHR</a:t>
            </a:r>
            <a:endParaRPr lang="en-AU" sz="1600" dirty="0"/>
          </a:p>
        </p:txBody>
      </p:sp>
      <p:cxnSp>
        <p:nvCxnSpPr>
          <p:cNvPr id="24" name="Straight Arrow Connector 23"/>
          <p:cNvCxnSpPr/>
          <p:nvPr/>
        </p:nvCxnSpPr>
        <p:spPr>
          <a:xfrm>
            <a:off x="6423025" y="4467225"/>
            <a:ext cx="971550" cy="8382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8800" y="4630738"/>
            <a:ext cx="774700" cy="369887"/>
          </a:xfrm>
          <a:prstGeom prst="rect">
            <a:avLst/>
          </a:prstGeom>
          <a:noFill/>
        </p:spPr>
        <p:txBody>
          <a:bodyPr wrap="none">
            <a:spAutoFit/>
          </a:bodyPr>
          <a:lstStyle/>
          <a:p>
            <a:pPr>
              <a:defRPr/>
            </a:pPr>
            <a:r>
              <a:rPr lang="en-AU" dirty="0">
                <a:solidFill>
                  <a:schemeClr val="bg1">
                    <a:lumMod val="75000"/>
                  </a:schemeClr>
                </a:solidFill>
                <a:latin typeface="Arial" charset="0"/>
                <a:cs typeface="Arial" charset="0"/>
              </a:rPr>
              <a:t>How?</a:t>
            </a:r>
          </a:p>
        </p:txBody>
      </p:sp>
      <p:sp>
        <p:nvSpPr>
          <p:cNvPr id="19" name="Oval 18"/>
          <p:cNvSpPr/>
          <p:nvPr/>
        </p:nvSpPr>
        <p:spPr>
          <a:xfrm>
            <a:off x="685800" y="56769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Text</a:t>
            </a:r>
          </a:p>
        </p:txBody>
      </p:sp>
    </p:spTree>
    <p:extLst>
      <p:ext uri="{BB962C8B-B14F-4D97-AF65-F5344CB8AC3E}">
        <p14:creationId xmlns:p14="http://schemas.microsoft.com/office/powerpoint/2010/main" val="1642038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effectLst>
                  <a:outerShdw blurRad="38100" dist="38100" dir="2700000" algn="tl">
                    <a:srgbClr val="C0C0C0"/>
                  </a:outerShdw>
                </a:effectLst>
              </a:rPr>
              <a:t>Three Laws of Interoperability</a:t>
            </a:r>
          </a:p>
        </p:txBody>
      </p:sp>
      <p:sp>
        <p:nvSpPr>
          <p:cNvPr id="30723" name="Content Placeholder 2"/>
          <p:cNvSpPr>
            <a:spLocks noGrp="1"/>
          </p:cNvSpPr>
          <p:nvPr>
            <p:ph idx="1"/>
          </p:nvPr>
        </p:nvSpPr>
        <p:spPr/>
        <p:txBody>
          <a:bodyPr/>
          <a:lstStyle/>
          <a:p>
            <a:pPr marL="628650" indent="-514350">
              <a:buFont typeface="Cambria" pitchFamily="18" charset="0"/>
              <a:buAutoNum type="arabicPeriod"/>
            </a:pPr>
            <a:r>
              <a:rPr lang="en-US" altLang="en-US" sz="3200" dirty="0" smtClean="0">
                <a:ea typeface="MS PGothic" pitchFamily="34" charset="-128"/>
              </a:rPr>
              <a:t>Interoperability: It’s all about the people</a:t>
            </a:r>
          </a:p>
          <a:p>
            <a:pPr marL="628650" indent="-514350">
              <a:buFont typeface="Cambria" pitchFamily="18" charset="0"/>
              <a:buAutoNum type="arabicPeriod"/>
            </a:pPr>
            <a:endParaRPr lang="en-US" altLang="en-US" sz="3200" dirty="0" smtClean="0">
              <a:ea typeface="MS PGothic" pitchFamily="34" charset="-128"/>
            </a:endParaRPr>
          </a:p>
          <a:p>
            <a:pPr marL="628650" indent="-514350">
              <a:buFont typeface="Cambria" pitchFamily="18" charset="0"/>
              <a:buAutoNum type="arabicPeriod"/>
            </a:pPr>
            <a:r>
              <a:rPr lang="en-US" altLang="en-US" sz="3200" dirty="0" smtClean="0">
                <a:ea typeface="MS PGothic" pitchFamily="34" charset="-128"/>
              </a:rPr>
              <a:t>You can hide the complexity, or make it worse, but you can’t make it go away</a:t>
            </a:r>
          </a:p>
          <a:p>
            <a:pPr marL="628650" indent="-514350">
              <a:buFont typeface="Cambria" pitchFamily="18" charset="0"/>
              <a:buAutoNum type="arabicPeriod"/>
            </a:pPr>
            <a:endParaRPr lang="en-US" altLang="en-US" sz="3200" dirty="0" smtClean="0">
              <a:ea typeface="MS PGothic" pitchFamily="34" charset="-128"/>
            </a:endParaRPr>
          </a:p>
          <a:p>
            <a:pPr marL="628650" indent="-514350">
              <a:buFont typeface="Cambria" pitchFamily="18" charset="0"/>
              <a:buAutoNum type="arabicPeriod"/>
            </a:pPr>
            <a:r>
              <a:rPr lang="en-US" altLang="en-US" sz="3200" dirty="0" smtClean="0">
                <a:ea typeface="MS PGothic" pitchFamily="34" charset="-128"/>
              </a:rPr>
              <a:t>Cheap, flexible, and interoperable: </a:t>
            </a:r>
            <a:br>
              <a:rPr lang="en-US" altLang="en-US" sz="3200" dirty="0" smtClean="0">
                <a:ea typeface="MS PGothic" pitchFamily="34" charset="-128"/>
              </a:rPr>
            </a:br>
            <a:r>
              <a:rPr lang="en-US" altLang="en-US" sz="3200" dirty="0" smtClean="0">
                <a:ea typeface="MS PGothic" pitchFamily="34" charset="-128"/>
              </a:rPr>
              <a:t>pick two</a:t>
            </a:r>
            <a:endParaRPr lang="en-AU" altLang="en-US" sz="3200" dirty="0" smtClean="0">
              <a:ea typeface="MS PGothic" pitchFamily="34" charset="-128"/>
            </a:endParaRPr>
          </a:p>
        </p:txBody>
      </p:sp>
    </p:spTree>
    <p:extLst>
      <p:ext uri="{BB962C8B-B14F-4D97-AF65-F5344CB8AC3E}">
        <p14:creationId xmlns:p14="http://schemas.microsoft.com/office/powerpoint/2010/main" val="256791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Platform for Interoperability</a:t>
            </a:r>
            <a:endParaRPr lang="en-AU" dirty="0"/>
          </a:p>
        </p:txBody>
      </p:sp>
      <p:sp>
        <p:nvSpPr>
          <p:cNvPr id="3" name="Content Placeholder 2"/>
          <p:cNvSpPr>
            <a:spLocks noGrp="1"/>
          </p:cNvSpPr>
          <p:nvPr>
            <p:ph idx="1"/>
          </p:nvPr>
        </p:nvSpPr>
        <p:spPr/>
        <p:txBody>
          <a:bodyPr/>
          <a:lstStyle/>
          <a:p>
            <a:r>
              <a:rPr lang="en-AU" dirty="0" smtClean="0"/>
              <a:t>Build capability for all systems</a:t>
            </a:r>
          </a:p>
          <a:p>
            <a:r>
              <a:rPr lang="en-AU" dirty="0" smtClean="0"/>
              <a:t>Only fix </a:t>
            </a:r>
            <a:r>
              <a:rPr lang="en-AU" dirty="0" err="1" smtClean="0"/>
              <a:t>behavior</a:t>
            </a:r>
            <a:r>
              <a:rPr lang="en-AU" dirty="0" smtClean="0"/>
              <a:t> </a:t>
            </a:r>
          </a:p>
          <a:p>
            <a:pPr lvl="1"/>
            <a:r>
              <a:rPr lang="en-AU" dirty="0" smtClean="0"/>
              <a:t>When everyone agrees to it </a:t>
            </a:r>
          </a:p>
          <a:p>
            <a:pPr lvl="1"/>
            <a:r>
              <a:rPr lang="en-AU" dirty="0" smtClean="0"/>
              <a:t>When it creates capability or simplicity</a:t>
            </a:r>
          </a:p>
          <a:p>
            <a:r>
              <a:rPr lang="en-AU" dirty="0" smtClean="0"/>
              <a:t>Push constraints on </a:t>
            </a:r>
            <a:r>
              <a:rPr lang="en-AU" dirty="0" err="1" smtClean="0"/>
              <a:t>behavior</a:t>
            </a:r>
            <a:r>
              <a:rPr lang="en-AU" dirty="0" smtClean="0"/>
              <a:t> to “Implementation Guides”</a:t>
            </a:r>
          </a:p>
          <a:p>
            <a:r>
              <a:rPr lang="en-AU" dirty="0" smtClean="0"/>
              <a:t>FHIR is loose, but capable</a:t>
            </a:r>
          </a:p>
          <a:p>
            <a:pPr lvl="1"/>
            <a:r>
              <a:rPr lang="en-AU" dirty="0" smtClean="0"/>
              <a:t>Implementation space will be fractal </a:t>
            </a:r>
            <a:r>
              <a:rPr lang="en-AU" dirty="0" smtClean="0">
                <a:sym typeface="Wingdings" panose="05000000000000000000" pitchFamily="2" charset="2"/>
              </a:rPr>
              <a:t></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p14="http://schemas.microsoft.com/office/powerpoint/2010/main" val="3253240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presentation</a:t>
            </a:r>
            <a:endParaRPr lang="en-CA" dirty="0"/>
          </a:p>
        </p:txBody>
      </p:sp>
      <p:sp>
        <p:nvSpPr>
          <p:cNvPr id="4" name="Content Placeholder 3"/>
          <p:cNvSpPr>
            <a:spLocks noGrp="1"/>
          </p:cNvSpPr>
          <p:nvPr>
            <p:ph idx="1"/>
          </p:nvPr>
        </p:nvSpPr>
        <p:spPr/>
        <p:txBody>
          <a:bodyPr/>
          <a:lstStyle/>
          <a:p>
            <a:r>
              <a:rPr lang="en-CA" sz="2800" dirty="0"/>
              <a:t>Huge thank you to FHIR </a:t>
            </a:r>
            <a:r>
              <a:rPr lang="en-CA" sz="2800" dirty="0" smtClean="0"/>
              <a:t>team </a:t>
            </a:r>
            <a:r>
              <a:rPr lang="en-CA" sz="2800" dirty="0"/>
              <a:t>for their support of this </a:t>
            </a:r>
            <a:r>
              <a:rPr lang="en-CA" sz="2800" dirty="0" smtClean="0"/>
              <a:t>material!!</a:t>
            </a:r>
            <a:endParaRPr lang="en-CA" sz="2800" dirty="0"/>
          </a:p>
          <a:p>
            <a:r>
              <a:rPr lang="en-US" sz="2800" dirty="0" smtClean="0"/>
              <a:t>Can be downloaded here:</a:t>
            </a:r>
          </a:p>
          <a:p>
            <a:pPr lvl="1"/>
            <a:r>
              <a:rPr lang="en-CA" sz="2400" dirty="0">
                <a:hlinkClick r:id="rId2"/>
              </a:rPr>
              <a:t>http://gforge.hl7.org/gf/project/fhir/scmsvn/?action=browse&amp;path=%</a:t>
            </a:r>
            <a:r>
              <a:rPr lang="en-CA" sz="2400" dirty="0" smtClean="0">
                <a:hlinkClick r:id="rId2"/>
              </a:rPr>
              <a:t>2Ftrunk%2Fpresentations%2F2015-FHIR-Institute%2F</a:t>
            </a:r>
            <a:r>
              <a:rPr lang="en-CA" sz="2400" dirty="0" smtClean="0"/>
              <a:t> </a:t>
            </a:r>
          </a:p>
          <a:p>
            <a:pPr lvl="0"/>
            <a:r>
              <a:rPr lang="en-US" sz="2800" dirty="0" smtClean="0"/>
              <a:t>Is </a:t>
            </a:r>
            <a:r>
              <a:rPr lang="en-US" sz="2800" dirty="0" smtClean="0"/>
              <a:t>licensed for use under the Creative Commons, specifically:</a:t>
            </a:r>
          </a:p>
          <a:p>
            <a:pPr lvl="1"/>
            <a:r>
              <a:rPr lang="en-CA" sz="2400" u="sng" dirty="0">
                <a:hlinkClick r:id="rId3"/>
              </a:rPr>
              <a:t>Creative Commons Attribution 3.0 </a:t>
            </a:r>
            <a:r>
              <a:rPr lang="en-CA" sz="2400" u="sng" dirty="0" err="1">
                <a:hlinkClick r:id="rId3"/>
              </a:rPr>
              <a:t>Unported</a:t>
            </a:r>
            <a:r>
              <a:rPr lang="en-CA" sz="2400" u="sng" dirty="0">
                <a:hlinkClick r:id="rId3"/>
              </a:rPr>
              <a:t> </a:t>
            </a:r>
            <a:r>
              <a:rPr lang="en-CA" sz="2400" u="sng" dirty="0" smtClean="0">
                <a:hlinkClick r:id="rId3"/>
              </a:rPr>
              <a:t>License</a:t>
            </a:r>
            <a:endParaRPr lang="en-CA" sz="2400" u="sng" dirty="0" smtClean="0"/>
          </a:p>
          <a:p>
            <a:pPr lvl="1"/>
            <a:r>
              <a:rPr lang="en-US" sz="2400" dirty="0" smtClean="0"/>
              <a:t>(Do with it as you wish, so long as you give</a:t>
            </a:r>
            <a:br>
              <a:rPr lang="en-US" sz="2400" dirty="0" smtClean="0"/>
            </a:br>
            <a:r>
              <a:rPr lang="en-US" sz="2400" dirty="0" smtClean="0"/>
              <a:t> credit)</a:t>
            </a:r>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1692" y="5013176"/>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488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FHIR?</a:t>
            </a:r>
            <a:endParaRPr lang="en-CA" dirty="0"/>
          </a:p>
        </p:txBody>
      </p:sp>
      <p:sp>
        <p:nvSpPr>
          <p:cNvPr id="6" name="Text Placeholder 5"/>
          <p:cNvSpPr>
            <a:spLocks noGrp="1"/>
          </p:cNvSpPr>
          <p:nvPr>
            <p:ph type="body" idx="1"/>
          </p:nvPr>
        </p:nvSpPr>
        <p:spPr/>
        <p:txBody>
          <a:bodyPr/>
          <a:lstStyle/>
          <a:p>
            <a:r>
              <a:rPr lang="en-US" dirty="0" smtClean="0"/>
              <a:t>And how is it different?</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20</a:t>
            </a:fld>
            <a:endParaRPr lang="en-CA" dirty="0"/>
          </a:p>
        </p:txBody>
      </p:sp>
    </p:spTree>
    <p:extLst>
      <p:ext uri="{BB962C8B-B14F-4D97-AF65-F5344CB8AC3E}">
        <p14:creationId xmlns:p14="http://schemas.microsoft.com/office/powerpoint/2010/main" val="1487630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a:t>
            </a:r>
            <a:endParaRPr lang="en-CA" dirty="0"/>
          </a:p>
        </p:txBody>
      </p:sp>
      <p:sp>
        <p:nvSpPr>
          <p:cNvPr id="3" name="Content Placeholder 2"/>
          <p:cNvSpPr>
            <a:spLocks noGrp="1"/>
          </p:cNvSpPr>
          <p:nvPr>
            <p:ph idx="1"/>
          </p:nvPr>
        </p:nvSpPr>
        <p:spPr/>
        <p:txBody>
          <a:bodyPr/>
          <a:lstStyle/>
          <a:p>
            <a:r>
              <a:rPr lang="en-US" dirty="0" smtClean="0"/>
              <a:t>F – Fast (to design &amp; to implement)</a:t>
            </a:r>
          </a:p>
          <a:p>
            <a:pPr lvl="1"/>
            <a:r>
              <a:rPr lang="en-US" dirty="0" smtClean="0"/>
              <a:t>Relative – No technology can make integration as fast as we’d like</a:t>
            </a:r>
          </a:p>
          <a:p>
            <a:r>
              <a:rPr lang="en-US" dirty="0" smtClean="0"/>
              <a:t>H </a:t>
            </a:r>
            <a:r>
              <a:rPr lang="en-US" smtClean="0"/>
              <a:t>– Healthcare</a:t>
            </a:r>
            <a:endParaRPr lang="en-US" dirty="0" smtClean="0"/>
          </a:p>
          <a:p>
            <a:pPr lvl="1"/>
            <a:r>
              <a:rPr lang="en-US" dirty="0" smtClean="0"/>
              <a:t>That’s why we’re here</a:t>
            </a:r>
          </a:p>
          <a:p>
            <a:r>
              <a:rPr lang="en-US" dirty="0" smtClean="0"/>
              <a:t>I – Interoperable</a:t>
            </a:r>
          </a:p>
          <a:p>
            <a:pPr lvl="1"/>
            <a:r>
              <a:rPr lang="en-US" dirty="0" smtClean="0"/>
              <a:t>Ditto</a:t>
            </a:r>
          </a:p>
          <a:p>
            <a:r>
              <a:rPr lang="en-US" dirty="0" smtClean="0"/>
              <a:t>R – Resources</a:t>
            </a:r>
          </a:p>
          <a:p>
            <a:pPr lvl="1"/>
            <a:r>
              <a:rPr lang="en-US" dirty="0" smtClean="0"/>
              <a:t>Building blocks – more on these to follow</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spTree>
    <p:extLst>
      <p:ext uri="{BB962C8B-B14F-4D97-AF65-F5344CB8AC3E}">
        <p14:creationId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Genesis of FHIR</a:t>
            </a:r>
            <a:endParaRPr lang="en-AU" dirty="0"/>
          </a:p>
        </p:txBody>
      </p:sp>
      <p:sp>
        <p:nvSpPr>
          <p:cNvPr id="3" name="Content Placeholder 2"/>
          <p:cNvSpPr>
            <a:spLocks noGrp="1"/>
          </p:cNvSpPr>
          <p:nvPr>
            <p:ph idx="1"/>
          </p:nvPr>
        </p:nvSpPr>
        <p:spPr/>
        <p:txBody>
          <a:bodyPr/>
          <a:lstStyle/>
          <a:p>
            <a:r>
              <a:rPr lang="en-AU" dirty="0" smtClean="0"/>
              <a:t>What would healthcare exchange look like if we started from scratch using modern approaches?</a:t>
            </a:r>
          </a:p>
          <a:p>
            <a:pPr lvl="1"/>
            <a:r>
              <a:rPr lang="en-AU" dirty="0" smtClean="0"/>
              <a:t>Web search for success markers led to RESTful based APIs</a:t>
            </a:r>
          </a:p>
          <a:p>
            <a:pPr lvl="1"/>
            <a:r>
              <a:rPr lang="en-AU" dirty="0" smtClean="0"/>
              <a:t>Exemplar: Highrise (</a:t>
            </a:r>
            <a:r>
              <a:rPr lang="en-AU" dirty="0" smtClean="0">
                <a:hlinkClick r:id="rId2"/>
              </a:rPr>
              <a:t>https://github.com/37signals/highrise-api</a:t>
            </a:r>
            <a:r>
              <a:rPr lang="en-AU" dirty="0" smtClean="0"/>
              <a:t>)</a:t>
            </a:r>
          </a:p>
          <a:p>
            <a:r>
              <a:rPr lang="en-AU" dirty="0" smtClean="0"/>
              <a:t>Drafted a healthcare exchange API based on this approach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p14="http://schemas.microsoft.com/office/powerpoint/2010/main" val="68858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 Key differences</a:t>
            </a:r>
            <a:endParaRPr lang="en-CA" dirty="0"/>
          </a:p>
        </p:txBody>
      </p:sp>
      <p:sp>
        <p:nvSpPr>
          <p:cNvPr id="4" name="Content Placeholder 3"/>
          <p:cNvSpPr>
            <a:spLocks noGrp="1"/>
          </p:cNvSpPr>
          <p:nvPr>
            <p:ph idx="1"/>
          </p:nvPr>
        </p:nvSpPr>
        <p:spPr/>
        <p:txBody>
          <a:bodyPr/>
          <a:lstStyle/>
          <a:p>
            <a:pPr lvl="0"/>
            <a:r>
              <a:rPr lang="en-US" dirty="0" smtClean="0"/>
              <a:t>Focus on </a:t>
            </a:r>
            <a:r>
              <a:rPr lang="en-US" b="1" dirty="0" smtClean="0"/>
              <a:t>Implementers</a:t>
            </a:r>
          </a:p>
          <a:p>
            <a:pPr lvl="0"/>
            <a:r>
              <a:rPr lang="en-US" dirty="0" smtClean="0"/>
              <a:t>Target support for </a:t>
            </a:r>
            <a:r>
              <a:rPr lang="en-US" b="1" dirty="0" smtClean="0"/>
              <a:t>common</a:t>
            </a:r>
            <a:r>
              <a:rPr lang="en-US" dirty="0" smtClean="0"/>
              <a:t> </a:t>
            </a:r>
            <a:r>
              <a:rPr lang="en-US" b="1" dirty="0" smtClean="0"/>
              <a:t>scenarios</a:t>
            </a:r>
          </a:p>
          <a:p>
            <a:r>
              <a:rPr lang="en-US" dirty="0" smtClean="0"/>
              <a:t>Leverage cross-industry </a:t>
            </a:r>
            <a:r>
              <a:rPr lang="en-US" b="1" dirty="0" smtClean="0"/>
              <a:t>web technologies</a:t>
            </a:r>
          </a:p>
          <a:p>
            <a:r>
              <a:rPr lang="en-US" dirty="0" smtClean="0"/>
              <a:t>Require </a:t>
            </a:r>
            <a:r>
              <a:rPr lang="en-US" b="1" dirty="0" smtClean="0"/>
              <a:t>human readability</a:t>
            </a:r>
            <a:r>
              <a:rPr lang="en-US" dirty="0" smtClean="0"/>
              <a:t> as base level of interoperability</a:t>
            </a:r>
          </a:p>
          <a:p>
            <a:r>
              <a:rPr lang="en-US" dirty="0" smtClean="0"/>
              <a:t>Make content </a:t>
            </a:r>
            <a:r>
              <a:rPr lang="en-US" b="1" dirty="0" smtClean="0"/>
              <a:t>freely available</a:t>
            </a:r>
          </a:p>
          <a:p>
            <a:r>
              <a:rPr lang="en-US" b="0" dirty="0" smtClean="0"/>
              <a:t>Support multiple </a:t>
            </a:r>
            <a:r>
              <a:rPr lang="en-US" b="1" dirty="0" smtClean="0"/>
              <a:t>paradigms </a:t>
            </a:r>
            <a:r>
              <a:rPr lang="en-US" b="0" dirty="0" smtClean="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dirty="0" smtClean="0">
                <a:solidFill>
                  <a:schemeClr val="tx1"/>
                </a:solidFill>
                <a:effectLst/>
                <a:latin typeface="+mn-lt"/>
                <a:ea typeface="+mn-ea"/>
                <a:cs typeface="+mn-cs"/>
              </a:rPr>
              <a:t>Demonstrate best practice </a:t>
            </a:r>
            <a:r>
              <a:rPr lang="en-US" sz="3100" b="1" dirty="0" smtClean="0">
                <a:solidFill>
                  <a:schemeClr val="tx1"/>
                </a:solidFill>
                <a:effectLst/>
                <a:latin typeface="+mn-lt"/>
                <a:ea typeface="+mn-ea"/>
                <a:cs typeface="+mn-cs"/>
              </a:rPr>
              <a:t>governance</a:t>
            </a:r>
            <a:endParaRPr lang="en-CA" sz="3100" dirty="0" smtClean="0">
              <a:effectLst/>
            </a:endParaRPr>
          </a:p>
        </p:txBody>
      </p:sp>
    </p:spTree>
    <p:extLst>
      <p:ext uri="{BB962C8B-B14F-4D97-AF65-F5344CB8AC3E}">
        <p14:creationId xmlns:p14="http://schemas.microsoft.com/office/powerpoint/2010/main" val="1763149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Implementer</a:t>
            </a:r>
            <a:r>
              <a:rPr lang="en-US" baseline="0" dirty="0" smtClean="0"/>
              <a:t> Focus</a:t>
            </a:r>
            <a:endParaRPr lang="en-CA" dirty="0"/>
          </a:p>
        </p:txBody>
      </p:sp>
      <p:sp>
        <p:nvSpPr>
          <p:cNvPr id="3" name="Content Placeholder 2"/>
          <p:cNvSpPr>
            <a:spLocks noGrp="1"/>
          </p:cNvSpPr>
          <p:nvPr>
            <p:ph idx="1"/>
          </p:nvPr>
        </p:nvSpPr>
        <p:spPr/>
        <p:txBody>
          <a:bodyPr/>
          <a:lstStyle/>
          <a:p>
            <a:r>
              <a:rPr lang="en-US" sz="2400" dirty="0" smtClean="0"/>
              <a:t>Specification is written for one target</a:t>
            </a:r>
            <a:r>
              <a:rPr lang="en-US" sz="2400" baseline="0" dirty="0" smtClean="0"/>
              <a:t> audience: implementers (that’s not just programmers)</a:t>
            </a:r>
          </a:p>
          <a:p>
            <a:pPr lvl="1"/>
            <a:r>
              <a:rPr lang="en-US" sz="2400" dirty="0" smtClean="0"/>
              <a:t>Rationale, modeling</a:t>
            </a:r>
            <a:r>
              <a:rPr lang="en-US" sz="2400" baseline="0" dirty="0" smtClean="0"/>
              <a:t> approaches, etc. kept elsewhere</a:t>
            </a:r>
          </a:p>
          <a:p>
            <a:pPr lvl="0"/>
            <a:r>
              <a:rPr lang="en-US" sz="2400" dirty="0" smtClean="0"/>
              <a:t>Multiple reference implementations from day 1</a:t>
            </a:r>
          </a:p>
          <a:p>
            <a:pPr lvl="0"/>
            <a:r>
              <a:rPr lang="en-US" sz="2400" dirty="0" smtClean="0"/>
              <a:t>Publicly available test servers</a:t>
            </a:r>
          </a:p>
          <a:p>
            <a:pPr lvl="0"/>
            <a:r>
              <a:rPr lang="en-US" sz="2400" dirty="0" smtClean="0"/>
              <a:t>Starter APIs published with spec</a:t>
            </a:r>
          </a:p>
          <a:p>
            <a:pPr lvl="1"/>
            <a:r>
              <a:rPr lang="en-US" sz="2400" dirty="0" smtClean="0"/>
              <a:t>C#, Java, Pascal, Swift, more coming</a:t>
            </a:r>
          </a:p>
          <a:p>
            <a:pPr lvl="0"/>
            <a:r>
              <a:rPr lang="en-US" sz="2400" dirty="0" smtClean="0"/>
              <a:t>Connectathons</a:t>
            </a:r>
            <a:r>
              <a:rPr lang="en-US" sz="2400" baseline="0" dirty="0" smtClean="0"/>
              <a:t> to verify specification approaches</a:t>
            </a:r>
          </a:p>
          <a:p>
            <a:pPr lvl="0"/>
            <a:r>
              <a:rPr lang="en-US" sz="2400" baseline="0" dirty="0" smtClean="0"/>
              <a:t>Instances you can read and understand</a:t>
            </a:r>
            <a:r>
              <a:rPr lang="en-US" sz="2400" dirty="0" smtClean="0"/>
              <a:t> </a:t>
            </a:r>
            <a:r>
              <a:rPr lang="en-US" sz="2400" dirty="0" smtClean="0">
                <a:sym typeface="Wingdings" pitchFamily="2" charset="2"/>
              </a:rPr>
              <a:t></a:t>
            </a:r>
          </a:p>
          <a:p>
            <a:pPr lvl="0"/>
            <a:r>
              <a:rPr lang="en-US" sz="2400" dirty="0" smtClean="0">
                <a:sym typeface="Wingdings" pitchFamily="2" charset="2"/>
              </a:rPr>
              <a:t>Lots of examples (and they’re valid too)</a:t>
            </a:r>
            <a:endParaRPr lang="en-US" sz="2400" baseline="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sp>
        <p:nvSpPr>
          <p:cNvPr id="5" name="Content Placeholder 2"/>
          <p:cNvSpPr txBox="1">
            <a:spLocks/>
          </p:cNvSpPr>
          <p:nvPr/>
        </p:nvSpPr>
        <p:spPr bwMode="auto">
          <a:xfrm>
            <a:off x="7020272" y="3133383"/>
            <a:ext cx="187220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HL7.Fhir.Instance.Model;</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HL7.Fhir.Instance.Parsers;</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HL7.Fhir.Instance.Support;</a:t>
            </a:r>
          </a:p>
          <a:p>
            <a:pPr marL="0" indent="0">
              <a:spcBef>
                <a:spcPts val="0"/>
              </a:spcBef>
              <a:buFont typeface="Wingdings" pitchFamily="2" charset="2"/>
              <a:buNone/>
            </a:pPr>
            <a:endParaRPr lang="en-US" sz="700" noProof="1" smtClean="0">
              <a:solidFill>
                <a:srgbClr val="2B91AF"/>
              </a:solidFill>
              <a:latin typeface="Consolas"/>
            </a:endParaRPr>
          </a:p>
          <a:p>
            <a:pPr marL="0" indent="0">
              <a:spcBef>
                <a:spcPts val="0"/>
              </a:spcBef>
              <a:buFont typeface="Wingdings" pitchFamily="2" charset="2"/>
              <a:buNone/>
            </a:pPr>
            <a:r>
              <a:rPr lang="nl-NL" sz="700" noProof="1" smtClean="0">
                <a:solidFill>
                  <a:srgbClr val="2B91AF"/>
                </a:solidFill>
                <a:latin typeface="Consolas"/>
              </a:rPr>
              <a:t>XmlReader</a:t>
            </a:r>
            <a:r>
              <a:rPr lang="nl-NL" sz="700" noProof="1" smtClean="0">
                <a:solidFill>
                  <a:prstClr val="black"/>
                </a:solidFill>
                <a:latin typeface="Consolas"/>
              </a:rPr>
              <a:t> xr = </a:t>
            </a:r>
            <a:r>
              <a:rPr lang="nl-NL" sz="700" noProof="1" smtClean="0">
                <a:solidFill>
                  <a:srgbClr val="2B91AF"/>
                </a:solidFill>
                <a:latin typeface="Consolas"/>
              </a:rPr>
              <a:t>XmlReader</a:t>
            </a:r>
            <a:r>
              <a:rPr lang="nl-NL" sz="700" noProof="1" smtClean="0">
                <a:solidFill>
                  <a:prstClr val="black"/>
                </a:solidFill>
                <a:latin typeface="Consolas"/>
              </a:rPr>
              <a:t>.Create(</a:t>
            </a:r>
          </a:p>
          <a:p>
            <a:pPr marL="0" indent="0">
              <a:spcBef>
                <a:spcPts val="0"/>
              </a:spcBef>
              <a:buFont typeface="Wingdings" pitchFamily="2" charset="2"/>
              <a:buNone/>
            </a:pPr>
            <a:r>
              <a:rPr lang="nl-NL" sz="700" noProof="1" smtClean="0">
                <a:solidFill>
                  <a:prstClr val="black"/>
                </a:solidFill>
                <a:latin typeface="Consolas"/>
              </a:rPr>
              <a:t>	</a:t>
            </a:r>
            <a:r>
              <a:rPr lang="nl-NL" sz="700" noProof="1" smtClean="0">
                <a:solidFill>
                  <a:srgbClr val="0000FF"/>
                </a:solidFill>
                <a:latin typeface="Consolas"/>
              </a:rPr>
              <a:t>new </a:t>
            </a:r>
            <a:r>
              <a:rPr lang="nl-NL" sz="700" noProof="1" smtClean="0">
                <a:solidFill>
                  <a:srgbClr val="2B91AF"/>
                </a:solidFill>
                <a:latin typeface="Consolas"/>
              </a:rPr>
              <a:t>StreamRead</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XmlFhirReader</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JsonTextReader</a:t>
            </a:r>
            <a:r>
              <a:rPr lang="en-US" sz="700" noProof="1" smtClean="0">
                <a:solidFill>
                  <a:prstClr val="black"/>
                </a:solidFill>
                <a:latin typeface="Consolas"/>
              </a:rPr>
              <a:t> jr =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JsonTe</a:t>
            </a:r>
            <a:endParaRPr lang="en-US"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a:t>
            </a:r>
            <a:r>
              <a:rPr lang="en-US" sz="700" noProof="1" smtClean="0">
                <a:solidFill>
                  <a:prstClr val="black"/>
                </a:solidFill>
                <a:latin typeface="Consolas"/>
              </a:rPr>
              <a:t>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StreamRead</a:t>
            </a:r>
            <a:endParaRPr lang="en-US" sz="700" noProof="1" smtClean="0">
              <a:solidFill>
                <a:prstClr val="black"/>
              </a:solidFill>
              <a:latin typeface="Consolas"/>
            </a:endParaRPr>
          </a:p>
          <a:p>
            <a:pPr marL="0" indent="0">
              <a:spcBef>
                <a:spcPts val="0"/>
              </a:spcBef>
              <a:buFont typeface="Wingdings" pitchFamily="2" charset="2"/>
              <a:buNone/>
            </a:pPr>
            <a:r>
              <a:rPr lang="nl-NL" sz="700" noProof="1" smtClean="0">
                <a:latin typeface="Consolas"/>
              </a:rPr>
              <a:t>//</a:t>
            </a:r>
            <a:r>
              <a:rPr lang="nl-NL" sz="700" noProof="1" smtClean="0">
                <a:solidFill>
                  <a:srgbClr val="2B91AF"/>
                </a:solidFill>
                <a:latin typeface="Consolas"/>
              </a:rPr>
              <a:t> 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JsonFhirRe</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ErrorList</a:t>
            </a:r>
            <a:r>
              <a:rPr lang="nl-NL" sz="700" noProof="1" smtClean="0">
                <a:solidFill>
                  <a:prstClr val="black"/>
                </a:solidFill>
                <a:latin typeface="Consolas"/>
              </a:rPr>
              <a:t> errors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ErrorList</a:t>
            </a:r>
            <a:r>
              <a:rPr lang="nl-NL" sz="700" noProof="1" smtClean="0">
                <a:solidFill>
                  <a:prstClr val="black"/>
                </a:solidFill>
                <a:latin typeface="Consolas"/>
              </a:rPr>
              <a:t>(</a:t>
            </a:r>
          </a:p>
          <a:p>
            <a:pPr marL="0" indent="0">
              <a:spcBef>
                <a:spcPts val="0"/>
              </a:spcBef>
              <a:buFont typeface="Wingdings" pitchFamily="2" charset="2"/>
              <a:buNone/>
            </a:pPr>
            <a:r>
              <a:rPr lang="nl-NL" sz="700" noProof="1" smtClean="0">
                <a:solidFill>
                  <a:srgbClr val="2B91AF"/>
                </a:solidFill>
                <a:latin typeface="Consolas"/>
              </a:rPr>
              <a:t>LabReport</a:t>
            </a:r>
            <a:r>
              <a:rPr lang="nl-NL" sz="700" noProof="1" smtClean="0">
                <a:solidFill>
                  <a:prstClr val="black"/>
                </a:solidFill>
                <a:latin typeface="Consolas"/>
              </a:rPr>
              <a:t> rep = (</a:t>
            </a:r>
            <a:r>
              <a:rPr lang="nl-NL" sz="700" noProof="1" smtClean="0">
                <a:solidFill>
                  <a:srgbClr val="2B91AF"/>
                </a:solidFill>
                <a:latin typeface="Consolas"/>
              </a:rPr>
              <a:t>LabReport</a:t>
            </a:r>
            <a:r>
              <a:rPr lang="nl-NL" sz="700" noProof="1" smtClean="0">
                <a:solidFill>
                  <a:prstClr val="black"/>
                </a:solidFill>
                <a:latin typeface="Consolas"/>
              </a:rPr>
              <a:t>)</a:t>
            </a:r>
            <a:r>
              <a:rPr lang="nl-NL" sz="700" noProof="1" smtClean="0">
                <a:solidFill>
                  <a:srgbClr val="2B91AF"/>
                </a:solidFill>
                <a:latin typeface="Consolas"/>
              </a:rPr>
              <a:t>Resour</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Assert</a:t>
            </a:r>
            <a:r>
              <a:rPr lang="nl-NL" sz="700" noProof="1" smtClean="0">
                <a:solidFill>
                  <a:prstClr val="black"/>
                </a:solidFill>
                <a:latin typeface="Consolas"/>
              </a:rPr>
              <a:t>.IsTrue(errors.Count() == 0</a:t>
            </a:r>
            <a:endParaRPr lang="nl-NL" sz="700" noProof="1">
              <a:solidFill>
                <a:prstClr val="black"/>
              </a:solidFill>
              <a:latin typeface="Consolas"/>
            </a:endParaRPr>
          </a:p>
        </p:txBody>
      </p:sp>
    </p:spTree>
    <p:extLst>
      <p:ext uri="{BB962C8B-B14F-4D97-AF65-F5344CB8AC3E}">
        <p14:creationId xmlns:p14="http://schemas.microsoft.com/office/powerpoint/2010/main" val="7267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smtClean="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endPar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endParaRPr>
          </a:p>
        </p:txBody>
      </p:sp>
      <p:sp>
        <p:nvSpPr>
          <p:cNvPr id="2" name="Title 1"/>
          <p:cNvSpPr>
            <a:spLocks noGrp="1"/>
          </p:cNvSpPr>
          <p:nvPr>
            <p:ph type="title"/>
          </p:nvPr>
        </p:nvSpPr>
        <p:spPr/>
        <p:txBody>
          <a:bodyPr/>
          <a:lstStyle/>
          <a:p>
            <a:r>
              <a:rPr lang="en-US" dirty="0" smtClean="0"/>
              <a:t>Support</a:t>
            </a:r>
            <a:r>
              <a:rPr lang="en-US" baseline="0" dirty="0" smtClean="0"/>
              <a:t> “Common” Scenarios</a:t>
            </a:r>
            <a:endParaRPr lang="en-CA" dirty="0"/>
          </a:p>
        </p:txBody>
      </p:sp>
      <p:sp>
        <p:nvSpPr>
          <p:cNvPr id="3" name="Content Placeholder 2"/>
          <p:cNvSpPr>
            <a:spLocks noGrp="1"/>
          </p:cNvSpPr>
          <p:nvPr>
            <p:ph idx="1"/>
          </p:nvPr>
        </p:nvSpPr>
        <p:spPr/>
        <p:txBody>
          <a:bodyPr/>
          <a:lstStyle/>
          <a:p>
            <a:r>
              <a:rPr lang="en-US" dirty="0" smtClean="0"/>
              <a:t>Inclusion of content in core specification is based on “80%” rule</a:t>
            </a:r>
          </a:p>
          <a:p>
            <a:pPr lvl="1"/>
            <a:r>
              <a:rPr lang="en-US" dirty="0" smtClean="0"/>
              <a:t>Only include data elements we are confident that most (~80%) of normal implementations using that resource will make use of</a:t>
            </a:r>
          </a:p>
          <a:p>
            <a:pPr lvl="1"/>
            <a:r>
              <a:rPr lang="en-US" dirty="0" smtClean="0"/>
              <a:t>Other content in extensions (more on this later)</a:t>
            </a:r>
          </a:p>
          <a:p>
            <a:pPr lvl="1"/>
            <a:r>
              <a:rPr lang="en-US" dirty="0" smtClean="0"/>
              <a:t>Easy to say, governance challenge to achieve</a:t>
            </a:r>
          </a:p>
          <a:p>
            <a:r>
              <a:rPr lang="en-US" dirty="0" smtClean="0"/>
              <a:t>Resources are simple and easy to understand &amp; use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13899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ISO AD type</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dirty="0" err="1" smtClean="0"/>
              <a:t>isNotOrdered</a:t>
            </a:r>
            <a:r>
              <a:rPr lang="en-US" dirty="0"/>
              <a:t>, updateMode, </a:t>
            </a:r>
            <a:r>
              <a:rPr lang="en-US" dirty="0" err="1"/>
              <a:t>flavorId</a:t>
            </a:r>
            <a:r>
              <a:rPr lang="en-US" dirty="0"/>
              <a:t>, </a:t>
            </a:r>
            <a:r>
              <a:rPr lang="en-US" dirty="0" err="1"/>
              <a:t>nullFlavor</a:t>
            </a:r>
            <a:r>
              <a:rPr lang="en-US" dirty="0"/>
              <a:t>, </a:t>
            </a:r>
            <a:r>
              <a:rPr lang="en-US" dirty="0" err="1"/>
              <a:t>controlAct</a:t>
            </a:r>
            <a:r>
              <a:rPr lang="en-US" dirty="0"/>
              <a:t> root &amp; extension, </a:t>
            </a:r>
            <a:r>
              <a:rPr lang="en-US" dirty="0" err="1"/>
              <a:t>validTime</a:t>
            </a:r>
            <a:r>
              <a:rPr lang="en-US" dirty="0"/>
              <a:t> low and high, useable period (GTS – no room on the </a:t>
            </a:r>
            <a:r>
              <a:rPr lang="en-US" dirty="0" smtClean="0"/>
              <a:t>slide), use</a:t>
            </a:r>
          </a:p>
          <a:p>
            <a:pPr lvl="1"/>
            <a:r>
              <a:rPr lang="en-US" dirty="0" smtClean="0"/>
              <a:t>home, primary home, vacation home, workplace, direct, public, bad, physical, postal, temporary, alphabetic, ideographic, syllabic, search, </a:t>
            </a:r>
            <a:r>
              <a:rPr lang="en-US" dirty="0" err="1" smtClean="0"/>
              <a:t>soundex</a:t>
            </a:r>
            <a:r>
              <a:rPr lang="en-US" dirty="0" smtClean="0"/>
              <a:t>, phonetic</a:t>
            </a:r>
          </a:p>
          <a:p>
            <a:r>
              <a:rPr lang="en-US" dirty="0" smtClean="0"/>
              <a:t>0..* parts, each with:</a:t>
            </a:r>
          </a:p>
          <a:p>
            <a:pPr lvl="1"/>
            <a:r>
              <a:rPr lang="en-US" dirty="0" smtClean="0"/>
              <a:t>value, code</a:t>
            </a:r>
            <a:r>
              <a:rPr lang="en-US" dirty="0"/>
              <a:t>, code system, code system name, code system version</a:t>
            </a:r>
            <a:r>
              <a:rPr lang="en-US" dirty="0" smtClean="0"/>
              <a:t>, language, type:</a:t>
            </a:r>
          </a:p>
          <a:p>
            <a:pPr lvl="2"/>
            <a:r>
              <a:rPr lang="en-US" dirty="0" smtClean="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a:t>
            </a:r>
            <a:br>
              <a:rPr lang="en-US" dirty="0" smtClean="0"/>
            </a:br>
            <a:r>
              <a:rPr lang="en-US" dirty="0" smtClean="0"/>
              <a:t>postal code, delivery point identifier</a:t>
            </a:r>
          </a:p>
        </p:txBody>
      </p:sp>
    </p:spTree>
    <p:extLst>
      <p:ext uri="{BB962C8B-B14F-4D97-AF65-F5344CB8AC3E}">
        <p14:creationId xmlns:p14="http://schemas.microsoft.com/office/powerpoint/2010/main" val="162103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FHIR Address</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dirty="0" err="1" smtClean="0">
                <a:solidFill>
                  <a:srgbClr val="FF0000"/>
                </a:solidFill>
              </a:rPr>
              <a:t>isNotOrdered</a:t>
            </a:r>
            <a:r>
              <a:rPr lang="en-US" strike="sngStrike" dirty="0">
                <a:solidFill>
                  <a:srgbClr val="FF0000"/>
                </a:solidFill>
              </a:rPr>
              <a:t>, updateMode, </a:t>
            </a:r>
            <a:r>
              <a:rPr lang="en-US" strike="sngStrike" dirty="0" err="1">
                <a:solidFill>
                  <a:srgbClr val="FF0000"/>
                </a:solidFill>
              </a:rPr>
              <a:t>flavorId</a:t>
            </a:r>
            <a:r>
              <a:rPr lang="en-US" strike="sngStrike" dirty="0">
                <a:solidFill>
                  <a:srgbClr val="FF0000"/>
                </a:solidFill>
              </a:rPr>
              <a:t>, </a:t>
            </a:r>
            <a:r>
              <a:rPr lang="en-US" strike="sngStrike" dirty="0" err="1">
                <a:solidFill>
                  <a:srgbClr val="FF0000"/>
                </a:solidFill>
              </a:rPr>
              <a:t>nullFlavor</a:t>
            </a:r>
            <a:r>
              <a:rPr lang="en-US" strike="sngStrike" dirty="0">
                <a:solidFill>
                  <a:srgbClr val="FF0000"/>
                </a:solidFill>
              </a:rPr>
              <a:t>, </a:t>
            </a:r>
            <a:r>
              <a:rPr lang="en-US" strike="sngStrike" dirty="0" err="1">
                <a:solidFill>
                  <a:srgbClr val="FF0000"/>
                </a:solidFill>
              </a:rPr>
              <a:t>controlAct</a:t>
            </a:r>
            <a:r>
              <a:rPr lang="en-US" strike="sngStrike" dirty="0">
                <a:solidFill>
                  <a:srgbClr val="FF0000"/>
                </a:solidFill>
              </a:rPr>
              <a:t> root &amp; extension, </a:t>
            </a:r>
            <a:r>
              <a:rPr lang="en-US" strike="sngStrike" dirty="0" err="1">
                <a:solidFill>
                  <a:srgbClr val="FF0000"/>
                </a:solidFill>
              </a:rPr>
              <a:t>validTime</a:t>
            </a:r>
            <a:r>
              <a:rPr lang="en-US" strike="sngStrike" dirty="0">
                <a:solidFill>
                  <a:srgbClr val="FF0000"/>
                </a:solidFill>
              </a:rPr>
              <a:t> low and high, useable </a:t>
            </a:r>
            <a:r>
              <a:rPr lang="en-US" b="1" dirty="0" smtClean="0"/>
              <a:t>period</a:t>
            </a:r>
            <a:r>
              <a:rPr lang="en-US" dirty="0" smtClean="0"/>
              <a:t> (low, high)</a:t>
            </a:r>
            <a:r>
              <a:rPr lang="en-US" strike="sngStrike" dirty="0" smtClean="0">
                <a:solidFill>
                  <a:srgbClr val="FF0000"/>
                </a:solidFill>
              </a:rPr>
              <a:t> </a:t>
            </a:r>
            <a:r>
              <a:rPr lang="en-US" strike="sngStrike" dirty="0">
                <a:solidFill>
                  <a:srgbClr val="FF0000"/>
                </a:solidFill>
              </a:rPr>
              <a:t>(GTS – no room on the </a:t>
            </a:r>
            <a:r>
              <a:rPr lang="en-US" strike="sngStrike" dirty="0" smtClean="0">
                <a:solidFill>
                  <a:srgbClr val="FF0000"/>
                </a:solidFill>
              </a:rPr>
              <a:t>slide), </a:t>
            </a:r>
            <a:r>
              <a:rPr lang="en-US" b="1" dirty="0" smtClean="0"/>
              <a:t>use</a:t>
            </a:r>
          </a:p>
          <a:p>
            <a:pPr lvl="1"/>
            <a:r>
              <a:rPr lang="en-US" b="1" dirty="0" smtClean="0"/>
              <a:t>home</a:t>
            </a:r>
            <a:r>
              <a:rPr lang="en-US" strike="sngStrike" dirty="0" smtClean="0">
                <a:solidFill>
                  <a:srgbClr val="FF0000"/>
                </a:solidFill>
              </a:rPr>
              <a:t>, primary home, vacation home, </a:t>
            </a:r>
            <a:r>
              <a:rPr lang="en-US" b="1" dirty="0" smtClean="0"/>
              <a:t>work</a:t>
            </a:r>
            <a:r>
              <a:rPr lang="en-US" strike="sngStrike" dirty="0" smtClean="0">
                <a:solidFill>
                  <a:srgbClr val="FF0000"/>
                </a:solidFill>
              </a:rPr>
              <a:t>place, direct, public, bad, physical, postal, </a:t>
            </a:r>
            <a:r>
              <a:rPr lang="en-US" b="1" dirty="0" smtClean="0"/>
              <a:t>temp</a:t>
            </a:r>
            <a:r>
              <a:rPr lang="en-US" strike="sngStrike" dirty="0" smtClean="0">
                <a:solidFill>
                  <a:srgbClr val="FF0000"/>
                </a:solidFill>
              </a:rPr>
              <a:t>orary, alphabetic, ideographic, syllabic, search, </a:t>
            </a:r>
            <a:r>
              <a:rPr lang="en-US" strike="sngStrike" dirty="0" err="1" smtClean="0">
                <a:solidFill>
                  <a:srgbClr val="FF0000"/>
                </a:solidFill>
              </a:rPr>
              <a:t>soundex</a:t>
            </a:r>
            <a:r>
              <a:rPr lang="en-US" strike="sngStrike" dirty="0" smtClean="0">
                <a:solidFill>
                  <a:srgbClr val="FF0000"/>
                </a:solidFill>
              </a:rPr>
              <a:t>, phonetic, </a:t>
            </a:r>
            <a:r>
              <a:rPr lang="en-US" dirty="0" smtClean="0"/>
              <a:t>old</a:t>
            </a:r>
          </a:p>
          <a:p>
            <a:r>
              <a:rPr lang="en-US" strike="sngStrike" dirty="0" smtClean="0">
                <a:solidFill>
                  <a:srgbClr val="FF0000"/>
                </a:solidFill>
              </a:rPr>
              <a:t>0..* parts, each </a:t>
            </a:r>
            <a:r>
              <a:rPr lang="en-US" strike="sngStrike" dirty="0" err="1" smtClean="0">
                <a:solidFill>
                  <a:srgbClr val="FF0000"/>
                </a:solidFill>
              </a:rPr>
              <a:t>with:</a:t>
            </a:r>
            <a:r>
              <a:rPr lang="en-US" dirty="0" err="1" smtClean="0"/>
              <a:t>text</a:t>
            </a:r>
            <a:endParaRPr lang="en-US" dirty="0" smtClean="0"/>
          </a:p>
          <a:p>
            <a:pPr lvl="1"/>
            <a:r>
              <a:rPr lang="en-US" strike="sngStrike" dirty="0" smtClean="0">
                <a:solidFill>
                  <a:srgbClr val="FF0000"/>
                </a:solidFill>
              </a:rPr>
              <a:t>value, code</a:t>
            </a:r>
            <a:r>
              <a:rPr lang="en-US" strike="sngStrike" dirty="0">
                <a:solidFill>
                  <a:srgbClr val="FF0000"/>
                </a:solidFill>
              </a:rPr>
              <a:t>, code system, code system name, code system version</a:t>
            </a:r>
            <a:r>
              <a:rPr lang="en-US" strike="sngStrike" dirty="0" smtClean="0">
                <a:solidFill>
                  <a:srgbClr val="FF0000"/>
                </a:solidFill>
              </a:rPr>
              <a:t>, language, type:</a:t>
            </a:r>
          </a:p>
          <a:p>
            <a:pPr lvl="2"/>
            <a:r>
              <a:rPr lang="en-US" strike="sngStrike" dirty="0" smtClean="0">
                <a:solidFill>
                  <a:srgbClr val="FF0000"/>
                </a:solidFill>
              </a:rPr>
              <a:t>address </a:t>
            </a:r>
            <a:r>
              <a:rPr lang="en-US" b="1" dirty="0" smtClean="0"/>
              <a:t>line</a:t>
            </a:r>
            <a:r>
              <a:rPr lang="en-US" strike="sngStrike" dirty="0" smtClean="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dirty="0" smtClean="0"/>
              <a:t>country</a:t>
            </a:r>
            <a:r>
              <a:rPr lang="en-US" strike="sngStrike" dirty="0" smtClean="0">
                <a:solidFill>
                  <a:srgbClr val="FF0000"/>
                </a:solidFill>
              </a:rPr>
              <a:t>, county or parish, </a:t>
            </a:r>
            <a:r>
              <a:rPr lang="en-US" strike="sngStrike" dirty="0" err="1" smtClean="0">
                <a:solidFill>
                  <a:srgbClr val="FF0000"/>
                </a:solidFill>
              </a:rPr>
              <a:t>municipality</a:t>
            </a:r>
            <a:r>
              <a:rPr lang="en-US" b="1" dirty="0" err="1" smtClean="0"/>
              <a:t>city</a:t>
            </a:r>
            <a:r>
              <a:rPr lang="en-US" strike="sngStrike" dirty="0" smtClean="0">
                <a:solidFill>
                  <a:srgbClr val="FF0000"/>
                </a:solidFill>
              </a:rPr>
              <a:t>, delimiter, post box, precinct, </a:t>
            </a:r>
            <a:br>
              <a:rPr lang="en-US" strike="sngStrike" dirty="0" smtClean="0">
                <a:solidFill>
                  <a:srgbClr val="FF0000"/>
                </a:solidFill>
              </a:rPr>
            </a:br>
            <a:r>
              <a:rPr lang="en-US" b="1" dirty="0" smtClean="0"/>
              <a:t>state</a:t>
            </a:r>
            <a:r>
              <a:rPr lang="en-US" strike="sngStrike" dirty="0" smtClean="0">
                <a:solidFill>
                  <a:srgbClr val="FF0000"/>
                </a:solidFill>
              </a:rPr>
              <a:t> or province, postal </a:t>
            </a:r>
            <a:r>
              <a:rPr lang="en-US" strike="sngStrike" dirty="0" err="1" smtClean="0">
                <a:solidFill>
                  <a:srgbClr val="FF0000"/>
                </a:solidFill>
              </a:rPr>
              <a:t>code</a:t>
            </a:r>
            <a:r>
              <a:rPr lang="en-US" b="1" dirty="0" err="1" smtClean="0"/>
              <a:t>zip</a:t>
            </a:r>
            <a:r>
              <a:rPr lang="en-US" strike="sngStrike" dirty="0" smtClean="0">
                <a:solidFill>
                  <a:srgbClr val="FF0000"/>
                </a:solidFill>
              </a:rPr>
              <a:t>, delivery point identifier</a:t>
            </a:r>
          </a:p>
        </p:txBody>
      </p:sp>
    </p:spTree>
    <p:extLst>
      <p:ext uri="{BB962C8B-B14F-4D97-AF65-F5344CB8AC3E}">
        <p14:creationId xmlns:p14="http://schemas.microsoft.com/office/powerpoint/2010/main" val="11350617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Won’t extensions break interoperability?</a:t>
            </a:r>
            <a:endParaRPr lang="en-CA" dirty="0"/>
          </a:p>
        </p:txBody>
      </p:sp>
      <p:sp>
        <p:nvSpPr>
          <p:cNvPr id="3" name="Content Placeholder 2"/>
          <p:cNvSpPr>
            <a:spLocks noGrp="1"/>
          </p:cNvSpPr>
          <p:nvPr>
            <p:ph idx="1"/>
          </p:nvPr>
        </p:nvSpPr>
        <p:spPr/>
        <p:txBody>
          <a:bodyPr/>
          <a:lstStyle/>
          <a:p>
            <a:r>
              <a:rPr lang="en-US" dirty="0" smtClean="0"/>
              <a:t>The 80% + narrative helps provide “base” interoperability</a:t>
            </a:r>
          </a:p>
          <a:p>
            <a:endParaRPr lang="en-US" dirty="0" smtClean="0"/>
          </a:p>
          <a:p>
            <a:r>
              <a:rPr lang="en-US" dirty="0" smtClean="0"/>
              <a:t>For “robust” interoperability</a:t>
            </a:r>
          </a:p>
          <a:p>
            <a:pPr lvl="1"/>
            <a:r>
              <a:rPr lang="en-US" dirty="0" smtClean="0"/>
              <a:t>Profile – constrains structure</a:t>
            </a:r>
          </a:p>
          <a:p>
            <a:pPr lvl="1"/>
            <a:r>
              <a:rPr lang="en-US" dirty="0" smtClean="0"/>
              <a:t>Conformance – constrains behavior</a:t>
            </a:r>
          </a:p>
          <a:p>
            <a:pPr lvl="2"/>
            <a:r>
              <a:rPr lang="en-US" dirty="0" smtClean="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10923948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technologies</a:t>
            </a:r>
            <a:endParaRPr lang="en-CA" dirty="0"/>
          </a:p>
        </p:txBody>
      </p:sp>
      <p:sp>
        <p:nvSpPr>
          <p:cNvPr id="3" name="Content Placeholder 2"/>
          <p:cNvSpPr>
            <a:spLocks noGrp="1"/>
          </p:cNvSpPr>
          <p:nvPr>
            <p:ph idx="1"/>
          </p:nvPr>
        </p:nvSpPr>
        <p:spPr/>
        <p:txBody>
          <a:bodyPr/>
          <a:lstStyle/>
          <a:p>
            <a:r>
              <a:rPr lang="en-CA" dirty="0" smtClean="0"/>
              <a:t>Instances shared using XML &amp; JSON</a:t>
            </a:r>
          </a:p>
          <a:p>
            <a:r>
              <a:rPr lang="en-CA" dirty="0" smtClean="0"/>
              <a:t>Web calls work the same way they do for Google &amp; Twitter</a:t>
            </a:r>
          </a:p>
          <a:p>
            <a:r>
              <a:rPr lang="en-CA" dirty="0" smtClean="0"/>
              <a:t>Rely on HTTPS, </a:t>
            </a:r>
            <a:r>
              <a:rPr lang="en-CA" dirty="0" err="1" smtClean="0"/>
              <a:t>Oauth</a:t>
            </a:r>
            <a:r>
              <a:rPr lang="en-CA" dirty="0" smtClean="0"/>
              <a:t>, etc. for security functions</a:t>
            </a:r>
          </a:p>
          <a:p>
            <a:r>
              <a:rPr lang="en-US" dirty="0" smtClean="0"/>
              <a:t>Benefits</a:t>
            </a:r>
          </a:p>
          <a:p>
            <a:pPr lvl="1"/>
            <a:r>
              <a:rPr lang="en-US" dirty="0" smtClean="0"/>
              <a:t>Cross-Industry standards</a:t>
            </a:r>
          </a:p>
          <a:p>
            <a:pPr lvl="1"/>
            <a:r>
              <a:rPr lang="en-US" dirty="0" smtClean="0"/>
              <a:t>Well supported by tools</a:t>
            </a:r>
          </a:p>
          <a:p>
            <a:pPr lvl="1"/>
            <a:r>
              <a:rPr lang="en-US" dirty="0" smtClean="0"/>
              <a:t>Understood by developers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sp>
        <p:nvSpPr>
          <p:cNvPr id="5" name="Rectangle 4"/>
          <p:cNvSpPr/>
          <p:nvPr/>
        </p:nvSpPr>
        <p:spPr>
          <a:xfrm rot="1342982">
            <a:off x="195075" y="2958290"/>
            <a:ext cx="8640960" cy="2646878"/>
          </a:xfrm>
          <a:prstGeom prst="rect">
            <a:avLst/>
          </a:prstGeom>
          <a:noFill/>
        </p:spPr>
        <p:txBody>
          <a:bodyPr wrap="square" lIns="91440" tIns="45720" rIns="91440" bIns="45720">
            <a:spAutoFit/>
          </a:bodyPr>
          <a:lstStyle/>
          <a:p>
            <a:pPr algn="ctr"/>
            <a:r>
              <a:rPr lang="en-US" sz="16600" b="1" cap="none" spc="0" dirty="0" smtClean="0">
                <a:ln w="12700">
                  <a:noFill/>
                  <a:prstDash val="solid"/>
                </a:ln>
                <a:solidFill>
                  <a:schemeClr val="accent1">
                    <a:alpha val="5000"/>
                  </a:schemeClr>
                </a:solidFill>
                <a:effectLst>
                  <a:outerShdw blurRad="41275" dist="20320" dir="1800000" algn="tl" rotWithShape="0">
                    <a:srgbClr val="000000">
                      <a:alpha val="40000"/>
                    </a:srgbClr>
                  </a:outerShdw>
                </a:effectLst>
              </a:rPr>
              <a:t>http://...</a:t>
            </a:r>
            <a:endParaRPr lang="en-US" sz="16600" b="1" cap="none" spc="0" dirty="0">
              <a:ln w="12700">
                <a:noFill/>
                <a:prstDash val="solid"/>
              </a:ln>
              <a:solidFill>
                <a:schemeClr val="accent1">
                  <a:alpha val="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48829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a:t>
            </a:r>
            <a:endParaRPr lang="en-US" dirty="0"/>
          </a:p>
        </p:txBody>
      </p:sp>
      <p:pic>
        <p:nvPicPr>
          <p:cNvPr id="5" name="Picture 2" descr="Brett Marquard"/>
          <p:cNvPicPr>
            <a:picLocks noChangeAspect="1" noChangeArrowheads="1"/>
          </p:cNvPicPr>
          <p:nvPr/>
        </p:nvPicPr>
        <p:blipFill>
          <a:blip r:embed="rId2" cstate="print"/>
          <a:srcRect/>
          <a:stretch>
            <a:fillRect/>
          </a:stretch>
        </p:blipFill>
        <p:spPr bwMode="auto">
          <a:xfrm>
            <a:off x="6705600" y="1905000"/>
            <a:ext cx="1968954" cy="228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ontent Placeholder 5"/>
          <p:cNvSpPr>
            <a:spLocks noGrp="1"/>
          </p:cNvSpPr>
          <p:nvPr>
            <p:ph idx="1"/>
          </p:nvPr>
        </p:nvSpPr>
        <p:spPr>
          <a:xfrm>
            <a:off x="381000" y="1828800"/>
            <a:ext cx="6096000" cy="4419600"/>
          </a:xfrm>
        </p:spPr>
        <p:txBody>
          <a:bodyPr/>
          <a:lstStyle/>
          <a:p>
            <a:r>
              <a:rPr lang="en-US" dirty="0" smtClean="0"/>
              <a:t>Brett Marquard </a:t>
            </a:r>
          </a:p>
          <a:p>
            <a:pPr lvl="1"/>
            <a:r>
              <a:rPr lang="en-US" dirty="0" smtClean="0">
                <a:latin typeface="Franklin Gothic Book" pitchFamily="34" charset="0"/>
                <a:ea typeface="ＭＳ Ｐゴシック" pitchFamily="34" charset="-128"/>
              </a:rPr>
              <a:t>Principal, River Rock Associates</a:t>
            </a:r>
          </a:p>
          <a:p>
            <a:pPr lvl="1"/>
            <a:r>
              <a:rPr lang="en-US" dirty="0" smtClean="0">
                <a:latin typeface="Franklin Gothic Book" pitchFamily="34" charset="0"/>
                <a:ea typeface="ＭＳ Ｐゴシック" pitchFamily="34" charset="-128"/>
              </a:rPr>
              <a:t>Extensive EHR experience</a:t>
            </a:r>
          </a:p>
          <a:p>
            <a:pPr lvl="1" eaLnBrk="1" hangingPunct="1">
              <a:defRPr/>
            </a:pPr>
            <a:r>
              <a:rPr lang="en-US" dirty="0">
                <a:latin typeface="Franklin Gothic Book" pitchFamily="34" charset="0"/>
                <a:ea typeface="ＭＳ Ｐゴシック" pitchFamily="34" charset="-128"/>
              </a:rPr>
              <a:t>Primary Editor, </a:t>
            </a:r>
            <a:r>
              <a:rPr lang="en-US" dirty="0" smtClean="0">
                <a:latin typeface="Franklin Gothic Book" pitchFamily="34" charset="0"/>
                <a:ea typeface="ＭＳ Ｐゴシック" pitchFamily="34" charset="-128"/>
              </a:rPr>
              <a:t>Consolidated CDA</a:t>
            </a:r>
          </a:p>
          <a:p>
            <a:pPr lvl="1" eaLnBrk="1" hangingPunct="1">
              <a:defRPr/>
            </a:pPr>
            <a:r>
              <a:rPr lang="en-US" dirty="0" smtClean="0">
                <a:latin typeface="Franklin Gothic Book" pitchFamily="34" charset="0"/>
                <a:ea typeface="ＭＳ Ｐゴシック" pitchFamily="34" charset="-128"/>
              </a:rPr>
              <a:t>Primary </a:t>
            </a:r>
            <a:r>
              <a:rPr lang="en-US" dirty="0">
                <a:latin typeface="Franklin Gothic Book" pitchFamily="34" charset="0"/>
                <a:ea typeface="ＭＳ Ｐゴシック" pitchFamily="34" charset="-128"/>
              </a:rPr>
              <a:t>Editor, Data Access Framework (DAF) FHIR IG</a:t>
            </a:r>
          </a:p>
          <a:p>
            <a:pPr lvl="1"/>
            <a:r>
              <a:rPr lang="en-US" sz="2800" dirty="0" smtClean="0">
                <a:latin typeface="Franklin Gothic Book" pitchFamily="34" charset="0"/>
                <a:ea typeface="ＭＳ Ｐゴシック" pitchFamily="34" charset="-128"/>
                <a:hlinkClick r:id="rId3"/>
              </a:rPr>
              <a:t>brett@riverrockassociates.com</a:t>
            </a:r>
            <a:endParaRPr lang="en-US" sz="2800" dirty="0" smtClean="0">
              <a:latin typeface="Franklin Gothic Book" pitchFamily="34" charset="0"/>
              <a:ea typeface="ＭＳ Ｐゴシック" pitchFamily="34" charset="-128"/>
            </a:endParaRPr>
          </a:p>
          <a:p>
            <a:pPr lvl="1"/>
            <a:endParaRPr lang="en-US" dirty="0"/>
          </a:p>
        </p:txBody>
      </p:sp>
    </p:spTree>
    <p:extLst>
      <p:ext uri="{BB962C8B-B14F-4D97-AF65-F5344CB8AC3E}">
        <p14:creationId xmlns:p14="http://schemas.microsoft.com/office/powerpoint/2010/main" val="8650356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Readable</a:t>
            </a:r>
            <a:endParaRPr lang="en-CA" dirty="0"/>
          </a:p>
        </p:txBody>
      </p:sp>
      <p:sp>
        <p:nvSpPr>
          <p:cNvPr id="3" name="Content Placeholder 2"/>
          <p:cNvSpPr>
            <a:spLocks noGrp="1"/>
          </p:cNvSpPr>
          <p:nvPr>
            <p:ph idx="1"/>
          </p:nvPr>
        </p:nvSpPr>
        <p:spPr/>
        <p:txBody>
          <a:bodyPr/>
          <a:lstStyle/>
          <a:p>
            <a:r>
              <a:rPr lang="en-US" dirty="0" smtClean="0"/>
              <a:t>Clinical Documents has both narrative and data</a:t>
            </a:r>
          </a:p>
          <a:p>
            <a:r>
              <a:rPr lang="en-US" dirty="0" smtClean="0"/>
              <a:t>The data / narrative dynamic exists throughout the process </a:t>
            </a:r>
          </a:p>
          <a:p>
            <a:pPr lvl="0"/>
            <a:r>
              <a:rPr lang="en-US" dirty="0" smtClean="0"/>
              <a:t>In FHIR, </a:t>
            </a:r>
            <a:r>
              <a:rPr lang="en-US" b="1" dirty="0" smtClean="0"/>
              <a:t>every</a:t>
            </a:r>
            <a:r>
              <a:rPr lang="en-US" b="0" baseline="0" dirty="0" smtClean="0"/>
              <a:t> resource </a:t>
            </a:r>
            <a:r>
              <a:rPr lang="en-US" dirty="0" smtClean="0"/>
              <a:t>can (should)</a:t>
            </a:r>
            <a:r>
              <a:rPr lang="en-US" b="0" baseline="0" dirty="0" smtClean="0"/>
              <a:t> </a:t>
            </a:r>
            <a:br>
              <a:rPr lang="en-US" b="0" baseline="0" dirty="0" smtClean="0"/>
            </a:br>
            <a:r>
              <a:rPr lang="en-US" b="0" baseline="0" dirty="0" smtClean="0"/>
              <a:t>have a human-readable expression</a:t>
            </a:r>
          </a:p>
          <a:p>
            <a:pPr lvl="1"/>
            <a:r>
              <a:rPr lang="en-US" dirty="0" smtClean="0"/>
              <a:t>Can be direct rendering or human entered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470" y="3501008"/>
            <a:ext cx="1187533" cy="1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80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Freely available</a:t>
            </a:r>
            <a:endParaRPr lang="en-CA" dirty="0"/>
          </a:p>
        </p:txBody>
      </p:sp>
      <p:sp>
        <p:nvSpPr>
          <p:cNvPr id="3" name="Content Placeholder 2"/>
          <p:cNvSpPr>
            <a:spLocks noGrp="1"/>
          </p:cNvSpPr>
          <p:nvPr>
            <p:ph idx="1"/>
          </p:nvPr>
        </p:nvSpPr>
        <p:spPr/>
        <p:txBody>
          <a:bodyPr/>
          <a:lstStyle/>
          <a:p>
            <a:r>
              <a:rPr lang="en-US" dirty="0" smtClean="0"/>
              <a:t>Unencumbered – free for use, no membership required</a:t>
            </a:r>
          </a:p>
          <a:p>
            <a:r>
              <a:rPr lang="en-US" dirty="0" smtClean="0">
                <a:hlinkClick r:id="rId3"/>
              </a:rPr>
              <a:t>http://hl7.org/fhir</a:t>
            </a:r>
            <a:r>
              <a:rPr lang="en-US" dirty="0" smtClean="0"/>
              <a:t> + other versions</a:t>
            </a:r>
          </a:p>
          <a:p>
            <a:r>
              <a:rPr lang="en-US" dirty="0" smtClean="0"/>
              <a:t>Licensed under CC0: True public domain</a:t>
            </a:r>
            <a:endParaRPr lang="en-US" dirty="0"/>
          </a:p>
          <a:p>
            <a:r>
              <a:rPr lang="en-US" dirty="0" smtClean="0"/>
              <a:t>Any use is allowed</a:t>
            </a:r>
          </a:p>
          <a:p>
            <a:r>
              <a:rPr lang="en-US" dirty="0" smtClean="0"/>
              <a:t>HL7 enforces the trademark protection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pic>
        <p:nvPicPr>
          <p:cNvPr id="3074" name="Picture 2" descr="C:\Users\office\AppData\Local\Microsoft\Windows\Temporary Internet Files\Content.IE5\2B0EXTZ8\MC9001047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40" y="1753741"/>
            <a:ext cx="1747838"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86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a:t>
            </a:r>
            <a:endParaRPr lang="en-CA" dirty="0"/>
          </a:p>
        </p:txBody>
      </p:sp>
      <p:sp>
        <p:nvSpPr>
          <p:cNvPr id="3" name="Content Placeholder 2"/>
          <p:cNvSpPr>
            <a:spLocks noGrp="1"/>
          </p:cNvSpPr>
          <p:nvPr>
            <p:ph idx="1"/>
          </p:nvPr>
        </p:nvSpPr>
        <p:spPr/>
        <p:txBody>
          <a:bodyPr/>
          <a:lstStyle/>
          <a:p>
            <a:r>
              <a:rPr lang="en-US" dirty="0" smtClean="0"/>
              <a:t>FHIR supports 4 interoperability paradigms</a:t>
            </a:r>
          </a:p>
          <a:p>
            <a:pPr lvl="1"/>
            <a:r>
              <a:rPr lang="en-US" dirty="0" smtClean="0"/>
              <a:t>REST – Lightweight, leverages web stack</a:t>
            </a:r>
          </a:p>
          <a:p>
            <a:pPr lvl="1"/>
            <a:r>
              <a:rPr lang="en-US" dirty="0" smtClean="0"/>
              <a:t>Documents – Long-term persistence</a:t>
            </a:r>
          </a:p>
          <a:p>
            <a:pPr lvl="1"/>
            <a:r>
              <a:rPr lang="en-US" dirty="0" smtClean="0"/>
              <a:t>Messages – Request/response paradigm</a:t>
            </a:r>
          </a:p>
          <a:p>
            <a:pPr lvl="1"/>
            <a:r>
              <a:rPr lang="en-US" dirty="0" smtClean="0"/>
              <a:t>Services – other SOA-based interfaces</a:t>
            </a:r>
          </a:p>
          <a:p>
            <a:r>
              <a:rPr lang="en-US" dirty="0" smtClean="0"/>
              <a:t>Regardless of approach, content stays the same</a:t>
            </a:r>
          </a:p>
          <a:p>
            <a:pPr lvl="1"/>
            <a:r>
              <a:rPr lang="en-US" dirty="0" smtClean="0"/>
              <a:t>Can leverage same models, same </a:t>
            </a:r>
            <a:r>
              <a:rPr lang="en-US" smtClean="0"/>
              <a:t>profiles everywhere</a:t>
            </a: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32</a:t>
            </a:fld>
            <a:endParaRPr lang="en-CA" dirty="0"/>
          </a:p>
        </p:txBody>
      </p:sp>
    </p:spTree>
    <p:extLst>
      <p:ext uri="{BB962C8B-B14F-4D97-AF65-F5344CB8AC3E}">
        <p14:creationId xmlns:p14="http://schemas.microsoft.com/office/powerpoint/2010/main" val="10540925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Architectures</a:t>
            </a:r>
            <a:endParaRPr lang="en-CA" dirty="0"/>
          </a:p>
        </p:txBody>
      </p:sp>
      <p:sp>
        <p:nvSpPr>
          <p:cNvPr id="3" name="Content Placeholder 2"/>
          <p:cNvSpPr>
            <a:spLocks noGrp="1"/>
          </p:cNvSpPr>
          <p:nvPr>
            <p:ph idx="1"/>
          </p:nvPr>
        </p:nvSpPr>
        <p:spPr/>
        <p:txBody>
          <a:bodyPr/>
          <a:lstStyle/>
          <a:p>
            <a:r>
              <a:rPr lang="en-US" dirty="0" smtClean="0"/>
              <a:t>FHIR makes no assumptions about the architectural design of systems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33</a:t>
            </a:fld>
            <a:endParaRPr lang="en-CA" dirty="0"/>
          </a:p>
        </p:txBody>
      </p:sp>
      <p:pic>
        <p:nvPicPr>
          <p:cNvPr id="1026" name="Picture 2" descr="C:\Users\office\AppData\Local\Microsoft\Windows\Temporary Internet Files\Content.IE5\5O8TIZUQ\MC90043383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356992"/>
            <a:ext cx="2591258" cy="259125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ffice\AppData\Local\Microsoft\Windows\Temporary Internet Files\Content.IE5\WA3NX6Q5\MC90043211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5" y="3356992"/>
            <a:ext cx="1453084" cy="260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929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&amp; Cost of Integration</a:t>
            </a:r>
          </a:p>
        </p:txBody>
      </p:sp>
      <p:sp>
        <p:nvSpPr>
          <p:cNvPr id="3" name="Content Placeholder 2"/>
          <p:cNvSpPr>
            <a:spLocks noGrp="1"/>
          </p:cNvSpPr>
          <p:nvPr>
            <p:ph idx="1"/>
          </p:nvPr>
        </p:nvSpPr>
        <p:spPr/>
        <p:txBody>
          <a:bodyPr>
            <a:normAutofit/>
          </a:bodyPr>
          <a:lstStyle/>
          <a:p>
            <a:r>
              <a:rPr lang="en-AU" sz="2800" dirty="0" smtClean="0"/>
              <a:t>These factors will drive down the cost of integration and interoperability </a:t>
            </a:r>
          </a:p>
          <a:p>
            <a:pPr lvl="1"/>
            <a:r>
              <a:rPr lang="en-AU" sz="2600" dirty="0" smtClean="0"/>
              <a:t>Easier to Develop</a:t>
            </a:r>
          </a:p>
          <a:p>
            <a:pPr lvl="1"/>
            <a:r>
              <a:rPr lang="en-AU" sz="2600" dirty="0" smtClean="0"/>
              <a:t>Easier to Troubleshoot</a:t>
            </a:r>
          </a:p>
          <a:p>
            <a:pPr lvl="1"/>
            <a:r>
              <a:rPr lang="en-AU" sz="2600" dirty="0" smtClean="0"/>
              <a:t>Easier to Leverage in production</a:t>
            </a:r>
          </a:p>
          <a:p>
            <a:pPr lvl="1"/>
            <a:r>
              <a:rPr lang="en-AU" sz="2600" dirty="0" smtClean="0"/>
              <a:t>More people to do the work (less expensive consultants)</a:t>
            </a:r>
          </a:p>
          <a:p>
            <a:r>
              <a:rPr lang="en-AU" sz="2800" dirty="0" smtClean="0"/>
              <a:t>Competing approaches will have to match the cost, or disappear – effect is already being felt</a:t>
            </a:r>
          </a:p>
        </p:txBody>
      </p:sp>
    </p:spTree>
    <p:extLst>
      <p:ext uri="{BB962C8B-B14F-4D97-AF65-F5344CB8AC3E}">
        <p14:creationId xmlns:p14="http://schemas.microsoft.com/office/powerpoint/2010/main" val="11495928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Future impact of FHIR</a:t>
            </a:r>
            <a:endParaRPr lang="en-AU" dirty="0"/>
          </a:p>
        </p:txBody>
      </p:sp>
      <p:sp>
        <p:nvSpPr>
          <p:cNvPr id="3" name="Content Placeholder 2"/>
          <p:cNvSpPr>
            <a:spLocks noGrp="1"/>
          </p:cNvSpPr>
          <p:nvPr>
            <p:ph idx="1"/>
          </p:nvPr>
        </p:nvSpPr>
        <p:spPr>
          <a:xfrm>
            <a:off x="539552" y="1844824"/>
            <a:ext cx="7772400" cy="4478149"/>
          </a:xfrm>
        </p:spPr>
        <p:txBody>
          <a:bodyPr/>
          <a:lstStyle/>
          <a:p>
            <a:r>
              <a:rPr lang="en-AU" sz="2800" dirty="0" smtClean="0"/>
              <a:t>Impact of FHIR on the market:</a:t>
            </a:r>
          </a:p>
          <a:p>
            <a:pPr lvl="1"/>
            <a:r>
              <a:rPr lang="en-AU" sz="2400" dirty="0" smtClean="0"/>
              <a:t>Drive interoperability prices down</a:t>
            </a:r>
          </a:p>
          <a:p>
            <a:pPr lvl="1"/>
            <a:r>
              <a:rPr lang="en-AU" sz="2400" dirty="0" smtClean="0"/>
              <a:t>Higher Expectations</a:t>
            </a:r>
          </a:p>
          <a:p>
            <a:pPr lvl="1"/>
            <a:r>
              <a:rPr lang="en-AU" sz="2400" dirty="0" smtClean="0"/>
              <a:t>Increased spend on integration (N x 2!)</a:t>
            </a:r>
          </a:p>
          <a:p>
            <a:r>
              <a:rPr lang="en-AU" sz="2800" dirty="0" smtClean="0"/>
              <a:t>Overall Market focus</a:t>
            </a:r>
          </a:p>
          <a:p>
            <a:pPr lvl="1"/>
            <a:r>
              <a:rPr lang="en-AU" sz="2400" dirty="0" smtClean="0"/>
              <a:t>PHR on the web</a:t>
            </a:r>
          </a:p>
          <a:p>
            <a:pPr lvl="1"/>
            <a:r>
              <a:rPr lang="en-AU" sz="2400" dirty="0" smtClean="0"/>
              <a:t>Healthcare repositories (MHD+)</a:t>
            </a:r>
          </a:p>
          <a:p>
            <a:pPr lvl="1"/>
            <a:r>
              <a:rPr lang="en-AU" sz="2400" dirty="0" smtClean="0"/>
              <a:t>Device Data management</a:t>
            </a:r>
          </a:p>
          <a:p>
            <a:r>
              <a:rPr lang="en-AU" sz="2800" dirty="0" smtClean="0"/>
              <a:t>Freeing data can enable new business models and new companies</a:t>
            </a:r>
            <a:endParaRPr lang="en-AU" sz="2800" dirty="0"/>
          </a:p>
          <a:p>
            <a:pPr lvl="1"/>
            <a:endParaRPr lang="en-AU" sz="2400" dirty="0"/>
          </a:p>
        </p:txBody>
      </p:sp>
      <p:sp>
        <p:nvSpPr>
          <p:cNvPr id="4" name="Slide Number Placeholder 3"/>
          <p:cNvSpPr>
            <a:spLocks noGrp="1"/>
          </p:cNvSpPr>
          <p:nvPr>
            <p:ph type="sldNum" sz="quarter" idx="4294967295"/>
          </p:nvPr>
        </p:nvSpPr>
        <p:spPr>
          <a:xfrm>
            <a:off x="179512" y="6304235"/>
            <a:ext cx="720080" cy="221109"/>
          </a:xfrm>
          <a:prstGeom prst="rect">
            <a:avLst/>
          </a:prstGeom>
        </p:spPr>
        <p:txBody>
          <a:bodyPr/>
          <a:lstStyle/>
          <a:p>
            <a:fld id="{5CC3E5C4-3E2B-40F1-9F2B-C46CEB0C88DF}" type="slidenum">
              <a:rPr lang="en-CA" smtClean="0"/>
              <a:pPr/>
              <a:t>35</a:t>
            </a:fld>
            <a:endParaRPr lang="en-CA" dirty="0"/>
          </a:p>
        </p:txBody>
      </p:sp>
    </p:spTree>
    <p:extLst>
      <p:ext uri="{BB962C8B-B14F-4D97-AF65-F5344CB8AC3E}">
        <p14:creationId xmlns:p14="http://schemas.microsoft.com/office/powerpoint/2010/main" val="42894498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FHIR Resources</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0015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smtClean="0">
                <a:solidFill>
                  <a:schemeClr val="bg2">
                    <a:lumMod val="50000"/>
                  </a:schemeClr>
                </a:solidFill>
              </a:rPr>
              <a:t>+</a:t>
            </a:r>
            <a:endParaRPr lang="nl-NL" sz="6600" dirty="0">
              <a:solidFill>
                <a:schemeClr val="bg2">
                  <a:lumMod val="50000"/>
                </a:schemeClr>
              </a:solidFill>
            </a:endParaRP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nl-NL" dirty="0" smtClean="0"/>
              <a:t>FHIR solutions</a:t>
            </a:r>
            <a:endParaRPr lang="nl-NL"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smtClean="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smtClean="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smtClean="0"/>
              <a:t>Solution</a:t>
            </a:r>
            <a:endParaRPr lang="en-CA" sz="2000" b="1" dirty="0"/>
          </a:p>
        </p:txBody>
      </p:sp>
    </p:spTree>
    <p:extLst>
      <p:ext uri="{BB962C8B-B14F-4D97-AF65-F5344CB8AC3E}">
        <p14:creationId xmlns:p14="http://schemas.microsoft.com/office/powerpoint/2010/main" val="2156970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268"/>
                                        </p:tgtEl>
                                        <p:attrNameLst>
                                          <p:attrName>style.visibility</p:attrName>
                                        </p:attrNameLst>
                                      </p:cBhvr>
                                      <p:to>
                                        <p:strVal val="visible"/>
                                      </p:to>
                                    </p:set>
                                    <p:anim calcmode="lin" valueType="num">
                                      <p:cBhvr additive="base">
                                        <p:cTn id="19" dur="500" fill="hold"/>
                                        <p:tgtEl>
                                          <p:spTgt spid="11268"/>
                                        </p:tgtEl>
                                        <p:attrNameLst>
                                          <p:attrName>ppt_x</p:attrName>
                                        </p:attrNameLst>
                                      </p:cBhvr>
                                      <p:tavLst>
                                        <p:tav tm="0">
                                          <p:val>
                                            <p:strVal val="#ppt_x"/>
                                          </p:val>
                                        </p:tav>
                                        <p:tav tm="100000">
                                          <p:val>
                                            <p:strVal val="#ppt_x"/>
                                          </p:val>
                                        </p:tav>
                                      </p:tavLst>
                                    </p:anim>
                                    <p:anim calcmode="lin" valueType="num">
                                      <p:cBhvr additive="base">
                                        <p:cTn id="20"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Resources</a:t>
            </a:r>
            <a:endParaRPr lang="en-AU" dirty="0"/>
          </a:p>
        </p:txBody>
      </p:sp>
      <p:sp>
        <p:nvSpPr>
          <p:cNvPr id="3" name="Content Placeholder 2"/>
          <p:cNvSpPr>
            <a:spLocks noGrp="1"/>
          </p:cNvSpPr>
          <p:nvPr>
            <p:ph idx="1"/>
          </p:nvPr>
        </p:nvSpPr>
        <p:spPr/>
        <p:txBody>
          <a:bodyPr/>
          <a:lstStyle/>
          <a:p>
            <a:r>
              <a:rPr lang="en-AU" dirty="0" smtClean="0"/>
              <a:t>“Resources” are:</a:t>
            </a:r>
          </a:p>
          <a:p>
            <a:pPr lvl="1"/>
            <a:r>
              <a:rPr lang="en-AU" dirty="0" smtClean="0"/>
              <a:t>Small logically discrete units of exchange</a:t>
            </a:r>
          </a:p>
          <a:p>
            <a:pPr lvl="1"/>
            <a:r>
              <a:rPr lang="en-AU" dirty="0" smtClean="0"/>
              <a:t>Defined behaviour and meaning</a:t>
            </a:r>
          </a:p>
          <a:p>
            <a:pPr lvl="1"/>
            <a:r>
              <a:rPr lang="en-AU" dirty="0" smtClean="0"/>
              <a:t>Known identity / location</a:t>
            </a:r>
          </a:p>
          <a:p>
            <a:pPr lvl="1"/>
            <a:r>
              <a:rPr lang="en-AU" dirty="0" smtClean="0"/>
              <a:t>Smallest unit of transaction</a:t>
            </a:r>
          </a:p>
          <a:p>
            <a:pPr lvl="1"/>
            <a:r>
              <a:rPr lang="en-AU" dirty="0" smtClean="0"/>
              <a:t>“of interest” to healthcare</a:t>
            </a:r>
          </a:p>
          <a:p>
            <a:pPr lvl="1"/>
            <a:endParaRPr lang="en-AU" dirty="0" smtClean="0"/>
          </a:p>
          <a:p>
            <a:pPr lvl="1"/>
            <a:r>
              <a:rPr lang="en-AU" dirty="0" smtClean="0"/>
              <a:t>V2: Sort of like Segments</a:t>
            </a:r>
          </a:p>
          <a:p>
            <a:pPr lvl="1"/>
            <a:r>
              <a:rPr lang="en-AU" dirty="0" smtClean="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38</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FHIR Resource URLs</a:t>
            </a:r>
            <a:endParaRPr lang="en-AU"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4192620140"/>
              </p:ext>
            </p:extLst>
          </p:nvPr>
        </p:nvGraphicFramePr>
        <p:xfrm>
          <a:off x="323527" y="1700809"/>
          <a:ext cx="8352930" cy="4357680"/>
        </p:xfrm>
        <a:graphic>
          <a:graphicData uri="http://schemas.openxmlformats.org/drawingml/2006/table">
            <a:tbl>
              <a:tblPr firstRow="1" bandRow="1">
                <a:tableStyleId>{5C22544A-7EE6-4342-B048-85BDC9FD1C3A}</a:tableStyleId>
              </a:tblPr>
              <a:tblGrid>
                <a:gridCol w="2160241"/>
                <a:gridCol w="1728192"/>
                <a:gridCol w="2592288"/>
                <a:gridCol w="1872209"/>
              </a:tblGrid>
              <a:tr h="643307">
                <a:tc>
                  <a:txBody>
                    <a:bodyPr/>
                    <a:lstStyle/>
                    <a:p>
                      <a:r>
                        <a:rPr kumimoji="0" lang="en-AU" sz="2000" b="1" kern="1200" dirty="0" smtClean="0">
                          <a:solidFill>
                            <a:schemeClr val="bg1"/>
                          </a:solidFill>
                          <a:latin typeface="Franklin Gothic Book" charset="0"/>
                          <a:ea typeface="ＭＳ Ｐゴシック" charset="-128"/>
                          <a:cs typeface="ＭＳ Ｐゴシック" charset="-128"/>
                        </a:rPr>
                        <a:t>Template</a:t>
                      </a:r>
                      <a:endParaRPr kumimoji="0" lang="en-AU" sz="2000" b="1" kern="1200" dirty="0">
                        <a:solidFill>
                          <a:schemeClr val="bg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bg1"/>
                          </a:solidFill>
                          <a:latin typeface="Franklin Gothic Book" charset="0"/>
                          <a:ea typeface="ＭＳ Ｐゴシック" charset="-128"/>
                          <a:cs typeface="ＭＳ Ｐゴシック" charset="-128"/>
                        </a:rPr>
                        <a:t>Description</a:t>
                      </a:r>
                      <a:endParaRPr kumimoji="0" lang="en-AU" sz="2000" b="1" kern="1200" dirty="0">
                        <a:solidFill>
                          <a:schemeClr val="bg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bg1"/>
                          </a:solidFill>
                          <a:latin typeface="Franklin Gothic Book" charset="0"/>
                          <a:ea typeface="ＭＳ Ｐゴシック" charset="-128"/>
                          <a:cs typeface="ＭＳ Ｐゴシック" charset="-128"/>
                        </a:rPr>
                        <a:t>Example</a:t>
                      </a:r>
                      <a:endParaRPr kumimoji="0" lang="en-AU" sz="1600" b="1" kern="1200" dirty="0">
                        <a:solidFill>
                          <a:schemeClr val="bg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bg1"/>
                          </a:solidFill>
                          <a:latin typeface="Franklin Gothic Book" charset="0"/>
                          <a:ea typeface="ＭＳ Ｐゴシック" charset="-128"/>
                          <a:cs typeface="ＭＳ Ｐゴシック" charset="-128"/>
                        </a:rPr>
                        <a:t>Operations</a:t>
                      </a:r>
                      <a:endParaRPr kumimoji="0" lang="en-AU" sz="1600" b="1" kern="1200" dirty="0">
                        <a:solidFill>
                          <a:schemeClr val="bg1"/>
                        </a:solidFill>
                        <a:latin typeface="Franklin Gothic Book" charset="0"/>
                        <a:ea typeface="ＭＳ Ｐゴシック" charset="-128"/>
                        <a:cs typeface="ＭＳ Ｐゴシック" charset="-128"/>
                      </a:endParaRPr>
                    </a:p>
                  </a:txBody>
                  <a:tcPr/>
                </a:tc>
              </a:tr>
              <a:tr h="450034">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http://fhir.com</a:t>
                      </a:r>
                      <a:endParaRPr kumimoji="0" lang="en-AU" sz="16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OPTIONS, POST</a:t>
                      </a:r>
                      <a:endParaRPr kumimoji="0" lang="en-AU" sz="1600" b="1" kern="1200" dirty="0">
                        <a:solidFill>
                          <a:schemeClr val="tx1"/>
                        </a:solidFill>
                        <a:latin typeface="Franklin Gothic Book" charset="0"/>
                        <a:ea typeface="ＭＳ Ｐゴシック" charset="-128"/>
                        <a:cs typeface="ＭＳ Ｐゴシック" charset="-128"/>
                      </a:endParaRPr>
                    </a:p>
                  </a:txBody>
                  <a:tcPr/>
                </a:tc>
              </a:tr>
              <a:tr h="706858">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[base]/[type]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baseline="0" dirty="0" smtClean="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http://fhir.com/Patient</a:t>
                      </a:r>
                      <a:endParaRPr kumimoji="0" lang="en-AU" sz="16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GET, POST</a:t>
                      </a:r>
                      <a:endParaRPr kumimoji="0" lang="en-AU" sz="1600" b="1" kern="1200" dirty="0">
                        <a:solidFill>
                          <a:schemeClr val="tx1"/>
                        </a:solidFill>
                        <a:latin typeface="Franklin Gothic Book" charset="0"/>
                        <a:ea typeface="ＭＳ Ｐゴシック" charset="-128"/>
                        <a:cs typeface="ＭＳ Ｐゴシック" charset="-128"/>
                      </a:endParaRPr>
                    </a:p>
                  </a:txBody>
                  <a:tcPr/>
                </a:tc>
              </a:tr>
              <a:tr h="720080">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[base]/[type]/[id]</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URL for a resource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GET, PUT, DELETE</a:t>
                      </a:r>
                    </a:p>
                  </a:txBody>
                  <a:tcPr/>
                </a:tc>
              </a:tr>
              <a:tr h="720080">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[base]/[type]/[id]/$[name]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Operation (server action)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http://fhir.com/Patient</a:t>
                      </a:r>
                      <a:br>
                        <a:rPr kumimoji="0" lang="en-AU" sz="1600" b="1" kern="1200" dirty="0" smtClean="0">
                          <a:solidFill>
                            <a:schemeClr val="tx1"/>
                          </a:solidFill>
                          <a:latin typeface="Franklin Gothic Book" charset="0"/>
                          <a:ea typeface="ＭＳ Ｐゴシック" charset="-128"/>
                          <a:cs typeface="ＭＳ Ｐゴシック" charset="-128"/>
                        </a:rPr>
                      </a:br>
                      <a:r>
                        <a:rPr kumimoji="0" lang="en-AU" sz="1600" b="1" kern="1200" dirty="0" smtClean="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POST</a:t>
                      </a:r>
                    </a:p>
                  </a:txBody>
                  <a:tcPr/>
                </a:tc>
              </a:tr>
              <a:tr h="111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smtClean="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smtClean="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GET</a:t>
                      </a:r>
                    </a:p>
                  </a:txBody>
                  <a:tcPr/>
                </a:tc>
              </a:tr>
            </a:tbl>
          </a:graphicData>
        </a:graphic>
      </p:graphicFrame>
    </p:spTree>
    <p:extLst>
      <p:ext uri="{BB962C8B-B14F-4D97-AF65-F5344CB8AC3E}">
        <p14:creationId xmlns:p14="http://schemas.microsoft.com/office/powerpoint/2010/main" val="16366924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Objectives</a:t>
            </a:r>
            <a:endParaRPr lang="en-CA" dirty="0"/>
          </a:p>
        </p:txBody>
      </p:sp>
      <p:sp>
        <p:nvSpPr>
          <p:cNvPr id="3" name="Content Placeholder 2"/>
          <p:cNvSpPr>
            <a:spLocks noGrp="1"/>
          </p:cNvSpPr>
          <p:nvPr>
            <p:ph idx="1"/>
          </p:nvPr>
        </p:nvSpPr>
        <p:spPr/>
        <p:txBody>
          <a:bodyPr/>
          <a:lstStyle/>
          <a:p>
            <a:r>
              <a:rPr lang="en-US" dirty="0" smtClean="0"/>
              <a:t>You should:</a:t>
            </a:r>
          </a:p>
          <a:p>
            <a:pPr lvl="1"/>
            <a:r>
              <a:rPr lang="en-US" dirty="0" smtClean="0"/>
              <a:t>Know where FHIR fits in the broader healthcare landscape, including other HL7 specifications</a:t>
            </a:r>
          </a:p>
          <a:p>
            <a:pPr lvl="1"/>
            <a:r>
              <a:rPr lang="en-US" dirty="0" smtClean="0"/>
              <a:t>Be able to explain what FHIR is to others in your organization</a:t>
            </a:r>
          </a:p>
          <a:p>
            <a:pPr lvl="1"/>
            <a:r>
              <a:rPr lang="en-US" dirty="0" smtClean="0"/>
              <a:t>Be able to evaluate whether and how FHIR is relevant to your organization and within what timelines</a:t>
            </a:r>
          </a:p>
          <a:p>
            <a:pPr lvl="1"/>
            <a:r>
              <a:rPr lang="en-US" dirty="0" smtClean="0"/>
              <a:t>Have a basic picture of what’s happening in the FHIR implementation space right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What’s a Resource?</a:t>
            </a:r>
            <a:endParaRPr lang="en-CA" dirty="0"/>
          </a:p>
        </p:txBody>
      </p:sp>
      <p:sp>
        <p:nvSpPr>
          <p:cNvPr id="9" name="Text Placeholder 8"/>
          <p:cNvSpPr>
            <a:spLocks noGrp="1"/>
          </p:cNvSpPr>
          <p:nvPr>
            <p:ph type="body" idx="1"/>
          </p:nvPr>
        </p:nvSpPr>
        <p:spPr/>
        <p:txBody>
          <a:bodyPr/>
          <a:lstStyle/>
          <a:p>
            <a:r>
              <a:rPr lang="en-US" dirty="0" smtClean="0"/>
              <a:t>Examples</a:t>
            </a:r>
            <a:endParaRPr lang="en-CA" dirty="0"/>
          </a:p>
        </p:txBody>
      </p:sp>
      <p:sp>
        <p:nvSpPr>
          <p:cNvPr id="7" name="Content Placeholder 6"/>
          <p:cNvSpPr>
            <a:spLocks noGrp="1"/>
          </p:cNvSpPr>
          <p:nvPr>
            <p:ph sz="half" idx="2"/>
          </p:nvPr>
        </p:nvSpPr>
        <p:spPr/>
        <p:txBody>
          <a:bodyPr/>
          <a:lstStyle/>
          <a:p>
            <a:r>
              <a:rPr lang="en-US" dirty="0" smtClean="0"/>
              <a:t>Administrative</a:t>
            </a:r>
          </a:p>
          <a:p>
            <a:pPr lvl="1"/>
            <a:r>
              <a:rPr lang="en-US" dirty="0" smtClean="0"/>
              <a:t>Patient, Practitioner, Organization, Location, Coverage, Invoice</a:t>
            </a:r>
          </a:p>
          <a:p>
            <a:r>
              <a:rPr lang="en-US" dirty="0" smtClean="0"/>
              <a:t>Clinical Concepts</a:t>
            </a:r>
          </a:p>
          <a:p>
            <a:pPr lvl="1"/>
            <a:r>
              <a:rPr lang="en-US" dirty="0" smtClean="0"/>
              <a:t>Allergy, Condition, Family History, Care Plan</a:t>
            </a:r>
          </a:p>
          <a:p>
            <a:r>
              <a:rPr lang="en-US" dirty="0" smtClean="0"/>
              <a:t>Infrastructure</a:t>
            </a:r>
          </a:p>
          <a:p>
            <a:pPr lvl="1"/>
            <a:r>
              <a:rPr lang="en-US" dirty="0" smtClean="0"/>
              <a:t>Document, Message, Profile, Conformance</a:t>
            </a:r>
          </a:p>
        </p:txBody>
      </p:sp>
      <p:sp>
        <p:nvSpPr>
          <p:cNvPr id="10" name="Text Placeholder 9"/>
          <p:cNvSpPr>
            <a:spLocks noGrp="1"/>
          </p:cNvSpPr>
          <p:nvPr>
            <p:ph type="body" sz="quarter" idx="3"/>
          </p:nvPr>
        </p:nvSpPr>
        <p:spPr/>
        <p:txBody>
          <a:bodyPr/>
          <a:lstStyle/>
          <a:p>
            <a:r>
              <a:rPr lang="en-US" dirty="0" smtClean="0"/>
              <a:t>Non-examples</a:t>
            </a:r>
            <a:endParaRPr lang="en-CA" dirty="0"/>
          </a:p>
        </p:txBody>
      </p:sp>
      <p:sp>
        <p:nvSpPr>
          <p:cNvPr id="11" name="Content Placeholder 10"/>
          <p:cNvSpPr>
            <a:spLocks noGrp="1"/>
          </p:cNvSpPr>
          <p:nvPr>
            <p:ph sz="quarter" idx="4"/>
          </p:nvPr>
        </p:nvSpPr>
        <p:spPr/>
        <p:txBody>
          <a:bodyPr/>
          <a:lstStyle/>
          <a:p>
            <a:r>
              <a:rPr lang="en-US" dirty="0" smtClean="0"/>
              <a:t>Gender</a:t>
            </a:r>
          </a:p>
          <a:p>
            <a:pPr lvl="1"/>
            <a:r>
              <a:rPr lang="en-US" dirty="0" smtClean="0"/>
              <a:t>Too small</a:t>
            </a:r>
          </a:p>
          <a:p>
            <a:r>
              <a:rPr lang="en-US" dirty="0" smtClean="0"/>
              <a:t>Electronic Health Record </a:t>
            </a:r>
          </a:p>
          <a:p>
            <a:pPr lvl="1"/>
            <a:r>
              <a:rPr lang="en-US" dirty="0" smtClean="0"/>
              <a:t>Too big</a:t>
            </a:r>
          </a:p>
          <a:p>
            <a:r>
              <a:rPr lang="en-US" dirty="0" smtClean="0"/>
              <a:t>Blood Pressure</a:t>
            </a:r>
          </a:p>
          <a:p>
            <a:pPr lvl="1"/>
            <a:r>
              <a:rPr lang="en-US" dirty="0" smtClean="0"/>
              <a:t>Too specific</a:t>
            </a:r>
          </a:p>
          <a:p>
            <a:r>
              <a:rPr lang="en-US" dirty="0" smtClean="0"/>
              <a:t>Intervention</a:t>
            </a:r>
          </a:p>
          <a:p>
            <a:pPr lvl="1"/>
            <a:r>
              <a:rPr lang="en-US" dirty="0" smtClean="0"/>
              <a:t>Too broad</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40</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smtClean="0">
                <a:solidFill>
                  <a:schemeClr val="accent1"/>
                </a:solidFill>
              </a:rPr>
              <a:t>100-150 total - ever</a:t>
            </a:r>
            <a:endParaRPr lang="en-CA" sz="4000" b="1" dirty="0">
              <a:solidFill>
                <a:schemeClr val="accent1"/>
              </a:solidFill>
            </a:endParaRPr>
          </a:p>
        </p:txBody>
      </p:sp>
    </p:spTree>
    <p:extLst>
      <p:ext uri="{BB962C8B-B14F-4D97-AF65-F5344CB8AC3E}">
        <p14:creationId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0" nodeType="clickEffect">
                                  <p:stCondLst>
                                    <p:cond delay="0"/>
                                  </p:stCondLst>
                                  <p:childTnLst>
                                    <p:animEffect transition="out" filter="fade">
                                      <p:cBhvr>
                                        <p:cTn id="48" dur="500" tmFilter="0, 0; .2, .5; .8, .5; 1, 0"/>
                                        <p:tgtEl>
                                          <p:spTgt spid="12"/>
                                        </p:tgtEl>
                                      </p:cBhvr>
                                    </p:animEffect>
                                    <p:animScale>
                                      <p:cBhvr>
                                        <p:cTn id="49"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build="p"/>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DSTU Resource List</a:t>
            </a:r>
            <a:endParaRPr lang="en-US" dirty="0"/>
          </a:p>
        </p:txBody>
      </p:sp>
      <p:sp>
        <p:nvSpPr>
          <p:cNvPr id="3" name="Text Placeholder 2"/>
          <p:cNvSpPr>
            <a:spLocks noGrp="1"/>
          </p:cNvSpPr>
          <p:nvPr>
            <p:ph type="body" idx="1"/>
          </p:nvPr>
        </p:nvSpPr>
        <p:spPr/>
        <p:txBody>
          <a:bodyPr/>
          <a:lstStyle/>
          <a:p>
            <a:endParaRPr lang="en-AU"/>
          </a:p>
        </p:txBody>
      </p:sp>
      <p:pic>
        <p:nvPicPr>
          <p:cNvPr id="6" name="Picture 5"/>
          <p:cNvPicPr>
            <a:picLocks noChangeAspect="1"/>
          </p:cNvPicPr>
          <p:nvPr/>
        </p:nvPicPr>
        <p:blipFill rotWithShape="1">
          <a:blip r:embed="rId2" cstate="print"/>
          <a:srcRect l="12201" t="10625" r="31800" b="8526"/>
          <a:stretch/>
        </p:blipFill>
        <p:spPr>
          <a:xfrm>
            <a:off x="348824" y="188640"/>
            <a:ext cx="6583588" cy="6336704"/>
          </a:xfrm>
          <a:prstGeom prst="rect">
            <a:avLst/>
          </a:prstGeom>
        </p:spPr>
      </p:pic>
    </p:spTree>
    <p:extLst>
      <p:ext uri="{BB962C8B-B14F-4D97-AF65-F5344CB8AC3E}">
        <p14:creationId xmlns:p14="http://schemas.microsoft.com/office/powerpoint/2010/main" val="373192763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srcRect l="3451" t="9052" r="57700" b="31100"/>
          <a:stretch/>
        </p:blipFill>
        <p:spPr>
          <a:xfrm>
            <a:off x="392928" y="305861"/>
            <a:ext cx="5840522" cy="5998374"/>
          </a:xfrm>
          <a:prstGeom prst="rect">
            <a:avLst/>
          </a:prstGeom>
        </p:spPr>
      </p:pic>
      <p:sp>
        <p:nvSpPr>
          <p:cNvPr id="11" name="Rectangle 10"/>
          <p:cNvSpPr/>
          <p:nvPr/>
        </p:nvSpPr>
        <p:spPr>
          <a:xfrm>
            <a:off x="428713" y="1295555"/>
            <a:ext cx="5416056" cy="1173839"/>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6434444" y="1478439"/>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a:t>
            </a:r>
            <a:r>
              <a:rPr lang="en-AU" sz="1600" dirty="0" smtClean="0">
                <a:effectLst/>
                <a:ea typeface="Calibri"/>
                <a:cs typeface="Times New Roman"/>
              </a:rPr>
              <a:t>Summary</a:t>
            </a:r>
            <a:endParaRPr lang="en-AU" sz="1600" dirty="0">
              <a:effectLst/>
              <a:ea typeface="Calibri"/>
              <a:cs typeface="Times New Roman"/>
            </a:endParaRPr>
          </a:p>
        </p:txBody>
      </p:sp>
      <p:cxnSp>
        <p:nvCxnSpPr>
          <p:cNvPr id="8" name="Straight Arrow Connector 7"/>
          <p:cNvCxnSpPr/>
          <p:nvPr/>
        </p:nvCxnSpPr>
        <p:spPr>
          <a:xfrm flipH="1">
            <a:off x="5868144" y="1772816"/>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9171" y="3717032"/>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44769" y="4653136"/>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3212976"/>
            <a:ext cx="5439431" cy="2880320"/>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3" name="Rectangle 12"/>
          <p:cNvSpPr/>
          <p:nvPr/>
        </p:nvSpPr>
        <p:spPr>
          <a:xfrm>
            <a:off x="419541" y="2517149"/>
            <a:ext cx="5416056" cy="648072"/>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4" name="Text Box 10"/>
          <p:cNvSpPr txBox="1"/>
          <p:nvPr/>
        </p:nvSpPr>
        <p:spPr>
          <a:xfrm>
            <a:off x="6419171" y="2511255"/>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solidFill>
                  <a:schemeClr val="tx1"/>
                </a:solidFill>
                <a:effectLst/>
                <a:ea typeface="Calibri"/>
                <a:cs typeface="Times New Roman"/>
              </a:rPr>
              <a:t>Extension </a:t>
            </a:r>
            <a:r>
              <a:rPr lang="en-AU" sz="1600" dirty="0">
                <a:solidFill>
                  <a:schemeClr val="tx1"/>
                </a:solidFill>
                <a:effectLst/>
                <a:ea typeface="Calibri"/>
                <a:cs typeface="Times New Roman"/>
              </a:rPr>
              <a:t>with reference to its definition</a:t>
            </a:r>
          </a:p>
        </p:txBody>
      </p:sp>
      <p:cxnSp>
        <p:nvCxnSpPr>
          <p:cNvPr id="15" name="Straight Arrow Connector 14"/>
          <p:cNvCxnSpPr/>
          <p:nvPr/>
        </p:nvCxnSpPr>
        <p:spPr>
          <a:xfrm flipH="1">
            <a:off x="5847309" y="2832785"/>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428713" y="497697"/>
            <a:ext cx="5416056" cy="750104"/>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6434444" y="680580"/>
            <a:ext cx="2397336" cy="460144"/>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effectLst/>
                <a:ea typeface="Calibri"/>
                <a:cs typeface="Times New Roman"/>
              </a:rPr>
              <a:t>Identity &amp; Metadata</a:t>
            </a:r>
            <a:endParaRPr lang="en-AU" sz="1600" dirty="0">
              <a:effectLst/>
              <a:ea typeface="Calibri"/>
              <a:cs typeface="Times New Roman"/>
            </a:endParaRPr>
          </a:p>
        </p:txBody>
      </p:sp>
      <p:cxnSp>
        <p:nvCxnSpPr>
          <p:cNvPr id="18" name="Straight Arrow Connector 17"/>
          <p:cNvCxnSpPr/>
          <p:nvPr/>
        </p:nvCxnSpPr>
        <p:spPr>
          <a:xfrm flipH="1">
            <a:off x="5868145" y="974957"/>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96139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Definitions</a:t>
            </a:r>
            <a:endParaRPr lang="en-AU" dirty="0"/>
          </a:p>
        </p:txBody>
      </p:sp>
      <p:pic>
        <p:nvPicPr>
          <p:cNvPr id="5" name="Content Placeholder 4"/>
          <p:cNvPicPr>
            <a:picLocks noGrp="1" noChangeAspect="1"/>
          </p:cNvPicPr>
          <p:nvPr>
            <p:ph idx="1"/>
          </p:nvPr>
        </p:nvPicPr>
        <p:blipFill rotWithShape="1">
          <a:blip r:embed="rId2" cstate="print"/>
          <a:srcRect l="12495" t="19647" r="32855" b="4808"/>
          <a:stretch/>
        </p:blipFill>
        <p:spPr>
          <a:xfrm>
            <a:off x="603250" y="1700807"/>
            <a:ext cx="5120878" cy="4719241"/>
          </a:xfrm>
          <a:prstGeom prst="rect">
            <a:avLst/>
          </a:prstGeom>
        </p:spPr>
      </p:pic>
    </p:spTree>
    <p:extLst>
      <p:ext uri="{BB962C8B-B14F-4D97-AF65-F5344CB8AC3E}">
        <p14:creationId xmlns:p14="http://schemas.microsoft.com/office/powerpoint/2010/main" val="304186351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Definitions</a:t>
            </a:r>
            <a:endParaRPr lang="en-AU" dirty="0"/>
          </a:p>
        </p:txBody>
      </p:sp>
      <p:pic>
        <p:nvPicPr>
          <p:cNvPr id="6" name="Content Placeholder 5"/>
          <p:cNvPicPr>
            <a:picLocks noGrp="1" noChangeAspect="1"/>
          </p:cNvPicPr>
          <p:nvPr>
            <p:ph idx="1"/>
          </p:nvPr>
        </p:nvPicPr>
        <p:blipFill rotWithShape="1">
          <a:blip r:embed="rId2" cstate="print"/>
          <a:srcRect l="12495" t="14824" r="46785" b="44992"/>
          <a:stretch/>
        </p:blipFill>
        <p:spPr>
          <a:xfrm>
            <a:off x="755576" y="1844823"/>
            <a:ext cx="6624736" cy="4358379"/>
          </a:xfrm>
          <a:prstGeom prst="rect">
            <a:avLst/>
          </a:prstGeom>
        </p:spPr>
      </p:pic>
    </p:spTree>
    <p:extLst>
      <p:ext uri="{BB962C8B-B14F-4D97-AF65-F5344CB8AC3E}">
        <p14:creationId xmlns:p14="http://schemas.microsoft.com/office/powerpoint/2010/main" val="133516108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Definitions</a:t>
            </a:r>
            <a:endParaRPr lang="en-AU" dirty="0"/>
          </a:p>
        </p:txBody>
      </p:sp>
      <p:pic>
        <p:nvPicPr>
          <p:cNvPr id="6" name="Content Placeholder 5"/>
          <p:cNvPicPr>
            <a:picLocks noGrp="1" noChangeAspect="1"/>
          </p:cNvPicPr>
          <p:nvPr>
            <p:ph idx="1"/>
          </p:nvPr>
        </p:nvPicPr>
        <p:blipFill rotWithShape="1">
          <a:blip r:embed="rId2" cstate="print"/>
          <a:srcRect l="12495" t="19646" r="41427" b="22489"/>
          <a:stretch/>
        </p:blipFill>
        <p:spPr>
          <a:xfrm>
            <a:off x="251520" y="332656"/>
            <a:ext cx="7310812" cy="6120679"/>
          </a:xfrm>
          <a:prstGeom prst="rect">
            <a:avLst/>
          </a:prstGeom>
        </p:spPr>
      </p:pic>
    </p:spTree>
    <p:extLst>
      <p:ext uri="{BB962C8B-B14F-4D97-AF65-F5344CB8AC3E}">
        <p14:creationId xmlns:p14="http://schemas.microsoft.com/office/powerpoint/2010/main" val="174440336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Definitions</a:t>
            </a:r>
            <a:endParaRPr lang="en-AU" dirty="0"/>
          </a:p>
        </p:txBody>
      </p:sp>
      <p:sp>
        <p:nvSpPr>
          <p:cNvPr id="4" name="Slide Number Placeholder 3"/>
          <p:cNvSpPr>
            <a:spLocks noGrp="1"/>
          </p:cNvSpPr>
          <p:nvPr>
            <p:ph type="sldNum" sz="quarter" idx="4294967295"/>
          </p:nvPr>
        </p:nvSpPr>
        <p:spPr>
          <a:xfrm>
            <a:off x="146050" y="6210300"/>
            <a:ext cx="457200" cy="457200"/>
          </a:xfrm>
          <a:prstGeom prst="ellipse">
            <a:avLst/>
          </a:prstGeom>
        </p:spPr>
        <p:txBody>
          <a:bodyPr/>
          <a:lstStyle/>
          <a:p>
            <a:pPr>
              <a:defRPr/>
            </a:pPr>
            <a:fld id="{7BA541E5-6822-8543-9807-26155EA309BB}" type="slidenum">
              <a:rPr lang="en-US" smtClean="0"/>
              <a:pPr>
                <a:defRPr/>
              </a:pPr>
              <a:t>46</a:t>
            </a:fld>
            <a:endParaRPr lang="en-US" dirty="0"/>
          </a:p>
        </p:txBody>
      </p:sp>
      <p:pic>
        <p:nvPicPr>
          <p:cNvPr id="6" name="Content Placeholder 5"/>
          <p:cNvPicPr>
            <a:picLocks noGrp="1" noChangeAspect="1"/>
          </p:cNvPicPr>
          <p:nvPr>
            <p:ph idx="1"/>
          </p:nvPr>
        </p:nvPicPr>
        <p:blipFill rotWithShape="1">
          <a:blip r:embed="rId2" cstate="print"/>
          <a:srcRect l="12495" t="19646" r="41427" b="6416"/>
          <a:stretch/>
        </p:blipFill>
        <p:spPr>
          <a:xfrm>
            <a:off x="251520" y="297960"/>
            <a:ext cx="6624736" cy="7086926"/>
          </a:xfrm>
          <a:prstGeom prst="rect">
            <a:avLst/>
          </a:prstGeom>
        </p:spPr>
      </p:pic>
    </p:spTree>
    <p:extLst>
      <p:ext uri="{BB962C8B-B14F-4D97-AF65-F5344CB8AC3E}">
        <p14:creationId xmlns:p14="http://schemas.microsoft.com/office/powerpoint/2010/main" val="210641478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resources?</a:t>
            </a:r>
            <a:endParaRPr lang="en-CA" dirty="0"/>
          </a:p>
        </p:txBody>
      </p:sp>
      <p:sp>
        <p:nvSpPr>
          <p:cNvPr id="5" name="Content Placeholder 4"/>
          <p:cNvSpPr>
            <a:spLocks noGrp="1"/>
          </p:cNvSpPr>
          <p:nvPr>
            <p:ph idx="1"/>
          </p:nvPr>
        </p:nvSpPr>
        <p:spPr/>
        <p:txBody>
          <a:bodyPr/>
          <a:lstStyle/>
          <a:p>
            <a:r>
              <a:rPr lang="en-US" dirty="0" smtClean="0"/>
              <a:t>Increases re-use</a:t>
            </a:r>
          </a:p>
          <a:p>
            <a:pPr lvl="1"/>
            <a:r>
              <a:rPr lang="en-US" dirty="0" smtClean="0"/>
              <a:t>Can use the same resource structures (and profiles on them) in many solutions</a:t>
            </a:r>
          </a:p>
          <a:p>
            <a:r>
              <a:rPr lang="en-US" dirty="0" smtClean="0"/>
              <a:t>Lighter-weight communication</a:t>
            </a:r>
          </a:p>
          <a:p>
            <a:pPr lvl="1"/>
            <a:r>
              <a:rPr lang="en-US" dirty="0" smtClean="0"/>
              <a:t>Can point to resources “by reference” rather than sending all data</a:t>
            </a:r>
          </a:p>
          <a:p>
            <a:r>
              <a:rPr lang="en-US" dirty="0" smtClean="0"/>
              <a:t>Aligns well with how data is stored</a:t>
            </a:r>
          </a:p>
        </p:txBody>
      </p:sp>
      <p:sp>
        <p:nvSpPr>
          <p:cNvPr id="2" name="Slide Number Placeholder 1"/>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31089335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resource definition?</a:t>
            </a:r>
            <a:endParaRPr lang="en-CA" dirty="0"/>
          </a:p>
        </p:txBody>
      </p:sp>
      <p:sp>
        <p:nvSpPr>
          <p:cNvPr id="3" name="Content Placeholder 2"/>
          <p:cNvSpPr>
            <a:spLocks noGrp="1"/>
          </p:cNvSpPr>
          <p:nvPr>
            <p:ph idx="1"/>
          </p:nvPr>
        </p:nvSpPr>
        <p:spPr/>
        <p:txBody>
          <a:bodyPr/>
          <a:lstStyle/>
          <a:p>
            <a:r>
              <a:rPr lang="en-US" sz="2800" dirty="0" smtClean="0"/>
              <a:t>Each resource defines:</a:t>
            </a:r>
          </a:p>
          <a:p>
            <a:pPr lvl="1"/>
            <a:r>
              <a:rPr lang="en-US" sz="2400" dirty="0" smtClean="0"/>
              <a:t>What elements are part of “core”</a:t>
            </a:r>
          </a:p>
          <a:p>
            <a:pPr lvl="1"/>
            <a:r>
              <a:rPr lang="en-US" sz="2400" dirty="0" smtClean="0"/>
              <a:t>Names</a:t>
            </a:r>
          </a:p>
          <a:p>
            <a:pPr lvl="1"/>
            <a:r>
              <a:rPr lang="en-US" sz="2400" dirty="0" smtClean="0"/>
              <a:t>Definitions</a:t>
            </a:r>
          </a:p>
          <a:p>
            <a:pPr lvl="1"/>
            <a:r>
              <a:rPr lang="en-US" sz="2400" dirty="0" smtClean="0"/>
              <a:t>Cardinality</a:t>
            </a:r>
          </a:p>
          <a:p>
            <a:pPr lvl="1"/>
            <a:r>
              <a:rPr lang="en-US" sz="2400" dirty="0" smtClean="0"/>
              <a:t>Code lists</a:t>
            </a:r>
          </a:p>
          <a:p>
            <a:pPr lvl="1"/>
            <a:r>
              <a:rPr lang="en-US" sz="2400" dirty="0" smtClean="0"/>
              <a:t>Mappings (to RIM, v2 and other specs)</a:t>
            </a:r>
          </a:p>
          <a:p>
            <a:pPr lvl="1"/>
            <a:r>
              <a:rPr lang="en-US" sz="2400" dirty="0" smtClean="0"/>
              <a:t>Constraints</a:t>
            </a:r>
          </a:p>
          <a:p>
            <a:r>
              <a:rPr lang="en-US" sz="2800" dirty="0" smtClean="0"/>
              <a:t>All in a computable form</a:t>
            </a:r>
          </a:p>
          <a:p>
            <a:pPr lvl="1"/>
            <a:r>
              <a:rPr lang="en-US" sz="2400" dirty="0" smtClean="0"/>
              <a:t>Create spec, schemas, reference implementations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5921699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(FHIR home)</a:t>
            </a:r>
            <a:endParaRPr lang="en-CA" dirty="0"/>
          </a:p>
        </p:txBody>
      </p:sp>
      <p:pic>
        <p:nvPicPr>
          <p:cNvPr id="1028" name="Picture 4"/>
          <p:cNvPicPr>
            <a:picLocks noChangeAspect="1" noChangeArrowheads="1"/>
          </p:cNvPicPr>
          <p:nvPr/>
        </p:nvPicPr>
        <p:blipFill>
          <a:blip r:embed="rId3" cstate="print"/>
          <a:srcRect/>
          <a:stretch>
            <a:fillRect/>
          </a:stretch>
        </p:blipFill>
        <p:spPr bwMode="auto">
          <a:xfrm>
            <a:off x="927024" y="260647"/>
            <a:ext cx="7272808" cy="6263249"/>
          </a:xfrm>
          <a:prstGeom prst="rect">
            <a:avLst/>
          </a:prstGeom>
          <a:noFill/>
          <a:ln w="9525">
            <a:noFill/>
            <a:miter lim="800000"/>
            <a:headEnd/>
            <a:tailEnd/>
          </a:ln>
        </p:spPr>
      </p:pic>
      <p:sp>
        <p:nvSpPr>
          <p:cNvPr id="2" name="Slide Number Placeholder 1"/>
          <p:cNvSpPr>
            <a:spLocks noGrp="1"/>
          </p:cNvSpPr>
          <p:nvPr>
            <p:ph type="sldNum" sz="quarter" idx="4"/>
          </p:nvPr>
        </p:nvSpPr>
        <p:spPr/>
        <p:txBody>
          <a:bodyPr/>
          <a:lstStyle/>
          <a:p>
            <a:fld id="{5CC3E5C4-3E2B-40F1-9F2B-C46CEB0C88DF}" type="slidenum">
              <a:rPr lang="en-CA" smtClean="0"/>
              <a:pPr/>
              <a:t>49</a:t>
            </a:fld>
            <a:endParaRPr lang="en-CA" dirty="0"/>
          </a:p>
        </p:txBody>
      </p:sp>
      <p:sp>
        <p:nvSpPr>
          <p:cNvPr id="7" name="Rectangle 6"/>
          <p:cNvSpPr/>
          <p:nvPr/>
        </p:nvSpPr>
        <p:spPr bwMode="auto">
          <a:xfrm>
            <a:off x="4139952" y="4293096"/>
            <a:ext cx="1872208" cy="1296144"/>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2771800" y="1052736"/>
            <a:ext cx="3320091" cy="769441"/>
          </a:xfrm>
          <a:prstGeom prst="rect">
            <a:avLst/>
          </a:prstGeom>
          <a:noFill/>
        </p:spPr>
        <p:txBody>
          <a:bodyPr wrap="square" rtlCol="0">
            <a:spAutoFit/>
          </a:bodyPr>
          <a:lstStyle/>
          <a:p>
            <a:pPr algn="ctr"/>
            <a:r>
              <a:rPr lang="en-US" sz="4400" b="1" dirty="0" smtClean="0">
                <a:solidFill>
                  <a:srgbClr val="FF0000"/>
                </a:solidFill>
              </a:rPr>
              <a:t>hl7.org/</a:t>
            </a:r>
            <a:r>
              <a:rPr lang="en-US" sz="4400" b="1" dirty="0" err="1" smtClean="0">
                <a:solidFill>
                  <a:srgbClr val="FF0000"/>
                </a:solidFill>
              </a:rPr>
              <a:t>fhir</a:t>
            </a:r>
            <a:endParaRPr lang="en-CA" sz="4400" b="1" dirty="0">
              <a:solidFill>
                <a:srgbClr val="FF0000"/>
              </a:solidFill>
            </a:endParaRPr>
          </a:p>
        </p:txBody>
      </p:sp>
      <p:pic>
        <p:nvPicPr>
          <p:cNvPr id="1030" name="Picture 6"/>
          <p:cNvPicPr>
            <a:picLocks noChangeAspect="1" noChangeArrowheads="1"/>
          </p:cNvPicPr>
          <p:nvPr/>
        </p:nvPicPr>
        <p:blipFill>
          <a:blip r:embed="rId4" cstate="print"/>
          <a:srcRect/>
          <a:stretch>
            <a:fillRect/>
          </a:stretch>
        </p:blipFill>
        <p:spPr bwMode="auto">
          <a:xfrm>
            <a:off x="6084168" y="2636912"/>
            <a:ext cx="2786024" cy="1800200"/>
          </a:xfrm>
          <a:prstGeom prst="rect">
            <a:avLst/>
          </a:prstGeom>
          <a:noFill/>
          <a:ln w="9525">
            <a:noFill/>
            <a:miter lim="800000"/>
            <a:headEnd/>
            <a:tailEnd/>
          </a:ln>
        </p:spPr>
      </p:pic>
    </p:spTree>
    <p:extLst>
      <p:ext uri="{BB962C8B-B14F-4D97-AF65-F5344CB8AC3E}">
        <p14:creationId xmlns:p14="http://schemas.microsoft.com/office/powerpoint/2010/main" val="1507207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5" name="Text Placeholder 4"/>
          <p:cNvSpPr>
            <a:spLocks noGrp="1"/>
          </p:cNvSpPr>
          <p:nvPr>
            <p:ph type="body" idx="1"/>
          </p:nvPr>
        </p:nvSpPr>
        <p:spPr/>
        <p:txBody>
          <a:bodyPr/>
          <a:lstStyle/>
          <a:p>
            <a:r>
              <a:rPr lang="en-CA" dirty="0" smtClean="0"/>
              <a:t>Part 1	</a:t>
            </a:r>
            <a:endParaRPr lang="en-CA" dirty="0"/>
          </a:p>
        </p:txBody>
      </p:sp>
      <p:sp>
        <p:nvSpPr>
          <p:cNvPr id="6" name="Content Placeholder 5"/>
          <p:cNvSpPr>
            <a:spLocks noGrp="1"/>
          </p:cNvSpPr>
          <p:nvPr>
            <p:ph sz="half" idx="2"/>
          </p:nvPr>
        </p:nvSpPr>
        <p:spPr/>
        <p:txBody>
          <a:bodyPr/>
          <a:lstStyle/>
          <a:p>
            <a:r>
              <a:rPr lang="en-CA" dirty="0" smtClean="0"/>
              <a:t>Why FHIR?</a:t>
            </a:r>
          </a:p>
          <a:p>
            <a:r>
              <a:rPr lang="en-CA" dirty="0" smtClean="0"/>
              <a:t>What makes FHIR different?</a:t>
            </a:r>
          </a:p>
          <a:p>
            <a:pPr lvl="1"/>
            <a:r>
              <a:rPr lang="en-CA" dirty="0" smtClean="0"/>
              <a:t>Core principles</a:t>
            </a:r>
          </a:p>
          <a:p>
            <a:r>
              <a:rPr lang="en-CA" dirty="0" smtClean="0"/>
              <a:t>FHIR Resources</a:t>
            </a:r>
          </a:p>
          <a:p>
            <a:r>
              <a:rPr lang="en-CA" dirty="0" smtClean="0"/>
              <a:t>Power of an interface</a:t>
            </a:r>
            <a:endParaRPr lang="en-CA" dirty="0"/>
          </a:p>
        </p:txBody>
      </p:sp>
      <p:sp>
        <p:nvSpPr>
          <p:cNvPr id="7" name="Text Placeholder 6"/>
          <p:cNvSpPr>
            <a:spLocks noGrp="1"/>
          </p:cNvSpPr>
          <p:nvPr>
            <p:ph type="body" sz="quarter" idx="3"/>
          </p:nvPr>
        </p:nvSpPr>
        <p:spPr/>
        <p:txBody>
          <a:bodyPr/>
          <a:lstStyle/>
          <a:p>
            <a:r>
              <a:rPr lang="en-CA" dirty="0" smtClean="0"/>
              <a:t>Part 2</a:t>
            </a:r>
            <a:endParaRPr lang="en-CA" dirty="0"/>
          </a:p>
        </p:txBody>
      </p:sp>
      <p:sp>
        <p:nvSpPr>
          <p:cNvPr id="8" name="Content Placeholder 7"/>
          <p:cNvSpPr>
            <a:spLocks noGrp="1"/>
          </p:cNvSpPr>
          <p:nvPr>
            <p:ph sz="quarter" idx="4"/>
          </p:nvPr>
        </p:nvSpPr>
        <p:spPr/>
        <p:txBody>
          <a:bodyPr/>
          <a:lstStyle/>
          <a:p>
            <a:r>
              <a:rPr lang="en-CA" dirty="0" smtClean="0"/>
              <a:t>How does FHIR Compare?</a:t>
            </a:r>
          </a:p>
          <a:p>
            <a:r>
              <a:rPr lang="en-CA" dirty="0" smtClean="0"/>
              <a:t>FHIR Status</a:t>
            </a:r>
          </a:p>
          <a:p>
            <a:r>
              <a:rPr lang="en-CA" dirty="0" smtClean="0"/>
              <a:t>Where is FHIR being used?</a:t>
            </a:r>
          </a:p>
          <a:p>
            <a:r>
              <a:rPr lang="en-CA" dirty="0" smtClean="0"/>
              <a:t>Risks &amp; Next steps</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5</a:t>
            </a:fld>
            <a:endParaRPr lang="en-CA"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Break!</a:t>
            </a:r>
            <a:endParaRPr lang="en-CA" dirty="0"/>
          </a:p>
        </p:txBody>
      </p:sp>
      <p:sp>
        <p:nvSpPr>
          <p:cNvPr id="10" name="Content Placeholder 9"/>
          <p:cNvSpPr>
            <a:spLocks noGrp="1"/>
          </p:cNvSpPr>
          <p:nvPr>
            <p:ph sz="half"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FHIR compare?</a:t>
            </a:r>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8531125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V2 and FHIR</a:t>
            </a:r>
            <a:endParaRPr lang="en-CA" dirty="0"/>
          </a:p>
        </p:txBody>
      </p:sp>
      <p:sp>
        <p:nvSpPr>
          <p:cNvPr id="5" name="Text Placeholder 4"/>
          <p:cNvSpPr>
            <a:spLocks noGrp="1"/>
          </p:cNvSpPr>
          <p:nvPr>
            <p:ph type="body" idx="1"/>
          </p:nvPr>
        </p:nvSpPr>
        <p:spPr/>
        <p:txBody>
          <a:bodyPr/>
          <a:lstStyle/>
          <a:p>
            <a:r>
              <a:rPr lang="en-US" dirty="0" smtClean="0"/>
              <a:t>Similarities</a:t>
            </a:r>
            <a:endParaRPr lang="en-CA" dirty="0"/>
          </a:p>
        </p:txBody>
      </p:sp>
      <p:sp>
        <p:nvSpPr>
          <p:cNvPr id="6" name="Content Placeholder 5"/>
          <p:cNvSpPr>
            <a:spLocks noGrp="1"/>
          </p:cNvSpPr>
          <p:nvPr>
            <p:ph sz="half" idx="2"/>
          </p:nvPr>
        </p:nvSpPr>
        <p:spPr/>
        <p:txBody>
          <a:bodyPr/>
          <a:lstStyle/>
          <a:p>
            <a:r>
              <a:rPr lang="en-US" dirty="0" smtClean="0"/>
              <a:t>Built around re-usable “chunks” of data</a:t>
            </a:r>
          </a:p>
          <a:p>
            <a:r>
              <a:rPr lang="en-US" dirty="0" smtClean="0"/>
              <a:t>Strong forward/backward compatibility rules</a:t>
            </a:r>
          </a:p>
          <a:p>
            <a:r>
              <a:rPr lang="en-US" dirty="0" smtClean="0"/>
              <a:t>Extensibility mechanism</a:t>
            </a:r>
            <a:endParaRPr lang="en-CA" dirty="0"/>
          </a:p>
        </p:txBody>
      </p:sp>
      <p:sp>
        <p:nvSpPr>
          <p:cNvPr id="7" name="Text Placeholder 6"/>
          <p:cNvSpPr>
            <a:spLocks noGrp="1"/>
          </p:cNvSpPr>
          <p:nvPr>
            <p:ph type="body" sz="quarter" idx="3"/>
          </p:nvPr>
        </p:nvSpPr>
        <p:spPr/>
        <p:txBody>
          <a:bodyPr/>
          <a:lstStyle/>
          <a:p>
            <a:r>
              <a:rPr lang="en-US" dirty="0" smtClean="0"/>
              <a:t>FHIR Differences</a:t>
            </a:r>
            <a:endParaRPr lang="en-CA" dirty="0"/>
          </a:p>
        </p:txBody>
      </p:sp>
      <p:sp>
        <p:nvSpPr>
          <p:cNvPr id="8" name="Content Placeholder 7"/>
          <p:cNvSpPr>
            <a:spLocks noGrp="1"/>
          </p:cNvSpPr>
          <p:nvPr>
            <p:ph sz="quarter" idx="4"/>
          </p:nvPr>
        </p:nvSpPr>
        <p:spPr/>
        <p:txBody>
          <a:bodyPr/>
          <a:lstStyle/>
          <a:p>
            <a:r>
              <a:rPr lang="en-US" dirty="0" smtClean="0"/>
              <a:t>Each chunk (resource) is independently addressable</a:t>
            </a:r>
          </a:p>
          <a:p>
            <a:r>
              <a:rPr lang="en-US" dirty="0" smtClean="0"/>
              <a:t>More than messages</a:t>
            </a:r>
          </a:p>
          <a:p>
            <a:r>
              <a:rPr lang="en-US" dirty="0" smtClean="0"/>
              <a:t>Human readable required</a:t>
            </a:r>
          </a:p>
          <a:p>
            <a:r>
              <a:rPr lang="en-US" dirty="0" smtClean="0"/>
              <a:t>Extensions don’t collide, are discoverable</a:t>
            </a:r>
          </a:p>
          <a:p>
            <a:r>
              <a:rPr lang="en-US" dirty="0" smtClean="0"/>
              <a:t>Modern tools/skills</a:t>
            </a:r>
          </a:p>
          <a:p>
            <a:r>
              <a:rPr lang="en-US" dirty="0" smtClean="0"/>
              <a:t>Instances easy to read</a:t>
            </a:r>
          </a:p>
          <a:p>
            <a:r>
              <a:rPr lang="en-US" dirty="0" smtClean="0"/>
              <a:t>Lighter spec</a:t>
            </a:r>
            <a:endParaRPr lang="en-CA" dirty="0"/>
          </a:p>
        </p:txBody>
      </p:sp>
    </p:spTree>
    <p:extLst>
      <p:ext uri="{BB962C8B-B14F-4D97-AF65-F5344CB8AC3E}">
        <p14:creationId xmlns:p14="http://schemas.microsoft.com/office/powerpoint/2010/main" val="25960635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V3 and FHIR</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Based on RIM, vocab &amp; ISO Data types foundations</a:t>
            </a:r>
          </a:p>
          <a:p>
            <a:r>
              <a:rPr lang="en-US" dirty="0" smtClean="0"/>
              <a:t>Support XML syntax</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dirty="0" smtClean="0"/>
              <a:t>Simpler models &amp; syntax (reference model hidden)</a:t>
            </a:r>
          </a:p>
          <a:p>
            <a:r>
              <a:rPr lang="en-US" dirty="0"/>
              <a:t>Friendly names</a:t>
            </a:r>
          </a:p>
          <a:p>
            <a:r>
              <a:rPr lang="en-US" dirty="0" smtClean="0"/>
              <a:t>Extensibility with discovery</a:t>
            </a:r>
          </a:p>
          <a:p>
            <a:r>
              <a:rPr lang="en-US" dirty="0" smtClean="0"/>
              <a:t>Easy inter-version wire compatibility</a:t>
            </a:r>
          </a:p>
          <a:p>
            <a:r>
              <a:rPr lang="en-US" dirty="0" smtClean="0"/>
              <a:t>Messages, documents, etc. use same syntax</a:t>
            </a:r>
          </a:p>
          <a:p>
            <a:r>
              <a:rPr lang="en-US" dirty="0" smtClean="0"/>
              <a:t>JSON syntax too</a:t>
            </a:r>
          </a:p>
        </p:txBody>
      </p:sp>
    </p:spTree>
    <p:extLst>
      <p:ext uri="{BB962C8B-B14F-4D97-AF65-F5344CB8AC3E}">
        <p14:creationId xmlns:p14="http://schemas.microsoft.com/office/powerpoint/2010/main" val="566263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and CDA</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Support profiling for specific use-cases</a:t>
            </a:r>
          </a:p>
          <a:p>
            <a:r>
              <a:rPr lang="en-US" dirty="0" smtClean="0"/>
              <a:t>Human readability is minimum for interoperability</a:t>
            </a:r>
          </a:p>
          <a:p>
            <a:r>
              <a:rPr lang="en-US" dirty="0" smtClean="0"/>
              <a:t>APIs, validation tooling, profile tooling</a:t>
            </a:r>
          </a:p>
          <a:p>
            <a:r>
              <a:rPr lang="en-US" dirty="0" smtClean="0"/>
              <a:t>(See v3 similarities on prior slide)</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strike="sngStrike" dirty="0" smtClean="0"/>
              <a:t>Can use out of the box – no templates required</a:t>
            </a:r>
          </a:p>
          <a:p>
            <a:r>
              <a:rPr lang="en-US" dirty="0" smtClean="0"/>
              <a:t>Not restricted to just documents</a:t>
            </a:r>
          </a:p>
          <a:p>
            <a:r>
              <a:rPr lang="en-US" dirty="0" smtClean="0"/>
              <a:t>Implementer tooling generated with spec</a:t>
            </a:r>
          </a:p>
          <a:p>
            <a:r>
              <a:rPr lang="en-US" dirty="0" smtClean="0"/>
              <a:t>(</a:t>
            </a:r>
            <a:r>
              <a:rPr lang="en-US" dirty="0"/>
              <a:t>See v3 </a:t>
            </a:r>
            <a:r>
              <a:rPr lang="en-US" dirty="0" smtClean="0"/>
              <a:t>differences on </a:t>
            </a:r>
            <a:r>
              <a:rPr lang="en-US" dirty="0"/>
              <a:t>prior slide</a:t>
            </a:r>
            <a:r>
              <a:rPr lang="en-US" dirty="0" smtClean="0"/>
              <a:t>)</a:t>
            </a:r>
            <a:endParaRPr lang="en-CA" dirty="0"/>
          </a:p>
        </p:txBody>
      </p:sp>
    </p:spTree>
    <p:extLst>
      <p:ext uri="{BB962C8B-B14F-4D97-AF65-F5344CB8AC3E}">
        <p14:creationId xmlns:p14="http://schemas.microsoft.com/office/powerpoint/2010/main" val="1062648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and Services</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Encourage context neutral, re-usable structures with defined behavior</a:t>
            </a:r>
          </a:p>
          <a:p>
            <a:r>
              <a:rPr lang="en-US" dirty="0" smtClean="0"/>
              <a:t>RESTful interface is a simple SOA interface</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dirty="0" smtClean="0"/>
              <a:t>Consistent data structures across services</a:t>
            </a:r>
          </a:p>
          <a:p>
            <a:r>
              <a:rPr lang="en-US" dirty="0" smtClean="0"/>
              <a:t>Ease of transport across paradigms message &lt;-&gt; service &lt;-&gt; document &lt;-&gt; REST</a:t>
            </a:r>
          </a:p>
          <a:p>
            <a:r>
              <a:rPr lang="en-US" dirty="0" smtClean="0"/>
              <a:t>Standard framework for defining/discovering services</a:t>
            </a:r>
            <a:endParaRPr lang="en-CA" dirty="0"/>
          </a:p>
        </p:txBody>
      </p:sp>
    </p:spTree>
    <p:extLst>
      <p:ext uri="{BB962C8B-B14F-4D97-AF65-F5344CB8AC3E}">
        <p14:creationId xmlns:p14="http://schemas.microsoft.com/office/powerpoint/2010/main" val="37536725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use anything else?</a:t>
            </a:r>
            <a:endParaRPr lang="en-CA" dirty="0"/>
          </a:p>
        </p:txBody>
      </p:sp>
      <p:sp>
        <p:nvSpPr>
          <p:cNvPr id="7" name="Content Placeholder 6"/>
          <p:cNvSpPr>
            <a:spLocks noGrp="1"/>
          </p:cNvSpPr>
          <p:nvPr>
            <p:ph idx="1"/>
          </p:nvPr>
        </p:nvSpPr>
        <p:spPr/>
        <p:txBody>
          <a:bodyPr/>
          <a:lstStyle/>
          <a:p>
            <a:r>
              <a:rPr lang="en-US" dirty="0" smtClean="0"/>
              <a:t>FHIR is brand new</a:t>
            </a:r>
          </a:p>
          <a:p>
            <a:pPr lvl="1"/>
            <a:r>
              <a:rPr lang="en-US" dirty="0" smtClean="0"/>
              <a:t>Minimal market share</a:t>
            </a:r>
          </a:p>
          <a:p>
            <a:pPr lvl="1"/>
            <a:r>
              <a:rPr lang="en-US" dirty="0" smtClean="0"/>
              <a:t>Not yet normative</a:t>
            </a:r>
          </a:p>
          <a:p>
            <a:pPr lvl="1"/>
            <a:r>
              <a:rPr lang="en-US" dirty="0" smtClean="0"/>
              <a:t>Limited track record</a:t>
            </a:r>
          </a:p>
          <a:p>
            <a:r>
              <a:rPr lang="en-US" dirty="0" smtClean="0"/>
              <a:t>Business case</a:t>
            </a:r>
          </a:p>
          <a:p>
            <a:pPr lvl="1"/>
            <a:r>
              <a:rPr lang="en-US" dirty="0" smtClean="0"/>
              <a:t>No-one dumps existing working systems just because something new is “better”</a:t>
            </a:r>
          </a:p>
          <a:p>
            <a:pPr lvl="1"/>
            <a:r>
              <a:rPr lang="en-US" dirty="0" smtClean="0"/>
              <a:t>Most Large projects committed to one standard won’t change direction quickly (or even at all)</a:t>
            </a:r>
            <a:endParaRPr lang="en-CA" dirty="0"/>
          </a:p>
        </p:txBody>
      </p:sp>
    </p:spTree>
    <p:extLst>
      <p:ext uri="{BB962C8B-B14F-4D97-AF65-F5344CB8AC3E}">
        <p14:creationId xmlns:p14="http://schemas.microsoft.com/office/powerpoint/2010/main" val="3791614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as a replacement</a:t>
            </a:r>
            <a:endParaRPr lang="en-CA" dirty="0"/>
          </a:p>
        </p:txBody>
      </p:sp>
      <p:sp>
        <p:nvSpPr>
          <p:cNvPr id="3" name="Content Placeholder 2"/>
          <p:cNvSpPr>
            <a:spLocks noGrp="1"/>
          </p:cNvSpPr>
          <p:nvPr>
            <p:ph idx="1"/>
          </p:nvPr>
        </p:nvSpPr>
        <p:spPr/>
        <p:txBody>
          <a:bodyPr/>
          <a:lstStyle/>
          <a:p>
            <a:r>
              <a:rPr lang="en-US" sz="2800" dirty="0" smtClean="0"/>
              <a:t>Yes, FHIR has the </a:t>
            </a:r>
            <a:r>
              <a:rPr lang="en-US" sz="2800" b="1" dirty="0" smtClean="0"/>
              <a:t>potential</a:t>
            </a:r>
            <a:r>
              <a:rPr lang="en-US" sz="2800" b="0" dirty="0" smtClean="0"/>
              <a:t> to supplant HL7 v3, CDA and even v2</a:t>
            </a:r>
          </a:p>
          <a:p>
            <a:r>
              <a:rPr lang="en-US" sz="2800" b="1" dirty="0" smtClean="0"/>
              <a:t>However</a:t>
            </a:r>
          </a:p>
          <a:p>
            <a:pPr lvl="1"/>
            <a:r>
              <a:rPr lang="en-US" sz="2400" b="0" dirty="0" smtClean="0"/>
              <a:t>It’s probably not going to do so right away</a:t>
            </a:r>
          </a:p>
          <a:p>
            <a:pPr marL="571500" indent="-514350"/>
            <a:endParaRPr lang="en-US" sz="2900" dirty="0" smtClean="0"/>
          </a:p>
          <a:p>
            <a:pPr marL="571500" indent="-514350"/>
            <a:r>
              <a:rPr lang="en-US" sz="2900" dirty="0" smtClean="0"/>
              <a:t>HL7 will support existing product lines so</a:t>
            </a:r>
            <a:br>
              <a:rPr lang="en-US" sz="2900" dirty="0" smtClean="0"/>
            </a:br>
            <a:r>
              <a:rPr lang="en-US" sz="2900" dirty="0" smtClean="0"/>
              <a:t>long as the market needs them</a:t>
            </a:r>
            <a:endParaRPr lang="en-CA" sz="2900" b="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303771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Status of FHIR</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6768478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Timeline (planned)</a:t>
            </a:r>
            <a:endParaRPr lang="en-US" dirty="0"/>
          </a:p>
        </p:txBody>
      </p:sp>
      <p:cxnSp>
        <p:nvCxnSpPr>
          <p:cNvPr id="5" name="Straight Connector 4"/>
          <p:cNvCxnSpPr/>
          <p:nvPr/>
        </p:nvCxnSpPr>
        <p:spPr>
          <a:xfrm>
            <a:off x="323528" y="4797152"/>
            <a:ext cx="8424936" cy="0"/>
          </a:xfrm>
          <a:prstGeom prst="line">
            <a:avLst/>
          </a:prstGeom>
          <a:ln w="34925">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158779" y="4973106"/>
            <a:ext cx="755335" cy="400110"/>
          </a:xfrm>
          <a:prstGeom prst="rect">
            <a:avLst/>
          </a:prstGeom>
          <a:noFill/>
        </p:spPr>
        <p:txBody>
          <a:bodyPr wrap="none" rtlCol="0">
            <a:spAutoFit/>
          </a:bodyPr>
          <a:lstStyle/>
          <a:p>
            <a:r>
              <a:rPr lang="en-US" sz="2000" dirty="0" smtClean="0">
                <a:solidFill>
                  <a:srgbClr val="636360"/>
                </a:solidFill>
              </a:rPr>
              <a:t>2012</a:t>
            </a:r>
            <a:endParaRPr lang="en-US" dirty="0">
              <a:solidFill>
                <a:srgbClr val="636360"/>
              </a:solidFill>
            </a:endParaRPr>
          </a:p>
        </p:txBody>
      </p:sp>
      <p:sp>
        <p:nvSpPr>
          <p:cNvPr id="7" name="TextBox 6"/>
          <p:cNvSpPr txBox="1"/>
          <p:nvPr/>
        </p:nvSpPr>
        <p:spPr>
          <a:xfrm>
            <a:off x="4575955" y="4973106"/>
            <a:ext cx="755335" cy="400110"/>
          </a:xfrm>
          <a:prstGeom prst="rect">
            <a:avLst/>
          </a:prstGeom>
          <a:noFill/>
        </p:spPr>
        <p:txBody>
          <a:bodyPr wrap="none" rtlCol="0">
            <a:spAutoFit/>
          </a:bodyPr>
          <a:lstStyle/>
          <a:p>
            <a:r>
              <a:rPr lang="en-US" sz="2000" dirty="0" smtClean="0">
                <a:solidFill>
                  <a:srgbClr val="636360"/>
                </a:solidFill>
              </a:rPr>
              <a:t>2016</a:t>
            </a:r>
            <a:endParaRPr lang="en-US" dirty="0">
              <a:solidFill>
                <a:srgbClr val="636360"/>
              </a:solidFill>
            </a:endParaRPr>
          </a:p>
        </p:txBody>
      </p:sp>
      <p:sp>
        <p:nvSpPr>
          <p:cNvPr id="8" name="TextBox 7"/>
          <p:cNvSpPr txBox="1"/>
          <p:nvPr/>
        </p:nvSpPr>
        <p:spPr>
          <a:xfrm>
            <a:off x="2867367" y="4973106"/>
            <a:ext cx="755335" cy="400110"/>
          </a:xfrm>
          <a:prstGeom prst="rect">
            <a:avLst/>
          </a:prstGeom>
          <a:noFill/>
        </p:spPr>
        <p:txBody>
          <a:bodyPr wrap="none" rtlCol="0">
            <a:spAutoFit/>
          </a:bodyPr>
          <a:lstStyle/>
          <a:p>
            <a:r>
              <a:rPr lang="en-US" sz="2000" dirty="0" smtClean="0">
                <a:solidFill>
                  <a:srgbClr val="636360"/>
                </a:solidFill>
              </a:rPr>
              <a:t>2014</a:t>
            </a:r>
            <a:endParaRPr lang="en-US" dirty="0">
              <a:solidFill>
                <a:srgbClr val="636360"/>
              </a:solidFill>
            </a:endParaRPr>
          </a:p>
        </p:txBody>
      </p:sp>
      <p:sp>
        <p:nvSpPr>
          <p:cNvPr id="9" name="TextBox 8"/>
          <p:cNvSpPr txBox="1"/>
          <p:nvPr/>
        </p:nvSpPr>
        <p:spPr>
          <a:xfrm>
            <a:off x="6284543" y="4973106"/>
            <a:ext cx="755335" cy="400110"/>
          </a:xfrm>
          <a:prstGeom prst="rect">
            <a:avLst/>
          </a:prstGeom>
          <a:noFill/>
        </p:spPr>
        <p:txBody>
          <a:bodyPr wrap="none" rtlCol="0">
            <a:spAutoFit/>
          </a:bodyPr>
          <a:lstStyle/>
          <a:p>
            <a:r>
              <a:rPr lang="en-US" sz="2000" dirty="0" smtClean="0">
                <a:solidFill>
                  <a:srgbClr val="636360"/>
                </a:solidFill>
              </a:rPr>
              <a:t>2018</a:t>
            </a:r>
            <a:endParaRPr lang="en-US" dirty="0">
              <a:solidFill>
                <a:srgbClr val="636360"/>
              </a:solidFill>
            </a:endParaRPr>
          </a:p>
        </p:txBody>
      </p:sp>
      <p:sp>
        <p:nvSpPr>
          <p:cNvPr id="10" name="TextBox 9"/>
          <p:cNvSpPr txBox="1"/>
          <p:nvPr/>
        </p:nvSpPr>
        <p:spPr>
          <a:xfrm>
            <a:off x="7993129" y="4973106"/>
            <a:ext cx="755335" cy="400110"/>
          </a:xfrm>
          <a:prstGeom prst="rect">
            <a:avLst/>
          </a:prstGeom>
          <a:noFill/>
        </p:spPr>
        <p:txBody>
          <a:bodyPr wrap="none" rtlCol="0">
            <a:spAutoFit/>
          </a:bodyPr>
          <a:lstStyle/>
          <a:p>
            <a:r>
              <a:rPr lang="en-US" sz="2000" dirty="0" smtClean="0">
                <a:solidFill>
                  <a:srgbClr val="636360"/>
                </a:solidFill>
              </a:rPr>
              <a:t>2020</a:t>
            </a:r>
            <a:endParaRPr lang="en-US" dirty="0">
              <a:solidFill>
                <a:srgbClr val="636360"/>
              </a:solidFill>
            </a:endParaRPr>
          </a:p>
        </p:txBody>
      </p:sp>
      <p:grpSp>
        <p:nvGrpSpPr>
          <p:cNvPr id="3" name="Group 10"/>
          <p:cNvGrpSpPr/>
          <p:nvPr/>
        </p:nvGrpSpPr>
        <p:grpSpPr>
          <a:xfrm>
            <a:off x="1259632" y="3356992"/>
            <a:ext cx="576064" cy="1440160"/>
            <a:chOff x="1835696" y="3356992"/>
            <a:chExt cx="576064" cy="1440160"/>
          </a:xfrm>
        </p:grpSpPr>
        <p:cxnSp>
          <p:nvCxnSpPr>
            <p:cNvPr id="12" name="Straight Connector 11"/>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178827" y="2500095"/>
            <a:ext cx="739305" cy="707886"/>
          </a:xfrm>
          <a:prstGeom prst="rect">
            <a:avLst/>
          </a:prstGeom>
          <a:noFill/>
        </p:spPr>
        <p:txBody>
          <a:bodyPr wrap="none" rtlCol="0">
            <a:spAutoFit/>
          </a:bodyPr>
          <a:lstStyle/>
          <a:p>
            <a:r>
              <a:rPr lang="en-US" sz="2000" dirty="0" smtClean="0">
                <a:solidFill>
                  <a:srgbClr val="636360"/>
                </a:solidFill>
              </a:rPr>
              <a:t>First</a:t>
            </a:r>
            <a:br>
              <a:rPr lang="en-US" sz="2000" dirty="0" smtClean="0">
                <a:solidFill>
                  <a:srgbClr val="636360"/>
                </a:solidFill>
              </a:rPr>
            </a:br>
            <a:r>
              <a:rPr lang="en-US" sz="2000" dirty="0" smtClean="0">
                <a:solidFill>
                  <a:srgbClr val="636360"/>
                </a:solidFill>
              </a:rPr>
              <a:t>Draft</a:t>
            </a:r>
          </a:p>
        </p:txBody>
      </p:sp>
      <p:sp>
        <p:nvSpPr>
          <p:cNvPr id="32" name="TextBox 31"/>
          <p:cNvSpPr txBox="1"/>
          <p:nvPr/>
        </p:nvSpPr>
        <p:spPr>
          <a:xfrm>
            <a:off x="323528" y="4973106"/>
            <a:ext cx="736292" cy="400110"/>
          </a:xfrm>
          <a:prstGeom prst="rect">
            <a:avLst/>
          </a:prstGeom>
          <a:noFill/>
        </p:spPr>
        <p:txBody>
          <a:bodyPr wrap="none" rtlCol="0">
            <a:spAutoFit/>
          </a:bodyPr>
          <a:lstStyle/>
          <a:p>
            <a:r>
              <a:rPr lang="en-US" sz="2000" dirty="0" smtClean="0">
                <a:solidFill>
                  <a:srgbClr val="636360"/>
                </a:solidFill>
              </a:rPr>
              <a:t>2011</a:t>
            </a:r>
            <a:endParaRPr lang="en-US" dirty="0">
              <a:solidFill>
                <a:srgbClr val="636360"/>
              </a:solidFill>
            </a:endParaRPr>
          </a:p>
        </p:txBody>
      </p:sp>
      <p:sp>
        <p:nvSpPr>
          <p:cNvPr id="33" name="TextBox 32"/>
          <p:cNvSpPr txBox="1"/>
          <p:nvPr/>
        </p:nvSpPr>
        <p:spPr>
          <a:xfrm>
            <a:off x="3721661" y="4973106"/>
            <a:ext cx="755335" cy="400110"/>
          </a:xfrm>
          <a:prstGeom prst="rect">
            <a:avLst/>
          </a:prstGeom>
          <a:noFill/>
        </p:spPr>
        <p:txBody>
          <a:bodyPr wrap="none" rtlCol="0">
            <a:spAutoFit/>
          </a:bodyPr>
          <a:lstStyle/>
          <a:p>
            <a:r>
              <a:rPr lang="en-US" sz="2000" dirty="0" smtClean="0">
                <a:solidFill>
                  <a:srgbClr val="636360"/>
                </a:solidFill>
              </a:rPr>
              <a:t>2015</a:t>
            </a:r>
            <a:endParaRPr lang="en-US" dirty="0">
              <a:solidFill>
                <a:srgbClr val="636360"/>
              </a:solidFill>
            </a:endParaRPr>
          </a:p>
        </p:txBody>
      </p:sp>
      <p:sp>
        <p:nvSpPr>
          <p:cNvPr id="34" name="TextBox 33"/>
          <p:cNvSpPr txBox="1"/>
          <p:nvPr/>
        </p:nvSpPr>
        <p:spPr>
          <a:xfrm>
            <a:off x="2013073" y="4973106"/>
            <a:ext cx="755335" cy="400110"/>
          </a:xfrm>
          <a:prstGeom prst="rect">
            <a:avLst/>
          </a:prstGeom>
          <a:noFill/>
        </p:spPr>
        <p:txBody>
          <a:bodyPr wrap="none" rtlCol="0">
            <a:spAutoFit/>
          </a:bodyPr>
          <a:lstStyle/>
          <a:p>
            <a:r>
              <a:rPr lang="en-US" sz="2000" dirty="0" smtClean="0">
                <a:solidFill>
                  <a:srgbClr val="636360"/>
                </a:solidFill>
              </a:rPr>
              <a:t>2013</a:t>
            </a:r>
            <a:endParaRPr lang="en-US" dirty="0">
              <a:solidFill>
                <a:srgbClr val="636360"/>
              </a:solidFill>
            </a:endParaRPr>
          </a:p>
        </p:txBody>
      </p:sp>
      <p:sp>
        <p:nvSpPr>
          <p:cNvPr id="35" name="TextBox 34"/>
          <p:cNvSpPr txBox="1"/>
          <p:nvPr/>
        </p:nvSpPr>
        <p:spPr>
          <a:xfrm>
            <a:off x="5430249" y="4973106"/>
            <a:ext cx="755335" cy="400110"/>
          </a:xfrm>
          <a:prstGeom prst="rect">
            <a:avLst/>
          </a:prstGeom>
          <a:noFill/>
        </p:spPr>
        <p:txBody>
          <a:bodyPr wrap="none" rtlCol="0">
            <a:spAutoFit/>
          </a:bodyPr>
          <a:lstStyle/>
          <a:p>
            <a:r>
              <a:rPr lang="en-US" sz="2000" dirty="0" smtClean="0">
                <a:solidFill>
                  <a:srgbClr val="636360"/>
                </a:solidFill>
              </a:rPr>
              <a:t>2017</a:t>
            </a:r>
            <a:endParaRPr lang="en-US" dirty="0">
              <a:solidFill>
                <a:srgbClr val="636360"/>
              </a:solidFill>
            </a:endParaRPr>
          </a:p>
        </p:txBody>
      </p:sp>
      <p:sp>
        <p:nvSpPr>
          <p:cNvPr id="36" name="TextBox 35"/>
          <p:cNvSpPr txBox="1"/>
          <p:nvPr/>
        </p:nvSpPr>
        <p:spPr>
          <a:xfrm>
            <a:off x="7138837" y="4973106"/>
            <a:ext cx="755335" cy="400110"/>
          </a:xfrm>
          <a:prstGeom prst="rect">
            <a:avLst/>
          </a:prstGeom>
          <a:noFill/>
        </p:spPr>
        <p:txBody>
          <a:bodyPr wrap="none" rtlCol="0">
            <a:spAutoFit/>
          </a:bodyPr>
          <a:lstStyle/>
          <a:p>
            <a:r>
              <a:rPr lang="en-US" sz="2000" dirty="0" smtClean="0">
                <a:solidFill>
                  <a:srgbClr val="636360"/>
                </a:solidFill>
              </a:rPr>
              <a:t>2019</a:t>
            </a:r>
            <a:endParaRPr lang="en-US" dirty="0">
              <a:solidFill>
                <a:srgbClr val="636360"/>
              </a:solidFill>
            </a:endParaRPr>
          </a:p>
        </p:txBody>
      </p:sp>
      <p:grpSp>
        <p:nvGrpSpPr>
          <p:cNvPr id="4" name="Group 36"/>
          <p:cNvGrpSpPr/>
          <p:nvPr/>
        </p:nvGrpSpPr>
        <p:grpSpPr>
          <a:xfrm>
            <a:off x="3275856" y="3356992"/>
            <a:ext cx="576064" cy="1440160"/>
            <a:chOff x="1835696" y="3356992"/>
            <a:chExt cx="576064" cy="1440160"/>
          </a:xfrm>
        </p:grpSpPr>
        <p:cxnSp>
          <p:nvCxnSpPr>
            <p:cNvPr id="38" name="Straight Connector 3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3194235" y="2503658"/>
            <a:ext cx="885179" cy="707886"/>
          </a:xfrm>
          <a:prstGeom prst="rect">
            <a:avLst/>
          </a:prstGeom>
          <a:noFill/>
        </p:spPr>
        <p:txBody>
          <a:bodyPr wrap="none" rtlCol="0">
            <a:spAutoFit/>
          </a:bodyPr>
          <a:lstStyle/>
          <a:p>
            <a:r>
              <a:rPr lang="en-US" sz="2000" dirty="0" smtClean="0">
                <a:solidFill>
                  <a:srgbClr val="636360"/>
                </a:solidFill>
              </a:rPr>
              <a:t>1</a:t>
            </a:r>
            <a:r>
              <a:rPr lang="en-US" sz="2000" baseline="30000" dirty="0" smtClean="0">
                <a:solidFill>
                  <a:srgbClr val="636360"/>
                </a:solidFill>
              </a:rPr>
              <a:t>st</a:t>
            </a:r>
            <a:endParaRPr lang="en-US" sz="2000" dirty="0">
              <a:solidFill>
                <a:srgbClr val="636360"/>
              </a:solidFill>
            </a:endParaRPr>
          </a:p>
          <a:p>
            <a:r>
              <a:rPr lang="en-US" sz="2000" dirty="0" smtClean="0">
                <a:solidFill>
                  <a:srgbClr val="636360"/>
                </a:solidFill>
              </a:rPr>
              <a:t>DSTU</a:t>
            </a:r>
          </a:p>
        </p:txBody>
      </p:sp>
      <p:grpSp>
        <p:nvGrpSpPr>
          <p:cNvPr id="11" name="Group 53"/>
          <p:cNvGrpSpPr/>
          <p:nvPr/>
        </p:nvGrpSpPr>
        <p:grpSpPr>
          <a:xfrm>
            <a:off x="4406901" y="2524504"/>
            <a:ext cx="885179" cy="2272648"/>
            <a:chOff x="4133365" y="2524504"/>
            <a:chExt cx="885179" cy="2272648"/>
          </a:xfrm>
        </p:grpSpPr>
        <p:sp>
          <p:nvSpPr>
            <p:cNvPr id="41" name="TextBox 40"/>
            <p:cNvSpPr txBox="1"/>
            <p:nvPr/>
          </p:nvSpPr>
          <p:spPr>
            <a:xfrm>
              <a:off x="4133365" y="2524504"/>
              <a:ext cx="885179" cy="707886"/>
            </a:xfrm>
            <a:prstGeom prst="rect">
              <a:avLst/>
            </a:prstGeom>
            <a:noFill/>
          </p:spPr>
          <p:txBody>
            <a:bodyPr wrap="none" rtlCol="0">
              <a:spAutoFit/>
            </a:bodyPr>
            <a:lstStyle/>
            <a:p>
              <a:r>
                <a:rPr lang="en-US" sz="2000" dirty="0" smtClean="0">
                  <a:solidFill>
                    <a:srgbClr val="636360"/>
                  </a:solidFill>
                </a:rPr>
                <a:t>~ 2</a:t>
              </a:r>
              <a:r>
                <a:rPr lang="en-US" sz="2000" baseline="30000" dirty="0" smtClean="0">
                  <a:solidFill>
                    <a:srgbClr val="636360"/>
                  </a:solidFill>
                </a:rPr>
                <a:t>nd</a:t>
              </a:r>
            </a:p>
            <a:p>
              <a:r>
                <a:rPr lang="en-US" sz="2000" dirty="0" smtClean="0">
                  <a:solidFill>
                    <a:srgbClr val="636360"/>
                  </a:solidFill>
                </a:rPr>
                <a:t>DSTU</a:t>
              </a:r>
            </a:p>
          </p:txBody>
        </p:sp>
        <p:grpSp>
          <p:nvGrpSpPr>
            <p:cNvPr id="13" name="Group 43"/>
            <p:cNvGrpSpPr/>
            <p:nvPr/>
          </p:nvGrpSpPr>
          <p:grpSpPr>
            <a:xfrm>
              <a:off x="4283968" y="3356992"/>
              <a:ext cx="576064" cy="1440160"/>
              <a:chOff x="1835696" y="3356992"/>
              <a:chExt cx="576064" cy="1440160"/>
            </a:xfrm>
          </p:grpSpPr>
          <p:cxnSp>
            <p:nvCxnSpPr>
              <p:cNvPr id="45" name="Straight Connector 44"/>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5" name="Group 54"/>
          <p:cNvGrpSpPr/>
          <p:nvPr/>
        </p:nvGrpSpPr>
        <p:grpSpPr>
          <a:xfrm>
            <a:off x="5796136" y="2500095"/>
            <a:ext cx="881973" cy="2297057"/>
            <a:chOff x="5555524" y="2500095"/>
            <a:chExt cx="881973" cy="2297057"/>
          </a:xfrm>
        </p:grpSpPr>
        <p:sp>
          <p:nvSpPr>
            <p:cNvPr id="42" name="TextBox 41"/>
            <p:cNvSpPr txBox="1"/>
            <p:nvPr/>
          </p:nvSpPr>
          <p:spPr>
            <a:xfrm>
              <a:off x="5555524" y="2500095"/>
              <a:ext cx="881973" cy="707886"/>
            </a:xfrm>
            <a:prstGeom prst="rect">
              <a:avLst/>
            </a:prstGeom>
            <a:noFill/>
          </p:spPr>
          <p:txBody>
            <a:bodyPr wrap="none" rtlCol="0">
              <a:spAutoFit/>
            </a:bodyPr>
            <a:lstStyle/>
            <a:p>
              <a:r>
                <a:rPr lang="en-US" sz="2000" dirty="0" smtClean="0">
                  <a:solidFill>
                    <a:srgbClr val="636360"/>
                  </a:solidFill>
                </a:rPr>
                <a:t>~ 1</a:t>
              </a:r>
              <a:r>
                <a:rPr lang="en-US" sz="2000" baseline="30000" dirty="0" smtClean="0">
                  <a:solidFill>
                    <a:srgbClr val="636360"/>
                  </a:solidFill>
                </a:rPr>
                <a:t>st</a:t>
              </a:r>
              <a:r>
                <a:rPr lang="en-US" sz="2000" dirty="0" smtClean="0">
                  <a:solidFill>
                    <a:srgbClr val="636360"/>
                  </a:solidFill>
                </a:rPr>
                <a:t> </a:t>
              </a:r>
              <a:endParaRPr lang="en-US" sz="2000" baseline="30000" dirty="0" smtClean="0">
                <a:solidFill>
                  <a:srgbClr val="636360"/>
                </a:solidFill>
              </a:endParaRPr>
            </a:p>
            <a:p>
              <a:r>
                <a:rPr lang="en-US" sz="2000" dirty="0" smtClean="0">
                  <a:solidFill>
                    <a:srgbClr val="636360"/>
                  </a:solidFill>
                </a:rPr>
                <a:t>Norm.</a:t>
              </a:r>
            </a:p>
          </p:txBody>
        </p:sp>
        <p:grpSp>
          <p:nvGrpSpPr>
            <p:cNvPr id="16" name="Group 46"/>
            <p:cNvGrpSpPr/>
            <p:nvPr/>
          </p:nvGrpSpPr>
          <p:grpSpPr>
            <a:xfrm>
              <a:off x="5708479" y="3356992"/>
              <a:ext cx="576064" cy="1440160"/>
              <a:chOff x="1835696" y="3356992"/>
              <a:chExt cx="576064" cy="1440160"/>
            </a:xfrm>
          </p:grpSpPr>
          <p:cxnSp>
            <p:nvCxnSpPr>
              <p:cNvPr id="48" name="Straight Connector 4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7" name="Group 55"/>
          <p:cNvGrpSpPr/>
          <p:nvPr/>
        </p:nvGrpSpPr>
        <p:grpSpPr>
          <a:xfrm>
            <a:off x="7075517" y="2503658"/>
            <a:ext cx="881973" cy="2293494"/>
            <a:chOff x="7075517" y="2503658"/>
            <a:chExt cx="881973" cy="2293494"/>
          </a:xfrm>
        </p:grpSpPr>
        <p:sp>
          <p:nvSpPr>
            <p:cNvPr id="43" name="TextBox 42"/>
            <p:cNvSpPr txBox="1"/>
            <p:nvPr/>
          </p:nvSpPr>
          <p:spPr>
            <a:xfrm>
              <a:off x="7075517" y="2503658"/>
              <a:ext cx="881973" cy="707886"/>
            </a:xfrm>
            <a:prstGeom prst="rect">
              <a:avLst/>
            </a:prstGeom>
            <a:noFill/>
          </p:spPr>
          <p:txBody>
            <a:bodyPr wrap="none" rtlCol="0">
              <a:spAutoFit/>
            </a:bodyPr>
            <a:lstStyle/>
            <a:p>
              <a:r>
                <a:rPr lang="en-US" sz="2000" dirty="0" smtClean="0">
                  <a:solidFill>
                    <a:srgbClr val="636360"/>
                  </a:solidFill>
                </a:rPr>
                <a:t>~ 2</a:t>
              </a:r>
              <a:r>
                <a:rPr lang="en-US" sz="2000" baseline="30000" dirty="0" smtClean="0">
                  <a:solidFill>
                    <a:srgbClr val="636360"/>
                  </a:solidFill>
                </a:rPr>
                <a:t>nd</a:t>
              </a:r>
              <a:r>
                <a:rPr lang="en-US" sz="2000" dirty="0" smtClean="0">
                  <a:solidFill>
                    <a:srgbClr val="636360"/>
                  </a:solidFill>
                </a:rPr>
                <a:t> </a:t>
              </a:r>
              <a:endParaRPr lang="en-US" sz="2000" baseline="30000" dirty="0" smtClean="0">
                <a:solidFill>
                  <a:srgbClr val="636360"/>
                </a:solidFill>
              </a:endParaRPr>
            </a:p>
            <a:p>
              <a:r>
                <a:rPr lang="en-US" sz="2000" dirty="0" smtClean="0">
                  <a:solidFill>
                    <a:srgbClr val="636360"/>
                  </a:solidFill>
                </a:rPr>
                <a:t>Norm.</a:t>
              </a:r>
            </a:p>
          </p:txBody>
        </p:sp>
        <p:grpSp>
          <p:nvGrpSpPr>
            <p:cNvPr id="18" name="Group 49"/>
            <p:cNvGrpSpPr/>
            <p:nvPr/>
          </p:nvGrpSpPr>
          <p:grpSpPr>
            <a:xfrm>
              <a:off x="7228472" y="3356992"/>
              <a:ext cx="576064" cy="1440160"/>
              <a:chOff x="1835696" y="3356992"/>
              <a:chExt cx="576064" cy="1440160"/>
            </a:xfrm>
          </p:grpSpPr>
          <p:cxnSp>
            <p:nvCxnSpPr>
              <p:cNvPr id="51" name="Straight Connector 50"/>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3" name="TextBox 52"/>
          <p:cNvSpPr txBox="1"/>
          <p:nvPr/>
        </p:nvSpPr>
        <p:spPr>
          <a:xfrm>
            <a:off x="8182217" y="2678392"/>
            <a:ext cx="537327" cy="400110"/>
          </a:xfrm>
          <a:prstGeom prst="rect">
            <a:avLst/>
          </a:prstGeom>
          <a:noFill/>
        </p:spPr>
        <p:txBody>
          <a:bodyPr wrap="none" rtlCol="0">
            <a:spAutoFit/>
          </a:bodyPr>
          <a:lstStyle/>
          <a:p>
            <a:r>
              <a:rPr lang="en-US" sz="2000" dirty="0" smtClean="0">
                <a:solidFill>
                  <a:srgbClr val="636360"/>
                </a:solidFill>
              </a:rPr>
              <a:t>. . .</a:t>
            </a:r>
          </a:p>
        </p:txBody>
      </p:sp>
      <p:cxnSp>
        <p:nvCxnSpPr>
          <p:cNvPr id="47" name="Straight Connector 46"/>
          <p:cNvCxnSpPr/>
          <p:nvPr/>
        </p:nvCxnSpPr>
        <p:spPr bwMode="auto">
          <a:xfrm>
            <a:off x="4788024" y="2132856"/>
            <a:ext cx="0" cy="2808312"/>
          </a:xfrm>
          <a:prstGeom prst="line">
            <a:avLst/>
          </a:prstGeom>
          <a:solidFill>
            <a:schemeClr val="accent1"/>
          </a:solidFill>
          <a:ln w="254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47218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Ground Rules</a:t>
            </a:r>
            <a:endParaRPr lang="en-US" dirty="0"/>
          </a:p>
        </p:txBody>
      </p:sp>
      <p:sp>
        <p:nvSpPr>
          <p:cNvPr id="3" name="Content Placeholder 2"/>
          <p:cNvSpPr>
            <a:spLocks noGrp="1"/>
          </p:cNvSpPr>
          <p:nvPr>
            <p:ph idx="4294967295"/>
          </p:nvPr>
        </p:nvSpPr>
        <p:spPr>
          <a:xfrm>
            <a:off x="457200" y="1371600"/>
            <a:ext cx="8229600" cy="4525963"/>
          </a:xfrm>
        </p:spPr>
        <p:txBody>
          <a:bodyPr/>
          <a:lstStyle/>
          <a:p>
            <a:pPr marL="514350" indent="-514350">
              <a:buFont typeface="+mj-lt"/>
              <a:buAutoNum type="arabicPeriod"/>
            </a:pPr>
            <a:r>
              <a:rPr lang="en-US" dirty="0" smtClean="0"/>
              <a:t>Be here now</a:t>
            </a:r>
          </a:p>
          <a:p>
            <a:pPr marL="514350" indent="-514350">
              <a:buFont typeface="+mj-lt"/>
              <a:buAutoNum type="arabicPeriod"/>
            </a:pPr>
            <a:r>
              <a:rPr lang="en-US" dirty="0" smtClean="0"/>
              <a:t>Stay on time</a:t>
            </a:r>
          </a:p>
          <a:p>
            <a:pPr marL="514350" indent="-514350">
              <a:buFont typeface="+mj-lt"/>
              <a:buAutoNum type="arabicPeriod"/>
            </a:pPr>
            <a:r>
              <a:rPr lang="en-US" dirty="0" smtClean="0"/>
              <a:t>Speak-up</a:t>
            </a:r>
          </a:p>
          <a:p>
            <a:pPr marL="514350" indent="-514350">
              <a:buFont typeface="+mj-lt"/>
              <a:buAutoNum type="arabicPeriod"/>
            </a:pPr>
            <a:r>
              <a:rPr lang="en-US" dirty="0" smtClean="0"/>
              <a:t>Expect to participate</a:t>
            </a:r>
          </a:p>
          <a:p>
            <a:pPr marL="514350" indent="-514350">
              <a:buFont typeface="+mj-lt"/>
              <a:buAutoNum type="arabicPeriod"/>
            </a:pPr>
            <a:r>
              <a:rPr lang="en-US" dirty="0" smtClean="0"/>
              <a:t>Silence is agreement</a:t>
            </a:r>
          </a:p>
          <a:p>
            <a:pPr marL="514350" indent="-514350">
              <a:buFont typeface="+mj-lt"/>
              <a:buAutoNum type="arabicPeriod"/>
            </a:pPr>
            <a:endParaRPr lang="en-US" dirty="0"/>
          </a:p>
        </p:txBody>
      </p:sp>
      <p:sp>
        <p:nvSpPr>
          <p:cNvPr id="5" name="Slide Number Placeholder 4"/>
          <p:cNvSpPr>
            <a:spLocks noGrp="1"/>
          </p:cNvSpPr>
          <p:nvPr>
            <p:ph type="sldNum" sz="quarter" idx="12"/>
          </p:nvPr>
        </p:nvSpPr>
        <p:spPr/>
        <p:txBody>
          <a:bodyPr/>
          <a:lstStyle/>
          <a:p>
            <a:fld id="{D4D97874-2D78-4A54-A6E7-6BF4A18700FC}" type="slidenum">
              <a:rPr lang="en-US" smtClean="0">
                <a:solidFill>
                  <a:prstClr val="white">
                    <a:lumMod val="50000"/>
                  </a:prstClr>
                </a:solidFill>
              </a:rPr>
              <a:pPr/>
              <a:t>6</a:t>
            </a:fld>
            <a:endParaRPr lang="en-US">
              <a:solidFill>
                <a:prstClr val="white">
                  <a:lumMod val="50000"/>
                </a:prstClr>
              </a:solidFill>
            </a:endParaRPr>
          </a:p>
        </p:txBody>
      </p:sp>
    </p:spTree>
    <p:extLst>
      <p:ext uri="{BB962C8B-B14F-4D97-AF65-F5344CB8AC3E}">
        <p14:creationId xmlns:p14="http://schemas.microsoft.com/office/powerpoint/2010/main" val="12708918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DSTU 2</a:t>
            </a:r>
            <a:endParaRPr lang="en-CA" dirty="0"/>
          </a:p>
        </p:txBody>
      </p:sp>
      <p:sp>
        <p:nvSpPr>
          <p:cNvPr id="5" name="Content Placeholder 4"/>
          <p:cNvSpPr>
            <a:spLocks noGrp="1"/>
          </p:cNvSpPr>
          <p:nvPr>
            <p:ph idx="1"/>
          </p:nvPr>
        </p:nvSpPr>
        <p:spPr/>
        <p:txBody>
          <a:bodyPr/>
          <a:lstStyle/>
          <a:p>
            <a:r>
              <a:rPr lang="en-US" dirty="0" smtClean="0"/>
              <a:t>Published Sept 2015</a:t>
            </a:r>
          </a:p>
          <a:p>
            <a:r>
              <a:rPr lang="en-US" dirty="0" smtClean="0"/>
              <a:t>Expected 2.1 content includes:</a:t>
            </a:r>
          </a:p>
          <a:p>
            <a:pPr lvl="1"/>
            <a:r>
              <a:rPr lang="en-US" dirty="0" smtClean="0"/>
              <a:t>Updates to existing content</a:t>
            </a:r>
          </a:p>
          <a:p>
            <a:pPr lvl="2"/>
            <a:r>
              <a:rPr lang="en-US" dirty="0" smtClean="0"/>
              <a:t>Check tracker for proposal and agreed changes</a:t>
            </a:r>
          </a:p>
          <a:p>
            <a:pPr lvl="1"/>
            <a:r>
              <a:rPr lang="en-US" dirty="0" smtClean="0"/>
              <a:t>Additional capabilities</a:t>
            </a:r>
          </a:p>
          <a:p>
            <a:pPr lvl="2"/>
            <a:r>
              <a:rPr lang="en-US" dirty="0" smtClean="0"/>
              <a:t>Publish/subscribe, Web-based “push”, Operations</a:t>
            </a:r>
          </a:p>
          <a:p>
            <a:pPr lvl="1"/>
            <a:r>
              <a:rPr lang="en-US" dirty="0" smtClean="0"/>
              <a:t>New resources</a:t>
            </a:r>
          </a:p>
          <a:p>
            <a:pPr lvl="2"/>
            <a:r>
              <a:rPr lang="en-US" dirty="0" smtClean="0"/>
              <a:t>Referral, Coverage, Claim, Diet, Common Data Element</a:t>
            </a:r>
          </a:p>
          <a:p>
            <a:pPr lvl="1"/>
            <a:r>
              <a:rPr lang="en-US" dirty="0" smtClean="0"/>
              <a:t>Profiles </a:t>
            </a:r>
            <a:r>
              <a:rPr lang="en-US" smtClean="0"/>
              <a:t>for C-CDA </a:t>
            </a:r>
            <a:r>
              <a:rPr lang="en-US" dirty="0" smtClean="0"/>
              <a:t>1.1 </a:t>
            </a:r>
            <a:endParaRPr lang="en-CA" dirty="0"/>
          </a:p>
        </p:txBody>
      </p:sp>
    </p:spTree>
    <p:extLst>
      <p:ext uri="{BB962C8B-B14F-4D97-AF65-F5344CB8AC3E}">
        <p14:creationId xmlns:p14="http://schemas.microsoft.com/office/powerpoint/2010/main" val="907928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DSTU mean?</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628800"/>
            <a:ext cx="7799387"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2267744" y="3068960"/>
            <a:ext cx="5112568" cy="1512168"/>
          </a:xfrm>
          <a:solidFill>
            <a:schemeClr val="bg1"/>
          </a:solidFill>
          <a:ln>
            <a:solidFill>
              <a:srgbClr val="FF0000"/>
            </a:solidFill>
          </a:ln>
        </p:spPr>
        <p:txBody>
          <a:bodyPr/>
          <a:lstStyle/>
          <a:p>
            <a:pPr marL="0" indent="0">
              <a:buNone/>
            </a:pPr>
            <a:r>
              <a:rPr lang="en-US" dirty="0" smtClean="0"/>
              <a:t>“…all aspects of the FHIR specification are potentially subject to change</a:t>
            </a:r>
            <a:endParaRPr lang="en-CA" dirty="0"/>
          </a:p>
        </p:txBody>
      </p:sp>
      <p:sp>
        <p:nvSpPr>
          <p:cNvPr id="5" name="Oval 4"/>
          <p:cNvSpPr/>
          <p:nvPr/>
        </p:nvSpPr>
        <p:spPr bwMode="auto">
          <a:xfrm>
            <a:off x="323528" y="5085184"/>
            <a:ext cx="2520280" cy="360040"/>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8318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Maturity levels</a:t>
            </a:r>
            <a:endParaRPr lang="en-CA" dirty="0"/>
          </a:p>
        </p:txBody>
      </p:sp>
      <p:sp>
        <p:nvSpPr>
          <p:cNvPr id="3" name="Content Placeholder 2"/>
          <p:cNvSpPr>
            <a:spLocks noGrp="1"/>
          </p:cNvSpPr>
          <p:nvPr>
            <p:ph idx="1"/>
          </p:nvPr>
        </p:nvSpPr>
        <p:spPr/>
        <p:txBody>
          <a:bodyPr/>
          <a:lstStyle/>
          <a:p>
            <a:r>
              <a:rPr lang="en-CA" dirty="0" smtClean="0"/>
              <a:t>Intended to indicate level of stability</a:t>
            </a:r>
          </a:p>
          <a:p>
            <a:pPr lvl="1"/>
            <a:r>
              <a:rPr lang="en-CA" dirty="0" smtClean="0"/>
              <a:t>FMM1 – Resource is “done”, no build warnings</a:t>
            </a:r>
          </a:p>
          <a:p>
            <a:pPr lvl="1"/>
            <a:r>
              <a:rPr lang="en-CA" dirty="0" smtClean="0"/>
              <a:t>FMM2 – Tested at approved Connectathon</a:t>
            </a:r>
          </a:p>
          <a:p>
            <a:pPr lvl="1"/>
            <a:r>
              <a:rPr lang="en-CA" dirty="0" smtClean="0"/>
              <a:t>FMM3 – Passes QA, has passed ballot</a:t>
            </a:r>
          </a:p>
          <a:p>
            <a:pPr lvl="1"/>
            <a:r>
              <a:rPr lang="en-CA" dirty="0" smtClean="0"/>
              <a:t>FMM4* – Tested across scope, published, prototype implementation</a:t>
            </a:r>
          </a:p>
          <a:p>
            <a:pPr lvl="1"/>
            <a:r>
              <a:rPr lang="en-CA" dirty="0" smtClean="0"/>
              <a:t>FMM5* – 5 distinct production implementations, multiple countries, 2</a:t>
            </a:r>
          </a:p>
          <a:p>
            <a:r>
              <a:rPr lang="en-CA" dirty="0" smtClean="0"/>
              <a:t>Non-compatible changes at level 4 and 5 will face increased hurdles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20075180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Normative FHIR</a:t>
            </a:r>
            <a:endParaRPr lang="en-CA" dirty="0"/>
          </a:p>
        </p:txBody>
      </p:sp>
      <p:sp>
        <p:nvSpPr>
          <p:cNvPr id="3" name="Content Placeholder 2"/>
          <p:cNvSpPr>
            <a:spLocks noGrp="1"/>
          </p:cNvSpPr>
          <p:nvPr>
            <p:ph idx="1"/>
          </p:nvPr>
        </p:nvSpPr>
        <p:spPr/>
        <p:txBody>
          <a:bodyPr/>
          <a:lstStyle/>
          <a:p>
            <a:r>
              <a:rPr lang="en-US" sz="2800" dirty="0" smtClean="0"/>
              <a:t>Will include</a:t>
            </a:r>
          </a:p>
          <a:p>
            <a:pPr lvl="1"/>
            <a:r>
              <a:rPr lang="en-US" sz="2400" dirty="0" smtClean="0"/>
              <a:t>Core specification</a:t>
            </a:r>
          </a:p>
          <a:p>
            <a:pPr lvl="1"/>
            <a:r>
              <a:rPr lang="en-US" sz="2400" dirty="0" smtClean="0"/>
              <a:t>Structural resources</a:t>
            </a:r>
          </a:p>
          <a:p>
            <a:pPr lvl="1"/>
            <a:r>
              <a:rPr lang="en-US" sz="2400" dirty="0" smtClean="0"/>
              <a:t>Subset of other resources</a:t>
            </a:r>
          </a:p>
          <a:p>
            <a:pPr lvl="2"/>
            <a:r>
              <a:rPr lang="en-US" sz="2000" dirty="0" smtClean="0"/>
              <a:t>Some resources won’t go normative right away</a:t>
            </a:r>
          </a:p>
          <a:p>
            <a:r>
              <a:rPr lang="en-US" sz="2800" dirty="0" smtClean="0"/>
              <a:t>Future releases</a:t>
            </a:r>
          </a:p>
          <a:p>
            <a:pPr lvl="1"/>
            <a:r>
              <a:rPr lang="en-US" sz="2400" dirty="0" smtClean="0"/>
              <a:t>Add more resources</a:t>
            </a:r>
          </a:p>
          <a:p>
            <a:pPr lvl="1"/>
            <a:r>
              <a:rPr lang="en-US" sz="2400" dirty="0" smtClean="0"/>
              <a:t>Add profiles on existing resources</a:t>
            </a:r>
          </a:p>
          <a:p>
            <a:pPr lvl="1"/>
            <a:r>
              <a:rPr lang="en-US" sz="2400" dirty="0" smtClean="0"/>
              <a:t>May add elements to resources</a:t>
            </a:r>
          </a:p>
          <a:p>
            <a:pPr lvl="2"/>
            <a:r>
              <a:rPr lang="en-US" sz="2000" dirty="0" smtClean="0"/>
              <a:t>Very rare</a:t>
            </a:r>
            <a:endParaRPr lang="en-CA" sz="200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376980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FHIR</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2728689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can FHIR be used?</a:t>
            </a:r>
            <a:endParaRPr lang="en-AU" dirty="0"/>
          </a:p>
        </p:txBody>
      </p:sp>
      <p:sp>
        <p:nvSpPr>
          <p:cNvPr id="3" name="Content Placeholder 2"/>
          <p:cNvSpPr>
            <a:spLocks noGrp="1"/>
          </p:cNvSpPr>
          <p:nvPr>
            <p:ph idx="1"/>
          </p:nvPr>
        </p:nvSpPr>
        <p:spPr/>
        <p:txBody>
          <a:bodyPr/>
          <a:lstStyle/>
          <a:p>
            <a:r>
              <a:rPr lang="en-AU" dirty="0" smtClean="0"/>
              <a:t>Classic in-institution interoperability</a:t>
            </a:r>
          </a:p>
          <a:p>
            <a:r>
              <a:rPr lang="en-AU" dirty="0" smtClean="0"/>
              <a:t>Back-end e-business systems (e.g. financial)</a:t>
            </a:r>
          </a:p>
          <a:p>
            <a:r>
              <a:rPr lang="en-AU" dirty="0" smtClean="0"/>
              <a:t>Regional Health Information Organizations (RHIO)</a:t>
            </a:r>
          </a:p>
          <a:p>
            <a:r>
              <a:rPr lang="en-AU" dirty="0" smtClean="0"/>
              <a:t>National EHR systems</a:t>
            </a:r>
          </a:p>
          <a:p>
            <a:r>
              <a:rPr lang="en-AU" dirty="0" smtClean="0"/>
              <a:t>Social Web (Health)</a:t>
            </a:r>
          </a:p>
          <a:p>
            <a:r>
              <a:rPr lang="en-AU" dirty="0" smtClean="0"/>
              <a:t>Mobile Applications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65</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grpSp>
        <p:nvGrpSpPr>
          <p:cNvPr id="5" name="Group 12"/>
          <p:cNvGrpSpPr/>
          <p:nvPr/>
        </p:nvGrpSpPr>
        <p:grpSpPr>
          <a:xfrm>
            <a:off x="4788022" y="4651002"/>
            <a:ext cx="3744418" cy="1077218"/>
            <a:chOff x="4788022" y="4651002"/>
            <a:chExt cx="3744418" cy="1077218"/>
          </a:xfrm>
        </p:grpSpPr>
        <p:sp>
          <p:nvSpPr>
            <p:cNvPr id="9" name="Right Arrow 8"/>
            <p:cNvSpPr/>
            <p:nvPr/>
          </p:nvSpPr>
          <p:spPr bwMode="auto">
            <a:xfrm rot="10800000">
              <a:off x="4788024" y="4653136"/>
              <a:ext cx="2016224"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0" name="Right Arrow 9"/>
            <p:cNvSpPr/>
            <p:nvPr/>
          </p:nvSpPr>
          <p:spPr bwMode="auto">
            <a:xfrm rot="10800000">
              <a:off x="4788022" y="5237585"/>
              <a:ext cx="2016225"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7020272" y="4651002"/>
              <a:ext cx="1512168" cy="1077218"/>
            </a:xfrm>
            <a:prstGeom prst="rect">
              <a:avLst/>
            </a:prstGeom>
            <a:noFill/>
          </p:spPr>
          <p:txBody>
            <a:bodyPr wrap="square" rtlCol="0">
              <a:spAutoFit/>
            </a:bodyPr>
            <a:lstStyle/>
            <a:p>
              <a:r>
                <a:rPr lang="en-US" sz="3200" dirty="0" smtClean="0">
                  <a:solidFill>
                    <a:schemeClr val="accent1"/>
                  </a:solidFill>
                </a:rPr>
                <a:t>Near</a:t>
              </a:r>
            </a:p>
            <a:p>
              <a:r>
                <a:rPr lang="en-US" sz="3200" dirty="0" smtClean="0">
                  <a:solidFill>
                    <a:schemeClr val="accent1"/>
                  </a:solidFill>
                </a:rPr>
                <a:t>Term</a:t>
              </a:r>
              <a:endParaRPr lang="en-CA" sz="3200" dirty="0">
                <a:solidFill>
                  <a:schemeClr val="accent1"/>
                </a:solidFill>
              </a:endParaRPr>
            </a:p>
          </p:txBody>
        </p:sp>
      </p:grpSp>
    </p:spTree>
    <p:extLst>
      <p:ext uri="{BB962C8B-B14F-4D97-AF65-F5344CB8AC3E}">
        <p14:creationId xmlns:p14="http://schemas.microsoft.com/office/powerpoint/2010/main" val="18625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Implementation during DSTU</a:t>
            </a:r>
            <a:endParaRPr lang="en-CA" dirty="0"/>
          </a:p>
        </p:txBody>
      </p:sp>
      <p:sp>
        <p:nvSpPr>
          <p:cNvPr id="5" name="Content Placeholder 4"/>
          <p:cNvSpPr>
            <a:spLocks noGrp="1"/>
          </p:cNvSpPr>
          <p:nvPr>
            <p:ph idx="1"/>
          </p:nvPr>
        </p:nvSpPr>
        <p:spPr/>
        <p:txBody>
          <a:bodyPr/>
          <a:lstStyle/>
          <a:p>
            <a:r>
              <a:rPr lang="en-US" dirty="0" smtClean="0"/>
              <a:t>FHIR is new</a:t>
            </a:r>
          </a:p>
          <a:p>
            <a:pPr lvl="1"/>
            <a:r>
              <a:rPr lang="en-US" dirty="0" smtClean="0"/>
              <a:t>No commitment yet to backward compatibility</a:t>
            </a:r>
          </a:p>
          <a:p>
            <a:pPr lvl="1"/>
            <a:r>
              <a:rPr lang="en-US" dirty="0" smtClean="0"/>
              <a:t>No stability guarantee until 2017+</a:t>
            </a:r>
          </a:p>
          <a:p>
            <a:pPr lvl="1"/>
            <a:r>
              <a:rPr lang="en-US" dirty="0" smtClean="0"/>
              <a:t>Some resources don’t exist yet</a:t>
            </a:r>
          </a:p>
          <a:p>
            <a:pPr lvl="2"/>
            <a:r>
              <a:rPr lang="en-US" dirty="0" smtClean="0"/>
              <a:t>Appointment, Referral, Insurance, Nutrition, etc.</a:t>
            </a:r>
          </a:p>
          <a:p>
            <a:r>
              <a:rPr lang="en-US" dirty="0" smtClean="0"/>
              <a:t>However, implementers are choosing to build with it now</a:t>
            </a:r>
            <a:endParaRPr lang="en-CA" dirty="0"/>
          </a:p>
        </p:txBody>
      </p:sp>
    </p:spTree>
    <p:extLst>
      <p:ext uri="{BB962C8B-B14F-4D97-AF65-F5344CB8AC3E}">
        <p14:creationId xmlns:p14="http://schemas.microsoft.com/office/powerpoint/2010/main" val="190708292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Who’s working with FHIR?</a:t>
            </a:r>
            <a:endParaRPr lang="en-CA" dirty="0"/>
          </a:p>
        </p:txBody>
      </p:sp>
      <p:sp>
        <p:nvSpPr>
          <p:cNvPr id="3" name="Content Placeholder 2"/>
          <p:cNvSpPr>
            <a:spLocks noGrp="1"/>
          </p:cNvSpPr>
          <p:nvPr>
            <p:ph idx="1"/>
          </p:nvPr>
        </p:nvSpPr>
        <p:spPr/>
        <p:txBody>
          <a:bodyPr/>
          <a:lstStyle/>
          <a:p>
            <a:r>
              <a:rPr lang="en-US" dirty="0" smtClean="0"/>
              <a:t>&gt;100 organizations declared</a:t>
            </a:r>
          </a:p>
          <a:p>
            <a:pPr lvl="1"/>
            <a:r>
              <a:rPr lang="en-US" dirty="0" smtClean="0"/>
              <a:t>attended a Connectathon and/or</a:t>
            </a:r>
          </a:p>
          <a:p>
            <a:pPr lvl="1"/>
            <a:r>
              <a:rPr lang="en-US" dirty="0" smtClean="0"/>
              <a:t>signed up on wiki</a:t>
            </a:r>
          </a:p>
          <a:p>
            <a:r>
              <a:rPr lang="en-US" dirty="0" smtClean="0"/>
              <a:t>Aware of many others not on either list</a:t>
            </a:r>
          </a:p>
          <a:p>
            <a:r>
              <a:rPr lang="en-US" dirty="0" smtClean="0"/>
              <a:t>Over 150 participants on the FHIR Implementer’s Skype chat</a:t>
            </a:r>
          </a:p>
          <a:p>
            <a:pPr lvl="1"/>
            <a:r>
              <a:rPr lang="en-US" dirty="0" smtClean="0"/>
              <a:t>Probably scared away another 50%</a:t>
            </a:r>
          </a:p>
          <a:p>
            <a:r>
              <a:rPr lang="en-US" dirty="0" smtClean="0"/>
              <a:t>20+ countries involved so far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9971933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FHIR &amp; other SDOs</a:t>
            </a:r>
            <a:endParaRPr lang="en-AU" dirty="0"/>
          </a:p>
        </p:txBody>
      </p:sp>
      <p:sp>
        <p:nvSpPr>
          <p:cNvPr id="3" name="Content Placeholder 2"/>
          <p:cNvSpPr>
            <a:spLocks noGrp="1"/>
          </p:cNvSpPr>
          <p:nvPr>
            <p:ph idx="1"/>
          </p:nvPr>
        </p:nvSpPr>
        <p:spPr/>
        <p:txBody>
          <a:bodyPr/>
          <a:lstStyle/>
          <a:p>
            <a:r>
              <a:rPr lang="en-AU" sz="2800" dirty="0" smtClean="0"/>
              <a:t>IHE</a:t>
            </a:r>
          </a:p>
          <a:p>
            <a:pPr lvl="1"/>
            <a:r>
              <a:rPr lang="en-AU" sz="2400" dirty="0" smtClean="0"/>
              <a:t>Using FHIR for MHD (mobile XDS)</a:t>
            </a:r>
          </a:p>
          <a:p>
            <a:pPr lvl="1"/>
            <a:r>
              <a:rPr lang="en-AU" sz="2400" dirty="0" smtClean="0"/>
              <a:t>FHIR profile for PIX/PDQ</a:t>
            </a:r>
          </a:p>
          <a:p>
            <a:r>
              <a:rPr lang="en-AU" sz="2800" dirty="0" smtClean="0"/>
              <a:t>DICOM</a:t>
            </a:r>
          </a:p>
          <a:p>
            <a:pPr lvl="1"/>
            <a:r>
              <a:rPr lang="en-AU" sz="2400" dirty="0" smtClean="0"/>
              <a:t>Building profile to make key images available to EHR</a:t>
            </a:r>
          </a:p>
          <a:p>
            <a:r>
              <a:rPr lang="en-AU" sz="2800" dirty="0" smtClean="0"/>
              <a:t>W3C </a:t>
            </a:r>
          </a:p>
          <a:p>
            <a:pPr lvl="1"/>
            <a:r>
              <a:rPr lang="en-AU" sz="2400" dirty="0" smtClean="0"/>
              <a:t>Semantic health group helping us with RDF, RIM-based semantic checking</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9784" y="269576"/>
            <a:ext cx="2034746" cy="1252151"/>
          </a:xfrm>
          <a:prstGeom prst="rect">
            <a:avLst/>
          </a:prstGeom>
        </p:spPr>
      </p:pic>
      <p:pic>
        <p:nvPicPr>
          <p:cNvPr id="7170" name="Picture 2" descr="C:\Users\office\AppData\Local\Microsoft\Windows\Temporary Internet Files\Content.IE5\TIOTJVXV\MC9004396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152" y="1206353"/>
            <a:ext cx="2662267" cy="189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47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&amp; the ONC</a:t>
            </a:r>
            <a:endParaRPr lang="en-CA" dirty="0"/>
          </a:p>
        </p:txBody>
      </p:sp>
      <p:sp>
        <p:nvSpPr>
          <p:cNvPr id="3" name="Content Placeholder 2"/>
          <p:cNvSpPr>
            <a:spLocks noGrp="1"/>
          </p:cNvSpPr>
          <p:nvPr>
            <p:ph idx="1"/>
          </p:nvPr>
        </p:nvSpPr>
        <p:spPr/>
        <p:txBody>
          <a:bodyPr/>
          <a:lstStyle/>
          <a:p>
            <a:r>
              <a:rPr lang="en-US" sz="2400" dirty="0"/>
              <a:t>Data Access Framework</a:t>
            </a:r>
          </a:p>
          <a:p>
            <a:pPr lvl="1"/>
            <a:r>
              <a:rPr lang="en-US" sz="2000" dirty="0"/>
              <a:t>Profiling FHIR for meaningful use data access </a:t>
            </a:r>
            <a:endParaRPr lang="en-US" sz="2000" dirty="0" smtClean="0"/>
          </a:p>
          <a:p>
            <a:pPr lvl="1"/>
            <a:r>
              <a:rPr lang="en-US" sz="2000" dirty="0" smtClean="0"/>
              <a:t>Collaborating with IHE on document access</a:t>
            </a:r>
          </a:p>
          <a:p>
            <a:pPr lvl="1"/>
            <a:r>
              <a:rPr lang="en-US" sz="2000" dirty="0"/>
              <a:t>Support for clinical </a:t>
            </a:r>
            <a:r>
              <a:rPr lang="en-US" sz="2000" dirty="0" smtClean="0"/>
              <a:t>research</a:t>
            </a:r>
            <a:endParaRPr lang="en-US" sz="2400" dirty="0" smtClean="0"/>
          </a:p>
          <a:p>
            <a:r>
              <a:rPr lang="en-US" sz="2400" dirty="0" smtClean="0"/>
              <a:t>Structured Data Capture</a:t>
            </a:r>
          </a:p>
          <a:p>
            <a:pPr lvl="1"/>
            <a:r>
              <a:rPr lang="en-US" sz="2000" dirty="0" smtClean="0"/>
              <a:t>Profiling FHIR to convey data elements, form designs and form data</a:t>
            </a:r>
          </a:p>
          <a:p>
            <a:pPr lvl="1"/>
            <a:r>
              <a:rPr lang="en-US" sz="2000" dirty="0" smtClean="0"/>
              <a:t>Custom service to allow auto-populating forms based on C-CDA or FHIR data</a:t>
            </a:r>
          </a:p>
          <a:p>
            <a:r>
              <a:rPr lang="en-US" sz="2400" dirty="0" smtClean="0"/>
              <a:t>Clinical Decision Support / Clinical Quality Measures</a:t>
            </a:r>
          </a:p>
          <a:p>
            <a:pPr lvl="1"/>
            <a:r>
              <a:rPr lang="en-US" sz="2000" dirty="0" smtClean="0"/>
              <a:t>Using FHIR as their logical/physical model</a:t>
            </a:r>
          </a:p>
          <a:p>
            <a:r>
              <a:rPr lang="en-US" sz="2400" dirty="0" smtClean="0"/>
              <a:t>Strong interest in FHIR for other purposes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val="2299395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Attendees</a:t>
            </a:r>
            <a:endParaRPr lang="en-US" dirty="0"/>
          </a:p>
        </p:txBody>
      </p:sp>
      <p:sp>
        <p:nvSpPr>
          <p:cNvPr id="8195" name="Rectangle 3"/>
          <p:cNvSpPr>
            <a:spLocks noGrp="1" noChangeArrowheads="1"/>
          </p:cNvSpPr>
          <p:nvPr>
            <p:ph idx="1"/>
          </p:nvPr>
        </p:nvSpPr>
        <p:spPr/>
        <p:txBody>
          <a:bodyPr/>
          <a:lstStyle/>
          <a:p>
            <a:r>
              <a:rPr lang="en-US" dirty="0" smtClean="0"/>
              <a:t>Who is your organization?</a:t>
            </a:r>
          </a:p>
          <a:p>
            <a:r>
              <a:rPr lang="en-US" dirty="0" smtClean="0"/>
              <a:t>What is your role?</a:t>
            </a:r>
          </a:p>
          <a:p>
            <a:r>
              <a:rPr lang="en-US" dirty="0" smtClean="0"/>
              <a:t>HL7 (v2/v3/CDA) background?</a:t>
            </a:r>
          </a:p>
          <a:p>
            <a:r>
              <a:rPr lang="en-US" dirty="0" smtClean="0"/>
              <a:t>How did you hear about FHIR?</a:t>
            </a:r>
          </a:p>
          <a:p>
            <a:r>
              <a:rPr lang="en-US" dirty="0" smtClean="0"/>
              <a:t>How familiar are you with FHIR?</a:t>
            </a:r>
          </a:p>
          <a:p>
            <a:r>
              <a:rPr lang="en-US" dirty="0" smtClean="0"/>
              <a:t>What is the </a:t>
            </a:r>
            <a:r>
              <a:rPr lang="en-US" b="1" dirty="0" smtClean="0"/>
              <a:t>one</a:t>
            </a:r>
            <a:r>
              <a:rPr lang="en-US" dirty="0" smtClean="0"/>
              <a:t> thing that will make the next two days most valuable for you?</a:t>
            </a:r>
          </a:p>
        </p:txBody>
      </p:sp>
      <p:sp>
        <p:nvSpPr>
          <p:cNvPr id="5" name="Slide Number Placeholder 4"/>
          <p:cNvSpPr>
            <a:spLocks noGrp="1"/>
          </p:cNvSpPr>
          <p:nvPr>
            <p:ph type="sldNum" sz="quarter" idx="4"/>
          </p:nvPr>
        </p:nvSpPr>
        <p:spPr/>
        <p:txBody>
          <a:bodyPr/>
          <a:lstStyle/>
          <a:p>
            <a:fld id="{64C44300-96F5-4E68-AEBC-759F83B9379E}" type="slidenum">
              <a:rPr lang="en-US" smtClean="0">
                <a:solidFill>
                  <a:srgbClr val="000000">
                    <a:tint val="75000"/>
                  </a:srgbClr>
                </a:solidFill>
              </a:rPr>
              <a:pPr/>
              <a:t>7</a:t>
            </a:fld>
            <a:endParaRPr lang="en-US" dirty="0">
              <a:solidFill>
                <a:srgbClr val="000000">
                  <a:tint val="75000"/>
                </a:srgbClr>
              </a:solidFill>
            </a:endParaRPr>
          </a:p>
        </p:txBody>
      </p:sp>
    </p:spTree>
    <p:extLst>
      <p:ext uri="{BB962C8B-B14F-4D97-AF65-F5344CB8AC3E}">
        <p14:creationId xmlns:p14="http://schemas.microsoft.com/office/powerpoint/2010/main" val="38154697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&amp; CDA</a:t>
            </a:r>
            <a:endParaRPr lang="en-CA" dirty="0"/>
          </a:p>
        </p:txBody>
      </p:sp>
      <p:sp>
        <p:nvSpPr>
          <p:cNvPr id="3" name="Content Placeholder 2"/>
          <p:cNvSpPr>
            <a:spLocks noGrp="1"/>
          </p:cNvSpPr>
          <p:nvPr>
            <p:ph idx="1"/>
          </p:nvPr>
        </p:nvSpPr>
        <p:spPr/>
        <p:txBody>
          <a:bodyPr/>
          <a:lstStyle/>
          <a:p>
            <a:r>
              <a:rPr lang="en-US" dirty="0" smtClean="0"/>
              <a:t>HL7 developing FHIR profiles for C-CDA</a:t>
            </a:r>
          </a:p>
          <a:p>
            <a:pPr lvl="1"/>
            <a:r>
              <a:rPr lang="en-US" dirty="0" smtClean="0"/>
              <a:t>Will have key ones present in next DSTU</a:t>
            </a:r>
          </a:p>
          <a:p>
            <a:pPr lvl="0"/>
            <a:r>
              <a:rPr lang="en-US" dirty="0" smtClean="0"/>
              <a:t>HL7 project to define “Clinical Document Architecture” in FHIR</a:t>
            </a:r>
          </a:p>
          <a:p>
            <a:pPr lvl="0"/>
            <a:r>
              <a:rPr lang="en-US" dirty="0" smtClean="0"/>
              <a:t>At least 3 projects looking at providing automated transformation between C-CDA and FHIR</a:t>
            </a:r>
          </a:p>
        </p:txBody>
      </p:sp>
      <p:sp>
        <p:nvSpPr>
          <p:cNvPr id="4" name="Slide Number Placeholder 3"/>
          <p:cNvSpPr>
            <a:spLocks noGrp="1"/>
          </p:cNvSpPr>
          <p:nvPr>
            <p:ph type="sldNum" sz="quarter" idx="4"/>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1863997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HSPC</a:t>
            </a:r>
            <a:endParaRPr lang="en-CA" dirty="0"/>
          </a:p>
        </p:txBody>
      </p:sp>
      <p:sp>
        <p:nvSpPr>
          <p:cNvPr id="3" name="Content Placeholder 2"/>
          <p:cNvSpPr>
            <a:spLocks noGrp="1"/>
          </p:cNvSpPr>
          <p:nvPr>
            <p:ph idx="1"/>
          </p:nvPr>
        </p:nvSpPr>
        <p:spPr/>
        <p:txBody>
          <a:bodyPr/>
          <a:lstStyle/>
          <a:p>
            <a:r>
              <a:rPr lang="en-CA" dirty="0" smtClean="0"/>
              <a:t>Health Services Platform Consortium</a:t>
            </a:r>
          </a:p>
          <a:p>
            <a:pPr lvl="1"/>
            <a:r>
              <a:rPr lang="en-CA" dirty="0" smtClean="0"/>
              <a:t>Intermountain Healthcare, Veterans Affairs, Harris, </a:t>
            </a:r>
            <a:r>
              <a:rPr lang="en-CA" dirty="0" err="1" smtClean="0"/>
              <a:t>Telus</a:t>
            </a:r>
            <a:r>
              <a:rPr lang="en-CA" dirty="0" smtClean="0"/>
              <a:t>, Dignity Health, IBM, Epic, Cerner, Mayo, HP, Kaiser, +++ (not all are official members)</a:t>
            </a:r>
          </a:p>
          <a:p>
            <a:pPr lvl="1"/>
            <a:r>
              <a:rPr lang="en-CA" dirty="0" smtClean="0"/>
              <a:t>Leverage FHIR + security and additional layers to allow plug &amp; play EHR modules</a:t>
            </a:r>
          </a:p>
          <a:p>
            <a:pPr lvl="1"/>
            <a:r>
              <a:rPr lang="en-CA" dirty="0" smtClean="0"/>
              <a:t>Stems from SMART on FHIR work </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3746910967"/>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r>
              <a:rPr lang="en-US" baseline="0" dirty="0" smtClean="0"/>
              <a:t> 1</a:t>
            </a:r>
            <a:endParaRPr lang="en-CA" dirty="0"/>
          </a:p>
        </p:txBody>
      </p:sp>
      <p:sp>
        <p:nvSpPr>
          <p:cNvPr id="3" name="Content Placeholder 2"/>
          <p:cNvSpPr>
            <a:spLocks noGrp="1"/>
          </p:cNvSpPr>
          <p:nvPr>
            <p:ph idx="1"/>
          </p:nvPr>
        </p:nvSpPr>
        <p:spPr/>
        <p:txBody>
          <a:bodyPr/>
          <a:lstStyle/>
          <a:p>
            <a:r>
              <a:rPr lang="en-US" dirty="0" smtClean="0"/>
              <a:t>Who</a:t>
            </a:r>
          </a:p>
          <a:p>
            <a:pPr lvl="1"/>
            <a:r>
              <a:rPr lang="en-CA" dirty="0" err="1" smtClean="0"/>
              <a:t>Oridashi</a:t>
            </a:r>
            <a:r>
              <a:rPr lang="en-CA" dirty="0" smtClean="0"/>
              <a:t> – Australian eHealth consultant/vendor</a:t>
            </a:r>
          </a:p>
          <a:p>
            <a:r>
              <a:rPr lang="en-US" dirty="0" smtClean="0"/>
              <a:t>What</a:t>
            </a:r>
          </a:p>
          <a:p>
            <a:pPr lvl="1"/>
            <a:r>
              <a:rPr lang="en-CA" dirty="0" smtClean="0"/>
              <a:t>Use FHIR </a:t>
            </a:r>
            <a:r>
              <a:rPr lang="en-CA" dirty="0"/>
              <a:t>as </a:t>
            </a:r>
            <a:r>
              <a:rPr lang="en-CA" dirty="0" smtClean="0"/>
              <a:t>primary </a:t>
            </a:r>
            <a:r>
              <a:rPr lang="en-CA" dirty="0"/>
              <a:t>care EMR integration interface to </a:t>
            </a:r>
            <a:r>
              <a:rPr lang="en-CA" dirty="0" smtClean="0"/>
              <a:t>two </a:t>
            </a:r>
            <a:r>
              <a:rPr lang="en-CA" dirty="0"/>
              <a:t>leading primary care </a:t>
            </a:r>
            <a:r>
              <a:rPr lang="en-CA" dirty="0" smtClean="0"/>
              <a:t>CISs.</a:t>
            </a:r>
          </a:p>
          <a:p>
            <a:pPr lvl="1"/>
            <a:r>
              <a:rPr lang="en-CA" dirty="0" smtClean="0"/>
              <a:t>Enables decision </a:t>
            </a:r>
            <a:r>
              <a:rPr lang="en-CA" dirty="0"/>
              <a:t>support, referral and personal health record portals</a:t>
            </a:r>
            <a:r>
              <a:rPr lang="en-CA" dirty="0" smtClean="0"/>
              <a:t>.</a:t>
            </a:r>
          </a:p>
          <a:p>
            <a:r>
              <a:rPr lang="en-US" dirty="0" smtClean="0"/>
              <a:t>When</a:t>
            </a:r>
          </a:p>
          <a:p>
            <a:pPr lvl="1"/>
            <a:r>
              <a:rPr lang="en-US" dirty="0" smtClean="0"/>
              <a:t>Full production Fall, 2014</a:t>
            </a:r>
          </a:p>
        </p:txBody>
      </p:sp>
      <p:sp>
        <p:nvSpPr>
          <p:cNvPr id="4" name="Slide Number Placeholder 3"/>
          <p:cNvSpPr>
            <a:spLocks noGrp="1"/>
          </p:cNvSpPr>
          <p:nvPr>
            <p:ph type="sldNum" sz="quarter" idx="4"/>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10238753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r>
              <a:rPr lang="en-US" baseline="0" dirty="0" smtClean="0"/>
              <a:t> 2</a:t>
            </a:r>
            <a:endParaRPr lang="en-CA" dirty="0"/>
          </a:p>
        </p:txBody>
      </p:sp>
      <p:sp>
        <p:nvSpPr>
          <p:cNvPr id="3" name="Content Placeholder 2"/>
          <p:cNvSpPr>
            <a:spLocks noGrp="1"/>
          </p:cNvSpPr>
          <p:nvPr>
            <p:ph idx="1"/>
          </p:nvPr>
        </p:nvSpPr>
        <p:spPr/>
        <p:txBody>
          <a:bodyPr/>
          <a:lstStyle/>
          <a:p>
            <a:r>
              <a:rPr lang="en-US" sz="2800" dirty="0" smtClean="0"/>
              <a:t>Who</a:t>
            </a:r>
          </a:p>
          <a:p>
            <a:pPr lvl="1"/>
            <a:r>
              <a:rPr lang="en-US" sz="2400" dirty="0" smtClean="0"/>
              <a:t>Healthcentrix.co – U.S. cloud-based PHR start-up</a:t>
            </a:r>
          </a:p>
          <a:p>
            <a:r>
              <a:rPr lang="en-US" sz="2800" dirty="0" smtClean="0"/>
              <a:t>What</a:t>
            </a:r>
          </a:p>
          <a:p>
            <a:pPr lvl="1"/>
            <a:r>
              <a:rPr lang="en-CA" sz="2400" dirty="0"/>
              <a:t> </a:t>
            </a:r>
            <a:r>
              <a:rPr lang="en-CA" sz="2400" dirty="0" smtClean="0"/>
              <a:t>Community portal, PHR, mobile health assistant, device aggregator</a:t>
            </a:r>
          </a:p>
          <a:p>
            <a:pPr lvl="2"/>
            <a:r>
              <a:rPr lang="en-CA" sz="2000" dirty="0" smtClean="0"/>
              <a:t>XDS </a:t>
            </a:r>
            <a:r>
              <a:rPr lang="en-CA" sz="2000" dirty="0"/>
              <a:t>persistence integrated with a </a:t>
            </a:r>
            <a:r>
              <a:rPr lang="en-CA" sz="2000" dirty="0" smtClean="0"/>
              <a:t>C-CDA </a:t>
            </a:r>
            <a:r>
              <a:rPr lang="en-CA" sz="2000" dirty="0"/>
              <a:t>bridge (HISP Direct and HIE</a:t>
            </a:r>
            <a:r>
              <a:rPr lang="en-CA" sz="2000" dirty="0" smtClean="0"/>
              <a:t>)</a:t>
            </a:r>
          </a:p>
          <a:p>
            <a:pPr lvl="1"/>
            <a:r>
              <a:rPr lang="en-CA" sz="2400" dirty="0" smtClean="0"/>
              <a:t>Patients</a:t>
            </a:r>
            <a:r>
              <a:rPr lang="en-CA" sz="2400" dirty="0"/>
              <a:t>, doctors and families share </a:t>
            </a:r>
            <a:r>
              <a:rPr lang="en-CA" sz="2400" dirty="0" smtClean="0"/>
              <a:t>PHI</a:t>
            </a:r>
            <a:r>
              <a:rPr lang="en-CA" sz="2400" dirty="0"/>
              <a:t>, </a:t>
            </a:r>
            <a:r>
              <a:rPr lang="en-CA" sz="2400" dirty="0" smtClean="0"/>
              <a:t>care plans &amp; patient-generated data</a:t>
            </a:r>
            <a:endParaRPr lang="en-US" sz="2400" dirty="0" smtClean="0"/>
          </a:p>
          <a:p>
            <a:r>
              <a:rPr lang="en-US" sz="2800" dirty="0" smtClean="0"/>
              <a:t>When:</a:t>
            </a:r>
          </a:p>
          <a:p>
            <a:pPr lvl="1"/>
            <a:r>
              <a:rPr lang="en-US" sz="2400" dirty="0" smtClean="0"/>
              <a:t>Alpha Feb (200 patients). Beta May, Prod: July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7072199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3</a:t>
            </a:r>
            <a:endParaRPr lang="en-CA" dirty="0"/>
          </a:p>
        </p:txBody>
      </p:sp>
      <p:sp>
        <p:nvSpPr>
          <p:cNvPr id="3" name="Content Placeholder 2"/>
          <p:cNvSpPr>
            <a:spLocks noGrp="1"/>
          </p:cNvSpPr>
          <p:nvPr>
            <p:ph idx="1"/>
          </p:nvPr>
        </p:nvSpPr>
        <p:spPr/>
        <p:txBody>
          <a:bodyPr/>
          <a:lstStyle/>
          <a:p>
            <a:r>
              <a:rPr lang="en-CA" sz="3100" b="0" i="0" dirty="0" smtClean="0">
                <a:solidFill>
                  <a:schemeClr val="tx1"/>
                </a:solidFill>
                <a:effectLst/>
                <a:latin typeface="+mn-lt"/>
                <a:ea typeface="+mn-ea"/>
                <a:cs typeface="+mn-cs"/>
              </a:rPr>
              <a:t>Who</a:t>
            </a:r>
          </a:p>
          <a:p>
            <a:pPr lvl="1"/>
            <a:r>
              <a:rPr lang="en-CA" sz="2600" b="0" i="0" dirty="0" smtClean="0">
                <a:solidFill>
                  <a:schemeClr val="tx1"/>
                </a:solidFill>
                <a:effectLst/>
                <a:latin typeface="+mn-lt"/>
                <a:ea typeface="+mn-ea"/>
                <a:cs typeface="+mn-cs"/>
              </a:rPr>
              <a:t>Choice-Hospital-Systems &amp; Health Samurai (USA)</a:t>
            </a:r>
          </a:p>
          <a:p>
            <a:r>
              <a:rPr lang="en-CA" sz="3100" b="0" i="0" dirty="0" smtClean="0">
                <a:solidFill>
                  <a:schemeClr val="tx1"/>
                </a:solidFill>
                <a:effectLst/>
                <a:latin typeface="+mn-lt"/>
                <a:ea typeface="+mn-ea"/>
                <a:cs typeface="+mn-cs"/>
              </a:rPr>
              <a:t>What: </a:t>
            </a:r>
          </a:p>
          <a:p>
            <a:pPr lvl="1"/>
            <a:r>
              <a:rPr lang="en-CA" sz="2600" b="0" i="0" dirty="0" smtClean="0">
                <a:solidFill>
                  <a:schemeClr val="tx1"/>
                </a:solidFill>
                <a:effectLst/>
                <a:latin typeface="+mn-lt"/>
                <a:ea typeface="+mn-ea"/>
                <a:cs typeface="+mn-cs"/>
              </a:rPr>
              <a:t>CCHIT certified  cloud-based EHR  system </a:t>
            </a:r>
          </a:p>
          <a:p>
            <a:pPr lvl="1"/>
            <a:r>
              <a:rPr lang="en-CA" b="0" i="0" dirty="0" smtClean="0">
                <a:solidFill>
                  <a:schemeClr val="tx1"/>
                </a:solidFill>
                <a:effectLst/>
                <a:latin typeface="+mn-lt"/>
                <a:ea typeface="+mn-ea"/>
                <a:cs typeface="+mn-cs"/>
              </a:rPr>
              <a:t>Open source FHIR server implementation</a:t>
            </a:r>
          </a:p>
          <a:p>
            <a:r>
              <a:rPr lang="en-CA" sz="3600" dirty="0" smtClean="0"/>
              <a:t>When</a:t>
            </a:r>
          </a:p>
          <a:p>
            <a:pPr lvl="1"/>
            <a:r>
              <a:rPr lang="en-US" dirty="0" smtClean="0"/>
              <a:t>Available now.  Enhancing to support LOINC, SNOMED and advanced search and </a:t>
            </a:r>
            <a:r>
              <a:rPr lang="en-US" dirty="0" err="1" smtClean="0"/>
              <a:t>plugins</a:t>
            </a:r>
            <a:r>
              <a:rPr lang="en-US" dirty="0" smtClean="0"/>
              <a:t> for CDA, v2</a:t>
            </a:r>
            <a:endParaRPr lang="en-CA"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74</a:t>
            </a:fld>
            <a:endParaRPr lang="en-CA" dirty="0"/>
          </a:p>
        </p:txBody>
      </p:sp>
    </p:spTree>
    <p:extLst>
      <p:ext uri="{BB962C8B-B14F-4D97-AF65-F5344CB8AC3E}">
        <p14:creationId xmlns:p14="http://schemas.microsoft.com/office/powerpoint/2010/main" val="41264277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4</a:t>
            </a:r>
            <a:endParaRPr lang="en-CA" dirty="0"/>
          </a:p>
        </p:txBody>
      </p:sp>
      <p:sp>
        <p:nvSpPr>
          <p:cNvPr id="3" name="Content Placeholder 2"/>
          <p:cNvSpPr>
            <a:spLocks noGrp="1"/>
          </p:cNvSpPr>
          <p:nvPr>
            <p:ph idx="1"/>
          </p:nvPr>
        </p:nvSpPr>
        <p:spPr/>
        <p:txBody>
          <a:bodyPr/>
          <a:lstStyle/>
          <a:p>
            <a:r>
              <a:rPr lang="en-US" sz="3100" i="0" u="none" dirty="0" smtClean="0">
                <a:solidFill>
                  <a:schemeClr val="tx1"/>
                </a:solidFill>
                <a:effectLst/>
                <a:latin typeface="+mn-lt"/>
                <a:ea typeface="+mn-ea"/>
                <a:cs typeface="+mn-cs"/>
              </a:rPr>
              <a:t>Who</a:t>
            </a:r>
            <a:endParaRPr lang="en-CA" sz="3100" i="0" u="none" dirty="0" smtClean="0">
              <a:solidFill>
                <a:schemeClr val="tx1"/>
              </a:solidFill>
              <a:effectLst/>
              <a:latin typeface="+mn-lt"/>
              <a:ea typeface="+mn-ea"/>
              <a:cs typeface="+mn-cs"/>
            </a:endParaRPr>
          </a:p>
          <a:p>
            <a:pPr lvl="1"/>
            <a:r>
              <a:rPr lang="en-CA" sz="2600" b="0" i="0" u="none" dirty="0" smtClean="0">
                <a:solidFill>
                  <a:schemeClr val="tx1"/>
                </a:solidFill>
                <a:effectLst/>
                <a:latin typeface="+mn-lt"/>
                <a:ea typeface="+mn-ea"/>
                <a:cs typeface="+mn-cs"/>
              </a:rPr>
              <a:t>Health &amp; Social Care Information Centre (England)</a:t>
            </a:r>
          </a:p>
          <a:p>
            <a:r>
              <a:rPr lang="en-US" sz="3100" b="0" i="0" dirty="0" smtClean="0">
                <a:solidFill>
                  <a:schemeClr val="tx1"/>
                </a:solidFill>
                <a:effectLst/>
                <a:latin typeface="+mn-lt"/>
                <a:ea typeface="+mn-ea"/>
                <a:cs typeface="+mn-cs"/>
              </a:rPr>
              <a:t>What</a:t>
            </a:r>
            <a:endParaRPr lang="en-CA" sz="3100" b="0" i="0" dirty="0" smtClean="0">
              <a:solidFill>
                <a:schemeClr val="tx1"/>
              </a:solidFill>
              <a:effectLst/>
              <a:latin typeface="+mn-lt"/>
              <a:ea typeface="+mn-ea"/>
              <a:cs typeface="+mn-cs"/>
            </a:endParaRPr>
          </a:p>
          <a:p>
            <a:pPr lvl="1"/>
            <a:r>
              <a:rPr lang="en-CA" sz="2600" b="0" i="0" dirty="0" smtClean="0">
                <a:solidFill>
                  <a:schemeClr val="tx1"/>
                </a:solidFill>
                <a:effectLst/>
                <a:latin typeface="+mn-lt"/>
                <a:ea typeface="+mn-ea"/>
                <a:cs typeface="+mn-cs"/>
              </a:rPr>
              <a:t>FHIR message to share risk information</a:t>
            </a:r>
          </a:p>
          <a:p>
            <a:r>
              <a:rPr lang="en-CA" dirty="0" smtClean="0"/>
              <a:t>When</a:t>
            </a:r>
          </a:p>
          <a:p>
            <a:pPr lvl="1"/>
            <a:r>
              <a:rPr lang="en-US" b="0" i="0" dirty="0" smtClean="0">
                <a:solidFill>
                  <a:schemeClr val="tx1"/>
                </a:solidFill>
                <a:effectLst/>
                <a:latin typeface="+mn-lt"/>
                <a:ea typeface="+mn-ea"/>
                <a:cs typeface="+mn-cs"/>
              </a:rPr>
              <a:t>In production  Q2, 2015</a:t>
            </a:r>
          </a:p>
          <a:p>
            <a:r>
              <a:rPr lang="en-US" dirty="0" smtClean="0"/>
              <a:t>Follow-ups</a:t>
            </a:r>
          </a:p>
          <a:p>
            <a:pPr lvl="1"/>
            <a:r>
              <a:rPr lang="en-US" b="0" i="0" dirty="0" smtClean="0">
                <a:solidFill>
                  <a:schemeClr val="tx1"/>
                </a:solidFill>
                <a:effectLst/>
                <a:latin typeface="+mn-lt"/>
                <a:ea typeface="+mn-ea"/>
                <a:cs typeface="+mn-cs"/>
              </a:rPr>
              <a:t>APIs for demographics, scheduling, medications, CDA &lt;-&gt; FHIR conversion for 2016</a:t>
            </a:r>
          </a:p>
          <a:p>
            <a:pPr lvl="1"/>
            <a:endParaRPr lang="en-CA" b="0" i="0" dirty="0" smtClean="0">
              <a:solidFill>
                <a:schemeClr val="tx1"/>
              </a:solidFill>
              <a:effectLst/>
              <a:latin typeface="+mn-lt"/>
              <a:ea typeface="+mn-ea"/>
              <a:cs typeface="+mn-cs"/>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226649661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5</a:t>
            </a:r>
            <a:endParaRPr lang="en-CA" dirty="0"/>
          </a:p>
        </p:txBody>
      </p:sp>
      <p:sp>
        <p:nvSpPr>
          <p:cNvPr id="3" name="Content Placeholder 2"/>
          <p:cNvSpPr>
            <a:spLocks noGrp="1"/>
          </p:cNvSpPr>
          <p:nvPr>
            <p:ph idx="1"/>
          </p:nvPr>
        </p:nvSpPr>
        <p:spPr/>
        <p:txBody>
          <a:bodyPr/>
          <a:lstStyle/>
          <a:p>
            <a:r>
              <a:rPr lang="en-US" dirty="0" smtClean="0"/>
              <a:t>Who</a:t>
            </a:r>
          </a:p>
          <a:p>
            <a:pPr lvl="1"/>
            <a:r>
              <a:rPr lang="en-US" dirty="0" smtClean="0"/>
              <a:t>Intermountain Health</a:t>
            </a:r>
            <a:r>
              <a:rPr lang="en-US" baseline="0" dirty="0" smtClean="0"/>
              <a:t>care</a:t>
            </a:r>
            <a:r>
              <a:rPr lang="en-US" dirty="0" smtClean="0"/>
              <a:t> – provider org</a:t>
            </a:r>
            <a:r>
              <a:rPr lang="en-US" baseline="0" dirty="0" smtClean="0"/>
              <a:t> (USA)</a:t>
            </a:r>
          </a:p>
          <a:p>
            <a:pPr lvl="0"/>
            <a:r>
              <a:rPr lang="en-US" baseline="0" dirty="0" smtClean="0"/>
              <a:t>What</a:t>
            </a:r>
          </a:p>
          <a:p>
            <a:pPr lvl="1" rtl="0" eaLnBrk="1" fontAlgn="base" hangingPunct="1"/>
            <a:r>
              <a:rPr lang="en-US" sz="2600" dirty="0" smtClean="0">
                <a:solidFill>
                  <a:schemeClr val="tx1"/>
                </a:solidFill>
                <a:effectLst/>
                <a:latin typeface="+mn-lt"/>
                <a:ea typeface="+mn-ea"/>
                <a:cs typeface="+mn-cs"/>
              </a:rPr>
              <a:t>Converted 3000+ detailed clinical models and their accompanying value sets to FHIR</a:t>
            </a:r>
            <a:endParaRPr lang="en-CA" sz="2600" dirty="0" smtClean="0">
              <a:effectLst/>
            </a:endParaRPr>
          </a:p>
          <a:p>
            <a:pPr lvl="1"/>
            <a:r>
              <a:rPr lang="en-US" sz="2700" dirty="0" smtClean="0">
                <a:solidFill>
                  <a:schemeClr val="tx1"/>
                </a:solidFill>
                <a:effectLst/>
                <a:latin typeface="+mn-lt"/>
                <a:ea typeface="+mn-ea"/>
                <a:cs typeface="+mn-cs"/>
              </a:rPr>
              <a:t>Plan to use them with CIMI and other groups</a:t>
            </a:r>
            <a:endParaRPr lang="en-US" baseline="0" dirty="0" smtClean="0"/>
          </a:p>
          <a:p>
            <a:pPr lvl="0"/>
            <a:r>
              <a:rPr lang="en-US" baseline="0" dirty="0" smtClean="0"/>
              <a:t>When</a:t>
            </a:r>
          </a:p>
          <a:p>
            <a:pPr lvl="1"/>
            <a:r>
              <a:rPr lang="en-US" baseline="0" dirty="0" smtClean="0"/>
              <a:t>Complete public review within </a:t>
            </a:r>
            <a:r>
              <a:rPr lang="en-US" dirty="0" smtClean="0"/>
              <a:t>next 6 months</a:t>
            </a:r>
            <a:endParaRPr lang="en-US" baseline="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Tree>
    <p:extLst>
      <p:ext uri="{BB962C8B-B14F-4D97-AF65-F5344CB8AC3E}">
        <p14:creationId xmlns:p14="http://schemas.microsoft.com/office/powerpoint/2010/main" val="33033522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6</a:t>
            </a:r>
            <a:endParaRPr lang="en-CA" dirty="0"/>
          </a:p>
        </p:txBody>
      </p:sp>
      <p:sp>
        <p:nvSpPr>
          <p:cNvPr id="3" name="Content Placeholder 2"/>
          <p:cNvSpPr>
            <a:spLocks noGrp="1"/>
          </p:cNvSpPr>
          <p:nvPr>
            <p:ph idx="1"/>
          </p:nvPr>
        </p:nvSpPr>
        <p:spPr/>
        <p:txBody>
          <a:bodyPr/>
          <a:lstStyle/>
          <a:p>
            <a:r>
              <a:rPr lang="en-US" dirty="0" smtClean="0"/>
              <a:t>Who</a:t>
            </a:r>
          </a:p>
          <a:p>
            <a:pPr lvl="1"/>
            <a:r>
              <a:rPr lang="en-US" dirty="0" smtClean="0"/>
              <a:t>Orion Health - vendor (New Zealand)</a:t>
            </a:r>
          </a:p>
          <a:p>
            <a:r>
              <a:rPr lang="en-US" dirty="0" smtClean="0"/>
              <a:t>What</a:t>
            </a:r>
          </a:p>
          <a:p>
            <a:pPr lvl="1"/>
            <a:r>
              <a:rPr lang="en-CA" dirty="0" err="1" smtClean="0"/>
              <a:t>iOS</a:t>
            </a:r>
            <a:r>
              <a:rPr lang="en-CA" dirty="0" smtClean="0"/>
              <a:t> Application to expose </a:t>
            </a:r>
            <a:r>
              <a:rPr lang="en-CA" dirty="0" err="1" smtClean="0"/>
              <a:t>healthKit</a:t>
            </a:r>
            <a:r>
              <a:rPr lang="en-CA" dirty="0" smtClean="0"/>
              <a:t> data over FHIR to cloud based repository for viewing by patient and authorized providers</a:t>
            </a:r>
          </a:p>
          <a:p>
            <a:pPr lvl="1"/>
            <a:r>
              <a:rPr lang="en-CA" dirty="0" smtClean="0"/>
              <a:t>Updates to Integration engine to map v2 to FHIR</a:t>
            </a:r>
          </a:p>
          <a:p>
            <a:r>
              <a:rPr lang="en-US" dirty="0" smtClean="0"/>
              <a:t>When</a:t>
            </a:r>
          </a:p>
          <a:p>
            <a:pPr lvl="1"/>
            <a:r>
              <a:rPr lang="en-US" dirty="0" smtClean="0"/>
              <a:t>Delivery Q2 2015</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14386268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7</a:t>
            </a:r>
            <a:endParaRPr lang="en-CA" dirty="0"/>
          </a:p>
        </p:txBody>
      </p:sp>
      <p:sp>
        <p:nvSpPr>
          <p:cNvPr id="3" name="Content Placeholder 2"/>
          <p:cNvSpPr>
            <a:spLocks noGrp="1"/>
          </p:cNvSpPr>
          <p:nvPr>
            <p:ph idx="1"/>
          </p:nvPr>
        </p:nvSpPr>
        <p:spPr/>
        <p:txBody>
          <a:bodyPr/>
          <a:lstStyle/>
          <a:p>
            <a:r>
              <a:rPr lang="en-US" dirty="0" smtClean="0"/>
              <a:t>Who</a:t>
            </a:r>
          </a:p>
          <a:p>
            <a:pPr lvl="1"/>
            <a:r>
              <a:rPr lang="en-US" dirty="0" smtClean="0"/>
              <a:t>University Health Network (Canada)</a:t>
            </a:r>
          </a:p>
          <a:p>
            <a:pPr lvl="0"/>
            <a:r>
              <a:rPr lang="en-US" dirty="0" smtClean="0"/>
              <a:t>What</a:t>
            </a:r>
          </a:p>
          <a:p>
            <a:pPr lvl="1"/>
            <a:r>
              <a:rPr lang="en-US" dirty="0" smtClean="0"/>
              <a:t>Replace existing custom SOAP interface to back-end systems (CDR, EMPI, HIS, etc.)</a:t>
            </a:r>
          </a:p>
          <a:p>
            <a:pPr lvl="0"/>
            <a:r>
              <a:rPr lang="en-US" dirty="0" smtClean="0"/>
              <a:t>When</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dirty="0" smtClean="0">
                <a:solidFill>
                  <a:schemeClr val="tx1"/>
                </a:solidFill>
                <a:effectLst/>
                <a:latin typeface="+mn-lt"/>
              </a:rPr>
              <a:t>Production:</a:t>
            </a:r>
          </a:p>
          <a:p>
            <a:pPr lvl="2" indent="-285750">
              <a:buClr>
                <a:schemeClr val="accent1"/>
              </a:buClr>
              <a:buSzPct val="65000"/>
              <a:buFont typeface="Wingdings" pitchFamily="2" charset="2"/>
              <a:buChar char="Ø"/>
              <a:defRPr/>
            </a:pPr>
            <a:r>
              <a:rPr lang="en-US" dirty="0" smtClean="0"/>
              <a:t>Registration/ADT, Clinical Document and Med order clinical portal portion production (2014)</a:t>
            </a:r>
          </a:p>
          <a:p>
            <a:pPr lvl="2" indent="-285750">
              <a:buClr>
                <a:schemeClr val="accent1"/>
              </a:buClr>
              <a:buSzPct val="65000"/>
              <a:buFont typeface="Wingdings" pitchFamily="2" charset="2"/>
              <a:buChar char="Ø"/>
              <a:defRPr/>
            </a:pPr>
            <a:r>
              <a:rPr lang="en-US" dirty="0" smtClean="0"/>
              <a:t>Electronic discharge &amp; medication summary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8151425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Case Study 8</a:t>
            </a:r>
            <a:endParaRPr lang="en-CA" dirty="0"/>
          </a:p>
        </p:txBody>
      </p:sp>
      <p:sp>
        <p:nvSpPr>
          <p:cNvPr id="3" name="Content Placeholder 2"/>
          <p:cNvSpPr>
            <a:spLocks noGrp="1"/>
          </p:cNvSpPr>
          <p:nvPr>
            <p:ph idx="1"/>
          </p:nvPr>
        </p:nvSpPr>
        <p:spPr/>
        <p:txBody>
          <a:bodyPr/>
          <a:lstStyle/>
          <a:p>
            <a:r>
              <a:rPr lang="en-CA" dirty="0" smtClean="0"/>
              <a:t>Who</a:t>
            </a:r>
          </a:p>
          <a:p>
            <a:pPr lvl="1"/>
            <a:r>
              <a:rPr lang="en-CA" dirty="0" smtClean="0"/>
              <a:t>UNICEF, USAID, </a:t>
            </a:r>
            <a:r>
              <a:rPr lang="en-CA" dirty="0" err="1" smtClean="0"/>
              <a:t>IntraHealth</a:t>
            </a:r>
            <a:r>
              <a:rPr lang="en-CA" dirty="0" smtClean="0"/>
              <a:t>, </a:t>
            </a:r>
            <a:r>
              <a:rPr lang="en-CA" dirty="0" err="1" smtClean="0"/>
              <a:t>OpenMRS</a:t>
            </a:r>
            <a:r>
              <a:rPr lang="en-CA" dirty="0" smtClean="0"/>
              <a:t>, +++</a:t>
            </a:r>
          </a:p>
          <a:p>
            <a:r>
              <a:rPr lang="en-CA" dirty="0" smtClean="0"/>
              <a:t>What</a:t>
            </a:r>
          </a:p>
          <a:p>
            <a:pPr lvl="1"/>
            <a:r>
              <a:rPr lang="en-CA" dirty="0" smtClean="0"/>
              <a:t>Sharing Practitioner, Location &amp; Organization registry information over IHE’s CSD to SMS applications for front-line Ebola healthcare workers</a:t>
            </a:r>
          </a:p>
          <a:p>
            <a:r>
              <a:rPr lang="en-CA" dirty="0" smtClean="0"/>
              <a:t>When</a:t>
            </a:r>
          </a:p>
          <a:p>
            <a:pPr lvl="1"/>
            <a:r>
              <a:rPr lang="en-CA" dirty="0" smtClean="0"/>
              <a:t>Prod: Liberia in Aug.; Sierra </a:t>
            </a:r>
            <a:r>
              <a:rPr lang="en-CA" dirty="0" err="1" smtClean="0"/>
              <a:t>Leonne</a:t>
            </a:r>
            <a:r>
              <a:rPr lang="en-CA" dirty="0" smtClean="0"/>
              <a:t>, </a:t>
            </a:r>
            <a:r>
              <a:rPr lang="en-CA" dirty="0" err="1" smtClean="0"/>
              <a:t>Guinnea</a:t>
            </a:r>
            <a:r>
              <a:rPr lang="en-CA" dirty="0" smtClean="0"/>
              <a:t> now</a:t>
            </a:r>
          </a:p>
          <a:p>
            <a:pPr lvl="1"/>
            <a:r>
              <a:rPr lang="en-CA" dirty="0" smtClean="0"/>
              <a:t>Rollout &amp; expansion </a:t>
            </a:r>
            <a:r>
              <a:rPr lang="en-CA" smtClean="0"/>
              <a:t>in several more </a:t>
            </a:r>
            <a:r>
              <a:rPr lang="en-CA" dirty="0" smtClean="0"/>
              <a:t>countries</a:t>
            </a:r>
            <a:br>
              <a:rPr lang="en-CA" dirty="0" smtClean="0"/>
            </a:br>
            <a:r>
              <a:rPr lang="en-CA" dirty="0" smtClean="0"/>
              <a:t>in next 6 months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1148348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FHIR?</a:t>
            </a:r>
            <a:endParaRPr lang="en-CA" dirty="0"/>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876613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takeaways</a:t>
            </a:r>
            <a:endParaRPr lang="en-CA" dirty="0"/>
          </a:p>
        </p:txBody>
      </p:sp>
      <p:sp>
        <p:nvSpPr>
          <p:cNvPr id="3" name="Content Placeholder 2"/>
          <p:cNvSpPr>
            <a:spLocks noGrp="1"/>
          </p:cNvSpPr>
          <p:nvPr>
            <p:ph idx="1"/>
          </p:nvPr>
        </p:nvSpPr>
        <p:spPr/>
        <p:txBody>
          <a:bodyPr/>
          <a:lstStyle/>
          <a:p>
            <a:r>
              <a:rPr lang="en-US" dirty="0" smtClean="0"/>
              <a:t>Broad international interest</a:t>
            </a:r>
          </a:p>
          <a:p>
            <a:r>
              <a:rPr lang="en-US" dirty="0" smtClean="0"/>
              <a:t>Wide range of engagement</a:t>
            </a:r>
          </a:p>
          <a:p>
            <a:pPr lvl="1"/>
            <a:r>
              <a:rPr lang="en-US" dirty="0" smtClean="0"/>
              <a:t>National initiatives</a:t>
            </a:r>
          </a:p>
          <a:p>
            <a:pPr lvl="1"/>
            <a:r>
              <a:rPr lang="en-US" dirty="0" smtClean="0"/>
              <a:t>Care</a:t>
            </a:r>
            <a:r>
              <a:rPr lang="en-US" baseline="0" dirty="0" smtClean="0"/>
              <a:t> provider organizations</a:t>
            </a:r>
          </a:p>
          <a:p>
            <a:pPr lvl="1"/>
            <a:r>
              <a:rPr lang="en-US" baseline="0" dirty="0" smtClean="0"/>
              <a:t>Small vendors/entrepreneurs</a:t>
            </a:r>
          </a:p>
          <a:p>
            <a:pPr lvl="0"/>
            <a:r>
              <a:rPr lang="en-US" dirty="0" smtClean="0"/>
              <a:t>Mixture of green-field and upgrading existing systems</a:t>
            </a:r>
          </a:p>
          <a:p>
            <a:pPr lvl="0"/>
            <a:r>
              <a:rPr lang="en-US" dirty="0" smtClean="0"/>
              <a:t>All with short times to production</a:t>
            </a:r>
          </a:p>
          <a:p>
            <a:pPr lvl="0"/>
            <a:r>
              <a:rPr lang="en-US" dirty="0" smtClean="0"/>
              <a:t>Baby steps to full commitment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23596337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Risks</a:t>
            </a:r>
            <a:endParaRPr lang="en-CA" dirty="0"/>
          </a:p>
        </p:txBody>
      </p:sp>
      <p:sp>
        <p:nvSpPr>
          <p:cNvPr id="5" name="Text Placeholder 4"/>
          <p:cNvSpPr>
            <a:spLocks noGrp="1"/>
          </p:cNvSpPr>
          <p:nvPr>
            <p:ph type="body" idx="1"/>
          </p:nvPr>
        </p:nvSpPr>
        <p:spPr/>
        <p:txBody>
          <a:bodyPr/>
          <a:lstStyle/>
          <a:p>
            <a:r>
              <a:rPr lang="en-US" dirty="0" smtClean="0"/>
              <a:t>And mitigations</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2558196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Risks with FHIR</a:t>
            </a:r>
            <a:endParaRPr lang="en-CA" dirty="0"/>
          </a:p>
        </p:txBody>
      </p:sp>
      <p:sp>
        <p:nvSpPr>
          <p:cNvPr id="5" name="Content Placeholder 4"/>
          <p:cNvSpPr>
            <a:spLocks noGrp="1"/>
          </p:cNvSpPr>
          <p:nvPr>
            <p:ph idx="1"/>
          </p:nvPr>
        </p:nvSpPr>
        <p:spPr/>
        <p:txBody>
          <a:bodyPr/>
          <a:lstStyle/>
          <a:p>
            <a:r>
              <a:rPr lang="en-US" dirty="0" smtClean="0"/>
              <a:t>FHIR is new</a:t>
            </a:r>
          </a:p>
          <a:p>
            <a:pPr lvl="1"/>
            <a:r>
              <a:rPr lang="en-US" dirty="0" smtClean="0"/>
              <a:t>Be ready to migrate</a:t>
            </a:r>
          </a:p>
          <a:p>
            <a:pPr lvl="1"/>
            <a:r>
              <a:rPr lang="en-US" dirty="0" smtClean="0"/>
              <a:t>Caution for mission critical applications</a:t>
            </a:r>
          </a:p>
          <a:p>
            <a:r>
              <a:rPr lang="en-US" dirty="0" smtClean="0"/>
              <a:t>FHIR is cool</a:t>
            </a:r>
          </a:p>
          <a:p>
            <a:pPr lvl="1"/>
            <a:r>
              <a:rPr lang="en-US" dirty="0" smtClean="0"/>
              <a:t>Be realistic about what’s achievable</a:t>
            </a:r>
          </a:p>
          <a:p>
            <a:pPr lvl="1"/>
            <a:r>
              <a:rPr lang="en-US" dirty="0" smtClean="0"/>
              <a:t>Work with others (HL7, IHE, etc.) to build profiles</a:t>
            </a:r>
          </a:p>
          <a:p>
            <a:r>
              <a:rPr lang="en-US" dirty="0" smtClean="0"/>
              <a:t>FHIR is coming</a:t>
            </a:r>
          </a:p>
          <a:p>
            <a:pPr lvl="1"/>
            <a:r>
              <a:rPr lang="en-US" dirty="0" smtClean="0"/>
              <a:t>At minimum, monitor</a:t>
            </a:r>
          </a:p>
          <a:p>
            <a:pPr lvl="1"/>
            <a:r>
              <a:rPr lang="en-US" dirty="0" smtClean="0"/>
              <a:t>Consider whether to pilot to build experience</a:t>
            </a:r>
          </a:p>
        </p:txBody>
      </p:sp>
    </p:spTree>
    <p:extLst>
      <p:ext uri="{BB962C8B-B14F-4D97-AF65-F5344CB8AC3E}">
        <p14:creationId xmlns:p14="http://schemas.microsoft.com/office/powerpoint/2010/main" val="7904306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CA" dirty="0"/>
          </a:p>
        </p:txBody>
      </p:sp>
      <p:sp>
        <p:nvSpPr>
          <p:cNvPr id="5" name="Text Placeholder 4"/>
          <p:cNvSpPr>
            <a:spLocks noGrp="1"/>
          </p:cNvSpPr>
          <p:nvPr>
            <p:ph type="body" idx="1"/>
          </p:nvPr>
        </p:nvSpPr>
        <p:spPr/>
        <p:txBody>
          <a:bodyPr/>
          <a:lstStyle/>
          <a:p>
            <a:r>
              <a:rPr lang="en-US" dirty="0" smtClean="0"/>
              <a:t>For you and your organization</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34036820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Next Steps</a:t>
            </a:r>
            <a:endParaRPr lang="en-AU" dirty="0"/>
          </a:p>
        </p:txBody>
      </p:sp>
      <p:sp>
        <p:nvSpPr>
          <p:cNvPr id="3" name="Content Placeholder 2"/>
          <p:cNvSpPr>
            <a:spLocks noGrp="1"/>
          </p:cNvSpPr>
          <p:nvPr>
            <p:ph idx="1"/>
          </p:nvPr>
        </p:nvSpPr>
        <p:spPr/>
        <p:txBody>
          <a:bodyPr/>
          <a:lstStyle/>
          <a:p>
            <a:r>
              <a:rPr lang="en-AU" sz="2400" dirty="0" smtClean="0"/>
              <a:t>Is this something your organization wants/needs to track?</a:t>
            </a:r>
          </a:p>
          <a:p>
            <a:r>
              <a:rPr lang="en-AU" sz="2400" dirty="0" smtClean="0"/>
              <a:t>Monitor</a:t>
            </a:r>
          </a:p>
          <a:p>
            <a:pPr lvl="1"/>
            <a:r>
              <a:rPr lang="en-AU" sz="1900" dirty="0" smtClean="0"/>
              <a:t>Have someone sign up to the FHIR list</a:t>
            </a:r>
            <a:br>
              <a:rPr lang="en-AU" sz="1900" dirty="0" smtClean="0"/>
            </a:br>
            <a:r>
              <a:rPr lang="en-AU" sz="1900" dirty="0" smtClean="0"/>
              <a:t>or Skype chats</a:t>
            </a:r>
          </a:p>
          <a:p>
            <a:pPr marL="457200" lvl="1" indent="0">
              <a:buNone/>
            </a:pPr>
            <a:r>
              <a:rPr lang="en-AU" sz="1900" dirty="0" smtClean="0"/>
              <a:t>	(instructions on the wiki)</a:t>
            </a:r>
          </a:p>
          <a:p>
            <a:pPr lvl="2"/>
            <a:r>
              <a:rPr lang="en-AU" sz="1800" dirty="0">
                <a:hlinkClick r:id="rId2"/>
              </a:rPr>
              <a:t>http://</a:t>
            </a:r>
            <a:r>
              <a:rPr lang="en-AU" sz="1800" dirty="0" smtClean="0">
                <a:hlinkClick r:id="rId2"/>
              </a:rPr>
              <a:t>wiki.hl7.org?title=FHIR</a:t>
            </a:r>
            <a:endParaRPr lang="en-AU" sz="1700" dirty="0" smtClean="0"/>
          </a:p>
          <a:p>
            <a:r>
              <a:rPr lang="en-AU" sz="2400" dirty="0" smtClean="0"/>
              <a:t>Engage</a:t>
            </a:r>
          </a:p>
          <a:p>
            <a:pPr lvl="1"/>
            <a:r>
              <a:rPr lang="en-AU" sz="1900" dirty="0" smtClean="0"/>
              <a:t>Have someone read through the specs</a:t>
            </a:r>
          </a:p>
          <a:p>
            <a:pPr lvl="1"/>
            <a:r>
              <a:rPr lang="en-AU" sz="1900" dirty="0" smtClean="0"/>
              <a:t>Send someone to development tutorials</a:t>
            </a:r>
          </a:p>
          <a:p>
            <a:pPr lvl="1"/>
            <a:r>
              <a:rPr lang="en-AU" sz="1900" dirty="0" smtClean="0"/>
              <a:t>Have your organization participate in or observe a connectathon</a:t>
            </a:r>
          </a:p>
          <a:p>
            <a:pPr lvl="1"/>
            <a:r>
              <a:rPr lang="en-AU" sz="1900" dirty="0" smtClean="0"/>
              <a:t>Participate in the upcoming DSTU ballot</a:t>
            </a:r>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3824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Education opportunities</a:t>
            </a:r>
            <a:endParaRPr lang="en-AU" b="1" dirty="0"/>
          </a:p>
        </p:txBody>
      </p:sp>
      <p:sp>
        <p:nvSpPr>
          <p:cNvPr id="3" name="Content Placeholder 2"/>
          <p:cNvSpPr>
            <a:spLocks noGrp="1"/>
          </p:cNvSpPr>
          <p:nvPr>
            <p:ph idx="1"/>
          </p:nvPr>
        </p:nvSpPr>
        <p:spPr/>
        <p:txBody>
          <a:bodyPr/>
          <a:lstStyle/>
          <a:p>
            <a:r>
              <a:rPr lang="en-AU" sz="2400" dirty="0" smtClean="0"/>
              <a:t>Attend a Working Group Meeting</a:t>
            </a:r>
          </a:p>
          <a:p>
            <a:pPr lvl="1"/>
            <a:r>
              <a:rPr lang="en-AU" sz="1900" dirty="0" smtClean="0"/>
              <a:t>Tutorials, </a:t>
            </a:r>
            <a:r>
              <a:rPr lang="en-AU" sz="1900" b="1" dirty="0" smtClean="0"/>
              <a:t>Connectathons</a:t>
            </a:r>
          </a:p>
          <a:p>
            <a:pPr lvl="1"/>
            <a:r>
              <a:rPr lang="en-AU" sz="1900" dirty="0" smtClean="0"/>
              <a:t>January 10-15 Orlando</a:t>
            </a:r>
          </a:p>
          <a:p>
            <a:r>
              <a:rPr lang="en-AU" sz="2400" dirty="0" smtClean="0"/>
              <a:t>Attend an Implementation Workshop</a:t>
            </a:r>
          </a:p>
          <a:p>
            <a:pPr lvl="1"/>
            <a:r>
              <a:rPr lang="en-AU" sz="1900" dirty="0" smtClean="0"/>
              <a:t>Intensive tutorials, hands-on</a:t>
            </a:r>
          </a:p>
          <a:p>
            <a:pPr lvl="1"/>
            <a:r>
              <a:rPr lang="en-AU" sz="1900" dirty="0" smtClean="0"/>
              <a:t>More next year</a:t>
            </a:r>
          </a:p>
          <a:p>
            <a:r>
              <a:rPr lang="en-AU" sz="2400" dirty="0" smtClean="0"/>
              <a:t>FHIR Institute Webinars</a:t>
            </a:r>
          </a:p>
          <a:p>
            <a:pPr lvl="1"/>
            <a:r>
              <a:rPr lang="en-AU" sz="1900" dirty="0" smtClean="0"/>
              <a:t>December 7-11</a:t>
            </a:r>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0039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 message</a:t>
            </a:r>
            <a:endParaRPr lang="en-CA" dirty="0"/>
          </a:p>
        </p:txBody>
      </p:sp>
      <p:sp>
        <p:nvSpPr>
          <p:cNvPr id="5" name="Content Placeholder 4"/>
          <p:cNvSpPr>
            <a:spLocks noGrp="1"/>
          </p:cNvSpPr>
          <p:nvPr>
            <p:ph idx="1"/>
          </p:nvPr>
        </p:nvSpPr>
        <p:spPr/>
        <p:txBody>
          <a:bodyPr/>
          <a:lstStyle/>
          <a:p>
            <a:r>
              <a:rPr lang="en-US" dirty="0" smtClean="0"/>
              <a:t>FHIR</a:t>
            </a:r>
          </a:p>
          <a:p>
            <a:pPr lvl="1"/>
            <a:r>
              <a:rPr lang="en-US" dirty="0" smtClean="0"/>
              <a:t>is easier and cheaper</a:t>
            </a:r>
          </a:p>
          <a:p>
            <a:pPr lvl="1"/>
            <a:r>
              <a:rPr lang="en-US" dirty="0" smtClean="0"/>
              <a:t>is being implemented now</a:t>
            </a:r>
          </a:p>
          <a:p>
            <a:pPr lvl="1"/>
            <a:r>
              <a:rPr lang="en-US" dirty="0" smtClean="0"/>
              <a:t>is likely to significantly impact Health IT</a:t>
            </a:r>
          </a:p>
          <a:p>
            <a:pPr marL="0" indent="0">
              <a:buNone/>
            </a:pPr>
            <a:endParaRPr lang="en-US" smtClean="0"/>
          </a:p>
          <a:p>
            <a:r>
              <a:rPr lang="en-US" smtClean="0"/>
              <a:t>Decide how you </a:t>
            </a:r>
            <a:r>
              <a:rPr lang="en-US" dirty="0" smtClean="0"/>
              <a:t>want it to </a:t>
            </a:r>
            <a:r>
              <a:rPr lang="en-US" smtClean="0"/>
              <a:t>impact </a:t>
            </a:r>
            <a:r>
              <a:rPr lang="en-US" b="1" smtClean="0"/>
              <a:t>your </a:t>
            </a:r>
            <a:r>
              <a:rPr lang="en-US" smtClean="0"/>
              <a:t>organization</a:t>
            </a:r>
            <a:endParaRPr lang="en-US" dirty="0"/>
          </a:p>
        </p:txBody>
      </p:sp>
      <p:sp>
        <p:nvSpPr>
          <p:cNvPr id="2" name="Slide Number Placeholder 1"/>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77130961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sp>
        <p:nvSpPr>
          <p:cNvPr id="3" name="Content Placeholder 2"/>
          <p:cNvSpPr>
            <a:spLocks noGrp="1"/>
          </p:cNvSpPr>
          <p:nvPr>
            <p:ph idx="1"/>
          </p:nvPr>
        </p:nvSpPr>
        <p:spPr/>
        <p:txBody>
          <a:bodyPr/>
          <a:lstStyle/>
          <a:p>
            <a:pPr>
              <a:buNone/>
            </a:pPr>
            <a:r>
              <a:rPr lang="en-AU" sz="2800" dirty="0" smtClean="0">
                <a:hlinkClick r:id="rId2"/>
              </a:rPr>
              <a:t>http://hl7.org/fhir</a:t>
            </a:r>
            <a:r>
              <a:rPr lang="en-AU" sz="2800" dirty="0" smtClean="0"/>
              <a:t>	</a:t>
            </a:r>
            <a:r>
              <a:rPr lang="en-AU" sz="2800" smtClean="0"/>
              <a:t>    </a:t>
            </a:r>
            <a:r>
              <a:rPr lang="en-AU" sz="2800" smtClean="0">
                <a:hlinkClick r:id="rId3"/>
              </a:rPr>
              <a:t>brett@riverrockassociates.com</a:t>
            </a:r>
            <a:r>
              <a:rPr lang="en-AU" sz="2800" smtClean="0"/>
              <a:t> </a:t>
            </a:r>
            <a:endParaRPr lang="en-AU" sz="280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793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014" y="5949280"/>
            <a:ext cx="6552728" cy="532070"/>
          </a:xfrm>
        </p:spPr>
        <p:txBody>
          <a:bodyPr anchor="b"/>
          <a:lstStyle/>
          <a:p>
            <a:r>
              <a:rPr lang="en-US" sz="2400" dirty="0">
                <a:solidFill>
                  <a:schemeClr val="tx1"/>
                </a:solidFill>
              </a:rPr>
              <a:t>http://</a:t>
            </a:r>
            <a:r>
              <a:rPr lang="en-US" sz="2400" dirty="0" smtClean="0">
                <a:solidFill>
                  <a:schemeClr val="tx1"/>
                </a:solidFill>
              </a:rPr>
              <a:t>xkcd.com/927</a:t>
            </a:r>
            <a:endParaRPr lang="en-CA" sz="2400" dirty="0">
              <a:solidFill>
                <a:schemeClr val="tx1"/>
              </a:solidFill>
            </a:endParaRPr>
          </a:p>
        </p:txBody>
      </p:sp>
      <p:pic>
        <p:nvPicPr>
          <p:cNvPr id="1026" name="Picture 2" descr="Standard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52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12076</TotalTime>
  <Words>4210</Words>
  <Application>Microsoft Office PowerPoint</Application>
  <PresentationFormat>On-screen Show (4:3)</PresentationFormat>
  <Paragraphs>835</Paragraphs>
  <Slides>87</Slides>
  <Notes>44</Notes>
  <HiddenSlides>7</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87</vt:i4>
      </vt:variant>
    </vt:vector>
  </HeadingPairs>
  <TitlesOfParts>
    <vt:vector size="100" baseType="lpstr">
      <vt:lpstr>ＭＳ Ｐゴシック</vt:lpstr>
      <vt:lpstr>ＭＳ Ｐゴシック</vt:lpstr>
      <vt:lpstr>Arial</vt:lpstr>
      <vt:lpstr>Calibri</vt:lpstr>
      <vt:lpstr>Cambria</vt:lpstr>
      <vt:lpstr>Consolas</vt:lpstr>
      <vt:lpstr>Franklin Gothic Book</vt:lpstr>
      <vt:lpstr>Symbol</vt:lpstr>
      <vt:lpstr>Times New Roman</vt:lpstr>
      <vt:lpstr>Verdana</vt:lpstr>
      <vt:lpstr>Wingdings</vt:lpstr>
      <vt:lpstr>Refined</vt:lpstr>
      <vt:lpstr>Office Theme</vt:lpstr>
      <vt:lpstr>FHIR for Executives</vt:lpstr>
      <vt:lpstr>This presentation</vt:lpstr>
      <vt:lpstr>Instructor</vt:lpstr>
      <vt:lpstr>Tutorial Objectives</vt:lpstr>
      <vt:lpstr>Outline</vt:lpstr>
      <vt:lpstr>Ground Rules</vt:lpstr>
      <vt:lpstr>Attendees</vt:lpstr>
      <vt:lpstr>WHY FHIR?</vt:lpstr>
      <vt:lpstr>http://xkcd.com/927</vt:lpstr>
      <vt:lpstr>Existing standards and bodies</vt:lpstr>
      <vt:lpstr>The Need</vt:lpstr>
      <vt:lpstr>What we have – v2</vt:lpstr>
      <vt:lpstr>What we have – v3</vt:lpstr>
      <vt:lpstr>What we have - CDA</vt:lpstr>
      <vt:lpstr>So I should drop everything and use FHIR?</vt:lpstr>
      <vt:lpstr>Problems we face</vt:lpstr>
      <vt:lpstr>Complexity Model</vt:lpstr>
      <vt:lpstr>Three Laws of Interoperability</vt:lpstr>
      <vt:lpstr>Platform for Interoperability</vt:lpstr>
      <vt:lpstr>What is FHIR?</vt:lpstr>
      <vt:lpstr>The acronym</vt:lpstr>
      <vt:lpstr>Genesis of FHIR</vt:lpstr>
      <vt:lpstr>FHIR – Key differences</vt:lpstr>
      <vt:lpstr>Implementer Focus</vt:lpstr>
      <vt:lpstr>Support “Common” Scenarios</vt:lpstr>
      <vt:lpstr>Example – ISO AD type</vt:lpstr>
      <vt:lpstr>Example – FHIR Address</vt:lpstr>
      <vt:lpstr>Won’t extensions break interoperability?</vt:lpstr>
      <vt:lpstr>Web technologies</vt:lpstr>
      <vt:lpstr>Human Readable</vt:lpstr>
      <vt:lpstr>Freely available</vt:lpstr>
      <vt:lpstr>Paradigms</vt:lpstr>
      <vt:lpstr>Architectures</vt:lpstr>
      <vt:lpstr>FHIR &amp; Cost of Integration</vt:lpstr>
      <vt:lpstr>Future impact of FHIR</vt:lpstr>
      <vt:lpstr>FHIR Resources</vt:lpstr>
      <vt:lpstr>FHIR solutions</vt:lpstr>
      <vt:lpstr>Resources</vt:lpstr>
      <vt:lpstr>FHIR Resource URLs</vt:lpstr>
      <vt:lpstr>What’s a Resource?</vt:lpstr>
      <vt:lpstr>DSTU Resource List</vt:lpstr>
      <vt:lpstr>PowerPoint Presentation</vt:lpstr>
      <vt:lpstr>Resource Definitions</vt:lpstr>
      <vt:lpstr>Resource Definitions</vt:lpstr>
      <vt:lpstr>Resource Definitions</vt:lpstr>
      <vt:lpstr>Resource Definitions</vt:lpstr>
      <vt:lpstr>Why resources?</vt:lpstr>
      <vt:lpstr>What’s in a resource definition?</vt:lpstr>
      <vt:lpstr>(FHIR home)</vt:lpstr>
      <vt:lpstr>Break!</vt:lpstr>
      <vt:lpstr>How does FHIR compare?</vt:lpstr>
      <vt:lpstr>V2 and FHIR</vt:lpstr>
      <vt:lpstr>V3 and FHIR</vt:lpstr>
      <vt:lpstr>FHIR and CDA</vt:lpstr>
      <vt:lpstr>FHIR and Services</vt:lpstr>
      <vt:lpstr>So why use anything else?</vt:lpstr>
      <vt:lpstr>FHIR as a replacement</vt:lpstr>
      <vt:lpstr>Status of FHIR</vt:lpstr>
      <vt:lpstr>FHIR Timeline (planned)</vt:lpstr>
      <vt:lpstr>DSTU 2</vt:lpstr>
      <vt:lpstr>What does DSTU mean?</vt:lpstr>
      <vt:lpstr>Maturity levels</vt:lpstr>
      <vt:lpstr>Normative FHIR</vt:lpstr>
      <vt:lpstr>Using FHIR</vt:lpstr>
      <vt:lpstr>Where can FHIR be used?</vt:lpstr>
      <vt:lpstr>Implementation during DSTU</vt:lpstr>
      <vt:lpstr>Who’s working with FHIR?</vt:lpstr>
      <vt:lpstr>FHIR &amp; other SDOs</vt:lpstr>
      <vt:lpstr>FHIR &amp; the ONC</vt:lpstr>
      <vt:lpstr>FHIR &amp; CDA</vt:lpstr>
      <vt:lpstr>HSPC</vt:lpstr>
      <vt:lpstr>Case Study 1</vt:lpstr>
      <vt:lpstr>Case Study 2</vt:lpstr>
      <vt:lpstr>Case Study 3</vt:lpstr>
      <vt:lpstr>Case Study 4</vt:lpstr>
      <vt:lpstr>Case Study 5</vt:lpstr>
      <vt:lpstr>Case Study 6</vt:lpstr>
      <vt:lpstr>Case Study 7</vt:lpstr>
      <vt:lpstr>Case Study 8</vt:lpstr>
      <vt:lpstr>Case study takeaways</vt:lpstr>
      <vt:lpstr>FHIR Risks</vt:lpstr>
      <vt:lpstr>Risks with FHIR</vt:lpstr>
      <vt:lpstr>Next Steps</vt:lpstr>
      <vt:lpstr>Next Steps</vt:lpstr>
      <vt:lpstr>Education opportunities</vt:lpstr>
      <vt:lpstr>Final message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Brett Marquard</cp:lastModifiedBy>
  <cp:revision>319</cp:revision>
  <dcterms:created xsi:type="dcterms:W3CDTF">2012-12-03T20:41:34Z</dcterms:created>
  <dcterms:modified xsi:type="dcterms:W3CDTF">2015-11-17T11:41:00Z</dcterms:modified>
</cp:coreProperties>
</file>