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handoutMasterIdLst>
    <p:handoutMasterId r:id="rId106"/>
  </p:handoutMasterIdLst>
  <p:sldIdLst>
    <p:sldId id="256" r:id="rId2"/>
    <p:sldId id="642" r:id="rId3"/>
    <p:sldId id="643"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711" r:id="rId83"/>
    <p:sldId id="712" r:id="rId84"/>
    <p:sldId id="713" r:id="rId85"/>
    <p:sldId id="690" r:id="rId86"/>
    <p:sldId id="691" r:id="rId87"/>
    <p:sldId id="692" r:id="rId88"/>
    <p:sldId id="693" r:id="rId89"/>
    <p:sldId id="694" r:id="rId90"/>
    <p:sldId id="695" r:id="rId91"/>
    <p:sldId id="696" r:id="rId92"/>
    <p:sldId id="697" r:id="rId93"/>
    <p:sldId id="698" r:id="rId94"/>
    <p:sldId id="699" r:id="rId95"/>
    <p:sldId id="700" r:id="rId96"/>
    <p:sldId id="701" r:id="rId97"/>
    <p:sldId id="702" r:id="rId98"/>
    <p:sldId id="703" r:id="rId99"/>
    <p:sldId id="704" r:id="rId100"/>
    <p:sldId id="705" r:id="rId101"/>
    <p:sldId id="706" r:id="rId102"/>
    <p:sldId id="714" r:id="rId103"/>
    <p:sldId id="715"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53505" autoAdjust="0"/>
  </p:normalViewPr>
  <p:slideViewPr>
    <p:cSldViewPr>
      <p:cViewPr varScale="1">
        <p:scale>
          <a:sx n="50" d="100"/>
          <a:sy n="50" d="100"/>
        </p:scale>
        <p:origin x="1992" y="42"/>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p:scale>
        <a:sx n="128" d="100"/>
        <a:sy n="128" d="100"/>
      </p:scale>
      <p:origin x="0" y="24990"/>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smtClean="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smtClean="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smtClean="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smtClean="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smtClean="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smtClean="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smtClean="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smtClean="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smtClean="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smtClean="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smtClean="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smtClean="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smtClean="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smtClean="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smtClean="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smtClean="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t>
        <a:bodyPr/>
        <a:lstStyle/>
        <a:p>
          <a:endParaRPr lang="en-CA"/>
        </a:p>
      </dgm:t>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t>
        <a:bodyPr/>
        <a:lstStyle/>
        <a:p>
          <a:endParaRPr lang="en-CA"/>
        </a:p>
      </dgm:t>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t>
        <a:bodyPr/>
        <a:lstStyle/>
        <a:p>
          <a:endParaRPr lang="en-CA"/>
        </a:p>
      </dgm:t>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t>
        <a:bodyPr/>
        <a:lstStyle/>
        <a:p>
          <a:endParaRPr lang="en-CA"/>
        </a:p>
      </dgm:t>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t>
        <a:bodyPr/>
        <a:lstStyle/>
        <a:p>
          <a:endParaRPr lang="en-CA"/>
        </a:p>
      </dgm:t>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17/11/2015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17/11/2015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 Message is similar, refers</a:t>
            </a:r>
            <a:r>
              <a:rPr lang="en-US" baseline="0" dirty="0" smtClean="0"/>
              <a:t> (amongst others) to its author, and contains information about the source, destination and the event that triggered it.</a:t>
            </a:r>
          </a:p>
          <a:p>
            <a:pPr marL="171450" indent="-171450">
              <a:buFont typeface="Arial" charset="0"/>
              <a:buChar char="•"/>
            </a:pPr>
            <a:r>
              <a:rPr lang="en-US" baseline="0" dirty="0" smtClean="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With REST you have to use HTTP - for SOA, you can use SOAP or whatever infrastructure you </a:t>
            </a:r>
            <a:r>
              <a:rPr lang="en-US" sz="1200" kern="1200" dirty="0" err="1" smtClean="0">
                <a:solidFill>
                  <a:schemeClr val="tx1"/>
                </a:solidFill>
                <a:effectLst/>
                <a:latin typeface="+mn-lt"/>
                <a:ea typeface="+mn-ea"/>
                <a:cs typeface="+mn-cs"/>
              </a:rPr>
              <a:t>lik</a:t>
            </a:r>
            <a:endParaRPr lang="en-US" dirty="0" smtClean="0">
              <a:effectLst/>
            </a:endParaRPr>
          </a:p>
          <a:p>
            <a:pPr rtl="0" fontAlgn="ctr"/>
            <a:r>
              <a:rPr lang="en-US" sz="1200" kern="1200" dirty="0" smtClean="0">
                <a:solidFill>
                  <a:schemeClr val="tx1"/>
                </a:solidFill>
                <a:effectLst/>
                <a:latin typeface="+mn-lt"/>
                <a:ea typeface="+mn-ea"/>
                <a:cs typeface="+mn-cs"/>
              </a:rPr>
              <a:t>Could pass individual data types</a:t>
            </a:r>
            <a:endParaRPr lang="en-US" dirty="0" smtClean="0">
              <a:effectLst/>
            </a:endParaRPr>
          </a:p>
          <a:p>
            <a:pPr rtl="0" fontAlgn="ctr"/>
            <a:r>
              <a:rPr lang="en-US" sz="1200" kern="1200" dirty="0" smtClean="0">
                <a:solidFill>
                  <a:schemeClr val="tx1"/>
                </a:solidFill>
                <a:effectLst/>
                <a:latin typeface="+mn-lt"/>
                <a:ea typeface="+mn-ea"/>
                <a:cs typeface="+mn-cs"/>
              </a:rPr>
              <a:t>Only constraint is data you are passing is valid against FHIR schema</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Services make sense when the other options don't work</a:t>
            </a:r>
            <a:endParaRPr lang="en-US" dirty="0" smtClean="0">
              <a:effectLst/>
            </a:endParaRPr>
          </a:p>
          <a:p>
            <a:pPr rtl="0" fontAlgn="ctr"/>
            <a:r>
              <a:rPr lang="en-US" sz="1200" kern="1200" dirty="0" smtClean="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smtClean="0">
              <a:effectLst/>
            </a:endParaRPr>
          </a:p>
          <a:p>
            <a:pPr rtl="0" fontAlgn="ctr"/>
            <a:r>
              <a:rPr lang="en-US" sz="1200" kern="1200" dirty="0" smtClean="0">
                <a:solidFill>
                  <a:schemeClr val="tx1"/>
                </a:solidFill>
                <a:effectLst/>
                <a:latin typeface="+mn-lt"/>
                <a:ea typeface="+mn-ea"/>
                <a:cs typeface="+mn-cs"/>
              </a:rPr>
              <a:t>Maybe you need to mix behaviors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
            </a:r>
            <a:r>
              <a:rPr lang="en-US" baseline="0" dirty="0" smtClean="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smtClean="0"/>
              <a:t>You’re</a:t>
            </a:r>
            <a:r>
              <a:rPr lang="nl-NL" dirty="0" smtClean="0"/>
              <a:t> a </a:t>
            </a:r>
            <a:r>
              <a:rPr lang="nl-NL" dirty="0" err="1" smtClean="0"/>
              <a:t>message</a:t>
            </a:r>
            <a:r>
              <a:rPr lang="nl-NL" dirty="0" smtClean="0"/>
              <a:t> broker routing</a:t>
            </a:r>
            <a:r>
              <a:rPr lang="nl-NL" baseline="0" dirty="0" smtClean="0"/>
              <a:t> </a:t>
            </a:r>
            <a:r>
              <a:rPr lang="nl-NL" baseline="0" dirty="0" err="1" smtClean="0"/>
              <a:t>and</a:t>
            </a:r>
            <a:r>
              <a:rPr lang="nl-NL" baseline="0" dirty="0" smtClean="0"/>
              <a:t> </a:t>
            </a:r>
            <a:r>
              <a:rPr lang="nl-NL" dirty="0" smtClean="0"/>
              <a:t>translating </a:t>
            </a:r>
            <a:r>
              <a:rPr lang="nl-NL" dirty="0" err="1" smtClean="0"/>
              <a:t>between</a:t>
            </a:r>
            <a:r>
              <a:rPr lang="nl-NL" dirty="0" smtClean="0"/>
              <a:t> v2, v3 </a:t>
            </a:r>
            <a:r>
              <a:rPr lang="nl-NL" dirty="0" err="1" smtClean="0"/>
              <a:t>and</a:t>
            </a:r>
            <a:r>
              <a:rPr lang="nl-NL" dirty="0" smtClean="0"/>
              <a:t> FHIR</a:t>
            </a:r>
            <a:endParaRPr lang="nl-NL" baseline="0" dirty="0" smtClean="0"/>
          </a:p>
          <a:p>
            <a:pPr marL="171450" indent="-171450">
              <a:buFont typeface="Arial" charset="0"/>
              <a:buChar char="•"/>
            </a:pPr>
            <a:r>
              <a:rPr lang="nl-NL" baseline="0" dirty="0" err="1" smtClean="0"/>
              <a:t>Your</a:t>
            </a:r>
            <a:r>
              <a:rPr lang="nl-NL" baseline="0" dirty="0" smtClean="0"/>
              <a:t> </a:t>
            </a:r>
            <a:r>
              <a:rPr lang="nl-NL" baseline="0" dirty="0" err="1" smtClean="0"/>
              <a:t>app</a:t>
            </a:r>
            <a:r>
              <a:rPr lang="nl-NL" baseline="0" dirty="0" smtClean="0"/>
              <a:t> interfaces </a:t>
            </a:r>
            <a:r>
              <a:rPr lang="nl-NL" baseline="0" dirty="0" err="1" smtClean="0"/>
              <a:t>with</a:t>
            </a:r>
            <a:r>
              <a:rPr lang="nl-NL" baseline="0" dirty="0" smtClean="0"/>
              <a:t> a PHR </a:t>
            </a:r>
            <a:r>
              <a:rPr lang="nl-NL" baseline="0" dirty="0" err="1" smtClean="0"/>
              <a:t>using</a:t>
            </a:r>
            <a:r>
              <a:rPr lang="nl-NL" baseline="0" dirty="0" smtClean="0"/>
              <a:t> FHIR </a:t>
            </a:r>
            <a:r>
              <a:rPr lang="nl-NL" baseline="0" dirty="0" err="1" smtClean="0"/>
              <a:t>natively</a:t>
            </a:r>
            <a:endParaRPr lang="nl-NL" baseline="0" dirty="0" smtClean="0"/>
          </a:p>
          <a:p>
            <a:pPr marL="171450" indent="-171450">
              <a:buFont typeface="Arial" charset="0"/>
              <a:buChar char="•"/>
            </a:pPr>
            <a:r>
              <a:rPr lang="nl-NL" baseline="0" dirty="0" err="1" smtClean="0"/>
              <a:t>Your</a:t>
            </a:r>
            <a:r>
              <a:rPr lang="nl-NL" baseline="0" dirty="0" smtClean="0"/>
              <a:t> </a:t>
            </a:r>
            <a:r>
              <a:rPr lang="nl-NL" baseline="0" dirty="0" err="1" smtClean="0"/>
              <a:t>application</a:t>
            </a:r>
            <a:r>
              <a:rPr lang="nl-NL" baseline="0" dirty="0" smtClean="0"/>
              <a:t> </a:t>
            </a:r>
            <a:r>
              <a:rPr lang="nl-NL" baseline="0" dirty="0" err="1" smtClean="0"/>
              <a:t>can</a:t>
            </a:r>
            <a:r>
              <a:rPr lang="nl-NL" baseline="0" dirty="0" smtClean="0"/>
              <a:t> </a:t>
            </a:r>
            <a:r>
              <a:rPr lang="nl-NL" baseline="0" dirty="0" err="1" smtClean="0"/>
              <a:t>communicate</a:t>
            </a:r>
            <a:r>
              <a:rPr lang="nl-NL" baseline="0" dirty="0" smtClean="0"/>
              <a:t> </a:t>
            </a:r>
            <a:r>
              <a:rPr lang="nl-NL" baseline="0" dirty="0" err="1" smtClean="0"/>
              <a:t>using</a:t>
            </a:r>
            <a:r>
              <a:rPr lang="nl-NL" baseline="0" dirty="0" smtClean="0"/>
              <a:t> FHIR, but </a:t>
            </a:r>
            <a:r>
              <a:rPr lang="nl-NL" baseline="0" dirty="0" err="1" smtClean="0"/>
              <a:t>your</a:t>
            </a:r>
            <a:r>
              <a:rPr lang="nl-NL" baseline="0" dirty="0" smtClean="0"/>
              <a:t> software </a:t>
            </a:r>
            <a:r>
              <a:rPr lang="nl-NL" baseline="0" dirty="0" err="1" smtClean="0"/>
              <a:t>uses</a:t>
            </a:r>
            <a:r>
              <a:rPr lang="nl-NL" baseline="0" dirty="0" smtClean="0"/>
              <a:t> a </a:t>
            </a:r>
            <a:r>
              <a:rPr lang="nl-NL" baseline="0" dirty="0" err="1" smtClean="0"/>
              <a:t>proprietary</a:t>
            </a:r>
            <a:r>
              <a:rPr lang="nl-NL" baseline="0" dirty="0" smtClean="0"/>
              <a:t> RDBMS</a:t>
            </a:r>
          </a:p>
          <a:p>
            <a:pPr marL="171450" indent="-171450">
              <a:buFont typeface="Arial" charset="0"/>
              <a:buChar char="•"/>
            </a:pPr>
            <a:r>
              <a:rPr lang="nl-NL" baseline="0" dirty="0" err="1" smtClean="0"/>
              <a:t>Use</a:t>
            </a:r>
            <a:r>
              <a:rPr lang="nl-NL" baseline="0" dirty="0" smtClean="0"/>
              <a:t> FHIR as the common </a:t>
            </a:r>
            <a:r>
              <a:rPr lang="nl-NL" baseline="0" dirty="0" err="1" smtClean="0"/>
              <a:t>language</a:t>
            </a:r>
            <a:r>
              <a:rPr lang="nl-NL" baseline="0" dirty="0" smtClean="0"/>
              <a:t> </a:t>
            </a:r>
            <a:r>
              <a:rPr lang="nl-NL" baseline="0" dirty="0" err="1" smtClean="0"/>
              <a:t>for</a:t>
            </a:r>
            <a:r>
              <a:rPr lang="nl-NL" baseline="0" dirty="0" smtClean="0"/>
              <a:t> a </a:t>
            </a:r>
            <a:r>
              <a:rPr lang="nl-NL" baseline="0" dirty="0" err="1" smtClean="0"/>
              <a:t>Vendor</a:t>
            </a:r>
            <a:r>
              <a:rPr lang="nl-NL" baseline="0" dirty="0" smtClean="0"/>
              <a:t> Neutral </a:t>
            </a:r>
            <a:r>
              <a:rPr lang="nl-NL" baseline="0" dirty="0" err="1" smtClean="0"/>
              <a:t>Archive</a:t>
            </a:r>
            <a:endParaRPr lang="nl-NL" baseline="0" dirty="0" smtClean="0"/>
          </a:p>
          <a:p>
            <a:pPr marL="171450" indent="-171450">
              <a:buFont typeface="Arial" charset="0"/>
              <a:buChar char="•"/>
            </a:pPr>
            <a:r>
              <a:rPr lang="nl-NL" baseline="0" dirty="0" smtClean="0"/>
              <a:t>…Or a </a:t>
            </a:r>
            <a:r>
              <a:rPr lang="nl-NL" baseline="0" dirty="0" err="1" smtClean="0"/>
              <a:t>combination</a:t>
            </a:r>
            <a:r>
              <a:rPr lang="nl-NL" baseline="0" dirty="0" smtClean="0"/>
              <a:t>….</a:t>
            </a:r>
          </a:p>
          <a:p>
            <a:pPr marL="171450" indent="-171450">
              <a:buFont typeface="Arial" charset="0"/>
              <a:buChar char="•"/>
            </a:pPr>
            <a:r>
              <a:rPr lang="nl-NL" baseline="0" dirty="0" err="1" smtClean="0"/>
              <a:t>You</a:t>
            </a:r>
            <a:r>
              <a:rPr lang="nl-NL" baseline="0" dirty="0" smtClean="0"/>
              <a:t> </a:t>
            </a:r>
            <a:r>
              <a:rPr lang="nl-NL" baseline="0" dirty="0" err="1" smtClean="0"/>
              <a:t>might</a:t>
            </a:r>
            <a:r>
              <a:rPr lang="nl-NL" baseline="0" dirty="0" smtClean="0"/>
              <a:t> </a:t>
            </a:r>
            <a:r>
              <a:rPr lang="nl-NL" baseline="0" dirty="0" err="1" smtClean="0"/>
              <a:t>see</a:t>
            </a:r>
            <a:r>
              <a:rPr lang="nl-NL" baseline="0" dirty="0" smtClean="0"/>
              <a:t> data as a </a:t>
            </a:r>
            <a:r>
              <a:rPr lang="nl-NL" baseline="0" dirty="0" err="1" smtClean="0"/>
              <a:t>nested</a:t>
            </a:r>
            <a:r>
              <a:rPr lang="nl-NL" baseline="0" dirty="0" smtClean="0"/>
              <a:t> </a:t>
            </a:r>
            <a:r>
              <a:rPr lang="nl-NL" baseline="0" dirty="0" err="1" smtClean="0"/>
              <a:t>structure</a:t>
            </a:r>
            <a:r>
              <a:rPr lang="nl-NL" baseline="0" dirty="0" smtClean="0"/>
              <a:t> of XML, a series of </a:t>
            </a:r>
            <a:r>
              <a:rPr lang="nl-NL" baseline="0" dirty="0" err="1" smtClean="0"/>
              <a:t>tables</a:t>
            </a:r>
            <a:r>
              <a:rPr lang="nl-NL" baseline="0" dirty="0" smtClean="0"/>
              <a:t> </a:t>
            </a:r>
            <a:r>
              <a:rPr lang="nl-NL" baseline="0" dirty="0" err="1" smtClean="0"/>
              <a:t>with</a:t>
            </a:r>
            <a:r>
              <a:rPr lang="nl-NL" baseline="0" dirty="0" smtClean="0"/>
              <a:t> </a:t>
            </a:r>
            <a:r>
              <a:rPr lang="nl-NL" baseline="0" dirty="0" err="1" smtClean="0"/>
              <a:t>keys</a:t>
            </a:r>
            <a:r>
              <a:rPr lang="nl-NL" baseline="0" dirty="0" smtClean="0"/>
              <a:t>, class-</a:t>
            </a:r>
            <a:r>
              <a:rPr lang="nl-NL" baseline="0" dirty="0" err="1" smtClean="0"/>
              <a:t>diagrams</a:t>
            </a:r>
            <a:r>
              <a:rPr lang="nl-NL" baseline="0" dirty="0" smtClean="0"/>
              <a:t>….</a:t>
            </a:r>
          </a:p>
          <a:p>
            <a:endParaRPr lang="nl-NL" dirty="0" smtClean="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FHIR can be your shared persistence layer – nice</a:t>
            </a:r>
            <a:r>
              <a:rPr lang="en-US" baseline="0" dirty="0" smtClean="0"/>
              <a:t> granularity for storage, extensions for handling “extra” stuff easily</a:t>
            </a:r>
          </a:p>
          <a:p>
            <a:endParaRPr lang="en-US" baseline="0" dirty="0" smtClean="0"/>
          </a:p>
          <a:p>
            <a:r>
              <a:rPr lang="en-US" baseline="0" dirty="0" smtClean="0"/>
              <a:t>FHIR can be the common model for your mapping layer</a:t>
            </a:r>
          </a:p>
          <a:p>
            <a:endParaRPr lang="en-US" baseline="0" dirty="0" smtClean="0"/>
          </a:p>
          <a:p>
            <a:r>
              <a:rPr lang="en-US" baseline="0" dirty="0" smtClean="0"/>
              <a:t>FHIR can be the logical model used for decision support, both to expose your data to the decision support engine as well as to define rules (work in progress with </a:t>
            </a:r>
            <a:r>
              <a:rPr lang="en-US" baseline="0" dirty="0" err="1" smtClean="0"/>
              <a:t>vMR</a:t>
            </a:r>
            <a:r>
              <a:rPr lang="en-US" baseline="0" dirty="0" smtClean="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baseline="0" dirty="0" smtClean="0"/>
              <a:t> front end – knows how to encode/decode parameters, valid syntax and parse headers – most likely able to find off the shelf for your language of choice</a:t>
            </a:r>
          </a:p>
          <a:p>
            <a:r>
              <a:rPr lang="en-US" baseline="0" dirty="0" smtClean="0"/>
              <a:t>-FHIR Aware – need something that /patient and /observation mean something different. And what type of operations are permitted.</a:t>
            </a:r>
          </a:p>
          <a:p>
            <a:r>
              <a:rPr lang="en-US" baseline="0" dirty="0" smtClean="0"/>
              <a:t>-Persistent layer – sometimes you put into one, or you have a secondary repository for search. Index layer is important because FHIR defines search </a:t>
            </a:r>
            <a:r>
              <a:rPr lang="en-US" baseline="0" dirty="0" err="1" smtClean="0"/>
              <a:t>paramters</a:t>
            </a:r>
            <a:r>
              <a:rPr lang="en-US" baseline="0" dirty="0" smtClean="0"/>
              <a:t> – expect case-insensitive and no accents.</a:t>
            </a:r>
          </a:p>
          <a:p>
            <a:endParaRPr lang="en-US" baseline="0" dirty="0" smtClean="0"/>
          </a:p>
          <a:p>
            <a:r>
              <a:rPr lang="en-US" baseline="0" dirty="0" smtClean="0"/>
              <a:t>If you are querying against quantity and you want it normalized for unit of measures, or diagnoses that handle </a:t>
            </a:r>
            <a:r>
              <a:rPr lang="en-US" baseline="0" dirty="0" err="1" smtClean="0"/>
              <a:t>subsumption</a:t>
            </a:r>
            <a:r>
              <a:rPr lang="en-US" baseline="0" dirty="0" smtClean="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smtClean="0"/>
              <a:t>Data starts at restful interface.</a:t>
            </a:r>
          </a:p>
          <a:p>
            <a:pPr marL="0" indent="0">
              <a:buFont typeface="Arial" charset="0"/>
              <a:buNone/>
            </a:pPr>
            <a:r>
              <a:rPr lang="nl-NL" dirty="0" smtClean="0"/>
              <a:t>Parser –</a:t>
            </a:r>
            <a:r>
              <a:rPr lang="nl-NL" baseline="0" dirty="0" smtClean="0"/>
              <a:t> with reference implentation or your custom parser. Don’t have to do it. Can manipulate JSON/XML directly, but conversion to object model is helpful.</a:t>
            </a:r>
            <a:endParaRPr lang="nl-NL" dirty="0" smtClean="0"/>
          </a:p>
          <a:p>
            <a:pPr marL="0" indent="0">
              <a:buFont typeface="Arial" charset="0"/>
              <a:buNone/>
            </a:pPr>
            <a:endParaRPr lang="nl-NL" dirty="0" smtClean="0"/>
          </a:p>
          <a:p>
            <a:pPr marL="0" indent="0">
              <a:buFont typeface="Arial" charset="0"/>
              <a:buNone/>
            </a:pPr>
            <a:r>
              <a:rPr lang="nl-NL"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Plain Old Java Object</a:t>
            </a:r>
            <a:endParaRPr lang="nl-NL" b="0" baseline="0" dirty="0" smtClean="0"/>
          </a:p>
          <a:p>
            <a:pPr marL="0" indent="0">
              <a:buFont typeface="Arial" charset="0"/>
              <a:buNone/>
            </a:pPr>
            <a:r>
              <a:rPr lang="nl-NL" b="0" baseline="0" dirty="0" smtClean="0"/>
              <a:t>-</a:t>
            </a:r>
            <a:r>
              <a:rPr lang="en-US" sz="1200" b="0" i="0" u="sng" kern="1200" dirty="0" smtClean="0">
                <a:solidFill>
                  <a:schemeClr val="tx1"/>
                </a:solidFill>
                <a:effectLst/>
                <a:latin typeface="+mn-lt"/>
                <a:ea typeface="+mn-ea"/>
                <a:cs typeface="+mn-cs"/>
              </a:rPr>
              <a:t>Plain</a:t>
            </a:r>
            <a:r>
              <a:rPr lang="en-US" sz="1200" b="0" i="0" kern="1200" dirty="0" smtClean="0">
                <a:solidFill>
                  <a:schemeClr val="tx1"/>
                </a:solidFill>
                <a:effectLst/>
                <a:latin typeface="+mn-lt"/>
                <a:ea typeface="+mn-ea"/>
                <a:cs typeface="+mn-cs"/>
              </a:rPr>
              <a:t> Old </a:t>
            </a:r>
            <a:r>
              <a:rPr lang="en-US" sz="1200" b="0" i="0" u="none" strike="noStrike" kern="1200" dirty="0" smtClean="0">
                <a:solidFill>
                  <a:schemeClr val="tx1"/>
                </a:solidFill>
                <a:effectLst/>
                <a:latin typeface="+mn-lt"/>
                <a:ea typeface="+mn-ea"/>
                <a:cs typeface="+mn-cs"/>
                <a:hlinkClick r:id="rId3"/>
              </a:rPr>
              <a:t>CLR</a:t>
            </a:r>
            <a:r>
              <a:rPr lang="en-US" sz="1200" b="0" i="0" kern="1200" dirty="0" smtClean="0">
                <a:solidFill>
                  <a:schemeClr val="tx1"/>
                </a:solidFill>
                <a:effectLst/>
                <a:latin typeface="+mn-lt"/>
                <a:ea typeface="+mn-ea"/>
                <a:cs typeface="+mn-cs"/>
              </a:rPr>
              <a:t> Object  -- Common Language</a:t>
            </a:r>
            <a:r>
              <a:rPr lang="en-US" sz="1200" b="0" i="0" kern="1200" baseline="0" dirty="0" smtClean="0">
                <a:solidFill>
                  <a:schemeClr val="tx1"/>
                </a:solidFill>
                <a:effectLst/>
                <a:latin typeface="+mn-lt"/>
                <a:ea typeface="+mn-ea"/>
                <a:cs typeface="+mn-cs"/>
              </a:rPr>
              <a:t> Runtime is used for .NET</a:t>
            </a:r>
            <a:endParaRPr lang="en-US" sz="1200" b="0" i="0" kern="1200" dirty="0" smtClean="0">
              <a:solidFill>
                <a:schemeClr val="tx1"/>
              </a:solidFill>
              <a:effectLst/>
              <a:latin typeface="+mn-lt"/>
              <a:ea typeface="+mn-ea"/>
              <a:cs typeface="+mn-cs"/>
            </a:endParaRPr>
          </a:p>
          <a:p>
            <a:pPr marL="0" indent="0">
              <a:buFont typeface="Arial" charset="0"/>
              <a:buNone/>
            </a:pPr>
            <a:endParaRPr lang="nl-NL" b="0" baseline="0" dirty="0" smtClean="0"/>
          </a:p>
          <a:p>
            <a:pPr marL="171450" indent="-171450">
              <a:buFont typeface="Arial" charset="0"/>
              <a:buChar char="•"/>
            </a:pPr>
            <a:r>
              <a:rPr lang="nl-NL" baseline="0" dirty="0" smtClean="0"/>
              <a:t>--</a:t>
            </a:r>
          </a:p>
          <a:p>
            <a:pPr rtl="0" fontAlgn="ctr"/>
            <a:r>
              <a:rPr lang="en-US" sz="1200" kern="1200" dirty="0" smtClean="0">
                <a:solidFill>
                  <a:schemeClr val="tx1"/>
                </a:solidFill>
                <a:effectLst/>
                <a:latin typeface="+mn-lt"/>
                <a:ea typeface="+mn-ea"/>
                <a:cs typeface="+mn-cs"/>
              </a:rPr>
              <a:t>Receive in whatever format then map </a:t>
            </a:r>
            <a:endParaRPr lang="en-US" dirty="0" smtClean="0">
              <a:effectLst/>
            </a:endParaRPr>
          </a:p>
          <a:p>
            <a:pPr rtl="0" fontAlgn="ctr"/>
            <a:r>
              <a:rPr lang="en-US" sz="1200" kern="1200" dirty="0" smtClean="0">
                <a:solidFill>
                  <a:schemeClr val="tx1"/>
                </a:solidFill>
                <a:effectLst/>
                <a:latin typeface="+mn-lt"/>
                <a:ea typeface="+mn-ea"/>
                <a:cs typeface="+mn-cs"/>
              </a:rPr>
              <a:t>And parse to your object model and then decided how to persist</a:t>
            </a:r>
            <a:endParaRPr lang="en-US" dirty="0" smtClean="0">
              <a:effectLst/>
            </a:endParaRPr>
          </a:p>
          <a:p>
            <a:pPr rtl="0" fontAlgn="ctr"/>
            <a:r>
              <a:rPr lang="en-US" sz="1200" kern="1200" dirty="0" smtClean="0">
                <a:solidFill>
                  <a:schemeClr val="tx1"/>
                </a:solidFill>
                <a:effectLst/>
                <a:latin typeface="+mn-lt"/>
                <a:ea typeface="+mn-ea"/>
                <a:cs typeface="+mn-cs"/>
              </a:rPr>
              <a:t>3 approaches we have seen</a:t>
            </a:r>
            <a:endParaRPr lang="en-US" dirty="0" smtClean="0">
              <a:effectLst/>
            </a:endParaRPr>
          </a:p>
          <a:p>
            <a:pPr lvl="1" rtl="0" fontAlgn="ctr"/>
            <a:r>
              <a:rPr lang="en-US" sz="1200" kern="1200" dirty="0" smtClean="0">
                <a:solidFill>
                  <a:schemeClr val="tx1"/>
                </a:solidFill>
                <a:effectLst/>
                <a:latin typeface="+mn-lt"/>
                <a:ea typeface="+mn-ea"/>
                <a:cs typeface="+mn-cs"/>
              </a:rPr>
              <a:t>Object relational-map - use a tool, something like hibernate to map form internal model and database tables</a:t>
            </a:r>
            <a:endParaRPr lang="en-US" dirty="0" smtClean="0">
              <a:effectLst/>
            </a:endParaRPr>
          </a:p>
          <a:p>
            <a:pPr lvl="1" rtl="0" fontAlgn="ctr"/>
            <a:r>
              <a:rPr lang="en-US" sz="1200" kern="1200" dirty="0" smtClean="0">
                <a:solidFill>
                  <a:schemeClr val="tx1"/>
                </a:solidFill>
                <a:effectLst/>
                <a:latin typeface="+mn-lt"/>
                <a:ea typeface="+mn-ea"/>
                <a:cs typeface="+mn-cs"/>
              </a:rPr>
              <a:t>NoSQL - </a:t>
            </a:r>
            <a:r>
              <a:rPr lang="en-US" sz="1200" kern="1200" dirty="0" err="1" smtClean="0">
                <a:solidFill>
                  <a:schemeClr val="tx1"/>
                </a:solidFill>
                <a:effectLst/>
                <a:latin typeface="+mn-lt"/>
                <a:ea typeface="+mn-ea"/>
                <a:cs typeface="+mn-cs"/>
              </a:rPr>
              <a:t>couchdb</a:t>
            </a:r>
            <a:r>
              <a:rPr lang="en-US" sz="1200" kern="1200" dirty="0" smtClean="0">
                <a:solidFill>
                  <a:schemeClr val="tx1"/>
                </a:solidFill>
                <a:effectLst/>
                <a:latin typeface="+mn-lt"/>
                <a:ea typeface="+mn-ea"/>
                <a:cs typeface="+mn-cs"/>
              </a:rPr>
              <a:t> where you are storing JSON/XML directly or trimming to triple store</a:t>
            </a:r>
            <a:endParaRPr lang="en-US" dirty="0" smtClean="0">
              <a:effectLst/>
            </a:endParaRPr>
          </a:p>
          <a:p>
            <a:pPr lvl="1" rtl="0" fontAlgn="ctr"/>
            <a:r>
              <a:rPr lang="en-US" sz="1200" kern="1200" dirty="0" smtClean="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smtClean="0">
              <a:solidFill>
                <a:schemeClr val="tx1"/>
              </a:solidFill>
              <a:effectLst/>
              <a:latin typeface="+mn-lt"/>
              <a:ea typeface="+mn-ea"/>
              <a:cs typeface="+mn-cs"/>
            </a:endParaRPr>
          </a:p>
          <a:p>
            <a:pPr lvl="0" rtl="0" fontAlgn="ctr"/>
            <a:r>
              <a:rPr lang="nl-NL" sz="1200" kern="1200" dirty="0" smtClean="0">
                <a:solidFill>
                  <a:schemeClr val="tx1"/>
                </a:solidFill>
                <a:effectLst/>
                <a:latin typeface="+mn-lt"/>
                <a:ea typeface="+mn-ea"/>
                <a:cs typeface="+mn-cs"/>
              </a:rPr>
              <a:t>--</a:t>
            </a:r>
          </a:p>
          <a:p>
            <a:pPr marL="171450" indent="-171450">
              <a:buFont typeface="Arial" charset="0"/>
              <a:buChar char="•"/>
            </a:pPr>
            <a:r>
              <a:rPr lang="nl-NL" dirty="0" smtClean="0"/>
              <a:t>(object reltFirst scenario is</a:t>
            </a:r>
            <a:r>
              <a:rPr lang="nl-NL" baseline="0" dirty="0" smtClean="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smtClean="0"/>
              <a:t>Second scenario uses the parsers to create POCO’s then use a NoSql driver’s serialization possibilities to store the structure-as-is in NoSql</a:t>
            </a:r>
          </a:p>
          <a:p>
            <a:pPr marL="171450" indent="-171450">
              <a:buFont typeface="Arial" charset="0"/>
              <a:buChar char="•"/>
            </a:pPr>
            <a:r>
              <a:rPr lang="nl-NL" baseline="0" dirty="0" smtClean="0"/>
              <a:t>Third scenario uses POCO’s and DBMS, but instead of mapping FHIR to tables, stores the data as-is into blob storage in a DBMS</a:t>
            </a:r>
          </a:p>
          <a:p>
            <a:pPr lvl="0" rtl="0" fontAlgn="ct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“generated” and system renders all core elements deemed “essential” human/business understanding, then no need to display narrative</a:t>
            </a:r>
          </a:p>
          <a:p>
            <a:r>
              <a:rPr lang="en-US" dirty="0" smtClean="0"/>
              <a:t>If “extensions”, then can only suppress if all received extensions are understood and system renders all received core elements &amp; extensions needed for human/business understanding</a:t>
            </a:r>
          </a:p>
          <a:p>
            <a:r>
              <a:rPr lang="en-US" dirty="0" smtClean="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&lt; 3 hours so focus is more on “identifying considerations” than deeply exploring</a:t>
            </a:r>
            <a:r>
              <a:rPr lang="en-US" baseline="0" dirty="0" smtClean="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 that you</a:t>
            </a:r>
            <a:r>
              <a:rPr lang="en-US" baseline="0" dirty="0" smtClean="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tried to find</a:t>
            </a:r>
            <a:r>
              <a:rPr lang="en-US" baseline="0" dirty="0" smtClean="0"/>
              <a:t> a way to </a:t>
            </a:r>
            <a:r>
              <a:rPr lang="en-US" i="1" baseline="0" dirty="0" smtClean="0"/>
              <a:t>automatically</a:t>
            </a:r>
            <a:r>
              <a:rPr lang="en-US" baseline="0" dirty="0" smtClean="0"/>
              <a:t>  convert between the two so you could round-trip…</a:t>
            </a:r>
          </a:p>
          <a:p>
            <a:pPr marL="171450" indent="-171450">
              <a:buFontTx/>
              <a:buChar char="-"/>
            </a:pPr>
            <a:r>
              <a:rPr lang="en-US" baseline="0" dirty="0" smtClean="0"/>
              <a:t>But discovered you’d need additional </a:t>
            </a:r>
            <a:r>
              <a:rPr lang="en-US" i="1" baseline="0" dirty="0" smtClean="0"/>
              <a:t>metadata</a:t>
            </a:r>
            <a:r>
              <a:rPr lang="en-US" i="0" baseline="0" dirty="0" smtClean="0"/>
              <a:t> to do that, or vendor-specific solutions</a:t>
            </a:r>
          </a:p>
          <a:p>
            <a:pPr marL="171450" indent="-171450">
              <a:buFontTx/>
              <a:buChar char="-"/>
            </a:pPr>
            <a:r>
              <a:rPr lang="en-US" i="0" baseline="0" dirty="0" smtClean="0"/>
              <a:t>Decided </a:t>
            </a:r>
            <a:r>
              <a:rPr lang="en-US" i="1" baseline="0" dirty="0" smtClean="0"/>
              <a:t>not</a:t>
            </a:r>
            <a:r>
              <a:rPr lang="en-US" i="0" baseline="0" dirty="0" smtClean="0"/>
              <a:t> to introduce these: result was weird Xml or weird </a:t>
            </a:r>
            <a:r>
              <a:rPr lang="en-US" i="0" baseline="0" dirty="0" err="1" smtClean="0"/>
              <a:t>Json</a:t>
            </a:r>
            <a:endParaRPr lang="en-US" i="0" baseline="0" dirty="0" smtClean="0"/>
          </a:p>
          <a:p>
            <a:pPr marL="171450" indent="-171450">
              <a:buFontTx/>
              <a:buChar char="-"/>
            </a:pPr>
            <a:r>
              <a:rPr lang="en-US" i="0" baseline="0" dirty="0" smtClean="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Server</a:t>
            </a:r>
            <a:r>
              <a:rPr lang="en-US" sz="1200" kern="1200" baseline="0" dirty="0" smtClean="0">
                <a:solidFill>
                  <a:schemeClr val="tx1"/>
                </a:solidFill>
                <a:effectLst/>
                <a:latin typeface="+mn-lt"/>
                <a:ea typeface="+mn-ea"/>
                <a:cs typeface="+mn-cs"/>
              </a:rPr>
              <a:t> that is FHIR compliant Must support.</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Declares which messages a server supports, which documents</a:t>
            </a:r>
            <a:endParaRPr lang="en-US" dirty="0" smtClean="0">
              <a:effectLst/>
            </a:endParaRPr>
          </a:p>
          <a:p>
            <a:pPr rtl="0" fontAlgn="ctr"/>
            <a:r>
              <a:rPr lang="en-US" sz="1200" kern="1200" dirty="0" smtClean="0">
                <a:solidFill>
                  <a:schemeClr val="tx1"/>
                </a:solidFill>
                <a:effectLst/>
                <a:latin typeface="+mn-lt"/>
                <a:ea typeface="+mn-ea"/>
                <a:cs typeface="+mn-cs"/>
              </a:rPr>
              <a:t>"Clients can dynamically configure, adjust user interface and capabilities accordingly.'</a:t>
            </a:r>
            <a:endParaRPr lang="en-US" dirty="0" smtClean="0">
              <a:effectLst/>
            </a:endParaRPr>
          </a:p>
          <a:p>
            <a:pPr rtl="0" fontAlgn="ctr"/>
            <a:r>
              <a:rPr lang="en-US" sz="1200" kern="1200" dirty="0" smtClean="0">
                <a:solidFill>
                  <a:schemeClr val="tx1"/>
                </a:solidFill>
                <a:effectLst/>
                <a:latin typeface="+mn-lt"/>
                <a:ea typeface="+mn-ea"/>
                <a:cs typeface="+mn-cs"/>
              </a:rPr>
              <a:t>A client needs to be able to provide one if you want to claim fhir conformance</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You </a:t>
            </a:r>
            <a:r>
              <a:rPr lang="en-US" sz="1200" kern="1200" dirty="0" err="1" smtClean="0">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have a profile defined by IHE, and then</a:t>
            </a:r>
            <a:r>
              <a:rPr lang="en-US" baseline="0" dirty="0" smtClean="0"/>
              <a:t> narrow defined by ONC, and then narrower of hospital.</a:t>
            </a:r>
          </a:p>
          <a:p>
            <a:endParaRPr lang="en-US" baseline="0" dirty="0" smtClean="0"/>
          </a:p>
          <a:p>
            <a:r>
              <a:rPr lang="en-US" baseline="0" dirty="0" smtClean="0"/>
              <a:t>Need to have a process in place to update your own profile when profiles higher in hierarchy </a:t>
            </a:r>
            <a:r>
              <a:rPr lang="en-US" baseline="0" dirty="0" err="1" smtClean="0"/>
              <a:t>chnage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Note that the id of the resource</a:t>
            </a:r>
            <a:r>
              <a:rPr lang="en-US" baseline="0" dirty="0" smtClean="0"/>
              <a:t> is kept outside the resource itself</a:t>
            </a:r>
          </a:p>
          <a:p>
            <a:pPr marL="171450" indent="-171450">
              <a:buFontTx/>
              <a:buChar char="-"/>
            </a:pPr>
            <a:r>
              <a:rPr lang="en-US" baseline="0" smtClean="0"/>
              <a:t>Bundle has </a:t>
            </a:r>
            <a:r>
              <a:rPr lang="en-US" baseline="0" dirty="0" smtClean="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by a few different ways –</a:t>
            </a:r>
            <a:r>
              <a:rPr lang="en-US" baseline="0" dirty="0" smtClean="0"/>
              <a:t> used UUID when there is no RESTful reference for a element</a:t>
            </a:r>
          </a:p>
          <a:p>
            <a:r>
              <a:rPr lang="en-US" baseline="0" dirty="0" smtClean="0"/>
              <a:t>-server specific id, but version independent, so if practitioner </a:t>
            </a:r>
            <a:r>
              <a:rPr lang="en-US" baseline="0" dirty="0" err="1" smtClean="0"/>
              <a:t>previleges</a:t>
            </a:r>
            <a:r>
              <a:rPr lang="en-US" baseline="0" dirty="0" smtClean="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Contained</a:t>
            </a:r>
            <a:r>
              <a:rPr lang="en-US" baseline="0" dirty="0" smtClean="0"/>
              <a:t> isn’t a packaging method – used when resource isn’t stand alone.</a:t>
            </a:r>
          </a:p>
          <a:p>
            <a:endParaRPr lang="en-US" baseline="0" dirty="0" smtClean="0"/>
          </a:p>
          <a:p>
            <a:r>
              <a:rPr lang="en-US" baseline="0" dirty="0" smtClean="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smtClean="0"/>
          </a:p>
          <a:p>
            <a:r>
              <a:rPr lang="en-US" baseline="0" dirty="0" smtClean="0"/>
              <a:t>Part of document</a:t>
            </a:r>
          </a:p>
          <a:p>
            <a:endParaRPr lang="en-US" baseline="0" dirty="0" smtClean="0"/>
          </a:p>
          <a:p>
            <a:r>
              <a:rPr lang="en-US" baseline="0" dirty="0" smtClean="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-folks</a:t>
            </a:r>
            <a:r>
              <a:rPr lang="en-US" baseline="0" dirty="0" smtClean="0"/>
              <a:t> often think of healthcare in a hierarchy – all hanging off in a patient. That is NOT how things are setup in FHIR.</a:t>
            </a:r>
          </a:p>
          <a:p>
            <a:r>
              <a:rPr lang="en-US" dirty="0" smtClean="0"/>
              <a:t>-you have a mesh, various</a:t>
            </a:r>
            <a:r>
              <a:rPr lang="en-US" baseline="0" dirty="0" smtClean="0"/>
              <a:t> records within an EHR record link to each other – when traversing the links, you may find loops, so need to build code so you don’t get stuck in an endless loop. Important when parsing records for import, or display, </a:t>
            </a:r>
            <a:r>
              <a:rPr lang="en-US" baseline="0" smtClean="0"/>
              <a:t>or etc.</a:t>
            </a:r>
            <a:endParaRPr lang="en-US" dirty="0" smtClean="0"/>
          </a:p>
          <a:p>
            <a:endParaRPr lang="en-US" dirty="0" smtClean="0"/>
          </a:p>
          <a:p>
            <a:endParaRPr lang="en-US" dirty="0" smtClean="0"/>
          </a:p>
          <a:p>
            <a:r>
              <a:rPr lang="en-US" dirty="0" smtClean="0"/>
              <a:t>E.g. Patient might update their own demographics.  Organization might issue an</a:t>
            </a:r>
            <a:r>
              <a:rPr lang="en-US" baseline="0" dirty="0" smtClean="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82</a:t>
            </a:fld>
            <a:endParaRPr lang="en-CA" dirty="0">
              <a:solidFill>
                <a:prstClr val="black"/>
              </a:solidFill>
            </a:endParaRPr>
          </a:p>
        </p:txBody>
      </p:sp>
    </p:spTree>
    <p:extLst>
      <p:ext uri="{BB962C8B-B14F-4D97-AF65-F5344CB8AC3E}">
        <p14:creationId xmlns:p14="http://schemas.microsoft.com/office/powerpoint/2010/main" val="57294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89</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 had</a:t>
            </a:r>
            <a:r>
              <a:rPr lang="en-US" baseline="0" dirty="0" smtClean="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96</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Temperature</a:t>
            </a:r>
            <a:r>
              <a:rPr lang="en-CA" baseline="0" dirty="0" smtClean="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URL (</a:t>
            </a:r>
            <a:r>
              <a:rPr lang="en-US" sz="1200" kern="1200" dirty="0" smtClean="0">
                <a:solidFill>
                  <a:schemeClr val="tx1"/>
                </a:solidFill>
                <a:effectLst/>
                <a:latin typeface="+mn-lt"/>
                <a:ea typeface="+mn-ea"/>
                <a:cs typeface="+mn-cs"/>
                <a:hlinkClick r:id="rId3"/>
              </a:rPr>
              <a:t>http://myhospital.org/</a:t>
            </a:r>
            <a:r>
              <a:rPr lang="en-US" sz="1200" kern="1200" dirty="0" smtClean="0">
                <a:solidFill>
                  <a:schemeClr val="tx1"/>
                </a:solidFill>
                <a:effectLst/>
                <a:latin typeface="+mn-lt"/>
                <a:ea typeface="+mn-ea"/>
                <a:cs typeface="+mn-cs"/>
              </a:rPr>
              <a:t>) you are invoking in first column, and operations at right </a:t>
            </a:r>
            <a:endParaRPr lang="en-US" dirty="0" smtClean="0">
              <a:effectLst/>
            </a:endParaRPr>
          </a:p>
          <a:p>
            <a:pPr rtl="0" fontAlgn="ctr"/>
            <a:r>
              <a:rPr lang="en-US" sz="1200" kern="1200" dirty="0" smtClean="0">
                <a:solidFill>
                  <a:schemeClr val="tx1"/>
                </a:solidFill>
                <a:effectLst/>
                <a:latin typeface="+mn-lt"/>
                <a:ea typeface="+mn-ea"/>
                <a:cs typeface="+mn-cs"/>
              </a:rPr>
              <a:t>OPTIONS - Return available HTTP methods and other options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Todo</a:t>
            </a:r>
            <a:r>
              <a:rPr lang="en-US" dirty="0" smtClean="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a:t>
            </a:r>
            <a:r>
              <a:rPr lang="en-US" baseline="0" dirty="0" smtClean="0"/>
              <a:t> Document, no matter how nested, is flattened to a list of entries, the Document’s header being the first.</a:t>
            </a:r>
          </a:p>
          <a:p>
            <a:pPr marL="171450" indent="-171450">
              <a:buFont typeface="Arial" charset="0"/>
              <a:buChar char="•"/>
            </a:pPr>
            <a:r>
              <a:rPr lang="en-US" baseline="0" dirty="0" smtClean="0"/>
              <a:t>The document header (and any other the other resources) refer to each other using normal references to reflect the document’s nesting.</a:t>
            </a:r>
          </a:p>
          <a:p>
            <a:pPr marL="171450" indent="-171450">
              <a:buFont typeface="Arial" charset="0"/>
              <a:buChar char="•"/>
            </a:pPr>
            <a:r>
              <a:rPr lang="en-US" baseline="0" dirty="0" smtClean="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smtClean="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smtClean="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a:xfrm>
            <a:off x="381000" y="1828800"/>
            <a:ext cx="8382000" cy="46245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smtClean="0"/>
              <a:t>© 2015 HL7 ® Int’l. Licensed</a:t>
            </a:r>
            <a:r>
              <a:rPr lang="en-US" sz="800" b="1" baseline="0" dirty="0" smtClean="0"/>
              <a:t> under Creative Commons</a:t>
            </a:r>
            <a:r>
              <a:rPr lang="en-US" sz="800" b="1" dirty="0" smtClean="0"/>
              <a:t>. HL7, Health Level Seven, FHIR &amp; flame logo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smtClean="0">
                <a:solidFill>
                  <a:srgbClr val="CC3300"/>
                </a:solidFill>
              </a:rPr>
              <a:t>®</a:t>
            </a:r>
            <a:endParaRPr lang="en-CA" sz="1200" dirty="0">
              <a:solidFill>
                <a:srgbClr val="CC3300"/>
              </a:solidFill>
            </a:endParaRP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0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hyperlink" Target="mailto:brett@riverrockassociates.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gf/project/fhir/scmsvn/?action=browse&amp;path=%2Ftrunk%2Fpresentations%2F2015-FHIR-Institute%2F"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brett.marquard@lantanagroup.com" TargetMode="External"/><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FHIR for Architects</a:t>
            </a:r>
            <a:endParaRPr lang="en-US" noProof="0" dirty="0"/>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smtClean="0"/>
              <a:t>Brett Marquard </a:t>
            </a:r>
          </a:p>
          <a:p>
            <a:r>
              <a:rPr lang="en-AU" kern="0" smtClean="0"/>
              <a:t>November 16, 2015</a:t>
            </a:r>
            <a:endParaRPr lang="en-AU" kern="0"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Resource URLs</a:t>
            </a:r>
            <a:endParaRPr lang="en-AU"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92620140"/>
              </p:ext>
            </p:extLst>
          </p:nvPr>
        </p:nvGraphicFramePr>
        <p:xfrm>
          <a:off x="323527" y="1700809"/>
          <a:ext cx="8352930" cy="4357680"/>
        </p:xfrm>
        <a:graphic>
          <a:graphicData uri="http://schemas.openxmlformats.org/drawingml/2006/table">
            <a:tbl>
              <a:tblPr firstRow="1" bandRow="1">
                <a:tableStyleId>{5C22544A-7EE6-4342-B048-85BDC9FD1C3A}</a:tableStyleId>
              </a:tblPr>
              <a:tblGrid>
                <a:gridCol w="2160241"/>
                <a:gridCol w="1728192"/>
                <a:gridCol w="2592288"/>
                <a:gridCol w="1872209"/>
              </a:tblGrid>
              <a:tr h="643307">
                <a:tc>
                  <a:txBody>
                    <a:bodyPr/>
                    <a:lstStyle/>
                    <a:p>
                      <a:r>
                        <a:rPr kumimoji="0" lang="en-AU" sz="2000" b="1" kern="1200" dirty="0" smtClean="0">
                          <a:solidFill>
                            <a:schemeClr val="bg1"/>
                          </a:solidFill>
                          <a:latin typeface="Franklin Gothic Book" charset="0"/>
                          <a:ea typeface="ＭＳ Ｐゴシック" charset="-128"/>
                          <a:cs typeface="ＭＳ Ｐゴシック" charset="-128"/>
                        </a:rPr>
                        <a:t>Template</a:t>
                      </a:r>
                      <a:endParaRPr kumimoji="0" lang="en-AU" sz="20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bg1"/>
                          </a:solidFill>
                          <a:latin typeface="Franklin Gothic Book" charset="0"/>
                          <a:ea typeface="ＭＳ Ｐゴシック" charset="-128"/>
                          <a:cs typeface="ＭＳ Ｐゴシック" charset="-128"/>
                        </a:rPr>
                        <a:t>Description</a:t>
                      </a:r>
                      <a:endParaRPr kumimoji="0" lang="en-AU" sz="20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bg1"/>
                          </a:solidFill>
                          <a:latin typeface="Franklin Gothic Book" charset="0"/>
                          <a:ea typeface="ＭＳ Ｐゴシック" charset="-128"/>
                          <a:cs typeface="ＭＳ Ｐゴシック" charset="-128"/>
                        </a:rPr>
                        <a:t>Example</a:t>
                      </a:r>
                      <a:endParaRPr kumimoji="0" lang="en-AU" sz="16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bg1"/>
                          </a:solidFill>
                          <a:latin typeface="Franklin Gothic Book" charset="0"/>
                          <a:ea typeface="ＭＳ Ｐゴシック" charset="-128"/>
                          <a:cs typeface="ＭＳ Ｐゴシック" charset="-128"/>
                        </a:rPr>
                        <a:t>Operations</a:t>
                      </a:r>
                      <a:endParaRPr kumimoji="0" lang="en-AU" sz="1600" b="1" kern="1200" dirty="0">
                        <a:solidFill>
                          <a:schemeClr val="bg1"/>
                        </a:solidFill>
                        <a:latin typeface="Franklin Gothic Book" charset="0"/>
                        <a:ea typeface="ＭＳ Ｐゴシック" charset="-128"/>
                        <a:cs typeface="ＭＳ Ｐゴシック" charset="-128"/>
                      </a:endParaRPr>
                    </a:p>
                  </a:txBody>
                  <a:tcPr/>
                </a:tc>
              </a:tr>
              <a:tr h="450034">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http://fhir.com</a:t>
                      </a:r>
                      <a:endParaRPr kumimoji="0" lang="en-AU" sz="16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OPTIONS, POST</a:t>
                      </a:r>
                      <a:endParaRPr kumimoji="0" lang="en-AU" sz="1600" b="1" kern="1200" dirty="0">
                        <a:solidFill>
                          <a:schemeClr val="tx1"/>
                        </a:solidFill>
                        <a:latin typeface="Franklin Gothic Book" charset="0"/>
                        <a:ea typeface="ＭＳ Ｐゴシック" charset="-128"/>
                        <a:cs typeface="ＭＳ Ｐゴシック" charset="-128"/>
                      </a:endParaRPr>
                    </a:p>
                  </a:txBody>
                  <a:tcPr/>
                </a:tc>
              </a:tr>
              <a:tr h="706858">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baseline="0" dirty="0" smtClean="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http://fhir.com/Patient</a:t>
                      </a:r>
                      <a:endParaRPr kumimoji="0" lang="en-AU" sz="16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GET, POST</a:t>
                      </a:r>
                      <a:endParaRPr kumimoji="0" lang="en-AU" sz="1600" b="1" kern="1200" dirty="0">
                        <a:solidFill>
                          <a:schemeClr val="tx1"/>
                        </a:solidFill>
                        <a:latin typeface="Franklin Gothic Book" charset="0"/>
                        <a:ea typeface="ＭＳ Ｐゴシック" charset="-128"/>
                        <a:cs typeface="ＭＳ Ｐゴシック" charset="-128"/>
                      </a:endParaRPr>
                    </a:p>
                  </a:txBody>
                  <a:tcPr/>
                </a:tc>
              </a:tr>
              <a:tr h="720080">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[base]/[type]/[id]</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URL for a resource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GET, PUT, DELETE</a:t>
                      </a:r>
                    </a:p>
                  </a:txBody>
                  <a:tcPr/>
                </a:tc>
              </a:tr>
              <a:tr h="720080">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[base]/[type]/[id]/$[name]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Operation (server action)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a:t>
                      </a:r>
                      <a:br>
                        <a:rPr kumimoji="0" lang="en-AU" sz="1600" b="1" kern="1200" dirty="0" smtClean="0">
                          <a:solidFill>
                            <a:schemeClr val="tx1"/>
                          </a:solidFill>
                          <a:latin typeface="Franklin Gothic Book" charset="0"/>
                          <a:ea typeface="ＭＳ Ｐゴシック" charset="-128"/>
                          <a:cs typeface="ＭＳ Ｐゴシック" charset="-128"/>
                        </a:rPr>
                      </a:br>
                      <a:r>
                        <a:rPr kumimoji="0" lang="en-AU" sz="1600" b="1" kern="1200" dirty="0" smtClean="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POST</a:t>
                      </a:r>
                    </a:p>
                  </a:txBody>
                  <a:tcPr/>
                </a:tc>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smtClean="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smtClean="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GET</a:t>
                      </a:r>
                    </a:p>
                  </a:txBody>
                  <a:tcPr/>
                </a:tc>
              </a:tr>
            </a:tbl>
          </a:graphicData>
        </a:graphic>
      </p:graphicFrame>
    </p:spTree>
    <p:extLst>
      <p:ext uri="{BB962C8B-B14F-4D97-AF65-F5344CB8AC3E}">
        <p14:creationId xmlns:p14="http://schemas.microsoft.com/office/powerpoint/2010/main" val="163669242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t>
            </a:r>
            <a:r>
              <a:rPr lang="en-US" dirty="0" smtClean="0"/>
              <a:t>wiki.hl7.org</a:t>
            </a:r>
            <a:r>
              <a:rPr lang="en-US" dirty="0"/>
              <a:t>/?title=FHIR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Next Steps for </a:t>
            </a:r>
            <a:r>
              <a:rPr lang="en-US" b="1" noProof="0" dirty="0" smtClean="0"/>
              <a:t>you</a:t>
            </a:r>
            <a:endParaRPr lang="en-US" b="1" noProof="0" dirty="0"/>
          </a:p>
        </p:txBody>
      </p:sp>
      <p:sp>
        <p:nvSpPr>
          <p:cNvPr id="3" name="Content Placeholder 2"/>
          <p:cNvSpPr>
            <a:spLocks noGrp="1"/>
          </p:cNvSpPr>
          <p:nvPr>
            <p:ph idx="1"/>
          </p:nvPr>
        </p:nvSpPr>
        <p:spPr/>
        <p:txBody>
          <a:bodyPr/>
          <a:lstStyle/>
          <a:p>
            <a:r>
              <a:rPr lang="en-US" sz="2400" noProof="0" dirty="0" smtClean="0"/>
              <a:t>Attend other FHIR tutorials</a:t>
            </a:r>
          </a:p>
          <a:p>
            <a:pPr lvl="1"/>
            <a:r>
              <a:rPr lang="en-US" sz="1900" noProof="0" dirty="0" smtClean="0"/>
              <a:t>Developers, Profiles, Deep Dive</a:t>
            </a:r>
          </a:p>
          <a:p>
            <a:r>
              <a:rPr lang="en-US" sz="2400" noProof="0" dirty="0" smtClean="0"/>
              <a:t>Read the spec: </a:t>
            </a:r>
            <a:r>
              <a:rPr lang="en-US" sz="2400" noProof="0" dirty="0" smtClean="0">
                <a:hlinkClick r:id="rId2"/>
              </a:rPr>
              <a:t>http://hl7.org/fhir</a:t>
            </a:r>
            <a:endParaRPr lang="en-US" sz="2400" noProof="0" dirty="0" smtClean="0"/>
          </a:p>
          <a:p>
            <a:r>
              <a:rPr lang="en-US" sz="2400" noProof="0" dirty="0" smtClean="0"/>
              <a:t>Comment in the discussion areas</a:t>
            </a:r>
            <a:endParaRPr lang="en-US" sz="1800" noProof="0" dirty="0" smtClean="0"/>
          </a:p>
          <a:p>
            <a:r>
              <a:rPr lang="en-US" sz="2400" noProof="0" dirty="0" smtClean="0"/>
              <a:t>Follow #FHIR on Twitter</a:t>
            </a:r>
          </a:p>
          <a:p>
            <a:r>
              <a:rPr lang="en-US" sz="2400" noProof="0" dirty="0" smtClean="0"/>
              <a:t>Shape the specification:</a:t>
            </a:r>
          </a:p>
          <a:p>
            <a:pPr lvl="1"/>
            <a:r>
              <a:rPr lang="en-US" sz="2000" noProof="0" dirty="0" smtClean="0"/>
              <a:t>Join the FHIR track at this WGM</a:t>
            </a:r>
          </a:p>
          <a:p>
            <a:pPr lvl="1"/>
            <a:r>
              <a:rPr lang="en-US" sz="2000" noProof="0" dirty="0" smtClean="0"/>
              <a:t>Feedback – discussion, tracker, list server</a:t>
            </a:r>
          </a:p>
          <a:p>
            <a:pPr lvl="1"/>
            <a:r>
              <a:rPr lang="en-US" sz="2000" noProof="0" dirty="0" smtClean="0"/>
              <a:t>Try implementing it</a:t>
            </a:r>
          </a:p>
          <a:p>
            <a:pPr lvl="1"/>
            <a:r>
              <a:rPr lang="en-US" sz="2000" noProof="0" dirty="0" smtClean="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Education opportunities</a:t>
            </a:r>
            <a:endParaRPr lang="en-AU" b="1" dirty="0"/>
          </a:p>
        </p:txBody>
      </p:sp>
      <p:sp>
        <p:nvSpPr>
          <p:cNvPr id="3" name="Content Placeholder 2"/>
          <p:cNvSpPr>
            <a:spLocks noGrp="1"/>
          </p:cNvSpPr>
          <p:nvPr>
            <p:ph idx="1"/>
          </p:nvPr>
        </p:nvSpPr>
        <p:spPr/>
        <p:txBody>
          <a:bodyPr/>
          <a:lstStyle/>
          <a:p>
            <a:r>
              <a:rPr lang="en-AU" sz="2400" dirty="0" smtClean="0"/>
              <a:t>Attend a Working Group Meeting</a:t>
            </a:r>
          </a:p>
          <a:p>
            <a:pPr lvl="1"/>
            <a:r>
              <a:rPr lang="en-AU" sz="1900" dirty="0" smtClean="0"/>
              <a:t>Tutorials, </a:t>
            </a:r>
            <a:r>
              <a:rPr lang="en-AU" sz="1900" b="1" dirty="0" smtClean="0"/>
              <a:t>Connectathons</a:t>
            </a:r>
          </a:p>
          <a:p>
            <a:pPr lvl="1"/>
            <a:r>
              <a:rPr lang="en-AU" sz="1900" dirty="0" smtClean="0"/>
              <a:t>January 10-15 Orlando</a:t>
            </a:r>
          </a:p>
          <a:p>
            <a:r>
              <a:rPr lang="en-AU" sz="2400" dirty="0" smtClean="0"/>
              <a:t>Attend an Implementation Workshop</a:t>
            </a:r>
          </a:p>
          <a:p>
            <a:pPr lvl="1"/>
            <a:r>
              <a:rPr lang="en-AU" sz="1900" dirty="0" smtClean="0"/>
              <a:t>Intensive tutorials, hands-on</a:t>
            </a:r>
          </a:p>
          <a:p>
            <a:pPr lvl="1"/>
            <a:r>
              <a:rPr lang="en-AU" sz="1900" dirty="0" smtClean="0"/>
              <a:t>More next year</a:t>
            </a:r>
          </a:p>
          <a:p>
            <a:r>
              <a:rPr lang="en-AU" sz="2400" dirty="0" smtClean="0"/>
              <a:t>FHIR Institute Webinars</a:t>
            </a:r>
          </a:p>
          <a:p>
            <a:pPr lvl="1"/>
            <a:r>
              <a:rPr lang="en-AU" sz="1900" dirty="0" smtClean="0"/>
              <a:t>December 7-11</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522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pPr>
              <a:buNone/>
            </a:pPr>
            <a:r>
              <a:rPr lang="en-AU" sz="2800" dirty="0" smtClean="0">
                <a:hlinkClick r:id="rId2"/>
              </a:rPr>
              <a:t>http://hl7.org/fhir</a:t>
            </a:r>
            <a:r>
              <a:rPr lang="en-AU" sz="2800" dirty="0" smtClean="0"/>
              <a:t>	    </a:t>
            </a:r>
            <a:r>
              <a:rPr lang="en-AU" sz="2800" dirty="0" smtClean="0">
                <a:hlinkClick r:id="rId3"/>
              </a:rPr>
              <a:t>brett@riverrockassociates.com</a:t>
            </a:r>
            <a:r>
              <a:rPr lang="en-AU" sz="2800" dirty="0" smtClean="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556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When to use REST?</a:t>
            </a:r>
            <a:endParaRPr lang="en-US" noProof="0" dirty="0"/>
          </a:p>
        </p:txBody>
      </p:sp>
      <p:sp>
        <p:nvSpPr>
          <p:cNvPr id="3" name="Content Placeholder 2"/>
          <p:cNvSpPr>
            <a:spLocks noGrp="1"/>
          </p:cNvSpPr>
          <p:nvPr>
            <p:ph idx="1"/>
          </p:nvPr>
        </p:nvSpPr>
        <p:spPr/>
        <p:txBody>
          <a:bodyPr/>
          <a:lstStyle/>
          <a:p>
            <a:r>
              <a:rPr lang="en-US" noProof="0" dirty="0" smtClean="0"/>
              <a:t>Want low coupling between systems</a:t>
            </a:r>
          </a:p>
          <a:p>
            <a:pPr lvl="1"/>
            <a:r>
              <a:rPr lang="en-US" noProof="0" dirty="0" smtClean="0"/>
              <a:t>In theory, very little up-front negotiation required</a:t>
            </a:r>
          </a:p>
          <a:p>
            <a:r>
              <a:rPr lang="en-US" noProof="0" dirty="0" smtClean="0"/>
              <a:t>Small, light-weight exchanges</a:t>
            </a:r>
          </a:p>
          <a:p>
            <a:r>
              <a:rPr lang="en-US" noProof="0" dirty="0" smtClean="0"/>
              <a:t>Focus is CRUD operations</a:t>
            </a:r>
          </a:p>
          <a:p>
            <a:pPr lvl="1"/>
            <a:r>
              <a:rPr lang="en-US" noProof="0" dirty="0" smtClean="0"/>
              <a:t>Also for publish/subscribe</a:t>
            </a:r>
          </a:p>
          <a:p>
            <a:r>
              <a:rPr lang="en-US" noProof="0" dirty="0" smtClean="0"/>
              <a:t>Client-driven client-server orchestration</a:t>
            </a:r>
          </a:p>
          <a:p>
            <a:r>
              <a:rPr lang="en-US" noProof="0" dirty="0" smtClean="0"/>
              <a:t>Server endpoint has fixed location</a:t>
            </a:r>
          </a:p>
          <a:p>
            <a:r>
              <a:rPr lang="en-US" noProof="0" dirty="0" smtClean="0"/>
              <a:t>Well-suited for Mobile, PHR, Registries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When to avoid REST?</a:t>
            </a:r>
            <a:endParaRPr lang="en-US" noProof="0" dirty="0"/>
          </a:p>
        </p:txBody>
      </p:sp>
      <p:sp>
        <p:nvSpPr>
          <p:cNvPr id="3" name="Content Placeholder 2"/>
          <p:cNvSpPr>
            <a:spLocks noGrp="1"/>
          </p:cNvSpPr>
          <p:nvPr>
            <p:ph idx="1"/>
          </p:nvPr>
        </p:nvSpPr>
        <p:spPr/>
        <p:txBody>
          <a:bodyPr/>
          <a:lstStyle/>
          <a:p>
            <a:r>
              <a:rPr lang="en-US" noProof="0" dirty="0" smtClean="0"/>
              <a:t>Complex or server-driven orchestration</a:t>
            </a:r>
          </a:p>
          <a:p>
            <a:pPr lvl="1"/>
            <a:r>
              <a:rPr lang="en-US" noProof="0" dirty="0" smtClean="0"/>
              <a:t>Order of operations matters (e.g. complex decision support)</a:t>
            </a:r>
          </a:p>
          <a:p>
            <a:r>
              <a:rPr lang="en-US" noProof="0" dirty="0" smtClean="0"/>
              <a:t>Unit of work != resource</a:t>
            </a:r>
          </a:p>
          <a:p>
            <a:pPr lvl="1"/>
            <a:r>
              <a:rPr lang="en-US" noProof="0" dirty="0" smtClean="0"/>
              <a:t>“Transaction” may be an option</a:t>
            </a:r>
          </a:p>
          <a:p>
            <a:r>
              <a:rPr lang="en-US" noProof="0" dirty="0" smtClean="0"/>
              <a:t>No natural “server” or no fixed network location</a:t>
            </a:r>
          </a:p>
          <a:p>
            <a:r>
              <a:rPr lang="en-US" noProof="0" dirty="0" smtClean="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Documents</a:t>
            </a:r>
            <a:endParaRPr lang="en-US" noProof="0" dirty="0"/>
          </a:p>
        </p:txBody>
      </p:sp>
      <p:sp>
        <p:nvSpPr>
          <p:cNvPr id="3" name="Content Placeholder 2"/>
          <p:cNvSpPr>
            <a:spLocks noGrp="1"/>
          </p:cNvSpPr>
          <p:nvPr>
            <p:ph idx="1"/>
          </p:nvPr>
        </p:nvSpPr>
        <p:spPr/>
        <p:txBody>
          <a:bodyPr/>
          <a:lstStyle/>
          <a:p>
            <a:r>
              <a:rPr lang="en-US" noProof="0" dirty="0" smtClean="0"/>
              <a:t>Similar to CDA</a:t>
            </a:r>
          </a:p>
          <a:p>
            <a:r>
              <a:rPr lang="en-US" noProof="0" dirty="0" smtClean="0"/>
              <a:t>Collection</a:t>
            </a:r>
            <a:r>
              <a:rPr lang="en-US" baseline="0" noProof="0" dirty="0" smtClean="0"/>
              <a:t> of resources bound together</a:t>
            </a:r>
          </a:p>
          <a:p>
            <a:pPr lvl="1"/>
            <a:r>
              <a:rPr lang="en-US" baseline="0" noProof="0" dirty="0" smtClean="0"/>
              <a:t>Root is a “Composition” resource</a:t>
            </a:r>
          </a:p>
          <a:p>
            <a:pPr lvl="1"/>
            <a:r>
              <a:rPr lang="en-US" baseline="0" noProof="0" dirty="0" smtClean="0"/>
              <a:t>Just like CDA header</a:t>
            </a:r>
          </a:p>
          <a:p>
            <a:r>
              <a:rPr lang="en-US" baseline="0" noProof="0" dirty="0" smtClean="0"/>
              <a:t>Sent as a</a:t>
            </a:r>
            <a:r>
              <a:rPr lang="en-US" noProof="0" dirty="0" smtClean="0"/>
              <a:t> Bundle resource</a:t>
            </a:r>
            <a:endParaRPr lang="en-US" baseline="0" noProof="0" dirty="0" smtClean="0"/>
          </a:p>
          <a:p>
            <a:r>
              <a:rPr lang="en-US" baseline="0" noProof="0" dirty="0" smtClean="0"/>
              <a:t>One context</a:t>
            </a:r>
          </a:p>
          <a:p>
            <a:r>
              <a:rPr lang="en-US" baseline="0" noProof="0" dirty="0" smtClean="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 – are bundles</a:t>
            </a:r>
            <a:endParaRPr lang="en-US"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smtClean="0">
                <a:latin typeface="Calibri" charset="0"/>
                <a:ea typeface="ＭＳ Ｐゴシック" charset="0"/>
                <a:cs typeface="Calibri" charset="0"/>
                <a:sym typeface="Calibri" charset="0"/>
              </a:rPr>
              <a:t>Observation Resource</a:t>
            </a:r>
            <a:endParaRPr lang="en-US" dirty="0">
              <a:latin typeface="Calibri" charset="0"/>
              <a:ea typeface="ＭＳ Ｐゴシック" charset="0"/>
              <a:cs typeface="Calibri" charset="0"/>
              <a:sym typeface="Calibri" charset="0"/>
            </a:endParaRP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smtClean="0">
                <a:effectLst/>
              </a:rPr>
              <a:t>Composition Resource</a:t>
            </a:r>
            <a:endParaRPr lang="en-US" dirty="0">
              <a:effectLst/>
            </a:endParaRP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smtClean="0"/>
              <a:t>Section</a:t>
            </a:r>
            <a:endParaRPr lang="en-US" dirty="0"/>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smtClean="0">
                <a:latin typeface="Calibri" charset="0"/>
                <a:ea typeface="ＭＳ Ｐゴシック" charset="0"/>
                <a:cs typeface="Calibri" charset="0"/>
                <a:sym typeface="Calibri" charset="0"/>
              </a:rPr>
              <a:t>Device Resource</a:t>
            </a:r>
            <a:endParaRPr lang="en-US" dirty="0">
              <a:latin typeface="Calibri" charset="0"/>
              <a:ea typeface="ＭＳ Ｐゴシック" charset="0"/>
              <a:cs typeface="Calibri" charset="0"/>
              <a:sym typeface="Calibri" charset="0"/>
            </a:endParaRP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smtClean="0">
                <a:latin typeface="Calibri" charset="0"/>
                <a:ea typeface="ＭＳ Ｐゴシック" charset="0"/>
                <a:cs typeface="Calibri" charset="0"/>
                <a:sym typeface="Calibri" charset="0"/>
              </a:rPr>
              <a:t>Condition Resource</a:t>
            </a:r>
            <a:endParaRPr lang="en-US" dirty="0">
              <a:latin typeface="Calibri" charset="0"/>
              <a:ea typeface="ＭＳ Ｐゴシック" charset="0"/>
              <a:cs typeface="Calibri" charset="0"/>
              <a:sym typeface="Calibri" charset="0"/>
            </a:endParaRP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smtClean="0">
                <a:latin typeface="Calibri" charset="0"/>
                <a:ea typeface="ＭＳ Ｐゴシック" charset="0"/>
                <a:cs typeface="Calibri" charset="0"/>
                <a:sym typeface="Calibri" charset="0"/>
              </a:rPr>
              <a:t>List Resource</a:t>
            </a:r>
            <a:endParaRPr lang="en-US" dirty="0">
              <a:latin typeface="Calibri" charset="0"/>
              <a:ea typeface="ＭＳ Ｐゴシック" charset="0"/>
              <a:cs typeface="Calibri" charset="0"/>
              <a:sym typeface="Calibri" charset="0"/>
            </a:endParaRP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663431"/>
            <a:ext cx="2634054" cy="4801314"/>
          </a:xfrm>
          <a:prstGeom prst="rect">
            <a:avLst/>
          </a:prstGeom>
          <a:noFill/>
        </p:spPr>
        <p:txBody>
          <a:bodyPr wrap="none" rtlCol="0">
            <a:spAutoFit/>
          </a:bodyPr>
          <a:lstStyle/>
          <a:p>
            <a:r>
              <a:rPr lang="en-US" dirty="0" smtClean="0"/>
              <a:t>&lt;Bundle&gt;</a:t>
            </a:r>
          </a:p>
          <a:p>
            <a:r>
              <a:rPr lang="en-US" dirty="0"/>
              <a:t> </a:t>
            </a:r>
            <a:r>
              <a:rPr lang="en-US" dirty="0" smtClean="0"/>
              <a:t>   &lt;entry&gt;</a:t>
            </a:r>
          </a:p>
          <a:p>
            <a:r>
              <a:rPr lang="en-US" dirty="0"/>
              <a:t> </a:t>
            </a:r>
            <a:r>
              <a:rPr lang="en-US" dirty="0" smtClean="0"/>
              <a:t>         &lt;</a:t>
            </a:r>
            <a:r>
              <a:rPr lang="en-US" b="1" dirty="0" smtClean="0"/>
              <a:t>Composition</a:t>
            </a:r>
            <a:r>
              <a:rPr lang="en-US" dirty="0" smtClean="0"/>
              <a:t> /&gt;</a:t>
            </a:r>
          </a:p>
          <a:p>
            <a:r>
              <a:rPr lang="en-US" dirty="0"/>
              <a:t> </a:t>
            </a:r>
            <a:r>
              <a:rPr lang="en-US" dirty="0" smtClean="0"/>
              <a:t>  &lt;/entry&gt;</a:t>
            </a:r>
            <a:r>
              <a:rPr lang="en-US" dirty="0"/>
              <a:t> </a:t>
            </a:r>
            <a:endParaRPr lang="en-US" dirty="0" smtClean="0"/>
          </a:p>
          <a:p>
            <a:r>
              <a:rPr lang="en-US" dirty="0" smtClean="0"/>
              <a:t>   &lt;</a:t>
            </a:r>
            <a:r>
              <a:rPr lang="en-US" dirty="0"/>
              <a:t>entry&gt;</a:t>
            </a:r>
          </a:p>
          <a:p>
            <a:r>
              <a:rPr lang="en-US" dirty="0"/>
              <a:t>          </a:t>
            </a:r>
            <a:r>
              <a:rPr lang="en-US" dirty="0" smtClean="0"/>
              <a:t>&lt;Observation </a:t>
            </a:r>
            <a:r>
              <a:rPr lang="en-US" dirty="0"/>
              <a:t>/&gt;</a:t>
            </a:r>
          </a:p>
          <a:p>
            <a:r>
              <a:rPr lang="en-US" dirty="0"/>
              <a:t>   &lt;/entry</a:t>
            </a:r>
            <a:r>
              <a:rPr lang="en-US" dirty="0" smtClean="0"/>
              <a:t>&gt;</a:t>
            </a:r>
          </a:p>
          <a:p>
            <a:r>
              <a:rPr lang="en-US" dirty="0"/>
              <a:t> </a:t>
            </a:r>
            <a:r>
              <a:rPr lang="en-US" dirty="0" smtClean="0"/>
              <a:t>  &lt;</a:t>
            </a:r>
            <a:r>
              <a:rPr lang="en-US" dirty="0"/>
              <a:t>entry&gt;</a:t>
            </a:r>
          </a:p>
          <a:p>
            <a:r>
              <a:rPr lang="en-US" dirty="0"/>
              <a:t>          </a:t>
            </a:r>
            <a:r>
              <a:rPr lang="en-US" dirty="0" smtClean="0"/>
              <a:t>&lt;Device </a:t>
            </a:r>
            <a:r>
              <a:rPr lang="en-US" dirty="0"/>
              <a:t>/&gt;</a:t>
            </a:r>
          </a:p>
          <a:p>
            <a:r>
              <a:rPr lang="en-US" dirty="0"/>
              <a:t>   &lt;/entry</a:t>
            </a:r>
            <a:r>
              <a:rPr lang="en-US" dirty="0" smtClean="0"/>
              <a:t>&gt;</a:t>
            </a:r>
          </a:p>
          <a:p>
            <a:r>
              <a:rPr lang="en-US" dirty="0"/>
              <a:t> </a:t>
            </a:r>
            <a:r>
              <a:rPr lang="en-US" dirty="0" smtClean="0"/>
              <a:t>  &lt;</a:t>
            </a:r>
            <a:r>
              <a:rPr lang="en-US" dirty="0"/>
              <a:t>entry&gt;</a:t>
            </a:r>
          </a:p>
          <a:p>
            <a:r>
              <a:rPr lang="en-US" dirty="0"/>
              <a:t>          </a:t>
            </a:r>
            <a:r>
              <a:rPr lang="en-US" dirty="0" smtClean="0"/>
              <a:t>&lt;List/&gt;</a:t>
            </a:r>
            <a:endParaRPr lang="en-US" dirty="0"/>
          </a:p>
          <a:p>
            <a:r>
              <a:rPr lang="en-US" dirty="0"/>
              <a:t>   &lt;/entry</a:t>
            </a:r>
            <a:r>
              <a:rPr lang="en-US" dirty="0" smtClean="0"/>
              <a:t>&gt;</a:t>
            </a:r>
          </a:p>
          <a:p>
            <a:r>
              <a:rPr lang="en-US" dirty="0" smtClean="0"/>
              <a:t>   &lt;</a:t>
            </a:r>
            <a:r>
              <a:rPr lang="en-US" dirty="0"/>
              <a:t>entry&gt;</a:t>
            </a:r>
          </a:p>
          <a:p>
            <a:r>
              <a:rPr lang="en-US" dirty="0"/>
              <a:t>          </a:t>
            </a:r>
            <a:r>
              <a:rPr lang="en-US" dirty="0" smtClean="0"/>
              <a:t>&lt;Condition/&gt;</a:t>
            </a:r>
            <a:endParaRPr lang="en-US" dirty="0"/>
          </a:p>
          <a:p>
            <a:r>
              <a:rPr lang="en-US" dirty="0"/>
              <a:t>   &lt;/entry</a:t>
            </a:r>
            <a:r>
              <a:rPr lang="en-US" dirty="0" smtClean="0"/>
              <a:t>&gt;</a:t>
            </a:r>
          </a:p>
          <a:p>
            <a:r>
              <a:rPr lang="en-US" dirty="0" smtClean="0"/>
              <a:t>&lt;/Bundle&gt;</a:t>
            </a:r>
          </a:p>
        </p:txBody>
      </p:sp>
      <p:sp>
        <p:nvSpPr>
          <p:cNvPr id="39" name="Freeform 38"/>
          <p:cNvSpPr/>
          <p:nvPr/>
        </p:nvSpPr>
        <p:spPr bwMode="auto">
          <a:xfrm>
            <a:off x="7351572" y="2427514"/>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Freeform 40"/>
          <p:cNvSpPr/>
          <p:nvPr/>
        </p:nvSpPr>
        <p:spPr bwMode="auto">
          <a:xfrm rot="658787">
            <a:off x="7091616" y="2514783"/>
            <a:ext cx="1214526" cy="2378174"/>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608568" y="4762970"/>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smtClean="0"/>
              <a:t>Attester</a:t>
            </a:r>
            <a:endParaRPr lang="en-US" dirty="0"/>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smtClean="0"/>
              <a:t>Metadata</a:t>
            </a:r>
            <a:endParaRPr lang="en-US" dirty="0"/>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7105194" y="3386771"/>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smtClean="0"/>
              <a:t>Section</a:t>
            </a:r>
            <a:endParaRPr lang="en-US" dirty="0"/>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smtClean="0"/>
              <a:t>Section</a:t>
            </a:r>
            <a:endParaRPr lang="en-US" dirty="0"/>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When to use Documents?</a:t>
            </a:r>
            <a:endParaRPr lang="en-US" noProof="0" dirty="0"/>
          </a:p>
        </p:txBody>
      </p:sp>
      <p:sp>
        <p:nvSpPr>
          <p:cNvPr id="3" name="Content Placeholder 2"/>
          <p:cNvSpPr>
            <a:spLocks noGrp="1"/>
          </p:cNvSpPr>
          <p:nvPr>
            <p:ph idx="1"/>
          </p:nvPr>
        </p:nvSpPr>
        <p:spPr/>
        <p:txBody>
          <a:bodyPr/>
          <a:lstStyle/>
          <a:p>
            <a:r>
              <a:rPr lang="en-US" noProof="0" dirty="0" smtClean="0"/>
              <a:t>Focus is on persistence</a:t>
            </a:r>
          </a:p>
          <a:p>
            <a:pPr lvl="0"/>
            <a:r>
              <a:rPr lang="en-US" noProof="0" dirty="0" smtClean="0"/>
              <a:t>No workflow involved</a:t>
            </a:r>
          </a:p>
          <a:p>
            <a:pPr lvl="1"/>
            <a:r>
              <a:rPr lang="en-US" noProof="0" dirty="0" smtClean="0"/>
              <a:t>other than post/retrieve document</a:t>
            </a:r>
          </a:p>
          <a:p>
            <a:pPr lvl="0"/>
            <a:r>
              <a:rPr lang="en-US" noProof="0" dirty="0" smtClean="0"/>
              <a:t>Need tight rules over authenticated content</a:t>
            </a:r>
          </a:p>
          <a:p>
            <a:pPr lvl="0"/>
            <a:r>
              <a:rPr lang="en-US" noProof="0" dirty="0" smtClean="0"/>
              <a:t>Want</a:t>
            </a:r>
            <a:r>
              <a:rPr lang="en-US" baseline="0" noProof="0" dirty="0" smtClean="0"/>
              <a:t> to communicate multiple resources with control over how data is presented</a:t>
            </a:r>
          </a:p>
          <a:p>
            <a:pPr lvl="0"/>
            <a:r>
              <a:rPr lang="en-US" baseline="0" noProof="0" dirty="0" smtClean="0"/>
              <a:t>Data spans</a:t>
            </a:r>
            <a:r>
              <a:rPr lang="en-US" noProof="0" dirty="0" smtClean="0"/>
              <a:t> multiple resources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When to avoid Documents?</a:t>
            </a:r>
            <a:endParaRPr lang="en-US" noProof="0" dirty="0"/>
          </a:p>
        </p:txBody>
      </p:sp>
      <p:sp>
        <p:nvSpPr>
          <p:cNvPr id="3" name="Content Placeholder 2"/>
          <p:cNvSpPr>
            <a:spLocks noGrp="1"/>
          </p:cNvSpPr>
          <p:nvPr>
            <p:ph idx="1"/>
          </p:nvPr>
        </p:nvSpPr>
        <p:spPr/>
        <p:txBody>
          <a:bodyPr/>
          <a:lstStyle/>
          <a:p>
            <a:r>
              <a:rPr lang="en-US" noProof="0" dirty="0" smtClean="0"/>
              <a:t>Need for workflow</a:t>
            </a:r>
          </a:p>
          <a:p>
            <a:pPr lvl="1"/>
            <a:r>
              <a:rPr lang="en-US" noProof="0" dirty="0" smtClean="0"/>
              <a:t>Request/response, decision support</a:t>
            </a:r>
          </a:p>
          <a:p>
            <a:pPr lvl="0"/>
            <a:r>
              <a:rPr lang="en-US" noProof="0" dirty="0" smtClean="0"/>
              <a:t>Data is dynamic</a:t>
            </a:r>
          </a:p>
          <a:p>
            <a:pPr lvl="1"/>
            <a:r>
              <a:rPr lang="en-US" noProof="0" dirty="0" smtClean="0"/>
              <a:t>I.e. want view of data now, not</a:t>
            </a:r>
            <a:r>
              <a:rPr lang="en-US" baseline="0" noProof="0" dirty="0" smtClean="0"/>
              <a:t> at time of authorship</a:t>
            </a:r>
          </a:p>
          <a:p>
            <a:pPr lvl="1"/>
            <a:r>
              <a:rPr lang="en-US" noProof="0" dirty="0" smtClean="0"/>
              <a:t>Multiple contributors over time</a:t>
            </a:r>
            <a:endParaRPr lang="en-US" baseline="0" noProof="0" dirty="0" smtClean="0"/>
          </a:p>
          <a:p>
            <a:pPr lvl="0"/>
            <a:r>
              <a:rPr lang="en-US" noProof="0" dirty="0" smtClean="0"/>
              <a:t>Resources need to be</a:t>
            </a:r>
            <a:r>
              <a:rPr lang="en-US" baseline="0" noProof="0" dirty="0" smtClean="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Messages</a:t>
            </a:r>
            <a:endParaRPr lang="en-US" noProof="0" dirty="0"/>
          </a:p>
        </p:txBody>
      </p:sp>
      <p:sp>
        <p:nvSpPr>
          <p:cNvPr id="3" name="Content Placeholder 2"/>
          <p:cNvSpPr>
            <a:spLocks noGrp="1"/>
          </p:cNvSpPr>
          <p:nvPr>
            <p:ph idx="1"/>
          </p:nvPr>
        </p:nvSpPr>
        <p:spPr/>
        <p:txBody>
          <a:bodyPr/>
          <a:lstStyle/>
          <a:p>
            <a:r>
              <a:rPr lang="en-US" noProof="0" dirty="0" smtClean="0"/>
              <a:t>Similar to v2 and v3 messaging</a:t>
            </a:r>
          </a:p>
          <a:p>
            <a:r>
              <a:rPr lang="en-US" noProof="0" dirty="0" smtClean="0"/>
              <a:t>Also a collection of resources as a </a:t>
            </a:r>
            <a:r>
              <a:rPr lang="en-US" dirty="0" smtClean="0"/>
              <a:t>Bundle resource</a:t>
            </a:r>
            <a:endParaRPr lang="en-US" noProof="0" dirty="0" smtClean="0"/>
          </a:p>
          <a:p>
            <a:r>
              <a:rPr lang="en-US" noProof="0" dirty="0" smtClean="0"/>
              <a:t>Allows request/response behavior with bundles for both request and response</a:t>
            </a:r>
          </a:p>
          <a:p>
            <a:r>
              <a:rPr lang="en-US" noProof="0" dirty="0" smtClean="0"/>
              <a:t>Event-driven</a:t>
            </a:r>
          </a:p>
          <a:p>
            <a:pPr lvl="1"/>
            <a:r>
              <a:rPr lang="en-US" noProof="0" dirty="0" smtClean="0"/>
              <a:t>E.g. Send lab order, get back result</a:t>
            </a:r>
          </a:p>
          <a:p>
            <a:r>
              <a:rPr lang="en-US" noProof="0" dirty="0" smtClean="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 are bundles</a:t>
            </a:r>
            <a:endParaRPr lang="en-US"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smtClean="0">
                <a:latin typeface="Calibri" charset="0"/>
                <a:ea typeface="ＭＳ Ｐゴシック" charset="0"/>
                <a:cs typeface="Calibri" charset="0"/>
                <a:sym typeface="Calibri" charset="0"/>
              </a:rPr>
              <a:t>Observation Resource</a:t>
            </a:r>
            <a:endParaRPr lang="en-US" dirty="0">
              <a:latin typeface="Calibri" charset="0"/>
              <a:ea typeface="ＭＳ Ｐゴシック" charset="0"/>
              <a:cs typeface="Calibri" charset="0"/>
              <a:sym typeface="Calibri" charset="0"/>
            </a:endParaRP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smtClean="0">
                <a:effectLst/>
              </a:rPr>
              <a:t>MessageHeader</a:t>
            </a:r>
            <a:r>
              <a:rPr lang="en-US" dirty="0" smtClean="0">
                <a:effectLst/>
              </a:rPr>
              <a:t> </a:t>
            </a:r>
            <a:r>
              <a:rPr lang="en-US" dirty="0">
                <a:effectLst/>
              </a:rPr>
              <a:t>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smtClean="0"/>
              <a:t>source</a:t>
            </a:r>
            <a:endParaRPr lang="en-US" dirty="0"/>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smtClean="0"/>
              <a:t>destination</a:t>
            </a:r>
            <a:endParaRPr lang="en-US" dirty="0"/>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smtClean="0">
                <a:latin typeface="Calibri" charset="0"/>
                <a:ea typeface="ＭＳ Ｐゴシック" charset="0"/>
                <a:cs typeface="Calibri" charset="0"/>
                <a:sym typeface="Calibri" charset="0"/>
              </a:rPr>
              <a:t>Device Resource</a:t>
            </a:r>
            <a:endParaRPr lang="en-US" dirty="0">
              <a:latin typeface="Calibri" charset="0"/>
              <a:ea typeface="ＭＳ Ｐゴシック" charset="0"/>
              <a:cs typeface="Calibri" charset="0"/>
              <a:sym typeface="Calibri" charset="0"/>
            </a:endParaRP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smtClean="0">
                <a:latin typeface="Calibri" charset="0"/>
                <a:ea typeface="ＭＳ Ｐゴシック" charset="0"/>
                <a:cs typeface="Calibri" charset="0"/>
                <a:sym typeface="Calibri" charset="0"/>
              </a:rPr>
              <a:t>Patient Resource</a:t>
            </a:r>
            <a:endParaRPr lang="en-US" dirty="0">
              <a:latin typeface="Calibri" charset="0"/>
              <a:ea typeface="ＭＳ Ｐゴシック" charset="0"/>
              <a:cs typeface="Calibri" charset="0"/>
              <a:sym typeface="Calibri" charset="0"/>
            </a:endParaRPr>
          </a:p>
        </p:txBody>
      </p:sp>
      <p:sp>
        <p:nvSpPr>
          <p:cNvPr id="31" name="TextBox 30"/>
          <p:cNvSpPr txBox="1"/>
          <p:nvPr/>
        </p:nvSpPr>
        <p:spPr>
          <a:xfrm>
            <a:off x="5105400" y="1691255"/>
            <a:ext cx="2980303" cy="3970318"/>
          </a:xfrm>
          <a:prstGeom prst="rect">
            <a:avLst/>
          </a:prstGeom>
          <a:noFill/>
        </p:spPr>
        <p:txBody>
          <a:bodyPr wrap="none" rtlCol="0">
            <a:spAutoFit/>
          </a:bodyPr>
          <a:lstStyle/>
          <a:p>
            <a:r>
              <a:rPr lang="en-US" dirty="0" smtClean="0"/>
              <a:t>&lt;Bundle&gt;</a:t>
            </a:r>
          </a:p>
          <a:p>
            <a:r>
              <a:rPr lang="en-US" dirty="0"/>
              <a:t> </a:t>
            </a:r>
            <a:r>
              <a:rPr lang="en-US" dirty="0" smtClean="0"/>
              <a:t>   &lt;entry&gt;</a:t>
            </a:r>
          </a:p>
          <a:p>
            <a:r>
              <a:rPr lang="en-US" dirty="0"/>
              <a:t> </a:t>
            </a:r>
            <a:r>
              <a:rPr lang="en-US" dirty="0" smtClean="0"/>
              <a:t>         &lt;</a:t>
            </a:r>
            <a:r>
              <a:rPr lang="en-US" b="1" dirty="0" err="1" smtClean="0"/>
              <a:t>MessageHeader</a:t>
            </a:r>
            <a:r>
              <a:rPr lang="en-US" dirty="0" smtClean="0"/>
              <a:t> /&gt;</a:t>
            </a:r>
          </a:p>
          <a:p>
            <a:r>
              <a:rPr lang="en-US" dirty="0"/>
              <a:t> </a:t>
            </a:r>
            <a:r>
              <a:rPr lang="en-US" dirty="0" smtClean="0"/>
              <a:t>  &lt;/entry&gt;</a:t>
            </a:r>
            <a:r>
              <a:rPr lang="en-US" dirty="0"/>
              <a:t> </a:t>
            </a:r>
            <a:endParaRPr lang="en-US" dirty="0" smtClean="0"/>
          </a:p>
          <a:p>
            <a:r>
              <a:rPr lang="en-US" dirty="0" smtClean="0"/>
              <a:t>   &lt;</a:t>
            </a:r>
            <a:r>
              <a:rPr lang="en-US" dirty="0"/>
              <a:t>entry&gt;</a:t>
            </a:r>
          </a:p>
          <a:p>
            <a:r>
              <a:rPr lang="en-US" dirty="0"/>
              <a:t>          </a:t>
            </a:r>
            <a:r>
              <a:rPr lang="en-US" dirty="0" smtClean="0"/>
              <a:t>&lt;Observation </a:t>
            </a:r>
            <a:r>
              <a:rPr lang="en-US" dirty="0"/>
              <a:t>/&gt;</a:t>
            </a:r>
          </a:p>
          <a:p>
            <a:r>
              <a:rPr lang="en-US" dirty="0"/>
              <a:t>   &lt;/entry</a:t>
            </a:r>
            <a:r>
              <a:rPr lang="en-US" dirty="0" smtClean="0"/>
              <a:t>&gt;</a:t>
            </a:r>
          </a:p>
          <a:p>
            <a:r>
              <a:rPr lang="en-US" dirty="0"/>
              <a:t> </a:t>
            </a:r>
            <a:r>
              <a:rPr lang="en-US" dirty="0" smtClean="0"/>
              <a:t>  &lt;</a:t>
            </a:r>
            <a:r>
              <a:rPr lang="en-US" dirty="0"/>
              <a:t>entry&gt;</a:t>
            </a:r>
          </a:p>
          <a:p>
            <a:r>
              <a:rPr lang="en-US" dirty="0"/>
              <a:t>          </a:t>
            </a:r>
            <a:r>
              <a:rPr lang="en-US" dirty="0" smtClean="0"/>
              <a:t>&lt;Patient </a:t>
            </a:r>
            <a:r>
              <a:rPr lang="en-US" dirty="0"/>
              <a:t>/&gt;</a:t>
            </a:r>
          </a:p>
          <a:p>
            <a:r>
              <a:rPr lang="en-US" dirty="0"/>
              <a:t>   &lt;/entry</a:t>
            </a:r>
            <a:r>
              <a:rPr lang="en-US" dirty="0" smtClean="0"/>
              <a:t>&gt;</a:t>
            </a:r>
          </a:p>
          <a:p>
            <a:r>
              <a:rPr lang="en-US" dirty="0" smtClean="0"/>
              <a:t>   &lt;</a:t>
            </a:r>
            <a:r>
              <a:rPr lang="en-US" dirty="0"/>
              <a:t>entry&gt;</a:t>
            </a:r>
          </a:p>
          <a:p>
            <a:r>
              <a:rPr lang="en-US" dirty="0"/>
              <a:t>          &lt;Device /&gt;</a:t>
            </a:r>
          </a:p>
          <a:p>
            <a:r>
              <a:rPr lang="en-US" dirty="0"/>
              <a:t>   &lt;/entry</a:t>
            </a:r>
            <a:r>
              <a:rPr lang="en-US" dirty="0" smtClean="0"/>
              <a:t>&gt;</a:t>
            </a:r>
          </a:p>
          <a:p>
            <a:r>
              <a:rPr lang="en-US" smtClean="0"/>
              <a:t>&lt;/Bundle&gt;</a:t>
            </a:r>
            <a:endParaRPr lang="en-US" dirty="0" smtClean="0"/>
          </a:p>
        </p:txBody>
      </p:sp>
      <p:sp>
        <p:nvSpPr>
          <p:cNvPr id="39" name="Freeform 38"/>
          <p:cNvSpPr/>
          <p:nvPr/>
        </p:nvSpPr>
        <p:spPr bwMode="auto">
          <a:xfrm rot="1614527">
            <a:off x="7160131" y="249883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 name="Freeform 39"/>
          <p:cNvSpPr/>
          <p:nvPr/>
        </p:nvSpPr>
        <p:spPr bwMode="auto">
          <a:xfrm>
            <a:off x="6926763" y="3316851"/>
            <a:ext cx="923936" cy="1674831"/>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smtClean="0"/>
              <a:t>event</a:t>
            </a:r>
            <a:endParaRPr lang="en-US" dirty="0"/>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545194" y="332580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When to use Messaging?</a:t>
            </a:r>
            <a:endParaRPr lang="en-US" noProof="0" dirty="0"/>
          </a:p>
        </p:txBody>
      </p:sp>
      <p:sp>
        <p:nvSpPr>
          <p:cNvPr id="3" name="Content Placeholder 2"/>
          <p:cNvSpPr>
            <a:spLocks noGrp="1"/>
          </p:cNvSpPr>
          <p:nvPr>
            <p:ph idx="1"/>
          </p:nvPr>
        </p:nvSpPr>
        <p:spPr/>
        <p:txBody>
          <a:bodyPr/>
          <a:lstStyle/>
          <a:p>
            <a:r>
              <a:rPr lang="en-US" noProof="0" dirty="0" smtClean="0"/>
              <a:t>Request/response workflow</a:t>
            </a:r>
          </a:p>
          <a:p>
            <a:r>
              <a:rPr lang="en-US" noProof="0" dirty="0" smtClean="0"/>
              <a:t>Need to drive behaviors more complex than CRUD on a single resource</a:t>
            </a:r>
          </a:p>
          <a:p>
            <a:pPr lvl="1"/>
            <a:r>
              <a:rPr lang="en-US" noProof="0" dirty="0" smtClean="0"/>
              <a:t>E.g. merge, complex queries</a:t>
            </a:r>
          </a:p>
          <a:p>
            <a:r>
              <a:rPr lang="en-US" noProof="0" dirty="0" smtClean="0"/>
              <a:t>Need for asynchronous communications</a:t>
            </a:r>
          </a:p>
          <a:p>
            <a:r>
              <a:rPr lang="en-US" noProof="0" dirty="0" smtClean="0"/>
              <a:t>Need to communicate information about many resources but want to minimize exchanges</a:t>
            </a:r>
          </a:p>
          <a:p>
            <a:r>
              <a:rPr lang="en-US" noProof="0" dirty="0" smtClean="0"/>
              <a:t>No “identity” for many resources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CA" sz="2800" dirty="0"/>
              <a:t>Huge thank you to FHIR </a:t>
            </a:r>
            <a:r>
              <a:rPr lang="en-CA" sz="2800" dirty="0" smtClean="0"/>
              <a:t>team </a:t>
            </a:r>
            <a:r>
              <a:rPr lang="en-CA" sz="2800" dirty="0"/>
              <a:t>for their support of this </a:t>
            </a:r>
            <a:r>
              <a:rPr lang="en-CA" sz="2800" dirty="0" smtClean="0"/>
              <a:t>material!!</a:t>
            </a:r>
            <a:endParaRPr lang="en-CA" sz="2800" dirty="0"/>
          </a:p>
          <a:p>
            <a:r>
              <a:rPr lang="en-US" sz="2800" dirty="0" smtClean="0"/>
              <a:t>Can be downloaded here:</a:t>
            </a:r>
          </a:p>
          <a:p>
            <a:pPr lvl="1"/>
            <a:r>
              <a:rPr lang="en-CA" sz="2400">
                <a:hlinkClick r:id="rId2"/>
              </a:rPr>
              <a:t>http://gforge.hl7.org/gf/project/fhir/scmsvn/?action=browse&amp;path</a:t>
            </a:r>
            <a:r>
              <a:rPr lang="en-CA" sz="2400">
                <a:hlinkClick r:id="rId2"/>
              </a:rPr>
              <a:t>=%</a:t>
            </a:r>
            <a:r>
              <a:rPr lang="en-CA" sz="2400" smtClean="0">
                <a:hlinkClick r:id="rId2"/>
              </a:rPr>
              <a:t>2Ftrunk%2Fpresentations%2F2015-FHIR-Institute%2F</a:t>
            </a:r>
            <a:r>
              <a:rPr lang="en-CA" sz="2400" smtClean="0"/>
              <a:t> </a:t>
            </a:r>
          </a:p>
          <a:p>
            <a:pPr lvl="0"/>
            <a:r>
              <a:rPr lang="en-US" sz="2800" smtClean="0"/>
              <a:t>Is </a:t>
            </a:r>
            <a:r>
              <a:rPr lang="en-US" sz="2800" dirty="0" smtClean="0"/>
              <a:t>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a:t>
            </a:r>
            <a:r>
              <a:rPr lang="en-CA" sz="2400" u="sng" dirty="0" smtClean="0">
                <a:hlinkClick r:id="rId3"/>
              </a:rPr>
              <a:t>License</a:t>
            </a:r>
            <a:endParaRPr lang="en-CA" sz="2400" u="sng" dirty="0" smtClean="0"/>
          </a:p>
          <a:p>
            <a:pPr lvl="1"/>
            <a:r>
              <a:rPr lang="en-US" sz="2400" dirty="0" smtClean="0"/>
              <a:t>(Do with it as you wish, so long as you give</a:t>
            </a:r>
            <a:br>
              <a:rPr lang="en-US" sz="2400" dirty="0" smtClean="0"/>
            </a:br>
            <a:r>
              <a:rPr lang="en-US" sz="2400" dirty="0" smtClean="0"/>
              <a:t> credit)</a:t>
            </a:r>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5013176"/>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27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When to avoid Messaging?</a:t>
            </a:r>
            <a:endParaRPr lang="en-US" noProof="0" dirty="0"/>
          </a:p>
        </p:txBody>
      </p:sp>
      <p:sp>
        <p:nvSpPr>
          <p:cNvPr id="3" name="Content Placeholder 2"/>
          <p:cNvSpPr>
            <a:spLocks noGrp="1"/>
          </p:cNvSpPr>
          <p:nvPr>
            <p:ph idx="1"/>
          </p:nvPr>
        </p:nvSpPr>
        <p:spPr/>
        <p:txBody>
          <a:bodyPr/>
          <a:lstStyle/>
          <a:p>
            <a:r>
              <a:rPr lang="en-US" noProof="0" dirty="0" smtClean="0"/>
              <a:t>Precise control required on how data gets persisted/displayed to humans</a:t>
            </a:r>
          </a:p>
          <a:p>
            <a:r>
              <a:rPr lang="en-US" noProof="0" dirty="0" smtClean="0"/>
              <a:t>Need for lightweight communications</a:t>
            </a:r>
          </a:p>
          <a:p>
            <a:r>
              <a:rPr lang="en-US" noProof="0" dirty="0" smtClean="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Service</a:t>
            </a:r>
            <a:r>
              <a:rPr lang="en-US" baseline="0" noProof="0" dirty="0" smtClean="0"/>
              <a:t> Oriented Architecture (SOA)</a:t>
            </a:r>
            <a:endParaRPr lang="en-US" noProof="0" dirty="0"/>
          </a:p>
        </p:txBody>
      </p:sp>
      <p:sp>
        <p:nvSpPr>
          <p:cNvPr id="3" name="Content Placeholder 2"/>
          <p:cNvSpPr>
            <a:spLocks noGrp="1"/>
          </p:cNvSpPr>
          <p:nvPr>
            <p:ph idx="1"/>
          </p:nvPr>
        </p:nvSpPr>
        <p:spPr/>
        <p:txBody>
          <a:bodyPr/>
          <a:lstStyle/>
          <a:p>
            <a:r>
              <a:rPr lang="en-US" noProof="0" dirty="0" smtClean="0"/>
              <a:t>Do whatever you like </a:t>
            </a:r>
          </a:p>
          <a:p>
            <a:pPr lvl="1"/>
            <a:r>
              <a:rPr lang="en-US" noProof="0" dirty="0" smtClean="0"/>
              <a:t>(based on SOA principles)</a:t>
            </a:r>
          </a:p>
          <a:p>
            <a:pPr lvl="1"/>
            <a:r>
              <a:rPr lang="en-US" noProof="0" dirty="0" smtClean="0"/>
              <a:t>Ultra complex workflows</a:t>
            </a:r>
          </a:p>
          <a:p>
            <a:pPr lvl="1"/>
            <a:r>
              <a:rPr lang="en-US" noProof="0" dirty="0" smtClean="0"/>
              <a:t>Ultra simple workflows</a:t>
            </a:r>
          </a:p>
          <a:p>
            <a:pPr lvl="1"/>
            <a:r>
              <a:rPr lang="en-US" noProof="0" dirty="0" smtClean="0"/>
              <a:t>Individual resources or collections (in Bundles or other formats)</a:t>
            </a:r>
          </a:p>
          <a:p>
            <a:pPr lvl="1"/>
            <a:r>
              <a:rPr lang="en-US" noProof="0" dirty="0" smtClean="0"/>
              <a:t>Use HTTP or use something else</a:t>
            </a:r>
          </a:p>
          <a:p>
            <a:pPr lvl="1"/>
            <a:r>
              <a:rPr lang="en-US" noProof="0" dirty="0" smtClean="0"/>
              <a:t>Only constraint is that you’re passing around FHIR resources in some shape or manner</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services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When to use Services?</a:t>
            </a:r>
            <a:endParaRPr lang="en-US" noProof="0" dirty="0"/>
          </a:p>
        </p:txBody>
      </p:sp>
      <p:sp>
        <p:nvSpPr>
          <p:cNvPr id="3" name="Content Placeholder 2"/>
          <p:cNvSpPr>
            <a:spLocks noGrp="1"/>
          </p:cNvSpPr>
          <p:nvPr>
            <p:ph idx="1"/>
          </p:nvPr>
        </p:nvSpPr>
        <p:spPr/>
        <p:txBody>
          <a:bodyPr/>
          <a:lstStyle/>
          <a:p>
            <a:r>
              <a:rPr lang="en-US" noProof="0" dirty="0" smtClean="0"/>
              <a:t>All previous paradigms are a type of services interface</a:t>
            </a:r>
          </a:p>
          <a:p>
            <a:r>
              <a:rPr lang="en-US" noProof="0" dirty="0" smtClean="0"/>
              <a:t>Use a custom service when capabilities of other paradigms don’t fit requirement</a:t>
            </a:r>
          </a:p>
          <a:p>
            <a:pPr lvl="1"/>
            <a:r>
              <a:rPr lang="en-US" noProof="0" dirty="0" smtClean="0"/>
              <a:t>Operations other than CRUD on a resource (e.g. decision support)</a:t>
            </a:r>
          </a:p>
          <a:p>
            <a:pPr lvl="1"/>
            <a:r>
              <a:rPr lang="en-US" noProof="0" dirty="0" smtClean="0"/>
              <a:t>Workflow more complex than simple request/response</a:t>
            </a:r>
          </a:p>
          <a:p>
            <a:pPr lvl="1"/>
            <a:r>
              <a:rPr lang="en-US" noProof="0" dirty="0" smtClean="0"/>
              <a:t>Need to mix document persistence with </a:t>
            </a:r>
            <a:br>
              <a:rPr lang="en-US" noProof="0" dirty="0" smtClean="0"/>
            </a:br>
            <a:r>
              <a:rPr lang="en-US" noProof="0" dirty="0" smtClean="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When not to use services?</a:t>
            </a:r>
            <a:endParaRPr lang="en-US" noProof="0" dirty="0"/>
          </a:p>
        </p:txBody>
      </p:sp>
      <p:sp>
        <p:nvSpPr>
          <p:cNvPr id="3" name="Content Placeholder 2"/>
          <p:cNvSpPr>
            <a:spLocks noGrp="1"/>
          </p:cNvSpPr>
          <p:nvPr>
            <p:ph idx="1"/>
          </p:nvPr>
        </p:nvSpPr>
        <p:spPr/>
        <p:txBody>
          <a:bodyPr/>
          <a:lstStyle/>
          <a:p>
            <a:r>
              <a:rPr lang="en-US" noProof="0" dirty="0" smtClean="0"/>
              <a:t>When something else will do the job as well</a:t>
            </a:r>
          </a:p>
          <a:p>
            <a:pPr lvl="1"/>
            <a:r>
              <a:rPr lang="en-US" noProof="0" dirty="0" smtClean="0"/>
              <a:t>I.e. Don’t define a custom service for something that already naturally is handled by REST, messaging,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Paradigm guidance</a:t>
            </a:r>
            <a:endParaRPr lang="en-US" noProof="0" dirty="0"/>
          </a:p>
        </p:txBody>
      </p:sp>
      <p:sp>
        <p:nvSpPr>
          <p:cNvPr id="3" name="Content Placeholder 2"/>
          <p:cNvSpPr>
            <a:spLocks noGrp="1"/>
          </p:cNvSpPr>
          <p:nvPr>
            <p:ph idx="1"/>
          </p:nvPr>
        </p:nvSpPr>
        <p:spPr/>
        <p:txBody>
          <a:bodyPr/>
          <a:lstStyle/>
          <a:p>
            <a:r>
              <a:rPr lang="en-US" noProof="0" dirty="0" smtClean="0"/>
              <a:t>No absolutes</a:t>
            </a:r>
          </a:p>
          <a:p>
            <a:pPr lvl="1"/>
            <a:r>
              <a:rPr lang="en-US" noProof="0" dirty="0" smtClean="0"/>
              <a:t>Consider a “when to avoid” as a note of caution</a:t>
            </a:r>
          </a:p>
          <a:p>
            <a:pPr lvl="1"/>
            <a:r>
              <a:rPr lang="en-US" noProof="0" dirty="0" smtClean="0"/>
              <a:t>Capabilities/architecture of legacy will often drive approach, particularly initially</a:t>
            </a:r>
          </a:p>
          <a:p>
            <a:pPr lvl="2"/>
            <a:r>
              <a:rPr lang="en-US" noProof="0" dirty="0" smtClean="0"/>
              <a:t>E.g. If v2 back end, messaging</a:t>
            </a:r>
          </a:p>
          <a:p>
            <a:pPr lvl="1"/>
            <a:r>
              <a:rPr lang="en-US" noProof="0" dirty="0"/>
              <a:t>Architectures will be driven by legacy requirements, architectural preferences, enterprise architecture commitments, etc</a:t>
            </a:r>
            <a:r>
              <a:rPr lang="en-US" noProof="0" dirty="0" smtClean="0"/>
              <a:t>.</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Combining paradigms</a:t>
            </a:r>
            <a:endParaRPr lang="en-US" noProof="0" dirty="0"/>
          </a:p>
        </p:txBody>
      </p:sp>
      <p:sp>
        <p:nvSpPr>
          <p:cNvPr id="3" name="Content Placeholder 2"/>
          <p:cNvSpPr>
            <a:spLocks noGrp="1"/>
          </p:cNvSpPr>
          <p:nvPr>
            <p:ph idx="1"/>
          </p:nvPr>
        </p:nvSpPr>
        <p:spPr/>
        <p:txBody>
          <a:bodyPr/>
          <a:lstStyle/>
          <a:p>
            <a:r>
              <a:rPr lang="en-US" noProof="0" dirty="0" smtClean="0"/>
              <a:t>No requirement for a system to only support one paradigm</a:t>
            </a:r>
          </a:p>
          <a:p>
            <a:pPr lvl="1"/>
            <a:r>
              <a:rPr lang="en-US" noProof="0" dirty="0" smtClean="0"/>
              <a:t>E.g. hospital may be primarily messaging, but use documents for discharge summaries and reports and expose registries and appointments via REST with a few custom services for decision support or specialized workflow</a:t>
            </a:r>
          </a:p>
          <a:p>
            <a:pPr lvl="0"/>
            <a:r>
              <a:rPr lang="en-US" noProof="0" dirty="0" smtClean="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Caveats with combining paradigms</a:t>
            </a:r>
            <a:endParaRPr lang="en-US" noProof="0" dirty="0"/>
          </a:p>
        </p:txBody>
      </p:sp>
      <p:sp>
        <p:nvSpPr>
          <p:cNvPr id="3" name="Content Placeholder 2"/>
          <p:cNvSpPr>
            <a:spLocks noGrp="1"/>
          </p:cNvSpPr>
          <p:nvPr>
            <p:ph idx="1"/>
          </p:nvPr>
        </p:nvSpPr>
        <p:spPr/>
        <p:txBody>
          <a:bodyPr/>
          <a:lstStyle/>
          <a:p>
            <a:r>
              <a:rPr lang="en-US" noProof="0" dirty="0" smtClean="0"/>
              <a:t>If updates come in via document, message or service, RESTful version id still needs to increment</a:t>
            </a:r>
          </a:p>
          <a:p>
            <a:r>
              <a:rPr lang="en-US" noProof="0" dirty="0" smtClean="0"/>
              <a:t>Documents</a:t>
            </a:r>
            <a:r>
              <a:rPr lang="en-US" baseline="0" noProof="0" dirty="0" smtClean="0"/>
              <a:t> should typically be persisted whole, not reconstituted from parts</a:t>
            </a:r>
          </a:p>
          <a:p>
            <a:pPr lvl="1"/>
            <a:r>
              <a:rPr lang="en-US" noProof="0" dirty="0" smtClean="0"/>
              <a:t>Ensures signature validity</a:t>
            </a:r>
          </a:p>
          <a:p>
            <a:pPr lvl="0"/>
            <a:r>
              <a:rPr lang="en-US" noProof="0" dirty="0" smtClean="0"/>
              <a:t>Legacy messaging systems may not provide the metadata to easily expose or manipulate discrete resources via REST</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Apply it</a:t>
            </a:r>
            <a:endParaRPr lang="en-CA" dirty="0"/>
          </a:p>
        </p:txBody>
      </p:sp>
      <p:sp>
        <p:nvSpPr>
          <p:cNvPr id="3" name="Content Placeholder 2"/>
          <p:cNvSpPr>
            <a:spLocks noGrp="1"/>
          </p:cNvSpPr>
          <p:nvPr>
            <p:ph idx="1"/>
          </p:nvPr>
        </p:nvSpPr>
        <p:spPr/>
        <p:txBody>
          <a:bodyPr/>
          <a:lstStyle/>
          <a:p>
            <a:r>
              <a:rPr lang="en-CA" dirty="0" smtClean="0"/>
              <a:t>What paradigm(s) are you like to use in your organization and why?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FHIR Architecture Approaches</a:t>
            </a:r>
            <a:endParaRPr lang="en-US" noProof="0"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a:t>
            </a:r>
            <a:endParaRPr lang="en-US" dirty="0"/>
          </a:p>
        </p:txBody>
      </p:sp>
      <p:pic>
        <p:nvPicPr>
          <p:cNvPr id="5" name="Picture 2" descr="Brett Marquard"/>
          <p:cNvPicPr>
            <a:picLocks noChangeAspect="1" noChangeArrowheads="1"/>
          </p:cNvPicPr>
          <p:nvPr/>
        </p:nvPicPr>
        <p:blipFill>
          <a:blip r:embed="rId2" cstate="print"/>
          <a:srcRect/>
          <a:stretch>
            <a:fillRect/>
          </a:stretch>
        </p:blipFill>
        <p:spPr bwMode="auto">
          <a:xfrm>
            <a:off x="6705600" y="1905000"/>
            <a:ext cx="1968954" cy="228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p:cNvSpPr>
            <a:spLocks noGrp="1"/>
          </p:cNvSpPr>
          <p:nvPr>
            <p:ph idx="1"/>
          </p:nvPr>
        </p:nvSpPr>
        <p:spPr>
          <a:xfrm>
            <a:off x="381000" y="1828800"/>
            <a:ext cx="6096000" cy="4419600"/>
          </a:xfrm>
        </p:spPr>
        <p:txBody>
          <a:bodyPr/>
          <a:lstStyle/>
          <a:p>
            <a:r>
              <a:rPr lang="en-US" dirty="0" smtClean="0"/>
              <a:t>Brett Marquard </a:t>
            </a:r>
          </a:p>
          <a:p>
            <a:pPr lvl="1"/>
            <a:r>
              <a:rPr lang="en-US" dirty="0" smtClean="0">
                <a:latin typeface="Franklin Gothic Book" pitchFamily="34" charset="0"/>
                <a:ea typeface="ＭＳ Ｐゴシック" pitchFamily="34" charset="-128"/>
              </a:rPr>
              <a:t>Principal, River Rock Associates</a:t>
            </a:r>
          </a:p>
          <a:p>
            <a:pPr lvl="1"/>
            <a:r>
              <a:rPr lang="en-US" dirty="0" smtClean="0">
                <a:latin typeface="Franklin Gothic Book" pitchFamily="34" charset="0"/>
                <a:ea typeface="ＭＳ Ｐゴシック" pitchFamily="34" charset="-128"/>
              </a:rPr>
              <a:t>Extensive EHR experience</a:t>
            </a:r>
          </a:p>
          <a:p>
            <a:pPr lvl="1" eaLnBrk="1" hangingPunct="1">
              <a:defRPr/>
            </a:pPr>
            <a:r>
              <a:rPr lang="en-US" dirty="0">
                <a:latin typeface="Franklin Gothic Book" pitchFamily="34" charset="0"/>
                <a:ea typeface="ＭＳ Ｐゴシック" pitchFamily="34" charset="-128"/>
              </a:rPr>
              <a:t>Primary Editor, </a:t>
            </a:r>
            <a:r>
              <a:rPr lang="en-US" dirty="0" smtClean="0">
                <a:latin typeface="Franklin Gothic Book" pitchFamily="34" charset="0"/>
                <a:ea typeface="ＭＳ Ｐゴシック" pitchFamily="34" charset="-128"/>
              </a:rPr>
              <a:t>Consolidated CDA</a:t>
            </a:r>
          </a:p>
          <a:p>
            <a:pPr lvl="1" eaLnBrk="1" hangingPunct="1">
              <a:defRPr/>
            </a:pPr>
            <a:r>
              <a:rPr lang="en-US" dirty="0" smtClean="0">
                <a:latin typeface="Franklin Gothic Book" pitchFamily="34" charset="0"/>
                <a:ea typeface="ＭＳ Ｐゴシック" pitchFamily="34" charset="-128"/>
              </a:rPr>
              <a:t>Primary </a:t>
            </a:r>
            <a:r>
              <a:rPr lang="en-US" dirty="0">
                <a:latin typeface="Franklin Gothic Book" pitchFamily="34" charset="0"/>
                <a:ea typeface="ＭＳ Ｐゴシック" pitchFamily="34" charset="-128"/>
              </a:rPr>
              <a:t>Editor, Data Access Framework (DAF) FHIR IG</a:t>
            </a:r>
          </a:p>
          <a:p>
            <a:pPr lvl="1"/>
            <a:r>
              <a:rPr lang="en-US" sz="2800" dirty="0" smtClean="0">
                <a:latin typeface="Franklin Gothic Book" pitchFamily="34" charset="0"/>
                <a:ea typeface="ＭＳ Ｐゴシック" pitchFamily="34" charset="-128"/>
                <a:hlinkClick r:id="rId3"/>
              </a:rPr>
              <a:t>brett@riverrockassociates.com</a:t>
            </a:r>
            <a:endParaRPr lang="en-US" sz="2800" dirty="0" smtClean="0">
              <a:latin typeface="Franklin Gothic Book" pitchFamily="34" charset="0"/>
              <a:ea typeface="ＭＳ Ｐゴシック" pitchFamily="34" charset="-128"/>
            </a:endParaRPr>
          </a:p>
          <a:p>
            <a:pPr lvl="1"/>
            <a:endParaRPr lang="en-US" dirty="0"/>
          </a:p>
        </p:txBody>
      </p:sp>
    </p:spTree>
    <p:extLst>
      <p:ext uri="{BB962C8B-B14F-4D97-AF65-F5344CB8AC3E}">
        <p14:creationId xmlns:p14="http://schemas.microsoft.com/office/powerpoint/2010/main" val="901527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Some possible uses</a:t>
            </a:r>
            <a:endParaRPr lang="en-US" noProof="0"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smtClean="0">
                <a:solidFill>
                  <a:schemeClr val="tx1"/>
                </a:solidFill>
                <a:latin typeface="Arial" charset="0"/>
                <a:cs typeface="Arial" charset="0"/>
              </a:rPr>
              <a:t>Broker</a:t>
            </a:r>
            <a:endParaRPr kumimoji="0" lang="nl-NL" b="1" i="0" u="none" strike="noStrike" cap="none" normalizeH="0" baseline="0" dirty="0" smtClean="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smtClean="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smtClean="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smtClean="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smtClean="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smtClean="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smtClean="0">
                <a:ln>
                  <a:noFill/>
                </a:ln>
                <a:solidFill>
                  <a:schemeClr val="tx1"/>
                </a:solidFill>
                <a:effectLst/>
                <a:latin typeface="Arial" charset="0"/>
                <a:cs typeface="Arial" charset="0"/>
              </a:rPr>
              <a:t>App</a:t>
            </a:r>
            <a:endParaRPr kumimoji="0" lang="nl-NL" sz="2400" b="1" i="0" u="none" strike="noStrike" cap="none" normalizeH="0" baseline="0" dirty="0" smtClean="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smtClean="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smtClean="0">
                <a:solidFill>
                  <a:schemeClr val="tx1"/>
                </a:solidFill>
                <a:latin typeface="Arial" charset="0"/>
                <a:cs typeface="Arial" charset="0"/>
              </a:rPr>
              <a:t>Comm</a:t>
            </a:r>
            <a:r>
              <a:rPr lang="nl-NL" sz="1600" dirty="0" smtClean="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smtClean="0">
                <a:solidFill>
                  <a:schemeClr val="tx1"/>
                </a:solidFill>
                <a:latin typeface="Arial" charset="0"/>
                <a:cs typeface="Arial" charset="0"/>
              </a:rPr>
              <a:t>Interface</a:t>
            </a:r>
            <a:endParaRPr kumimoji="0" lang="nl-NL" sz="1600" b="1" i="0" u="none" strike="noStrike" cap="none" normalizeH="0" baseline="0" dirty="0" smtClean="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smtClean="0">
                <a:solidFill>
                  <a:schemeClr val="tx1"/>
                </a:solidFill>
                <a:latin typeface="Arial" charset="0"/>
                <a:cs typeface="Arial" charset="0"/>
              </a:rPr>
              <a:t>DB</a:t>
            </a:r>
            <a:endParaRPr kumimoji="0" lang="nl-NL" sz="2400" b="1" i="0" u="none" strike="noStrike" cap="none" normalizeH="0" baseline="0" dirty="0" smtClean="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t>Repository model</a:t>
            </a:r>
            <a:endParaRPr lang="en-US" noProof="0" dirty="0"/>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smtClean="0">
                <a:ln>
                  <a:noFill/>
                </a:ln>
                <a:solidFill>
                  <a:schemeClr val="tx1"/>
                </a:solidFill>
                <a:effectLst/>
                <a:latin typeface="Arial" charset="0"/>
                <a:cs typeface="Arial" charset="0"/>
              </a:rPr>
              <a:t>Vendor</a:t>
            </a:r>
            <a:r>
              <a:rPr kumimoji="0" lang="nl-NL" sz="2400" b="1" i="0" u="none" strike="noStrike" cap="none" normalizeH="0" dirty="0" smtClean="0">
                <a:ln>
                  <a:noFill/>
                </a:ln>
                <a:solidFill>
                  <a:schemeClr val="tx1"/>
                </a:solidFill>
                <a:effectLst/>
                <a:latin typeface="Arial" charset="0"/>
                <a:cs typeface="Arial" charset="0"/>
              </a:rPr>
              <a:t> Neutral </a:t>
            </a:r>
            <a:r>
              <a:rPr kumimoji="0" lang="nl-NL" sz="2400" b="1" i="0" u="none" strike="noStrike" cap="none" normalizeH="0" dirty="0" err="1" smtClean="0">
                <a:ln>
                  <a:noFill/>
                </a:ln>
                <a:solidFill>
                  <a:schemeClr val="tx1"/>
                </a:solidFill>
                <a:effectLst/>
                <a:latin typeface="Arial" charset="0"/>
                <a:cs typeface="Arial" charset="0"/>
              </a:rPr>
              <a:t>Repository</a:t>
            </a:r>
            <a:endParaRPr kumimoji="0" lang="nl-NL" sz="2400" b="1" i="0" u="none" strike="noStrike" cap="none" normalizeH="0" baseline="0" dirty="0" smtClean="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smtClean="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smtClean="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smtClean="0">
                <a:solidFill>
                  <a:schemeClr val="tx1"/>
                </a:solidFill>
                <a:latin typeface="Arial" charset="0"/>
                <a:cs typeface="Arial" charset="0"/>
              </a:rPr>
              <a:t>L</a:t>
            </a:r>
            <a:r>
              <a:rPr kumimoji="0" lang="nl-NL" sz="2400" b="1" i="0" u="none" strike="noStrike" cap="none" normalizeH="0" baseline="0" dirty="0" smtClean="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smtClean="0">
                <a:solidFill>
                  <a:schemeClr val="tx1"/>
                </a:solidFill>
                <a:latin typeface="Arial" charset="0"/>
                <a:cs typeface="Arial" charset="0"/>
              </a:rPr>
              <a:t>PACS</a:t>
            </a:r>
            <a:endParaRPr kumimoji="0" lang="nl-NL" sz="2400" b="1" i="0" u="none" strike="noStrike" cap="none" normalizeH="0" baseline="0" dirty="0" smtClean="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err="1" smtClean="0">
                <a:solidFill>
                  <a:schemeClr val="tx1"/>
                </a:solidFill>
                <a:latin typeface="Arial" charset="0"/>
                <a:cs typeface="Arial" charset="0"/>
              </a:rPr>
              <a:t>SystemX</a:t>
            </a:r>
            <a:endParaRPr kumimoji="0" lang="nl-NL" sz="2400" b="1" i="0" u="none" strike="noStrike" cap="none" normalizeH="0" baseline="0" dirty="0" smtClean="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smtClean="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smtClean="0"/>
              <a:t>Beyond exchange</a:t>
            </a:r>
            <a:endParaRPr lang="en-US" noProof="0"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smtClean="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smtClean="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smtClean="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smtClean="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smtClean="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smtClean="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smtClean="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smtClean="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smtClean="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smtClean="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smtClean="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smtClean="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smtClean="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smtClean="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smtClean="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smtClean="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smtClean="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Overview of a server</a:t>
            </a:r>
            <a:endParaRPr lang="en-US" noProof="0" dirty="0"/>
          </a:p>
        </p:txBody>
      </p:sp>
      <p:sp>
        <p:nvSpPr>
          <p:cNvPr id="3" name="Slide Number Placeholder 2"/>
          <p:cNvSpPr>
            <a:spLocks noGrp="1"/>
          </p:cNvSpPr>
          <p:nvPr>
            <p:ph type="sldNum" sz="quarter" idx="4"/>
          </p:nvPr>
        </p:nvSpPr>
        <p:spPr/>
        <p:txBody>
          <a:bodyPr/>
          <a:lstStyle/>
          <a:p>
            <a:fld id="{5CC3E5C4-3E2B-40F1-9F2B-C46CEB0C88DF}" type="slidenum">
              <a:rPr lang="en-CA" smtClean="0"/>
              <a:pPr/>
              <a:t>33</a:t>
            </a:fld>
            <a:endParaRPr lang="en-CA"/>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smtClean="0">
                <a:solidFill>
                  <a:schemeClr val="bg1"/>
                </a:solidFill>
              </a:rPr>
              <a:t>HTTP</a:t>
            </a:r>
            <a:r>
              <a:rPr kumimoji="0" lang="nl-NL" sz="1800" b="1" i="0" u="none" strike="noStrike" cap="none" normalizeH="0" baseline="0" dirty="0" smtClean="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smtClean="0"/>
              <a:t>Encoding</a:t>
            </a:r>
            <a:r>
              <a:rPr lang="nl-NL" dirty="0" smtClean="0"/>
              <a:t>/</a:t>
            </a:r>
            <a:r>
              <a:rPr lang="nl-NL" dirty="0" err="1" smtClean="0"/>
              <a:t>decoding</a:t>
            </a:r>
            <a:r>
              <a:rPr lang="nl-NL" dirty="0" smtClean="0"/>
              <a:t>, </a:t>
            </a:r>
            <a:r>
              <a:rPr lang="nl-NL" dirty="0" err="1" smtClean="0"/>
              <a:t>param</a:t>
            </a:r>
            <a:r>
              <a:rPr lang="nl-NL" dirty="0" smtClean="0"/>
              <a:t> </a:t>
            </a:r>
            <a:r>
              <a:rPr lang="nl-NL" dirty="0" err="1" smtClean="0"/>
              <a:t>validation</a:t>
            </a:r>
            <a:r>
              <a:rPr lang="nl-NL" dirty="0" smtClean="0"/>
              <a:t>, syntax </a:t>
            </a:r>
            <a:r>
              <a:rPr lang="nl-NL" dirty="0" err="1" smtClean="0"/>
              <a:t>validation</a:t>
            </a:r>
            <a:endParaRPr kumimoji="0" lang="nl-NL"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smtClean="0">
                <a:solidFill>
                  <a:schemeClr val="bg1"/>
                </a:solidFill>
              </a:rPr>
              <a:t>Fhir</a:t>
            </a:r>
            <a:r>
              <a:rPr lang="nl-NL" b="1" dirty="0" smtClean="0">
                <a:solidFill>
                  <a:schemeClr val="bg1"/>
                </a:solidFill>
              </a:rPr>
              <a:t> Service</a:t>
            </a:r>
            <a:endParaRPr kumimoji="0" lang="nl-NL" sz="1800" b="1" i="0" u="none" strike="noStrike" cap="none" normalizeH="0" baseline="0" dirty="0" smtClean="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smtClean="0">
                <a:solidFill>
                  <a:schemeClr val="bg1"/>
                </a:solidFill>
              </a:rPr>
              <a:t>Indexer</a:t>
            </a:r>
            <a:r>
              <a:rPr lang="nl-NL" b="1" dirty="0" smtClean="0">
                <a:solidFill>
                  <a:schemeClr val="bg1"/>
                </a:solidFill>
              </a:rPr>
              <a:t> / Search</a:t>
            </a:r>
            <a:endParaRPr kumimoji="0" lang="nl-NL" sz="1800" b="1" i="0" u="none" strike="noStrike" cap="none" normalizeH="0" baseline="0" dirty="0" smtClean="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smtClean="0">
                <a:solidFill>
                  <a:schemeClr val="bg1"/>
                </a:solidFill>
              </a:rPr>
              <a:t>Storage</a:t>
            </a:r>
            <a:endParaRPr kumimoji="0" lang="nl-NL" sz="1800" b="1" i="0" u="none" strike="noStrike" cap="none" normalizeH="0" baseline="0" dirty="0" smtClean="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smtClean="0"/>
              <a:t>Implement</a:t>
            </a:r>
            <a:r>
              <a:rPr lang="nl-NL" dirty="0" smtClean="0"/>
              <a:t> service operations as </a:t>
            </a:r>
            <a:r>
              <a:rPr lang="nl-NL" dirty="0" err="1" smtClean="0"/>
              <a:t>described</a:t>
            </a:r>
            <a:r>
              <a:rPr lang="nl-NL" dirty="0" smtClean="0"/>
              <a:t> in </a:t>
            </a:r>
            <a:r>
              <a:rPr lang="nl-NL" dirty="0" err="1" smtClean="0"/>
              <a:t>spec</a:t>
            </a: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smtClean="0"/>
              <a:t>From wire to store</a:t>
            </a:r>
            <a:endParaRPr lang="en-US" noProof="0" dirty="0"/>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smtClean="0"/>
              <a:t>Storage</a:t>
            </a:r>
            <a:endParaRPr lang="nl-NL" dirty="0"/>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err="1" smtClean="0">
                <a:solidFill>
                  <a:schemeClr val="dk1"/>
                </a:solidFill>
              </a:rPr>
              <a:t>Fhir</a:t>
            </a:r>
            <a:r>
              <a:rPr lang="nl-NL" dirty="0" smtClean="0">
                <a:solidFill>
                  <a:schemeClr val="dk1"/>
                </a:solidFill>
              </a:rPr>
              <a:t> Service</a:t>
            </a:r>
            <a:endParaRPr lang="nl-NL" dirty="0">
              <a:solidFill>
                <a:schemeClr val="dk1"/>
              </a:solidFill>
            </a:endParaRP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solidFill>
                  <a:schemeClr val="dk1"/>
                </a:solidFill>
              </a:rPr>
              <a:t>REST interface</a:t>
            </a:r>
          </a:p>
        </p:txBody>
      </p:sp>
      <p:grpSp>
        <p:nvGrpSpPr>
          <p:cNvPr id="33" name="Group 32"/>
          <p:cNvGrpSpPr/>
          <p:nvPr/>
        </p:nvGrpSpPr>
        <p:grpSpPr>
          <a:xfrm>
            <a:off x="2590800" y="1880338"/>
            <a:ext cx="1676400" cy="4520462"/>
            <a:chOff x="2926422" y="1828800"/>
            <a:chExt cx="1676400" cy="4520462"/>
          </a:xfrm>
        </p:grpSpPr>
        <p:sp>
          <p:nvSpPr>
            <p:cNvPr id="12" name="TextBox 11"/>
            <p:cNvSpPr txBox="1"/>
            <p:nvPr/>
          </p:nvSpPr>
          <p:spPr>
            <a:xfrm>
              <a:off x="3124200" y="1828800"/>
              <a:ext cx="1204176" cy="395814"/>
            </a:xfrm>
            <a:prstGeom prst="rect">
              <a:avLst/>
            </a:prstGeom>
            <a:noFill/>
          </p:spPr>
          <p:txBody>
            <a:bodyPr wrap="none" rtlCol="0">
              <a:spAutoFit/>
            </a:bodyPr>
            <a:lstStyle/>
            <a:p>
              <a:r>
                <a:rPr lang="nl-NL" b="1" dirty="0" smtClean="0"/>
                <a:t>JSON/XML</a:t>
              </a:r>
              <a:endParaRPr lang="nl-NL" b="1" dirty="0"/>
            </a:p>
          </p:txBody>
        </p:sp>
        <p:sp>
          <p:nvSpPr>
            <p:cNvPr id="13" name="TextBox 12"/>
            <p:cNvSpPr txBox="1"/>
            <p:nvPr/>
          </p:nvSpPr>
          <p:spPr>
            <a:xfrm>
              <a:off x="2926422" y="4267200"/>
              <a:ext cx="1676400" cy="369332"/>
            </a:xfrm>
            <a:prstGeom prst="rect">
              <a:avLst/>
            </a:prstGeom>
            <a:noFill/>
          </p:spPr>
          <p:txBody>
            <a:bodyPr wrap="square" rtlCol="0">
              <a:spAutoFit/>
            </a:bodyPr>
            <a:lstStyle/>
            <a:p>
              <a:r>
                <a:rPr lang="nl-NL" b="1" dirty="0" smtClean="0"/>
                <a:t>POCO/POJO</a:t>
              </a:r>
              <a:endParaRPr lang="nl-NL" b="1" dirty="0"/>
            </a:p>
          </p:txBody>
        </p:sp>
        <p:sp>
          <p:nvSpPr>
            <p:cNvPr id="14" name="TextBox 13"/>
            <p:cNvSpPr txBox="1"/>
            <p:nvPr/>
          </p:nvSpPr>
          <p:spPr>
            <a:xfrm>
              <a:off x="3354148" y="5953448"/>
              <a:ext cx="771365" cy="395814"/>
            </a:xfrm>
            <a:prstGeom prst="rect">
              <a:avLst/>
            </a:prstGeom>
            <a:noFill/>
          </p:spPr>
          <p:txBody>
            <a:bodyPr wrap="none" rtlCol="0">
              <a:spAutoFit/>
            </a:bodyPr>
            <a:lstStyle/>
            <a:p>
              <a:r>
                <a:rPr lang="nl-NL" b="1" dirty="0" smtClean="0"/>
                <a:t>DBMS</a:t>
              </a:r>
              <a:endParaRPr lang="nl-NL" b="1" dirty="0"/>
            </a:p>
          </p:txBody>
        </p:sp>
        <p:sp>
          <p:nvSpPr>
            <p:cNvPr id="15" name="TextBox 14"/>
            <p:cNvSpPr txBox="1"/>
            <p:nvPr/>
          </p:nvSpPr>
          <p:spPr>
            <a:xfrm>
              <a:off x="3240578" y="5181600"/>
              <a:ext cx="1133644" cy="369332"/>
            </a:xfrm>
            <a:prstGeom prst="rect">
              <a:avLst/>
            </a:prstGeom>
            <a:noFill/>
          </p:spPr>
          <p:txBody>
            <a:bodyPr wrap="none" rtlCol="0">
              <a:spAutoFit/>
            </a:bodyPr>
            <a:lstStyle/>
            <a:p>
              <a:r>
                <a:rPr lang="nl-NL" b="1" dirty="0" smtClean="0"/>
                <a:t>O-R Map</a:t>
              </a:r>
              <a:endParaRPr lang="nl-NL" b="1" dirty="0"/>
            </a:p>
          </p:txBody>
        </p:sp>
        <p:sp>
          <p:nvSpPr>
            <p:cNvPr id="16" name="TextBox 15"/>
            <p:cNvSpPr txBox="1"/>
            <p:nvPr/>
          </p:nvSpPr>
          <p:spPr>
            <a:xfrm>
              <a:off x="3048000" y="3048000"/>
              <a:ext cx="1280222" cy="395814"/>
            </a:xfrm>
            <a:prstGeom prst="rect">
              <a:avLst/>
            </a:prstGeom>
            <a:noFill/>
          </p:spPr>
          <p:txBody>
            <a:bodyPr wrap="none" rtlCol="0">
              <a:spAutoFit/>
            </a:bodyPr>
            <a:lstStyle/>
            <a:p>
              <a:r>
                <a:rPr lang="nl-NL" b="1" dirty="0" smtClean="0"/>
                <a:t>FHIR </a:t>
              </a:r>
              <a:r>
                <a:rPr lang="nl-NL" b="1" dirty="0" err="1" smtClean="0"/>
                <a:t>Parser</a:t>
              </a:r>
              <a:endParaRPr lang="nl-NL" b="1" dirty="0"/>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CA" smtClean="0"/>
              <a:pPr/>
              <a:t>34</a:t>
            </a:fld>
            <a:endParaRPr lang="en-CA"/>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204176" cy="395814"/>
              </a:xfrm>
              <a:prstGeom prst="rect">
                <a:avLst/>
              </a:prstGeom>
              <a:noFill/>
            </p:spPr>
            <p:txBody>
              <a:bodyPr wrap="none" rtlCol="0">
                <a:spAutoFit/>
              </a:bodyPr>
              <a:lstStyle/>
              <a:p>
                <a:r>
                  <a:rPr lang="nl-NL" b="1" dirty="0" smtClean="0"/>
                  <a:t>JSON/XML</a:t>
                </a:r>
                <a:endParaRPr lang="nl-NL" b="1" dirty="0"/>
              </a:p>
            </p:txBody>
          </p:sp>
          <p:sp>
            <p:nvSpPr>
              <p:cNvPr id="73" name="TextBox 72"/>
              <p:cNvSpPr txBox="1"/>
              <p:nvPr/>
            </p:nvSpPr>
            <p:spPr>
              <a:xfrm>
                <a:off x="2926422" y="4267200"/>
                <a:ext cx="1676400" cy="369332"/>
              </a:xfrm>
              <a:prstGeom prst="rect">
                <a:avLst/>
              </a:prstGeom>
              <a:noFill/>
            </p:spPr>
            <p:txBody>
              <a:bodyPr wrap="square" rtlCol="0">
                <a:spAutoFit/>
              </a:bodyPr>
              <a:lstStyle/>
              <a:p>
                <a:r>
                  <a:rPr lang="nl-NL" b="1" dirty="0" smtClean="0"/>
                  <a:t>POCO/POJO</a:t>
                </a:r>
                <a:endParaRPr lang="nl-NL" b="1" dirty="0"/>
              </a:p>
            </p:txBody>
          </p:sp>
          <p:sp>
            <p:nvSpPr>
              <p:cNvPr id="75" name="TextBox 74"/>
              <p:cNvSpPr txBox="1"/>
              <p:nvPr/>
            </p:nvSpPr>
            <p:spPr>
              <a:xfrm>
                <a:off x="3203776" y="5181600"/>
                <a:ext cx="1120820" cy="369332"/>
              </a:xfrm>
              <a:prstGeom prst="rect">
                <a:avLst/>
              </a:prstGeom>
              <a:noFill/>
            </p:spPr>
            <p:txBody>
              <a:bodyPr wrap="none" rtlCol="0">
                <a:spAutoFit/>
              </a:bodyPr>
              <a:lstStyle/>
              <a:p>
                <a:r>
                  <a:rPr lang="nl-NL" b="1" dirty="0" err="1" smtClean="0"/>
                  <a:t>Serialize</a:t>
                </a:r>
                <a:endParaRPr lang="nl-NL" b="1" dirty="0"/>
              </a:p>
            </p:txBody>
          </p:sp>
          <p:sp>
            <p:nvSpPr>
              <p:cNvPr id="76" name="TextBox 75"/>
              <p:cNvSpPr txBox="1"/>
              <p:nvPr/>
            </p:nvSpPr>
            <p:spPr>
              <a:xfrm>
                <a:off x="3048000" y="3048000"/>
                <a:ext cx="1280222" cy="395814"/>
              </a:xfrm>
              <a:prstGeom prst="rect">
                <a:avLst/>
              </a:prstGeom>
              <a:noFill/>
            </p:spPr>
            <p:txBody>
              <a:bodyPr wrap="none" rtlCol="0">
                <a:spAutoFit/>
              </a:bodyPr>
              <a:lstStyle/>
              <a:p>
                <a:r>
                  <a:rPr lang="nl-NL" b="1" dirty="0" smtClean="0"/>
                  <a:t>FHIR </a:t>
                </a:r>
                <a:r>
                  <a:rPr lang="nl-NL" b="1" dirty="0" err="1" smtClean="0"/>
                  <a:t>Parser</a:t>
                </a:r>
                <a:endParaRPr lang="nl-NL" b="1" dirty="0"/>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757370" y="5806625"/>
              <a:ext cx="1208151" cy="646331"/>
            </a:xfrm>
            <a:prstGeom prst="rect">
              <a:avLst/>
            </a:prstGeom>
            <a:noFill/>
          </p:spPr>
          <p:txBody>
            <a:bodyPr wrap="none" rtlCol="0">
              <a:spAutoFit/>
            </a:bodyPr>
            <a:lstStyle/>
            <a:p>
              <a:pPr algn="ctr"/>
              <a:r>
                <a:rPr lang="nl-NL" b="1" dirty="0" err="1" smtClean="0"/>
                <a:t>NoSql</a:t>
              </a:r>
              <a:r>
                <a:rPr lang="nl-NL" b="1" dirty="0"/>
                <a:t/>
              </a:r>
              <a:br>
                <a:rPr lang="nl-NL" b="1" dirty="0"/>
              </a:br>
              <a:r>
                <a:rPr lang="nl-NL" b="1" dirty="0" smtClean="0"/>
                <a:t>(</a:t>
              </a:r>
              <a:r>
                <a:rPr lang="nl-NL" b="1" dirty="0" err="1" smtClean="0"/>
                <a:t>Xml</a:t>
              </a:r>
              <a:r>
                <a:rPr lang="nl-NL" b="1" dirty="0" smtClean="0"/>
                <a:t>/</a:t>
              </a:r>
              <a:r>
                <a:rPr lang="nl-NL" b="1" dirty="0" err="1" smtClean="0"/>
                <a:t>Json</a:t>
              </a:r>
              <a:r>
                <a:rPr lang="nl-NL" b="1" dirty="0" smtClean="0"/>
                <a:t>)</a:t>
              </a:r>
              <a:endParaRPr lang="nl-NL" b="1" dirty="0"/>
            </a:p>
          </p:txBody>
        </p:sp>
      </p:grpSp>
      <p:grpSp>
        <p:nvGrpSpPr>
          <p:cNvPr id="107" name="Group 106"/>
          <p:cNvGrpSpPr/>
          <p:nvPr/>
        </p:nvGrpSpPr>
        <p:grpSpPr>
          <a:xfrm>
            <a:off x="6858000" y="1828800"/>
            <a:ext cx="1676400" cy="4520462"/>
            <a:chOff x="2926422" y="1828800"/>
            <a:chExt cx="1676400" cy="4520462"/>
          </a:xfrm>
        </p:grpSpPr>
        <p:sp>
          <p:nvSpPr>
            <p:cNvPr id="108" name="TextBox 107"/>
            <p:cNvSpPr txBox="1"/>
            <p:nvPr/>
          </p:nvSpPr>
          <p:spPr>
            <a:xfrm>
              <a:off x="3124200" y="1828800"/>
              <a:ext cx="1204176" cy="395814"/>
            </a:xfrm>
            <a:prstGeom prst="rect">
              <a:avLst/>
            </a:prstGeom>
            <a:noFill/>
          </p:spPr>
          <p:txBody>
            <a:bodyPr wrap="none" rtlCol="0">
              <a:spAutoFit/>
            </a:bodyPr>
            <a:lstStyle/>
            <a:p>
              <a:r>
                <a:rPr lang="nl-NL" b="1" dirty="0" smtClean="0"/>
                <a:t>JSON/XML</a:t>
              </a:r>
              <a:endParaRPr lang="nl-NL" b="1" dirty="0"/>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nl-NL" b="1" dirty="0" smtClean="0"/>
                <a:t>POCO/POJO</a:t>
              </a:r>
              <a:endParaRPr lang="nl-NL" b="1" dirty="0"/>
            </a:p>
          </p:txBody>
        </p:sp>
        <p:sp>
          <p:nvSpPr>
            <p:cNvPr id="110" name="TextBox 109"/>
            <p:cNvSpPr txBox="1"/>
            <p:nvPr/>
          </p:nvSpPr>
          <p:spPr>
            <a:xfrm>
              <a:off x="3354148" y="5953448"/>
              <a:ext cx="771365" cy="395814"/>
            </a:xfrm>
            <a:prstGeom prst="rect">
              <a:avLst/>
            </a:prstGeom>
            <a:noFill/>
          </p:spPr>
          <p:txBody>
            <a:bodyPr wrap="none" rtlCol="0">
              <a:spAutoFit/>
            </a:bodyPr>
            <a:lstStyle/>
            <a:p>
              <a:r>
                <a:rPr lang="nl-NL" b="1" dirty="0" smtClean="0"/>
                <a:t>DBMS</a:t>
              </a:r>
              <a:endParaRPr lang="nl-NL" b="1" dirty="0"/>
            </a:p>
          </p:txBody>
        </p:sp>
        <p:sp>
          <p:nvSpPr>
            <p:cNvPr id="111" name="TextBox 110"/>
            <p:cNvSpPr txBox="1"/>
            <p:nvPr/>
          </p:nvSpPr>
          <p:spPr>
            <a:xfrm>
              <a:off x="3231222" y="5181600"/>
              <a:ext cx="1120820" cy="369332"/>
            </a:xfrm>
            <a:prstGeom prst="rect">
              <a:avLst/>
            </a:prstGeom>
            <a:noFill/>
          </p:spPr>
          <p:txBody>
            <a:bodyPr wrap="none" rtlCol="0">
              <a:spAutoFit/>
            </a:bodyPr>
            <a:lstStyle/>
            <a:p>
              <a:r>
                <a:rPr lang="nl-NL" b="1" dirty="0" err="1" smtClean="0"/>
                <a:t>Serialize</a:t>
              </a:r>
              <a:endParaRPr lang="nl-NL" b="1" dirty="0"/>
            </a:p>
          </p:txBody>
        </p:sp>
        <p:sp>
          <p:nvSpPr>
            <p:cNvPr id="112" name="TextBox 111"/>
            <p:cNvSpPr txBox="1"/>
            <p:nvPr/>
          </p:nvSpPr>
          <p:spPr>
            <a:xfrm>
              <a:off x="3048000" y="3048000"/>
              <a:ext cx="1280222" cy="395814"/>
            </a:xfrm>
            <a:prstGeom prst="rect">
              <a:avLst/>
            </a:prstGeom>
            <a:noFill/>
          </p:spPr>
          <p:txBody>
            <a:bodyPr wrap="none" rtlCol="0">
              <a:spAutoFit/>
            </a:bodyPr>
            <a:lstStyle/>
            <a:p>
              <a:r>
                <a:rPr lang="nl-NL" b="1" dirty="0" smtClean="0"/>
                <a:t>FHIR </a:t>
              </a:r>
              <a:r>
                <a:rPr lang="nl-NL" b="1" dirty="0" err="1" smtClean="0"/>
                <a:t>Parser</a:t>
              </a:r>
              <a:endParaRPr lang="nl-NL" b="1" dirty="0"/>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Architectures</a:t>
            </a:r>
            <a:endParaRPr lang="en-US" noProof="0" dirty="0"/>
          </a:p>
        </p:txBody>
      </p:sp>
      <p:sp>
        <p:nvSpPr>
          <p:cNvPr id="3" name="Content Placeholder 2"/>
          <p:cNvSpPr>
            <a:spLocks noGrp="1"/>
          </p:cNvSpPr>
          <p:nvPr>
            <p:ph idx="1"/>
          </p:nvPr>
        </p:nvSpPr>
        <p:spPr/>
        <p:txBody>
          <a:bodyPr/>
          <a:lstStyle/>
          <a:p>
            <a:r>
              <a:rPr lang="en-US" noProof="0" dirty="0" smtClean="0"/>
              <a:t>FHIR makes no assumptions about the architectural design of systems</a:t>
            </a:r>
          </a:p>
          <a:p>
            <a:pPr lvl="0"/>
            <a:r>
              <a:rPr lang="en-US" noProof="0" dirty="0" smtClean="0"/>
              <a:t>You can use it for</a:t>
            </a:r>
          </a:p>
          <a:p>
            <a:pPr lvl="1"/>
            <a:r>
              <a:rPr lang="en-US" noProof="0" dirty="0" smtClean="0"/>
              <a:t>Light or heavy</a:t>
            </a:r>
            <a:r>
              <a:rPr lang="en-US" baseline="0" noProof="0" dirty="0" smtClean="0"/>
              <a:t> c</a:t>
            </a:r>
            <a:r>
              <a:rPr lang="en-US" noProof="0" dirty="0" smtClean="0"/>
              <a:t>lients</a:t>
            </a:r>
          </a:p>
          <a:p>
            <a:pPr lvl="1"/>
            <a:r>
              <a:rPr lang="en-US" noProof="0" dirty="0" smtClean="0"/>
              <a:t>Central server or peer-to-peer</a:t>
            </a:r>
            <a:r>
              <a:rPr lang="en-US" baseline="0" noProof="0" dirty="0" smtClean="0"/>
              <a:t> sharing</a:t>
            </a:r>
          </a:p>
          <a:p>
            <a:pPr lvl="1"/>
            <a:r>
              <a:rPr lang="en-US" baseline="0" noProof="0" dirty="0" smtClean="0"/>
              <a:t>Push or pull</a:t>
            </a:r>
          </a:p>
          <a:p>
            <a:pPr lvl="1"/>
            <a:r>
              <a:rPr lang="en-US" noProof="0" dirty="0" smtClean="0"/>
              <a:t>Query</a:t>
            </a:r>
            <a:r>
              <a:rPr lang="en-US" baseline="0" noProof="0" dirty="0" smtClean="0"/>
              <a:t> or publish/subscribe</a:t>
            </a:r>
          </a:p>
          <a:p>
            <a:pPr lvl="1"/>
            <a:r>
              <a:rPr lang="en-US" baseline="0" noProof="0" dirty="0" smtClean="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smtClean="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Bottom Line</a:t>
            </a:r>
            <a:endParaRPr lang="en-US" noProof="0" dirty="0"/>
          </a:p>
        </p:txBody>
      </p:sp>
      <p:sp>
        <p:nvSpPr>
          <p:cNvPr id="3" name="Content Placeholder 2"/>
          <p:cNvSpPr>
            <a:spLocks noGrp="1"/>
          </p:cNvSpPr>
          <p:nvPr>
            <p:ph idx="1"/>
          </p:nvPr>
        </p:nvSpPr>
        <p:spPr/>
        <p:txBody>
          <a:bodyPr/>
          <a:lstStyle/>
          <a:p>
            <a:r>
              <a:rPr lang="en-US" noProof="0" dirty="0" smtClean="0"/>
              <a:t>FHIR is a set of tools</a:t>
            </a:r>
          </a:p>
          <a:p>
            <a:pPr lvl="1"/>
            <a:r>
              <a:rPr lang="en-US" noProof="0" dirty="0" smtClean="0"/>
              <a:t>Defined resources</a:t>
            </a:r>
          </a:p>
          <a:p>
            <a:pPr lvl="1"/>
            <a:r>
              <a:rPr lang="en-US" noProof="0" dirty="0" smtClean="0"/>
              <a:t>Extensibility mechanism</a:t>
            </a:r>
          </a:p>
          <a:p>
            <a:pPr lvl="1"/>
            <a:r>
              <a:rPr lang="en-US" noProof="0" dirty="0" smtClean="0"/>
              <a:t>Set of standard interfaces</a:t>
            </a:r>
          </a:p>
          <a:p>
            <a:pPr lvl="0"/>
            <a:r>
              <a:rPr lang="en-US" noProof="0" dirty="0" smtClean="0"/>
              <a:t>Primary</a:t>
            </a:r>
            <a:r>
              <a:rPr lang="en-US" baseline="0" noProof="0" dirty="0" smtClean="0"/>
              <a:t> purpose is interoperable data exchange</a:t>
            </a:r>
          </a:p>
          <a:p>
            <a:pPr lvl="0"/>
            <a:r>
              <a:rPr lang="en-US" baseline="0" noProof="0" dirty="0" smtClean="0"/>
              <a:t>However, it can be leveraged in many ways</a:t>
            </a:r>
          </a:p>
          <a:p>
            <a:pPr lvl="1"/>
            <a:r>
              <a:rPr lang="en-US" noProof="0" dirty="0" smtClean="0"/>
              <a:t>Many we haven’t even thought of yet . . .</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t>FHIR Features</a:t>
            </a:r>
            <a:endParaRPr lang="en-US" noProof="0" dirty="0"/>
          </a:p>
        </p:txBody>
      </p:sp>
      <p:sp>
        <p:nvSpPr>
          <p:cNvPr id="2" name="Text Placeholder 1"/>
          <p:cNvSpPr>
            <a:spLocks noGrp="1"/>
          </p:cNvSpPr>
          <p:nvPr>
            <p:ph type="body" idx="1"/>
          </p:nvPr>
        </p:nvSpPr>
        <p:spPr/>
        <p:txBody>
          <a:bodyPr/>
          <a:lstStyle/>
          <a:p>
            <a:r>
              <a:rPr lang="en-US" noProof="0" dirty="0" smtClean="0"/>
              <a:t>And the architecture decisions that go with them</a:t>
            </a:r>
            <a:endParaRPr lang="en-US" noProof="0" dirty="0"/>
          </a:p>
        </p:txBody>
      </p:sp>
    </p:spTree>
    <p:extLst>
      <p:ext uri="{BB962C8B-B14F-4D97-AF65-F5344CB8AC3E}">
        <p14:creationId xmlns:p14="http://schemas.microsoft.com/office/powerpoint/2010/main" val="1354219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Features</a:t>
            </a:r>
            <a:endParaRPr lang="en-CA" dirty="0"/>
          </a:p>
        </p:txBody>
      </p:sp>
      <p:sp>
        <p:nvSpPr>
          <p:cNvPr id="4" name="Content Placeholder 3"/>
          <p:cNvSpPr>
            <a:spLocks noGrp="1"/>
          </p:cNvSpPr>
          <p:nvPr>
            <p:ph sz="half" idx="1"/>
          </p:nvPr>
        </p:nvSpPr>
        <p:spPr/>
        <p:txBody>
          <a:bodyPr/>
          <a:lstStyle/>
          <a:p>
            <a:r>
              <a:rPr lang="en-US" sz="2800" dirty="0" smtClean="0"/>
              <a:t>Narrative</a:t>
            </a:r>
          </a:p>
          <a:p>
            <a:r>
              <a:rPr lang="en-US" sz="2800" dirty="0" smtClean="0"/>
              <a:t>Extensions</a:t>
            </a:r>
          </a:p>
          <a:p>
            <a:r>
              <a:rPr lang="en-US" sz="2800" dirty="0" smtClean="0"/>
              <a:t>Modifier Extensions</a:t>
            </a:r>
          </a:p>
          <a:p>
            <a:r>
              <a:rPr lang="en-US" sz="2800" dirty="0" smtClean="0"/>
              <a:t>Versions</a:t>
            </a:r>
          </a:p>
          <a:p>
            <a:r>
              <a:rPr lang="en-US" sz="2800" dirty="0" smtClean="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smtClean="0"/>
              <a:t>Conformance Resources</a:t>
            </a:r>
            <a:endParaRPr lang="en-US" dirty="0"/>
          </a:p>
          <a:p>
            <a:r>
              <a:rPr lang="en-US" dirty="0" smtClean="0"/>
              <a:t>Bundles</a:t>
            </a:r>
            <a:endParaRPr lang="en-CA" dirty="0"/>
          </a:p>
        </p:txBody>
      </p:sp>
    </p:spTree>
    <p:extLst>
      <p:ext uri="{BB962C8B-B14F-4D97-AF65-F5344CB8AC3E}">
        <p14:creationId xmlns:p14="http://schemas.microsoft.com/office/powerpoint/2010/main" val="17227464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Tutorial Objectives</a:t>
            </a:r>
            <a:endParaRPr lang="en-US" noProof="0" dirty="0"/>
          </a:p>
        </p:txBody>
      </p:sp>
      <p:sp>
        <p:nvSpPr>
          <p:cNvPr id="3" name="Content Placeholder 2"/>
          <p:cNvSpPr>
            <a:spLocks noGrp="1"/>
          </p:cNvSpPr>
          <p:nvPr>
            <p:ph idx="1"/>
          </p:nvPr>
        </p:nvSpPr>
        <p:spPr/>
        <p:txBody>
          <a:bodyPr/>
          <a:lstStyle/>
          <a:p>
            <a:r>
              <a:rPr lang="en-US" noProof="0" dirty="0" smtClean="0"/>
              <a:t>You should know</a:t>
            </a:r>
          </a:p>
          <a:p>
            <a:pPr lvl="1"/>
            <a:r>
              <a:rPr lang="en-US" sz="2700" noProof="0" dirty="0" smtClean="0">
                <a:latin typeface="Calibri"/>
              </a:rPr>
              <a:t>FHIR’s interoperability paradigms (and where to use)</a:t>
            </a:r>
          </a:p>
          <a:p>
            <a:pPr lvl="1"/>
            <a:r>
              <a:rPr lang="en-US" sz="2700" noProof="0" dirty="0" smtClean="0">
                <a:latin typeface="Calibri"/>
              </a:rPr>
              <a:t>Where FHIR can fit in the architectural stack</a:t>
            </a:r>
          </a:p>
          <a:p>
            <a:pPr lvl="1"/>
            <a:r>
              <a:rPr lang="en-US" sz="2700" noProof="0" dirty="0" smtClean="0">
                <a:latin typeface="Calibri"/>
              </a:rPr>
              <a:t>FHIR architectural considerations and how to address them</a:t>
            </a:r>
          </a:p>
          <a:p>
            <a:pPr lvl="1"/>
            <a:r>
              <a:rPr lang="en-US" sz="2700" noProof="0" dirty="0" smtClean="0">
                <a:latin typeface="Calibri"/>
              </a:rPr>
              <a:t>Where and how Profiles fit into an architectural solution</a:t>
            </a:r>
          </a:p>
          <a:p>
            <a:pPr lvl="1"/>
            <a:r>
              <a:rPr lang="en-US" sz="2700" noProof="0" dirty="0" smtClean="0">
                <a:latin typeface="Calibri"/>
              </a:rPr>
              <a:t>If, when and how FHIR might be used within your own organization</a:t>
            </a:r>
            <a:endParaRPr lang="en-US" sz="2700" noProof="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t>Narrative</a:t>
            </a:r>
            <a:endParaRPr lang="en-US" noProof="0" dirty="0"/>
          </a:p>
        </p:txBody>
      </p:sp>
      <p:sp>
        <p:nvSpPr>
          <p:cNvPr id="5" name="Content Placeholder 4"/>
          <p:cNvSpPr>
            <a:spLocks noGrp="1"/>
          </p:cNvSpPr>
          <p:nvPr>
            <p:ph idx="1"/>
          </p:nvPr>
        </p:nvSpPr>
        <p:spPr/>
        <p:txBody>
          <a:bodyPr/>
          <a:lstStyle/>
          <a:p>
            <a:pPr lvl="0"/>
            <a:r>
              <a:rPr lang="en-US" noProof="0" dirty="0" smtClean="0"/>
              <a:t>All resources are expected to have narrative except in narrow circumstances</a:t>
            </a:r>
          </a:p>
          <a:p>
            <a:pPr lvl="1"/>
            <a:r>
              <a:rPr lang="en-US" noProof="0" dirty="0" smtClean="0"/>
              <a:t>May be generated or manually edited</a:t>
            </a:r>
          </a:p>
          <a:p>
            <a:r>
              <a:rPr lang="en-US" noProof="0" dirty="0" smtClean="0"/>
              <a:t>Decisions</a:t>
            </a:r>
          </a:p>
          <a:p>
            <a:pPr lvl="1"/>
            <a:r>
              <a:rPr lang="en-US" noProof="0" dirty="0" smtClean="0"/>
              <a:t>Should narrative be generated or human-entered?</a:t>
            </a:r>
          </a:p>
          <a:p>
            <a:pPr lvl="2"/>
            <a:r>
              <a:rPr lang="en-US" noProof="0" dirty="0" smtClean="0"/>
              <a:t>Generated simplifies processing</a:t>
            </a:r>
            <a:r>
              <a:rPr lang="en-US" baseline="0" noProof="0" dirty="0" smtClean="0"/>
              <a:t> for receivers</a:t>
            </a:r>
          </a:p>
          <a:p>
            <a:pPr lvl="2"/>
            <a:r>
              <a:rPr lang="en-US" baseline="0" noProof="0" dirty="0" smtClean="0"/>
              <a:t>Some text will need to human entered</a:t>
            </a:r>
          </a:p>
          <a:p>
            <a:pPr lvl="2"/>
            <a:r>
              <a:rPr lang="en-US" baseline="0" noProof="0" dirty="0" smtClean="0"/>
              <a:t>In some cases, there may be minimal discrete data</a:t>
            </a:r>
          </a:p>
        </p:txBody>
      </p:sp>
    </p:spTree>
    <p:extLst>
      <p:ext uri="{BB962C8B-B14F-4D97-AF65-F5344CB8AC3E}">
        <p14:creationId xmlns:p14="http://schemas.microsoft.com/office/powerpoint/2010/main" val="2642921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Narrative decisions (cont’d)</a:t>
            </a:r>
            <a:endParaRPr lang="en-US" noProof="0" dirty="0"/>
          </a:p>
        </p:txBody>
      </p:sp>
      <p:sp>
        <p:nvSpPr>
          <p:cNvPr id="3" name="Content Placeholder 2"/>
          <p:cNvSpPr>
            <a:spLocks noGrp="1"/>
          </p:cNvSpPr>
          <p:nvPr>
            <p:ph idx="1"/>
          </p:nvPr>
        </p:nvSpPr>
        <p:spPr/>
        <p:txBody>
          <a:bodyPr/>
          <a:lstStyle/>
          <a:p>
            <a:pPr lvl="0"/>
            <a:r>
              <a:rPr lang="en-US" sz="2800" noProof="0" dirty="0" smtClean="0"/>
              <a:t>If generated, which elements should be included?  How should they be rendered?</a:t>
            </a:r>
          </a:p>
          <a:p>
            <a:pPr lvl="1"/>
            <a:r>
              <a:rPr lang="en-US" sz="2400" i="1" noProof="0" dirty="0" smtClean="0"/>
              <a:t>all content needed for a human to understand the essential clinical and business information otherwise encoded within the resource</a:t>
            </a:r>
          </a:p>
          <a:p>
            <a:pPr lvl="1"/>
            <a:r>
              <a:rPr lang="en-US" sz="2400" noProof="0" dirty="0" smtClean="0"/>
              <a:t>Will generally include </a:t>
            </a:r>
            <a:r>
              <a:rPr lang="en-US" sz="2400" noProof="0" dirty="0" err="1" smtClean="0"/>
              <a:t>modifierExtensions</a:t>
            </a:r>
            <a:endParaRPr lang="en-US" sz="2400" noProof="0" dirty="0" smtClean="0"/>
          </a:p>
          <a:p>
            <a:pPr lvl="1"/>
            <a:r>
              <a:rPr lang="en-US" sz="2400" noProof="0" dirty="0" smtClean="0"/>
              <a:t>May include other extensions</a:t>
            </a:r>
          </a:p>
          <a:p>
            <a:pPr lvl="1"/>
            <a:r>
              <a:rPr lang="en-US" sz="2400" noProof="0" dirty="0" smtClean="0"/>
              <a:t>Best to seek clinician and other review of content, order of presentation &amp; rendering</a:t>
            </a:r>
          </a:p>
          <a:p>
            <a:pPr lvl="1"/>
            <a:r>
              <a:rPr lang="en-US" sz="2400" noProof="0" dirty="0" smtClean="0"/>
              <a:t>Consider that content may be rendered on mobile devices, so don’t get too fancy with markup</a:t>
            </a:r>
            <a:endParaRPr lang="en-US" noProof="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Narrative decisions (cont’d)</a:t>
            </a:r>
            <a:endParaRPr lang="en-US" noProof="0" dirty="0"/>
          </a:p>
        </p:txBody>
      </p:sp>
      <p:sp>
        <p:nvSpPr>
          <p:cNvPr id="3" name="Content Placeholder 2"/>
          <p:cNvSpPr>
            <a:spLocks noGrp="1"/>
          </p:cNvSpPr>
          <p:nvPr>
            <p:ph idx="1"/>
          </p:nvPr>
        </p:nvSpPr>
        <p:spPr/>
        <p:txBody>
          <a:bodyPr/>
          <a:lstStyle/>
          <a:p>
            <a:pPr lvl="0"/>
            <a:r>
              <a:rPr lang="en-US" noProof="0" dirty="0" smtClean="0"/>
              <a:t>Should narrative be displayed to users?</a:t>
            </a:r>
          </a:p>
          <a:p>
            <a:pPr lvl="1"/>
            <a:r>
              <a:rPr lang="en-US" noProof="0" dirty="0" smtClean="0"/>
              <a:t>Driven by </a:t>
            </a:r>
            <a:r>
              <a:rPr lang="en-US" noProof="0" dirty="0" err="1" smtClean="0"/>
              <a:t>Narrative.status</a:t>
            </a:r>
            <a:endParaRPr lang="en-US" noProof="0" dirty="0" smtClean="0"/>
          </a:p>
          <a:p>
            <a:pPr lvl="1"/>
            <a:r>
              <a:rPr lang="en-US" noProof="0" dirty="0" smtClean="0"/>
              <a:t>Business requirements (e.g. Document attestation) may drive need to render regardless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Extensions (cont’d)</a:t>
            </a:r>
            <a:endParaRPr lang="en-US" noProof="0" dirty="0"/>
          </a:p>
        </p:txBody>
      </p:sp>
      <p:sp>
        <p:nvSpPr>
          <p:cNvPr id="3" name="Content Placeholder 2"/>
          <p:cNvSpPr>
            <a:spLocks noGrp="1"/>
          </p:cNvSpPr>
          <p:nvPr>
            <p:ph idx="1"/>
          </p:nvPr>
        </p:nvSpPr>
        <p:spPr/>
        <p:txBody>
          <a:bodyPr/>
          <a:lstStyle/>
          <a:p>
            <a:pPr lvl="0"/>
            <a:r>
              <a:rPr lang="en-US" noProof="0" dirty="0" smtClean="0"/>
              <a:t>In FHIR, extensions are “normal”</a:t>
            </a:r>
          </a:p>
          <a:p>
            <a:pPr lvl="1"/>
            <a:r>
              <a:rPr lang="en-US" noProof="0" dirty="0" smtClean="0"/>
              <a:t>Consequence of the 80% rule – keep the simple stuff simple</a:t>
            </a:r>
          </a:p>
          <a:p>
            <a:pPr lvl="1"/>
            <a:r>
              <a:rPr lang="en-US" noProof="0" dirty="0" smtClean="0"/>
              <a:t>Extensions can exist anywhere</a:t>
            </a:r>
          </a:p>
          <a:p>
            <a:pPr lvl="2"/>
            <a:r>
              <a:rPr lang="en-US" noProof="0" dirty="0" smtClean="0"/>
              <a:t>Yes, even inside </a:t>
            </a:r>
            <a:r>
              <a:rPr lang="en-US" noProof="0" dirty="0" err="1" smtClean="0"/>
              <a:t>boolean</a:t>
            </a:r>
            <a:r>
              <a:rPr lang="en-US" noProof="0" dirty="0" smtClean="0"/>
              <a:t> or date</a:t>
            </a:r>
          </a:p>
          <a:p>
            <a:pPr lvl="1"/>
            <a:r>
              <a:rPr lang="en-US" noProof="0" smtClean="0"/>
              <a:t>Systems shouldn’t</a:t>
            </a:r>
            <a:r>
              <a:rPr lang="en-US" baseline="0" noProof="0" smtClean="0"/>
              <a:t> </a:t>
            </a:r>
            <a:r>
              <a:rPr lang="en-US" baseline="0" noProof="0" dirty="0" smtClean="0"/>
              <a:t>reject instances just because</a:t>
            </a:r>
            <a:r>
              <a:rPr lang="en-US" noProof="0" dirty="0" smtClean="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Extension decisions</a:t>
            </a:r>
            <a:endParaRPr lang="en-US" noProof="0" dirty="0"/>
          </a:p>
        </p:txBody>
      </p:sp>
      <p:sp>
        <p:nvSpPr>
          <p:cNvPr id="3" name="Content Placeholder 2"/>
          <p:cNvSpPr>
            <a:spLocks noGrp="1"/>
          </p:cNvSpPr>
          <p:nvPr>
            <p:ph idx="1"/>
          </p:nvPr>
        </p:nvSpPr>
        <p:spPr/>
        <p:txBody>
          <a:bodyPr/>
          <a:lstStyle/>
          <a:p>
            <a:pPr lvl="0"/>
            <a:r>
              <a:rPr lang="en-US" noProof="0" dirty="0" smtClean="0"/>
              <a:t>Should unrecognized extensions be persisted? How?</a:t>
            </a:r>
          </a:p>
          <a:p>
            <a:pPr lvl="1"/>
            <a:r>
              <a:rPr lang="en-US" sz="2400" noProof="0" dirty="0" smtClean="0"/>
              <a:t>Throwing away extensions = loss of potentially useful information to downstream systems</a:t>
            </a:r>
          </a:p>
          <a:p>
            <a:pPr lvl="2"/>
            <a:r>
              <a:rPr lang="en-US" noProof="0" dirty="0" smtClean="0"/>
              <a:t>Therefore: Keep extensions if you can</a:t>
            </a:r>
          </a:p>
          <a:p>
            <a:pPr lvl="1"/>
            <a:r>
              <a:rPr lang="en-US" sz="2400" noProof="0" dirty="0" smtClean="0"/>
              <a:t>Can capture them in a blob or a generic “slot” structure</a:t>
            </a:r>
          </a:p>
          <a:p>
            <a:pPr lvl="1"/>
            <a:r>
              <a:rPr lang="en-US" sz="2400" noProof="0" dirty="0" smtClean="0"/>
              <a:t>Could,</a:t>
            </a:r>
            <a:r>
              <a:rPr lang="en-US" sz="2400" baseline="0" noProof="0" dirty="0" smtClean="0"/>
              <a:t> with location tagging, capture all “unknown” extensions for a resource in a single blob</a:t>
            </a:r>
          </a:p>
          <a:p>
            <a:pPr lvl="1"/>
            <a:r>
              <a:rPr lang="en-US" sz="2400" noProof="0" dirty="0" smtClean="0"/>
              <a:t>Some legacy systems won’t be able to</a:t>
            </a:r>
          </a:p>
          <a:p>
            <a:pPr lvl="1"/>
            <a:r>
              <a:rPr lang="en-US" sz="2400" noProof="0" dirty="0" smtClean="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Extension decisions (cont’d)</a:t>
            </a:r>
            <a:endParaRPr lang="en-US" noProof="0" dirty="0"/>
          </a:p>
        </p:txBody>
      </p:sp>
      <p:sp>
        <p:nvSpPr>
          <p:cNvPr id="3" name="Content Placeholder 2"/>
          <p:cNvSpPr>
            <a:spLocks noGrp="1"/>
          </p:cNvSpPr>
          <p:nvPr>
            <p:ph idx="1"/>
          </p:nvPr>
        </p:nvSpPr>
        <p:spPr/>
        <p:txBody>
          <a:bodyPr/>
          <a:lstStyle/>
          <a:p>
            <a:pPr lvl="0"/>
            <a:r>
              <a:rPr lang="en-US" sz="2800" noProof="0" dirty="0" smtClean="0"/>
              <a:t>Should you display unrecognized extensions?</a:t>
            </a:r>
          </a:p>
          <a:p>
            <a:pPr lvl="1"/>
            <a:r>
              <a:rPr lang="en-US" sz="2400" noProof="0" dirty="0" smtClean="0"/>
              <a:t>Extensions are identified by URL and have a known data type.  Can resolve the URL, look up the name and display</a:t>
            </a:r>
          </a:p>
          <a:p>
            <a:pPr lvl="1"/>
            <a:r>
              <a:rPr lang="en-US" sz="2400" noProof="0" dirty="0" smtClean="0"/>
              <a:t>Cost/benefit question – some extensions will have little value, others may have a lot</a:t>
            </a:r>
          </a:p>
          <a:p>
            <a:pPr lvl="2"/>
            <a:r>
              <a:rPr lang="en-US" sz="2000" noProof="0" dirty="0" smtClean="0"/>
              <a:t>Might want to let users configure what gets displayed</a:t>
            </a:r>
          </a:p>
          <a:p>
            <a:pPr lvl="1"/>
            <a:r>
              <a:rPr lang="en-US" sz="2400" noProof="0" dirty="0" smtClean="0"/>
              <a:t>If you do query, look at caching extension definitions to minimize performance issues</a:t>
            </a:r>
            <a:endParaRPr lang="en-US" noProof="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Extension decisions (cont’d)</a:t>
            </a:r>
            <a:endParaRPr lang="en-US" noProof="0" dirty="0"/>
          </a:p>
        </p:txBody>
      </p:sp>
      <p:sp>
        <p:nvSpPr>
          <p:cNvPr id="3" name="Content Placeholder 2"/>
          <p:cNvSpPr>
            <a:spLocks noGrp="1"/>
          </p:cNvSpPr>
          <p:nvPr>
            <p:ph idx="1"/>
          </p:nvPr>
        </p:nvSpPr>
        <p:spPr/>
        <p:txBody>
          <a:bodyPr/>
          <a:lstStyle/>
          <a:p>
            <a:pPr lvl="0"/>
            <a:r>
              <a:rPr lang="en-US" sz="2800" noProof="0" dirty="0" smtClean="0"/>
              <a:t>What should you expose as an extension?</a:t>
            </a:r>
          </a:p>
          <a:p>
            <a:pPr lvl="1"/>
            <a:r>
              <a:rPr lang="en-US" sz="2400" noProof="0" dirty="0" smtClean="0"/>
              <a:t>If data can be exposed using core structures, it should be</a:t>
            </a:r>
          </a:p>
          <a:p>
            <a:pPr lvl="2"/>
            <a:r>
              <a:rPr lang="en-US" sz="2000" noProof="0" dirty="0" smtClean="0"/>
              <a:t>Can still send the same data in an extension</a:t>
            </a:r>
          </a:p>
          <a:p>
            <a:pPr lvl="2"/>
            <a:r>
              <a:rPr lang="en-US" sz="2000" noProof="0" dirty="0" smtClean="0"/>
              <a:t>e.g. with more/less granularity, alternate coding, different data type</a:t>
            </a:r>
          </a:p>
          <a:p>
            <a:pPr lvl="1"/>
            <a:r>
              <a:rPr lang="en-US" sz="2400" noProof="0" dirty="0" smtClean="0"/>
              <a:t>Look for existing extensions before defining your own</a:t>
            </a:r>
          </a:p>
          <a:p>
            <a:pPr lvl="1"/>
            <a:r>
              <a:rPr lang="en-US" sz="2400" noProof="0" dirty="0" smtClean="0"/>
              <a:t>Extensions, if used, should be generic to encourage re-use (and thus broad recognition)</a:t>
            </a:r>
          </a:p>
          <a:p>
            <a:pPr lvl="1"/>
            <a:r>
              <a:rPr lang="en-US" sz="2400" noProof="0" dirty="0" smtClean="0"/>
              <a:t>Extension should be on the element described by the extension</a:t>
            </a:r>
            <a:endParaRPr lang="en-US" noProof="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Extension decisions (cont’d)</a:t>
            </a:r>
            <a:endParaRPr lang="en-US" noProof="0" dirty="0"/>
          </a:p>
        </p:txBody>
      </p:sp>
      <p:sp>
        <p:nvSpPr>
          <p:cNvPr id="3" name="Content Placeholder 2"/>
          <p:cNvSpPr>
            <a:spLocks noGrp="1"/>
          </p:cNvSpPr>
          <p:nvPr>
            <p:ph idx="1"/>
          </p:nvPr>
        </p:nvSpPr>
        <p:spPr/>
        <p:txBody>
          <a:bodyPr/>
          <a:lstStyle/>
          <a:p>
            <a:pPr lvl="0"/>
            <a:r>
              <a:rPr lang="en-US" noProof="0" dirty="0" smtClean="0"/>
              <a:t>Where to register extensions</a:t>
            </a:r>
          </a:p>
          <a:p>
            <a:pPr lvl="1"/>
            <a:r>
              <a:rPr lang="en-US" noProof="0" dirty="0" smtClean="0"/>
              <a:t>Considerations:</a:t>
            </a:r>
          </a:p>
          <a:p>
            <a:pPr lvl="2"/>
            <a:r>
              <a:rPr lang="en-US" noProof="0" dirty="0" smtClean="0"/>
              <a:t>What’s the scope? For</a:t>
            </a:r>
            <a:r>
              <a:rPr lang="en-US" baseline="0" noProof="0" dirty="0" smtClean="0"/>
              <a:t> local extensions, a local registry may make more sense</a:t>
            </a:r>
          </a:p>
          <a:p>
            <a:pPr lvl="2"/>
            <a:r>
              <a:rPr lang="en-US" baseline="0" noProof="0" dirty="0" smtClean="0"/>
              <a:t>Is there a need for restricted access?</a:t>
            </a:r>
          </a:p>
          <a:p>
            <a:pPr lvl="2"/>
            <a:r>
              <a:rPr lang="en-US" baseline="0" noProof="0" dirty="0" smtClean="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Modifier Extensions</a:t>
            </a:r>
            <a:endParaRPr lang="en-US" noProof="0" dirty="0"/>
          </a:p>
        </p:txBody>
      </p:sp>
      <p:sp>
        <p:nvSpPr>
          <p:cNvPr id="3" name="Content Placeholder 2"/>
          <p:cNvSpPr>
            <a:spLocks noGrp="1"/>
          </p:cNvSpPr>
          <p:nvPr>
            <p:ph idx="1"/>
          </p:nvPr>
        </p:nvSpPr>
        <p:spPr/>
        <p:txBody>
          <a:bodyPr/>
          <a:lstStyle/>
          <a:p>
            <a:pPr lvl="0"/>
            <a:r>
              <a:rPr lang="en-US" noProof="0" dirty="0" smtClean="0"/>
              <a:t>Also a core part of FHIR</a:t>
            </a:r>
          </a:p>
          <a:p>
            <a:pPr lvl="1"/>
            <a:r>
              <a:rPr lang="en-US" noProof="0" dirty="0" smtClean="0"/>
              <a:t>Needed because some extensions can’t be safely ignored</a:t>
            </a:r>
          </a:p>
          <a:p>
            <a:pPr lvl="1"/>
            <a:r>
              <a:rPr lang="en-US" noProof="0" dirty="0" smtClean="0"/>
              <a:t>Can’t compute on an element containing</a:t>
            </a:r>
            <a:r>
              <a:rPr lang="en-US" baseline="0" noProof="0" dirty="0" smtClean="0"/>
              <a:t> an unrecognized modifier extension.  However, can:</a:t>
            </a:r>
          </a:p>
          <a:p>
            <a:pPr lvl="2"/>
            <a:r>
              <a:rPr lang="en-US" noProof="0" dirty="0" smtClean="0"/>
              <a:t>Reject instance</a:t>
            </a:r>
          </a:p>
          <a:p>
            <a:pPr lvl="2"/>
            <a:r>
              <a:rPr lang="en-US" noProof="0" dirty="0" smtClean="0"/>
              <a:t>Remove element containing unrecognized modifier extension</a:t>
            </a:r>
          </a:p>
          <a:p>
            <a:pPr lvl="2"/>
            <a:r>
              <a:rPr lang="en-US" noProof="0" dirty="0" smtClean="0"/>
              <a:t>Just display narrative</a:t>
            </a:r>
          </a:p>
          <a:p>
            <a:pPr lvl="2"/>
            <a:r>
              <a:rPr lang="en-US" noProof="0" dirty="0" smtClean="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Level Setting</a:t>
            </a:r>
            <a:endParaRPr lang="en-CA" dirty="0"/>
          </a:p>
        </p:txBody>
      </p:sp>
      <p:sp>
        <p:nvSpPr>
          <p:cNvPr id="3" name="Content Placeholder 2"/>
          <p:cNvSpPr>
            <a:spLocks noGrp="1"/>
          </p:cNvSpPr>
          <p:nvPr>
            <p:ph idx="1"/>
          </p:nvPr>
        </p:nvSpPr>
        <p:spPr/>
        <p:txBody>
          <a:bodyPr/>
          <a:lstStyle/>
          <a:p>
            <a:r>
              <a:rPr lang="en-CA" sz="2800" dirty="0" smtClean="0"/>
              <a:t>Should be familiar with basics of FHIR – from Introduction to FHIR or equivalent presentation or experience</a:t>
            </a:r>
          </a:p>
          <a:p>
            <a:r>
              <a:rPr lang="en-CA" sz="2800" dirty="0" smtClean="0"/>
              <a:t>This presentation won’t drill into the hands on details of messaging, documents, XML or JSON syntax, etc.</a:t>
            </a:r>
          </a:p>
          <a:p>
            <a:r>
              <a:rPr lang="en-CA" sz="2800" dirty="0" smtClean="0"/>
              <a:t>Focus will be high level architecture considerations – will get through as much as we can . . . </a:t>
            </a:r>
            <a:endParaRPr lang="en-CA" sz="280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Modifier Extension decisions</a:t>
            </a:r>
            <a:endParaRPr lang="en-US" noProof="0" dirty="0"/>
          </a:p>
        </p:txBody>
      </p:sp>
      <p:sp>
        <p:nvSpPr>
          <p:cNvPr id="3" name="Content Placeholder 2"/>
          <p:cNvSpPr>
            <a:spLocks noGrp="1"/>
          </p:cNvSpPr>
          <p:nvPr>
            <p:ph idx="1"/>
          </p:nvPr>
        </p:nvSpPr>
        <p:spPr/>
        <p:txBody>
          <a:bodyPr/>
          <a:lstStyle/>
          <a:p>
            <a:pPr lvl="0"/>
            <a:r>
              <a:rPr lang="en-US" noProof="0" dirty="0" smtClean="0"/>
              <a:t>When should you introduce them?</a:t>
            </a:r>
          </a:p>
          <a:p>
            <a:pPr lvl="1"/>
            <a:r>
              <a:rPr lang="en-US" noProof="0" dirty="0" smtClean="0"/>
              <a:t>modifierExtension breaks interoperability so:</a:t>
            </a:r>
          </a:p>
          <a:p>
            <a:pPr lvl="2"/>
            <a:r>
              <a:rPr lang="en-US" noProof="0" dirty="0" smtClean="0"/>
              <a:t>If you can accomplish your objective without one, do that</a:t>
            </a:r>
          </a:p>
          <a:p>
            <a:pPr lvl="1"/>
            <a:r>
              <a:rPr lang="en-US" noProof="0" dirty="0" smtClean="0"/>
              <a:t>Consider a new resource or Basic</a:t>
            </a:r>
          </a:p>
          <a:p>
            <a:pPr lvl="1"/>
            <a:r>
              <a:rPr lang="en-US" noProof="0" dirty="0" smtClean="0"/>
              <a:t>Could requirement be met by an element that doesn’t change other element interpretations?</a:t>
            </a:r>
          </a:p>
          <a:p>
            <a:pPr lvl="1"/>
            <a:r>
              <a:rPr lang="en-US" noProof="0" dirty="0" smtClean="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33, v12 </a:t>
            </a:r>
            <a:r>
              <a:rPr lang="en-US" sz="1100" dirty="0" smtClean="0"/>
              <a:t>– 2012-12-04</a:t>
            </a:r>
            <a:endParaRPr kumimoji="0" lang="en-US" sz="1100" b="0" i="0" u="none" strike="noStrike" cap="none" normalizeH="0" baseline="0" dirty="0" smtClean="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33, v13 </a:t>
            </a:r>
            <a:r>
              <a:rPr lang="en-US" sz="1100" dirty="0" smtClean="0"/>
              <a:t>– 2012-12-05</a:t>
            </a:r>
            <a:endParaRPr kumimoji="0" lang="en-US" sz="1100" b="0" i="0" u="none" strike="noStrike" cap="none" normalizeH="0" baseline="0" dirty="0" smtClean="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33, v14 </a:t>
            </a:r>
            <a:r>
              <a:rPr lang="en-US" sz="1100" dirty="0" smtClean="0"/>
              <a:t>– 2012-12-08</a:t>
            </a:r>
            <a:endParaRPr kumimoji="0" lang="en-US" sz="1100" b="0" i="0" u="none" strike="noStrike" cap="none" normalizeH="0" baseline="0" dirty="0" smtClean="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smtClean="0">
                <a:solidFill>
                  <a:schemeClr val="bg1"/>
                </a:solidFill>
              </a:rPr>
              <a:t>33, v15 </a:t>
            </a:r>
            <a:r>
              <a:rPr lang="en-US" sz="1100" b="1" dirty="0" smtClean="0">
                <a:solidFill>
                  <a:schemeClr val="bg1"/>
                </a:solidFill>
              </a:rPr>
              <a:t>– 2012-12-09</a:t>
            </a:r>
            <a:endParaRPr kumimoji="0" lang="en-US" sz="1100" b="1" i="0" u="none" strike="noStrike" cap="none" normalizeH="0" baseline="0" dirty="0" smtClean="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smtClean="0">
                <a:latin typeface="Courier New" pitchFamily="49" charset="0"/>
                <a:cs typeface="Courier New" pitchFamily="49" charset="0"/>
              </a:rPr>
              <a:t>/server.org/</a:t>
            </a:r>
            <a:r>
              <a:rPr lang="en-US" sz="1100" dirty="0" err="1" smtClean="0">
                <a:latin typeface="Courier New" pitchFamily="49" charset="0"/>
                <a:cs typeface="Courier New" pitchFamily="49" charset="0"/>
              </a:rPr>
              <a:t>fhir</a:t>
            </a:r>
            <a:r>
              <a:rPr lang="en-US" sz="1100" dirty="0" smtClean="0">
                <a:latin typeface="Courier New" pitchFamily="49" charset="0"/>
                <a:cs typeface="Courier New" pitchFamily="49" charset="0"/>
              </a:rPr>
              <a:t>/Patient/</a:t>
            </a:r>
            <a:r>
              <a:rPr lang="en-US" sz="1600" b="1" dirty="0" smtClean="0">
                <a:latin typeface="Courier New" pitchFamily="49" charset="0"/>
                <a:cs typeface="Courier New" pitchFamily="49" charset="0"/>
              </a:rPr>
              <a:t>33</a:t>
            </a:r>
            <a:r>
              <a:rPr lang="en-US" sz="1100" dirty="0" smtClean="0">
                <a:latin typeface="Courier New" pitchFamily="49" charset="0"/>
                <a:cs typeface="Courier New" pitchFamily="49" charset="0"/>
              </a:rPr>
              <a:t>/_history/</a:t>
            </a:r>
            <a:r>
              <a:rPr lang="en-US" sz="1600" b="1" dirty="0" smtClean="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smtClean="0">
                <a:latin typeface="Courier New" pitchFamily="49" charset="0"/>
                <a:cs typeface="Courier New" pitchFamily="49" charset="0"/>
              </a:rPr>
              <a:t>/server.org/</a:t>
            </a:r>
            <a:r>
              <a:rPr lang="en-US" sz="2800" dirty="0" err="1" smtClean="0">
                <a:latin typeface="Courier New" pitchFamily="49" charset="0"/>
                <a:cs typeface="Courier New" pitchFamily="49" charset="0"/>
              </a:rPr>
              <a:t>fhir</a:t>
            </a:r>
            <a:r>
              <a:rPr lang="en-US" sz="2800" dirty="0" smtClean="0">
                <a:latin typeface="Courier New" pitchFamily="49" charset="0"/>
                <a:cs typeface="Courier New" pitchFamily="49" charset="0"/>
              </a:rPr>
              <a:t>/Patient/</a:t>
            </a:r>
            <a:r>
              <a:rPr lang="en-US" sz="2800" b="1" dirty="0" smtClean="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smtClean="0">
                <a:latin typeface="Courier New" pitchFamily="49" charset="0"/>
                <a:cs typeface="Courier New" pitchFamily="49" charset="0"/>
              </a:rPr>
              <a:t>/server.org/</a:t>
            </a:r>
            <a:r>
              <a:rPr lang="en-US" sz="1100" dirty="0" err="1" smtClean="0">
                <a:latin typeface="Courier New" pitchFamily="49" charset="0"/>
                <a:cs typeface="Courier New" pitchFamily="49" charset="0"/>
              </a:rPr>
              <a:t>fhir</a:t>
            </a:r>
            <a:r>
              <a:rPr lang="en-US" sz="1100" dirty="0" smtClean="0">
                <a:latin typeface="Courier New" pitchFamily="49" charset="0"/>
                <a:cs typeface="Courier New" pitchFamily="49" charset="0"/>
              </a:rPr>
              <a:t>/Patient/</a:t>
            </a:r>
            <a:r>
              <a:rPr lang="en-US" sz="1600" b="1" dirty="0" smtClean="0">
                <a:latin typeface="Courier New" pitchFamily="49" charset="0"/>
                <a:cs typeface="Courier New" pitchFamily="49" charset="0"/>
              </a:rPr>
              <a:t>33</a:t>
            </a:r>
            <a:r>
              <a:rPr lang="en-US" sz="1100" dirty="0" smtClean="0">
                <a:latin typeface="Courier New" pitchFamily="49" charset="0"/>
                <a:cs typeface="Courier New" pitchFamily="49" charset="0"/>
              </a:rPr>
              <a:t>/_history/</a:t>
            </a:r>
            <a:r>
              <a:rPr lang="en-US" sz="1600" b="1" dirty="0" smtClean="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smtClean="0">
                <a:latin typeface="Courier New" pitchFamily="49" charset="0"/>
                <a:cs typeface="Courier New" pitchFamily="49" charset="0"/>
              </a:rPr>
              <a:t>/server.org/</a:t>
            </a:r>
            <a:r>
              <a:rPr lang="en-US" sz="1100" dirty="0" err="1" smtClean="0">
                <a:latin typeface="Courier New" pitchFamily="49" charset="0"/>
                <a:cs typeface="Courier New" pitchFamily="49" charset="0"/>
              </a:rPr>
              <a:t>fhir</a:t>
            </a:r>
            <a:r>
              <a:rPr lang="en-US" sz="1100" dirty="0" smtClean="0">
                <a:latin typeface="Courier New" pitchFamily="49" charset="0"/>
                <a:cs typeface="Courier New" pitchFamily="49" charset="0"/>
              </a:rPr>
              <a:t>/Patient/</a:t>
            </a:r>
            <a:r>
              <a:rPr lang="en-US" sz="1600" b="1" dirty="0" smtClean="0">
                <a:latin typeface="Courier New" pitchFamily="49" charset="0"/>
                <a:cs typeface="Courier New" pitchFamily="49" charset="0"/>
              </a:rPr>
              <a:t>33</a:t>
            </a:r>
            <a:r>
              <a:rPr lang="en-US" sz="1100" dirty="0" smtClean="0">
                <a:latin typeface="Courier New" pitchFamily="49" charset="0"/>
                <a:cs typeface="Courier New" pitchFamily="49" charset="0"/>
              </a:rPr>
              <a:t>/_history/</a:t>
            </a:r>
            <a:r>
              <a:rPr lang="en-US" sz="1600" b="1" dirty="0" smtClean="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smtClean="0">
                <a:latin typeface="Courier New" pitchFamily="49" charset="0"/>
                <a:cs typeface="Courier New" pitchFamily="49" charset="0"/>
              </a:rPr>
              <a:t>/server.org/</a:t>
            </a:r>
            <a:r>
              <a:rPr lang="en-US" sz="1100" dirty="0" err="1" smtClean="0">
                <a:latin typeface="Courier New" pitchFamily="49" charset="0"/>
                <a:cs typeface="Courier New" pitchFamily="49" charset="0"/>
              </a:rPr>
              <a:t>fhir</a:t>
            </a:r>
            <a:r>
              <a:rPr lang="en-US" sz="1100" dirty="0" smtClean="0">
                <a:latin typeface="Courier New" pitchFamily="49" charset="0"/>
                <a:cs typeface="Courier New" pitchFamily="49" charset="0"/>
              </a:rPr>
              <a:t>/Patient/</a:t>
            </a:r>
            <a:r>
              <a:rPr lang="en-US" sz="1600" b="1" dirty="0" smtClean="0">
                <a:latin typeface="Courier New" pitchFamily="49" charset="0"/>
                <a:cs typeface="Courier New" pitchFamily="49" charset="0"/>
              </a:rPr>
              <a:t>33</a:t>
            </a:r>
            <a:r>
              <a:rPr lang="en-US" sz="1100" dirty="0" smtClean="0">
                <a:latin typeface="Courier New" pitchFamily="49" charset="0"/>
                <a:cs typeface="Courier New" pitchFamily="49" charset="0"/>
              </a:rPr>
              <a:t>/_history/</a:t>
            </a:r>
            <a:r>
              <a:rPr lang="en-US" sz="1600" b="1" dirty="0" smtClean="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(cont’d)</a:t>
            </a:r>
            <a:endParaRPr lang="en-CA" dirty="0"/>
          </a:p>
        </p:txBody>
      </p:sp>
      <p:sp>
        <p:nvSpPr>
          <p:cNvPr id="3" name="Content Placeholder 2"/>
          <p:cNvSpPr>
            <a:spLocks noGrp="1"/>
          </p:cNvSpPr>
          <p:nvPr>
            <p:ph idx="1"/>
          </p:nvPr>
        </p:nvSpPr>
        <p:spPr/>
        <p:txBody>
          <a:bodyPr/>
          <a:lstStyle/>
          <a:p>
            <a:r>
              <a:rPr lang="en-US" dirty="0" smtClean="0"/>
              <a:t>FHIR allows versions to be tracked and retrieved</a:t>
            </a:r>
          </a:p>
          <a:p>
            <a:r>
              <a:rPr lang="en-US" dirty="0" smtClean="0"/>
              <a:t>Do you want to support versioning?</a:t>
            </a:r>
          </a:p>
          <a:p>
            <a:pPr lvl="1"/>
            <a:r>
              <a:rPr lang="en-US" dirty="0" smtClean="0"/>
              <a:t>May be difficult or impossible with some legacy data stores</a:t>
            </a:r>
          </a:p>
          <a:p>
            <a:pPr lvl="2"/>
            <a:r>
              <a:rPr lang="en-US" dirty="0" smtClean="0"/>
              <a:t>Will still need to have</a:t>
            </a:r>
            <a:r>
              <a:rPr lang="en-US" baseline="0" dirty="0" smtClean="0"/>
              <a:t> unique version id (UUID, timestamp)</a:t>
            </a:r>
          </a:p>
          <a:p>
            <a:pPr lvl="1"/>
            <a:r>
              <a:rPr lang="en-US" dirty="0" smtClean="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Pop Quiz</a:t>
            </a:r>
            <a:endParaRPr lang="en-CA" dirty="0"/>
          </a:p>
        </p:txBody>
      </p:sp>
      <p:sp>
        <p:nvSpPr>
          <p:cNvPr id="3" name="Content Placeholder 2"/>
          <p:cNvSpPr>
            <a:spLocks noGrp="1"/>
          </p:cNvSpPr>
          <p:nvPr>
            <p:ph idx="1"/>
          </p:nvPr>
        </p:nvSpPr>
        <p:spPr/>
        <p:txBody>
          <a:bodyPr/>
          <a:lstStyle/>
          <a:p>
            <a:r>
              <a:rPr lang="en-CA" dirty="0" smtClean="0"/>
              <a:t>Where can extensions appear?</a:t>
            </a:r>
          </a:p>
          <a:p>
            <a:r>
              <a:rPr lang="en-CA" dirty="0" smtClean="0"/>
              <a:t>When must a receiver process an extension?</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smtClean="0"/>
              <a:t>Profile:</a:t>
            </a:r>
            <a:br>
              <a:rPr lang="nl-NL" sz="1600" i="1" dirty="0" smtClean="0"/>
            </a:br>
            <a:r>
              <a:rPr lang="nl-NL" sz="1600" dirty="0" smtClean="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smtClean="0"/>
              <a:t>Tag:</a:t>
            </a:r>
            <a:br>
              <a:rPr lang="nl-NL" sz="1600" i="1" dirty="0" smtClean="0"/>
            </a:br>
            <a:r>
              <a:rPr lang="nl-NL" sz="1600" dirty="0" smtClean="0"/>
              <a:t>http://example.org/fhir/Status#Test</a:t>
            </a: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Tags (cont’d)</a:t>
            </a:r>
            <a:endParaRPr lang="en-CA" dirty="0"/>
          </a:p>
        </p:txBody>
      </p:sp>
      <p:sp>
        <p:nvSpPr>
          <p:cNvPr id="3" name="Content Placeholder 2"/>
          <p:cNvSpPr>
            <a:spLocks noGrp="1"/>
          </p:cNvSpPr>
          <p:nvPr>
            <p:ph idx="1"/>
          </p:nvPr>
        </p:nvSpPr>
        <p:spPr/>
        <p:txBody>
          <a:bodyPr/>
          <a:lstStyle/>
          <a:p>
            <a:pPr lvl="0"/>
            <a:r>
              <a:rPr lang="en-US" noProof="0" dirty="0" smtClean="0"/>
              <a:t>Allow data to be attached to a resource “outside” the resource</a:t>
            </a:r>
          </a:p>
          <a:p>
            <a:pPr lvl="1"/>
            <a:r>
              <a:rPr lang="en-US" noProof="0" dirty="0" smtClean="0"/>
              <a:t>Doesn’t break signature when added/changed</a:t>
            </a:r>
          </a:p>
          <a:p>
            <a:pPr lvl="1"/>
            <a:r>
              <a:rPr lang="en-US" dirty="0" smtClean="0"/>
              <a:t>3 types:</a:t>
            </a:r>
          </a:p>
          <a:p>
            <a:pPr lvl="2"/>
            <a:r>
              <a:rPr lang="en-US" noProof="0" dirty="0" smtClean="0"/>
              <a:t>Security</a:t>
            </a:r>
          </a:p>
          <a:p>
            <a:pPr lvl="2"/>
            <a:r>
              <a:rPr lang="en-US" dirty="0" smtClean="0"/>
              <a:t>Profile</a:t>
            </a:r>
          </a:p>
          <a:p>
            <a:pPr lvl="2"/>
            <a:r>
              <a:rPr lang="en-US" noProof="0" dirty="0" smtClean="0"/>
              <a:t>General (workflow, etc.)</a:t>
            </a:r>
          </a:p>
          <a:p>
            <a:pPr lvl="1"/>
            <a:r>
              <a:rPr lang="en-US" noProof="0" dirty="0" smtClean="0"/>
              <a:t>Require business agreement</a:t>
            </a:r>
          </a:p>
          <a:p>
            <a:pPr lvl="2"/>
            <a:r>
              <a:rPr lang="en-US" noProof="0" dirty="0" smtClean="0"/>
              <a:t>Can’t search by tag if authors don’t include them</a:t>
            </a:r>
          </a:p>
          <a:p>
            <a:pPr lvl="3"/>
            <a:r>
              <a:rPr lang="en-US" noProof="0" dirty="0" smtClean="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Tag decisions</a:t>
            </a:r>
            <a:endParaRPr lang="en-US" noProof="0" dirty="0"/>
          </a:p>
        </p:txBody>
      </p:sp>
      <p:sp>
        <p:nvSpPr>
          <p:cNvPr id="3" name="Content Placeholder 2"/>
          <p:cNvSpPr>
            <a:spLocks noGrp="1"/>
          </p:cNvSpPr>
          <p:nvPr>
            <p:ph idx="1"/>
          </p:nvPr>
        </p:nvSpPr>
        <p:spPr/>
        <p:txBody>
          <a:bodyPr/>
          <a:lstStyle/>
          <a:p>
            <a:r>
              <a:rPr lang="en-US" noProof="0" dirty="0" smtClean="0"/>
              <a:t>Tag vs. extension?</a:t>
            </a:r>
          </a:p>
          <a:p>
            <a:pPr lvl="1"/>
            <a:r>
              <a:rPr lang="en-US" noProof="0" dirty="0" smtClean="0"/>
              <a:t>Use</a:t>
            </a:r>
            <a:r>
              <a:rPr lang="en-US" baseline="0" noProof="0" dirty="0" smtClean="0"/>
              <a:t> extension if:</a:t>
            </a:r>
          </a:p>
          <a:p>
            <a:pPr lvl="2"/>
            <a:r>
              <a:rPr lang="en-US" noProof="0" dirty="0" smtClean="0"/>
              <a:t>Element</a:t>
            </a:r>
            <a:r>
              <a:rPr lang="en-US" baseline="0" noProof="0" dirty="0" smtClean="0"/>
              <a:t> is associated with the business object rather than electronic record</a:t>
            </a:r>
          </a:p>
          <a:p>
            <a:pPr lvl="2"/>
            <a:r>
              <a:rPr lang="en-US" noProof="0" dirty="0" smtClean="0"/>
              <a:t>Part of attested content of resource</a:t>
            </a:r>
          </a:p>
          <a:p>
            <a:pPr lvl="2"/>
            <a:r>
              <a:rPr lang="en-US" noProof="0" dirty="0" smtClean="0"/>
              <a:t>Should be included in narrative</a:t>
            </a:r>
          </a:p>
          <a:p>
            <a:pPr lvl="2"/>
            <a:r>
              <a:rPr lang="en-US" noProof="0" dirty="0" smtClean="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Syntaxes</a:t>
            </a:r>
            <a:endParaRPr lang="en-US" dirty="0"/>
          </a:p>
        </p:txBody>
      </p:sp>
      <p:sp>
        <p:nvSpPr>
          <p:cNvPr id="6" name="Text Placeholder 5"/>
          <p:cNvSpPr>
            <a:spLocks noGrp="1"/>
          </p:cNvSpPr>
          <p:nvPr>
            <p:ph type="body" idx="1"/>
          </p:nvPr>
        </p:nvSpPr>
        <p:spPr/>
        <p:txBody>
          <a:bodyPr/>
          <a:lstStyle/>
          <a:p>
            <a:r>
              <a:rPr lang="en-US" dirty="0" smtClean="0"/>
              <a:t>Xml</a:t>
            </a:r>
            <a:endParaRPr lang="en-US" dirty="0"/>
          </a:p>
        </p:txBody>
      </p:sp>
      <p:sp>
        <p:nvSpPr>
          <p:cNvPr id="7" name="Content Placeholder 6"/>
          <p:cNvSpPr>
            <a:spLocks noGrp="1"/>
          </p:cNvSpPr>
          <p:nvPr>
            <p:ph sz="half" idx="2"/>
          </p:nvPr>
        </p:nvSpPr>
        <p:spPr/>
        <p:txBody>
          <a:bodyPr/>
          <a:lstStyle/>
          <a:p>
            <a:pPr marL="0" indent="0">
              <a:buNone/>
            </a:pPr>
            <a:r>
              <a:rPr lang="nl-NL" sz="2000" dirty="0" smtClean="0">
                <a:latin typeface="Courier New" pitchFamily="49" charset="0"/>
                <a:cs typeface="Courier New" pitchFamily="49" charset="0"/>
              </a:rPr>
              <a:t>&lt;XXX xmlns=“urn:foo”&gt;</a:t>
            </a:r>
          </a:p>
          <a:p>
            <a:pPr marL="0" indent="0">
              <a:buNone/>
            </a:pPr>
            <a:r>
              <a:rPr lang="nl-NL" sz="2000" dirty="0" smtClean="0">
                <a:latin typeface="Courier New" pitchFamily="49" charset="0"/>
                <a:cs typeface="Courier New" pitchFamily="49" charset="0"/>
              </a:rPr>
              <a:t>    &lt;B a=“c” /&gt;</a:t>
            </a:r>
          </a:p>
          <a:p>
            <a:pPr marL="0" indent="0">
              <a:buNone/>
            </a:pPr>
            <a:r>
              <a:rPr lang="nl-NL" sz="2000" dirty="0" smtClean="0">
                <a:latin typeface="Courier New" pitchFamily="49" charset="0"/>
                <a:cs typeface="Courier New" pitchFamily="49" charset="0"/>
              </a:rPr>
              <a:t>    &lt;C&gt;One&lt;/C&gt;</a:t>
            </a:r>
          </a:p>
          <a:p>
            <a:pPr marL="0" indent="0">
              <a:buNone/>
            </a:pPr>
            <a:r>
              <a:rPr lang="nl-NL" sz="2000" dirty="0" smtClean="0">
                <a:latin typeface="Courier New" pitchFamily="49" charset="0"/>
                <a:cs typeface="Courier New" pitchFamily="49" charset="0"/>
              </a:rPr>
              <a:t>    &lt;C&gt;Two&lt;/C&gt;</a:t>
            </a:r>
          </a:p>
          <a:p>
            <a:pPr marL="0" indent="0">
              <a:buNone/>
            </a:pPr>
            <a:r>
              <a:rPr lang="nl-NL" sz="2000" dirty="0" smtClean="0">
                <a:latin typeface="Courier New" pitchFamily="49" charset="0"/>
                <a:cs typeface="Courier New" pitchFamily="49" charset="0"/>
              </a:rPr>
              <a:t>    &lt;D&gt;One&lt;/D&gt;</a:t>
            </a:r>
          </a:p>
          <a:p>
            <a:pPr marL="0" indent="0">
              <a:buNone/>
            </a:pPr>
            <a:r>
              <a:rPr lang="nl-NL" sz="2000" dirty="0" smtClean="0">
                <a:latin typeface="Courier New" pitchFamily="49" charset="0"/>
                <a:cs typeface="Courier New" pitchFamily="49" charset="0"/>
              </a:rPr>
              <a:t>    &lt;div&gt;Not &lt;b&gt;so&lt;/b&gt;</a:t>
            </a:r>
            <a:br>
              <a:rPr lang="nl-NL" sz="2000" dirty="0" smtClean="0">
                <a:latin typeface="Courier New" pitchFamily="49" charset="0"/>
                <a:cs typeface="Courier New" pitchFamily="49" charset="0"/>
              </a:rPr>
            </a:br>
            <a:r>
              <a:rPr lang="nl-NL" sz="2000" dirty="0" smtClean="0">
                <a:latin typeface="Courier New" pitchFamily="49" charset="0"/>
                <a:cs typeface="Courier New" pitchFamily="49" charset="0"/>
              </a:rPr>
              <a:t>    easy&lt;/div&gt;</a:t>
            </a:r>
          </a:p>
          <a:p>
            <a:pPr marL="0" indent="0">
              <a:buNone/>
            </a:pPr>
            <a:r>
              <a:rPr lang="nl-NL" sz="2000" dirty="0" smtClean="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smtClean="0"/>
              <a:t>JSON</a:t>
            </a:r>
            <a:endParaRPr lang="en-US" dirty="0"/>
          </a:p>
        </p:txBody>
      </p:sp>
      <p:sp>
        <p:nvSpPr>
          <p:cNvPr id="9" name="Content Placeholder 8"/>
          <p:cNvSpPr>
            <a:spLocks noGrp="1"/>
          </p:cNvSpPr>
          <p:nvPr>
            <p:ph sz="quarter" idx="4"/>
          </p:nvPr>
        </p:nvSpPr>
        <p:spPr/>
        <p:txBody>
          <a:bodyPr/>
          <a:lstStyle/>
          <a:p>
            <a:pPr marL="0" indent="0">
              <a:buNone/>
            </a:pPr>
            <a:r>
              <a:rPr lang="nl-NL" sz="2000" dirty="0" smtClean="0">
                <a:latin typeface="Courier New" pitchFamily="49" charset="0"/>
                <a:cs typeface="Courier New" pitchFamily="49" charset="0"/>
              </a:rPr>
              <a:t>{ “B”: { “a” : “c” },</a:t>
            </a:r>
          </a:p>
          <a:p>
            <a:pPr marL="0" indent="0">
              <a:buNone/>
            </a:pPr>
            <a:r>
              <a:rPr lang="nl-NL" sz="2000" dirty="0" smtClean="0">
                <a:latin typeface="Courier New" pitchFamily="49" charset="0"/>
                <a:cs typeface="Courier New" pitchFamily="49" charset="0"/>
              </a:rPr>
              <a:t>  “C”: [ “One”, “Two” ],</a:t>
            </a:r>
          </a:p>
          <a:p>
            <a:pPr marL="0" indent="0">
              <a:buNone/>
            </a:pPr>
            <a:r>
              <a:rPr lang="nl-NL" sz="2000" dirty="0" smtClean="0">
                <a:latin typeface="Courier New" pitchFamily="49" charset="0"/>
                <a:cs typeface="Courier New" pitchFamily="49" charset="0"/>
              </a:rPr>
              <a:t>  “D” : [ “One” ],</a:t>
            </a:r>
          </a:p>
          <a:p>
            <a:pPr marL="0" indent="0">
              <a:buNone/>
            </a:pPr>
            <a:r>
              <a:rPr lang="nl-NL" sz="2000" dirty="0" smtClean="0">
                <a:latin typeface="Courier New" pitchFamily="49" charset="0"/>
                <a:cs typeface="Courier New" pitchFamily="49" charset="0"/>
              </a:rPr>
              <a:t>  “div” : {</a:t>
            </a:r>
          </a:p>
          <a:p>
            <a:pPr marL="0" indent="0">
              <a:buNone/>
            </a:pPr>
            <a:r>
              <a:rPr lang="nl-NL" sz="2000" dirty="0" smtClean="0">
                <a:latin typeface="Courier New" pitchFamily="49" charset="0"/>
                <a:cs typeface="Courier New" pitchFamily="49" charset="0"/>
              </a:rPr>
              <a:t>    “</a:t>
            </a:r>
            <a:r>
              <a:rPr lang="nl-NL" sz="2000" dirty="0" err="1" smtClean="0">
                <a:latin typeface="Courier New" pitchFamily="49" charset="0"/>
                <a:cs typeface="Courier New" pitchFamily="49" charset="0"/>
              </a:rPr>
              <a:t>text-before</a:t>
            </a:r>
            <a:r>
              <a:rPr lang="nl-NL" sz="2000" dirty="0" smtClean="0">
                <a:latin typeface="Courier New" pitchFamily="49" charset="0"/>
                <a:cs typeface="Courier New" pitchFamily="49" charset="0"/>
              </a:rPr>
              <a:t>”:“</a:t>
            </a:r>
            <a:r>
              <a:rPr lang="nl-NL" sz="2000" dirty="0" err="1" smtClean="0">
                <a:latin typeface="Courier New" pitchFamily="49" charset="0"/>
                <a:cs typeface="Courier New" pitchFamily="49" charset="0"/>
              </a:rPr>
              <a:t>Not</a:t>
            </a:r>
            <a:r>
              <a:rPr lang="nl-NL" sz="2000" dirty="0" smtClean="0">
                <a:latin typeface="Courier New" pitchFamily="49" charset="0"/>
                <a:cs typeface="Courier New" pitchFamily="49" charset="0"/>
              </a:rPr>
              <a:t> ”,</a:t>
            </a:r>
          </a:p>
          <a:p>
            <a:pPr marL="0" indent="0">
              <a:buNone/>
            </a:pPr>
            <a:r>
              <a:rPr lang="nl-NL" sz="2000" dirty="0" smtClean="0">
                <a:latin typeface="Courier New" pitchFamily="49" charset="0"/>
                <a:cs typeface="Courier New" pitchFamily="49" charset="0"/>
              </a:rPr>
              <a:t>    b:“so”,</a:t>
            </a:r>
          </a:p>
          <a:p>
            <a:pPr marL="0" indent="0">
              <a:buNone/>
            </a:pPr>
            <a:r>
              <a:rPr lang="nl-NL" sz="2000" dirty="0" smtClean="0">
                <a:latin typeface="Courier New" pitchFamily="49" charset="0"/>
                <a:cs typeface="Courier New" pitchFamily="49" charset="0"/>
              </a:rPr>
              <a:t>    “text-after”:“easy”}</a:t>
            </a:r>
          </a:p>
          <a:p>
            <a:pPr marL="0" indent="0">
              <a:buNone/>
            </a:pPr>
            <a:r>
              <a:rPr lang="nl-NL" sz="2000" dirty="0" smtClean="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Syntaxes (cont’d)</a:t>
            </a:r>
            <a:endParaRPr lang="en-US" noProof="0" dirty="0"/>
          </a:p>
        </p:txBody>
      </p:sp>
      <p:sp>
        <p:nvSpPr>
          <p:cNvPr id="3" name="Content Placeholder 2"/>
          <p:cNvSpPr>
            <a:spLocks noGrp="1"/>
          </p:cNvSpPr>
          <p:nvPr>
            <p:ph idx="1"/>
          </p:nvPr>
        </p:nvSpPr>
        <p:spPr/>
        <p:txBody>
          <a:bodyPr/>
          <a:lstStyle/>
          <a:p>
            <a:pPr lvl="0"/>
            <a:r>
              <a:rPr lang="en-US" sz="2800" noProof="0" dirty="0" smtClean="0"/>
              <a:t>Multiple representations</a:t>
            </a:r>
          </a:p>
          <a:p>
            <a:pPr lvl="1"/>
            <a:r>
              <a:rPr lang="en-US" sz="2300" noProof="0" dirty="0" smtClean="0"/>
              <a:t>XML or JSON</a:t>
            </a:r>
          </a:p>
          <a:p>
            <a:pPr lvl="2"/>
            <a:r>
              <a:rPr lang="en-US" sz="2200" noProof="0" dirty="0" smtClean="0"/>
              <a:t>RDF in progress</a:t>
            </a:r>
          </a:p>
          <a:p>
            <a:r>
              <a:rPr lang="en-US" noProof="0" dirty="0" smtClean="0"/>
              <a:t>Reference implementations support both and conversion between</a:t>
            </a:r>
          </a:p>
          <a:p>
            <a:pPr lvl="1"/>
            <a:r>
              <a:rPr lang="en-US" noProof="0" dirty="0" smtClean="0"/>
              <a:t>Maximizes interoperability</a:t>
            </a:r>
          </a:p>
          <a:p>
            <a:pPr lvl="1"/>
            <a:r>
              <a:rPr lang="en-US" noProof="0" dirty="0" smtClean="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Syntax decisions</a:t>
            </a:r>
            <a:endParaRPr lang="en-US" noProof="0" dirty="0"/>
          </a:p>
        </p:txBody>
      </p:sp>
      <p:sp>
        <p:nvSpPr>
          <p:cNvPr id="3" name="Content Placeholder 2"/>
          <p:cNvSpPr>
            <a:spLocks noGrp="1"/>
          </p:cNvSpPr>
          <p:nvPr>
            <p:ph idx="1"/>
          </p:nvPr>
        </p:nvSpPr>
        <p:spPr/>
        <p:txBody>
          <a:bodyPr/>
          <a:lstStyle/>
          <a:p>
            <a:pPr lvl="0"/>
            <a:r>
              <a:rPr lang="en-US" sz="2800" noProof="0" dirty="0" smtClean="0"/>
              <a:t>What syntax should be used when?</a:t>
            </a:r>
          </a:p>
          <a:p>
            <a:pPr lvl="1"/>
            <a:r>
              <a:rPr lang="en-US" sz="2400" noProof="0" dirty="0" smtClean="0"/>
              <a:t>XML </a:t>
            </a:r>
            <a:r>
              <a:rPr lang="en-US" sz="2400" dirty="0" smtClean="0"/>
              <a:t>used to be</a:t>
            </a:r>
            <a:r>
              <a:rPr lang="en-US" sz="2400" noProof="0" dirty="0" smtClean="0"/>
              <a:t> required for servers</a:t>
            </a:r>
          </a:p>
          <a:p>
            <a:pPr lvl="2"/>
            <a:r>
              <a:rPr lang="en-US" sz="2000" noProof="0" dirty="0" smtClean="0"/>
              <a:t>Now implementer’s choice</a:t>
            </a:r>
          </a:p>
          <a:p>
            <a:pPr lvl="1"/>
            <a:r>
              <a:rPr lang="en-US" sz="2400" noProof="0" dirty="0" smtClean="0"/>
              <a:t>XML provides broader tools</a:t>
            </a:r>
          </a:p>
          <a:p>
            <a:pPr lvl="2"/>
            <a:r>
              <a:rPr lang="en-US" sz="2200" noProof="0" dirty="0" smtClean="0"/>
              <a:t>XSLT, schema, </a:t>
            </a:r>
            <a:r>
              <a:rPr lang="en-US" sz="2200" noProof="0" dirty="0" err="1" smtClean="0"/>
              <a:t>XPath</a:t>
            </a:r>
            <a:endParaRPr lang="en-US" sz="2200" noProof="0" dirty="0" smtClean="0"/>
          </a:p>
          <a:p>
            <a:pPr lvl="1"/>
            <a:r>
              <a:rPr lang="en-US" sz="2400" noProof="0" dirty="0" smtClean="0"/>
              <a:t>JSON uses less bandwidth, more natural for mobile</a:t>
            </a:r>
          </a:p>
          <a:p>
            <a:pPr lvl="1"/>
            <a:r>
              <a:rPr lang="en-US" sz="2400" noProof="0" dirty="0" smtClean="0"/>
              <a:t>RDF is niche</a:t>
            </a:r>
          </a:p>
          <a:p>
            <a:pPr lvl="1"/>
            <a:r>
              <a:rPr lang="en-US" noProof="0" dirty="0" smtClean="0"/>
              <a:t>ideally, servers support all</a:t>
            </a:r>
          </a:p>
          <a:p>
            <a:pPr lvl="2"/>
            <a:r>
              <a:rPr lang="en-US" noProof="0" dirty="0" smtClean="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Agenda</a:t>
            </a:r>
            <a:endParaRPr lang="en-CA" dirty="0"/>
          </a:p>
        </p:txBody>
      </p:sp>
      <p:sp>
        <p:nvSpPr>
          <p:cNvPr id="3" name="Content Placeholder 2"/>
          <p:cNvSpPr>
            <a:spLocks noGrp="1"/>
          </p:cNvSpPr>
          <p:nvPr>
            <p:ph idx="1"/>
          </p:nvPr>
        </p:nvSpPr>
        <p:spPr/>
        <p:txBody>
          <a:bodyPr/>
          <a:lstStyle/>
          <a:p>
            <a:r>
              <a:rPr lang="en-CA" dirty="0" smtClean="0"/>
              <a:t>Paradigms &amp; Architecture approaches</a:t>
            </a:r>
          </a:p>
          <a:p>
            <a:r>
              <a:rPr lang="en-CA" dirty="0" smtClean="0"/>
              <a:t>FHIR Features &amp; Architecture decision</a:t>
            </a:r>
          </a:p>
          <a:p>
            <a:r>
              <a:rPr lang="en-CA" dirty="0" smtClean="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Signatures</a:t>
            </a:r>
            <a:endParaRPr lang="en-US" noProof="0" dirty="0"/>
          </a:p>
        </p:txBody>
      </p:sp>
      <p:sp>
        <p:nvSpPr>
          <p:cNvPr id="3" name="Content Placeholder 2"/>
          <p:cNvSpPr>
            <a:spLocks noGrp="1"/>
          </p:cNvSpPr>
          <p:nvPr>
            <p:ph idx="1"/>
          </p:nvPr>
        </p:nvSpPr>
        <p:spPr/>
        <p:txBody>
          <a:bodyPr/>
          <a:lstStyle/>
          <a:p>
            <a:pPr lvl="0"/>
            <a:r>
              <a:rPr lang="en-US" sz="2800" noProof="0" dirty="0" smtClean="0"/>
              <a:t>Three ways to digitally sign content</a:t>
            </a:r>
          </a:p>
          <a:p>
            <a:pPr lvl="1"/>
            <a:r>
              <a:rPr lang="en-US" sz="2400" noProof="0" dirty="0" smtClean="0"/>
              <a:t>Sign bundle (Message or Document)</a:t>
            </a:r>
          </a:p>
          <a:p>
            <a:pPr lvl="1"/>
            <a:r>
              <a:rPr lang="en-US" sz="2400" noProof="0" dirty="0" smtClean="0"/>
              <a:t>Sign resource version using Provenance resource</a:t>
            </a:r>
          </a:p>
          <a:p>
            <a:pPr lvl="2"/>
            <a:r>
              <a:rPr lang="en-US" sz="2000" noProof="0" dirty="0" smtClean="0"/>
              <a:t>Limited to data integrity</a:t>
            </a:r>
          </a:p>
          <a:p>
            <a:pPr lvl="1"/>
            <a:r>
              <a:rPr lang="en-US" sz="2400" noProof="0" dirty="0" smtClean="0"/>
              <a:t>Extension (for more complete signature)</a:t>
            </a:r>
          </a:p>
          <a:p>
            <a:r>
              <a:rPr lang="en-US" sz="2800" noProof="0" dirty="0" smtClean="0"/>
              <a:t>No requirement to sign content</a:t>
            </a:r>
          </a:p>
          <a:p>
            <a:pPr lvl="1"/>
            <a:r>
              <a:rPr lang="en-US" sz="2400" noProof="0" dirty="0" smtClean="0"/>
              <a:t>Signatures are just one mechanism of ensuring data integrity and/or non-repudiation</a:t>
            </a:r>
          </a:p>
          <a:p>
            <a:pPr lvl="0"/>
            <a:r>
              <a:rPr lang="en-US" sz="2800" noProof="0" dirty="0" smtClean="0"/>
              <a:t>Signatures may not hold when converting between different syntaxes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Reference libraries</a:t>
            </a:r>
            <a:endParaRPr lang="en-US" noProof="0" dirty="0"/>
          </a:p>
        </p:txBody>
      </p:sp>
      <p:sp>
        <p:nvSpPr>
          <p:cNvPr id="3" name="Content Placeholder 2"/>
          <p:cNvSpPr>
            <a:spLocks noGrp="1"/>
          </p:cNvSpPr>
          <p:nvPr>
            <p:ph idx="1"/>
          </p:nvPr>
        </p:nvSpPr>
        <p:spPr/>
        <p:txBody>
          <a:bodyPr/>
          <a:lstStyle/>
          <a:p>
            <a:pPr lvl="0"/>
            <a:r>
              <a:rPr lang="en-US" noProof="0" dirty="0" smtClean="0"/>
              <a:t>Currently 5:</a:t>
            </a:r>
          </a:p>
          <a:p>
            <a:pPr lvl="1"/>
            <a:r>
              <a:rPr lang="en-US" noProof="0" dirty="0" smtClean="0"/>
              <a:t>C#, Java, Pascal (Delphi), </a:t>
            </a:r>
            <a:r>
              <a:rPr lang="en-US" noProof="0" dirty="0" err="1" smtClean="0"/>
              <a:t>Javascript</a:t>
            </a:r>
            <a:r>
              <a:rPr lang="en-US" noProof="0" dirty="0" smtClean="0"/>
              <a:t>, Swift</a:t>
            </a:r>
          </a:p>
          <a:p>
            <a:pPr lvl="1"/>
            <a:r>
              <a:rPr lang="en-US" noProof="0" dirty="0" smtClean="0"/>
              <a:t>More to come?</a:t>
            </a:r>
          </a:p>
          <a:p>
            <a:pPr lvl="0"/>
            <a:r>
              <a:rPr lang="en-US" noProof="0" dirty="0" smtClean="0"/>
              <a:t>Handle parsing, serialization, validation, etc.</a:t>
            </a:r>
          </a:p>
          <a:p>
            <a:pPr lvl="0"/>
            <a:r>
              <a:rPr lang="en-US" noProof="0" dirty="0" smtClean="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Reference library decisions</a:t>
            </a:r>
            <a:endParaRPr lang="en-US" noProof="0" dirty="0"/>
          </a:p>
        </p:txBody>
      </p:sp>
      <p:sp>
        <p:nvSpPr>
          <p:cNvPr id="3" name="Content Placeholder 2"/>
          <p:cNvSpPr>
            <a:spLocks noGrp="1"/>
          </p:cNvSpPr>
          <p:nvPr>
            <p:ph idx="1"/>
          </p:nvPr>
        </p:nvSpPr>
        <p:spPr/>
        <p:txBody>
          <a:bodyPr/>
          <a:lstStyle/>
          <a:p>
            <a:pPr lvl="0"/>
            <a:r>
              <a:rPr lang="en-US" noProof="0" dirty="0" smtClean="0"/>
              <a:t>Use a reference library vs. build your own?</a:t>
            </a:r>
          </a:p>
          <a:p>
            <a:pPr lvl="1"/>
            <a:r>
              <a:rPr lang="en-US" noProof="0" dirty="0" smtClean="0"/>
              <a:t>Same criteria as any other “build vs. reuse”</a:t>
            </a:r>
          </a:p>
          <a:p>
            <a:pPr lvl="1"/>
            <a:r>
              <a:rPr lang="en-US" noProof="0" dirty="0" smtClean="0"/>
              <a:t>Build costs more, but more tuned</a:t>
            </a:r>
          </a:p>
          <a:p>
            <a:pPr lvl="1"/>
            <a:r>
              <a:rPr lang="en-US" noProof="0" dirty="0" smtClean="0"/>
              <a:t>At minimum, consult reference implementations to ensure you don’t miss nuances of specification</a:t>
            </a:r>
          </a:p>
          <a:p>
            <a:pPr lvl="0"/>
            <a:r>
              <a:rPr lang="en-US" noProof="0" dirty="0" smtClean="0"/>
              <a:t>How often to update?</a:t>
            </a:r>
          </a:p>
          <a:p>
            <a:pPr lvl="1"/>
            <a:r>
              <a:rPr lang="en-US" noProof="0" dirty="0" smtClean="0"/>
              <a:t>Reference libraries changing frequently</a:t>
            </a:r>
          </a:p>
          <a:p>
            <a:pPr lvl="1"/>
            <a:r>
              <a:rPr lang="en-US" noProof="0" dirty="0" smtClean="0"/>
              <a:t>Will need to manage updates, especially given that custom code is likely resting on top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Conformance resources</a:t>
            </a:r>
            <a:endParaRPr lang="en-US" noProof="0" dirty="0"/>
          </a:p>
        </p:txBody>
      </p:sp>
      <p:sp>
        <p:nvSpPr>
          <p:cNvPr id="3" name="Content Placeholder 2"/>
          <p:cNvSpPr>
            <a:spLocks noGrp="1"/>
          </p:cNvSpPr>
          <p:nvPr>
            <p:ph idx="1"/>
          </p:nvPr>
        </p:nvSpPr>
        <p:spPr/>
        <p:txBody>
          <a:bodyPr/>
          <a:lstStyle/>
          <a:p>
            <a:pPr lvl="0"/>
            <a:r>
              <a:rPr lang="en-US" sz="3100" noProof="0" dirty="0" smtClean="0">
                <a:solidFill>
                  <a:schemeClr val="tx1"/>
                </a:solidFill>
                <a:effectLst/>
                <a:latin typeface="+mn-lt"/>
                <a:ea typeface="+mn-ea"/>
                <a:cs typeface="+mn-cs"/>
              </a:rPr>
              <a:t>Conformance, ValueSet, </a:t>
            </a:r>
            <a:r>
              <a:rPr lang="en-US" sz="3100" noProof="0" dirty="0" err="1" smtClean="0">
                <a:solidFill>
                  <a:schemeClr val="tx1"/>
                </a:solidFill>
                <a:effectLst/>
                <a:latin typeface="+mn-lt"/>
                <a:ea typeface="+mn-ea"/>
                <a:cs typeface="+mn-cs"/>
              </a:rPr>
              <a:t>NamingSystem</a:t>
            </a:r>
            <a:r>
              <a:rPr lang="en-US" sz="3100" noProof="0" dirty="0" smtClean="0">
                <a:solidFill>
                  <a:schemeClr val="tx1"/>
                </a:solidFill>
                <a:effectLst/>
                <a:latin typeface="+mn-lt"/>
                <a:ea typeface="+mn-ea"/>
                <a:cs typeface="+mn-cs"/>
              </a:rPr>
              <a:t>, ConceptMap &amp; </a:t>
            </a:r>
            <a:r>
              <a:rPr lang="en-US" sz="3100" noProof="0" dirty="0" err="1" smtClean="0">
                <a:solidFill>
                  <a:schemeClr val="tx1"/>
                </a:solidFill>
                <a:effectLst/>
                <a:latin typeface="+mn-lt"/>
                <a:ea typeface="+mn-ea"/>
                <a:cs typeface="+mn-cs"/>
              </a:rPr>
              <a:t>StructureDefinition</a:t>
            </a:r>
            <a:endParaRPr lang="en-US" noProof="0" dirty="0" smtClean="0"/>
          </a:p>
          <a:p>
            <a:pPr lvl="1"/>
            <a:r>
              <a:rPr lang="en-US" noProof="0" dirty="0" smtClean="0"/>
              <a:t>Provide “metadata” for operation of systems</a:t>
            </a:r>
          </a:p>
          <a:p>
            <a:pPr lvl="2"/>
            <a:r>
              <a:rPr lang="en-US" noProof="0" dirty="0" smtClean="0"/>
              <a:t>Allow for “dynamic” configuration</a:t>
            </a:r>
          </a:p>
          <a:p>
            <a:pPr lvl="2"/>
            <a:r>
              <a:rPr lang="en-US" noProof="0" dirty="0" smtClean="0"/>
              <a:t>E.g. Rather than having hard-coded rules for allowed codes, required elements, look it up in ValueSet or Profile resource</a:t>
            </a:r>
          </a:p>
          <a:p>
            <a:pPr lvl="1"/>
            <a:r>
              <a:rPr lang="en-US" noProof="0" dirty="0" smtClean="0"/>
              <a:t>Can be hosted anywhere</a:t>
            </a:r>
          </a:p>
          <a:p>
            <a:pPr lvl="2"/>
            <a:r>
              <a:rPr lang="en-US" noProof="0" dirty="0" smtClean="0"/>
              <a:t>Do you require a local copy for performance reasons?  Perhaps synchronized copy via </a:t>
            </a:r>
            <a:br>
              <a:rPr lang="en-US" noProof="0" dirty="0" smtClean="0"/>
            </a:br>
            <a:r>
              <a:rPr lang="en-US" noProof="0" dirty="0" smtClean="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Conformance resources (cont’d)</a:t>
            </a:r>
            <a:endParaRPr lang="en-US" noProof="0" dirty="0"/>
          </a:p>
        </p:txBody>
      </p:sp>
      <p:sp>
        <p:nvSpPr>
          <p:cNvPr id="3" name="Content Placeholder 2"/>
          <p:cNvSpPr>
            <a:spLocks noGrp="1"/>
          </p:cNvSpPr>
          <p:nvPr>
            <p:ph idx="1"/>
          </p:nvPr>
        </p:nvSpPr>
        <p:spPr/>
        <p:txBody>
          <a:bodyPr/>
          <a:lstStyle/>
          <a:p>
            <a:pPr lvl="0"/>
            <a:r>
              <a:rPr lang="en-US" noProof="0" dirty="0" smtClean="0"/>
              <a:t>Often arranged in cascading hierarchy</a:t>
            </a:r>
          </a:p>
          <a:p>
            <a:pPr lvl="1"/>
            <a:r>
              <a:rPr lang="en-US" noProof="0" dirty="0" smtClean="0"/>
              <a:t>E.g. International value set, national value set, local value set</a:t>
            </a:r>
          </a:p>
          <a:p>
            <a:pPr lvl="1"/>
            <a:r>
              <a:rPr lang="en-US" noProof="0" dirty="0" smtClean="0"/>
              <a:t>Need to consider timeframe and mechanism for propagating changes from higher levels in the hierarchy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Bundles</a:t>
            </a:r>
            <a:endParaRPr lang="en-US"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Bundles (cont’d)</a:t>
            </a:r>
            <a:endParaRPr lang="en-US" noProof="0" dirty="0"/>
          </a:p>
        </p:txBody>
      </p:sp>
      <p:sp>
        <p:nvSpPr>
          <p:cNvPr id="3" name="Content Placeholder 2"/>
          <p:cNvSpPr>
            <a:spLocks noGrp="1"/>
          </p:cNvSpPr>
          <p:nvPr>
            <p:ph idx="1"/>
          </p:nvPr>
        </p:nvSpPr>
        <p:spPr/>
        <p:txBody>
          <a:bodyPr/>
          <a:lstStyle/>
          <a:p>
            <a:pPr lvl="0"/>
            <a:r>
              <a:rPr lang="en-US" noProof="0" dirty="0" smtClean="0"/>
              <a:t>Mechanism for messages, queries, transactions, query responses</a:t>
            </a:r>
          </a:p>
          <a:p>
            <a:pPr lvl="0"/>
            <a:r>
              <a:rPr lang="en-US" noProof="0" dirty="0" smtClean="0"/>
              <a:t>In theory, could regenerate a document from constituent parts, but:</a:t>
            </a:r>
          </a:p>
          <a:p>
            <a:pPr lvl="1"/>
            <a:r>
              <a:rPr lang="en-US" noProof="0" dirty="0" smtClean="0"/>
              <a:t>No clear boundary on what’s part of document vs. not</a:t>
            </a:r>
          </a:p>
          <a:p>
            <a:pPr lvl="1"/>
            <a:r>
              <a:rPr lang="en-US" noProof="0" dirty="0" smtClean="0"/>
              <a:t>No way to guarantee order of entries</a:t>
            </a:r>
          </a:p>
          <a:p>
            <a:pPr lvl="1"/>
            <a:r>
              <a:rPr lang="en-US" noProof="0" dirty="0" smtClean="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Bundle decisions</a:t>
            </a:r>
            <a:endParaRPr lang="en-US" noProof="0" dirty="0"/>
          </a:p>
        </p:txBody>
      </p:sp>
      <p:sp>
        <p:nvSpPr>
          <p:cNvPr id="3" name="Content Placeholder 2"/>
          <p:cNvSpPr>
            <a:spLocks noGrp="1"/>
          </p:cNvSpPr>
          <p:nvPr>
            <p:ph idx="1"/>
          </p:nvPr>
        </p:nvSpPr>
        <p:spPr/>
        <p:txBody>
          <a:bodyPr/>
          <a:lstStyle/>
          <a:p>
            <a:pPr lvl="0"/>
            <a:r>
              <a:rPr lang="en-US" noProof="0" dirty="0" smtClean="0"/>
              <a:t>Ids within a bundle</a:t>
            </a:r>
          </a:p>
          <a:p>
            <a:pPr lvl="1"/>
            <a:r>
              <a:rPr lang="en-US" noProof="0" dirty="0" smtClean="0"/>
              <a:t>Resources in bundles can be identified by UUID, server id or version-specific id</a:t>
            </a:r>
          </a:p>
          <a:p>
            <a:pPr lvl="1"/>
            <a:r>
              <a:rPr lang="en-US" noProof="0" dirty="0" smtClean="0"/>
              <a:t>Server ids allow information in a document to be linked to existing resources.</a:t>
            </a:r>
          </a:p>
          <a:p>
            <a:pPr lvl="1"/>
            <a:r>
              <a:rPr lang="en-US" noProof="0" dirty="0" smtClean="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Bundle</a:t>
            </a:r>
            <a:r>
              <a:rPr lang="en-US" baseline="0" noProof="0" dirty="0" smtClean="0"/>
              <a:t> decisions (cont’d)</a:t>
            </a:r>
            <a:endParaRPr lang="en-US" noProof="0" dirty="0"/>
          </a:p>
        </p:txBody>
      </p:sp>
      <p:sp>
        <p:nvSpPr>
          <p:cNvPr id="3" name="Content Placeholder 2"/>
          <p:cNvSpPr>
            <a:spLocks noGrp="1"/>
          </p:cNvSpPr>
          <p:nvPr>
            <p:ph idx="1"/>
          </p:nvPr>
        </p:nvSpPr>
        <p:spPr/>
        <p:txBody>
          <a:bodyPr/>
          <a:lstStyle/>
          <a:p>
            <a:pPr lvl="0"/>
            <a:r>
              <a:rPr lang="en-US" noProof="0" dirty="0" smtClean="0"/>
              <a:t>Where’s the resource – bundled, contained, remote?</a:t>
            </a:r>
          </a:p>
          <a:p>
            <a:pPr lvl="1"/>
            <a:r>
              <a:rPr lang="en-US" noProof="0" dirty="0" smtClean="0"/>
              <a:t>“contained” should only be used if resource can’t stand alone</a:t>
            </a:r>
          </a:p>
          <a:p>
            <a:pPr lvl="2"/>
            <a:r>
              <a:rPr lang="en-US" noProof="0" dirty="0" smtClean="0"/>
              <a:t>Can’t exist if parent is removed</a:t>
            </a:r>
          </a:p>
          <a:p>
            <a:pPr lvl="2"/>
            <a:r>
              <a:rPr lang="en-US" noProof="0" dirty="0" smtClean="0"/>
              <a:t>Not enough information to resolve</a:t>
            </a:r>
          </a:p>
          <a:p>
            <a:pPr lvl="1"/>
            <a:r>
              <a:rPr lang="en-US" noProof="0" dirty="0" smtClean="0"/>
              <a:t>In bundle for document if part of narrative rendering rules or want part if signed content</a:t>
            </a:r>
          </a:p>
          <a:p>
            <a:pPr lvl="1"/>
            <a:r>
              <a:rPr lang="en-US" noProof="0" dirty="0" smtClean="0"/>
              <a:t>In bundle for message if needed to process message and no separate query desired</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Apply it</a:t>
            </a:r>
            <a:endParaRPr lang="en-CA" dirty="0"/>
          </a:p>
        </p:txBody>
      </p:sp>
      <p:sp>
        <p:nvSpPr>
          <p:cNvPr id="3" name="Content Placeholder 2"/>
          <p:cNvSpPr>
            <a:spLocks noGrp="1"/>
          </p:cNvSpPr>
          <p:nvPr>
            <p:ph idx="1"/>
          </p:nvPr>
        </p:nvSpPr>
        <p:spPr/>
        <p:txBody>
          <a:bodyPr/>
          <a:lstStyle/>
          <a:p>
            <a:r>
              <a:rPr lang="en-CA" dirty="0" smtClean="0"/>
              <a:t>Which of the previous FHIR considerations are you going to pay particular attention to in your implementation?</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What Paradigm</a:t>
            </a:r>
            <a:endParaRPr lang="en-US" noProof="0" dirty="0"/>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t>Additional Considerations</a:t>
            </a:r>
            <a:endParaRPr lang="en-US" noProof="0" dirty="0"/>
          </a:p>
        </p:txBody>
      </p:sp>
      <p:sp>
        <p:nvSpPr>
          <p:cNvPr id="2" name="Text Placeholder 1"/>
          <p:cNvSpPr>
            <a:spLocks noGrp="1"/>
          </p:cNvSpPr>
          <p:nvPr>
            <p:ph type="body" idx="1"/>
          </p:nvPr>
        </p:nvSpPr>
        <p:spPr/>
        <p:txBody>
          <a:bodyPr/>
          <a:lstStyle/>
          <a:p>
            <a:pPr lvl="0"/>
            <a:endParaRPr lang="en-CA" dirty="0" smtClean="0"/>
          </a:p>
        </p:txBody>
      </p:sp>
    </p:spTree>
    <p:extLst>
      <p:ext uri="{BB962C8B-B14F-4D97-AF65-F5344CB8AC3E}">
        <p14:creationId xmlns:p14="http://schemas.microsoft.com/office/powerpoint/2010/main" val="24478887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Considerations</a:t>
            </a:r>
            <a:endParaRPr lang="en-CA" dirty="0"/>
          </a:p>
        </p:txBody>
      </p:sp>
      <p:sp>
        <p:nvSpPr>
          <p:cNvPr id="4" name="Content Placeholder 3"/>
          <p:cNvSpPr>
            <a:spLocks noGrp="1"/>
          </p:cNvSpPr>
          <p:nvPr>
            <p:ph idx="1"/>
          </p:nvPr>
        </p:nvSpPr>
        <p:spPr/>
        <p:txBody>
          <a:bodyPr/>
          <a:lstStyle/>
          <a:p>
            <a:r>
              <a:rPr lang="en-US" dirty="0" smtClean="0"/>
              <a:t>Resolving identity</a:t>
            </a:r>
          </a:p>
          <a:p>
            <a:r>
              <a:rPr lang="en-US" dirty="0" smtClean="0"/>
              <a:t>Missing data</a:t>
            </a:r>
          </a:p>
          <a:p>
            <a:r>
              <a:rPr lang="en-US" dirty="0" smtClean="0"/>
              <a:t>Looping</a:t>
            </a:r>
          </a:p>
          <a:p>
            <a:r>
              <a:rPr lang="en-US" dirty="0" smtClean="0"/>
              <a:t>Variable server capabilities</a:t>
            </a:r>
          </a:p>
          <a:p>
            <a:r>
              <a:rPr lang="en-US" dirty="0" smtClean="0"/>
              <a:t>Prohibiting data elements</a:t>
            </a:r>
          </a:p>
          <a:p>
            <a:r>
              <a:rPr lang="en-US" dirty="0" smtClean="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Resolving identity</a:t>
            </a:r>
            <a:endParaRPr lang="en-US" noProof="0" dirty="0"/>
          </a:p>
        </p:txBody>
      </p:sp>
      <p:sp>
        <p:nvSpPr>
          <p:cNvPr id="3" name="Text Placeholder 2"/>
          <p:cNvSpPr>
            <a:spLocks noGrp="1"/>
          </p:cNvSpPr>
          <p:nvPr>
            <p:ph idx="1"/>
          </p:nvPr>
        </p:nvSpPr>
        <p:spPr/>
        <p:txBody>
          <a:bodyPr/>
          <a:lstStyle/>
          <a:p>
            <a:pPr lvl="0"/>
            <a:r>
              <a:rPr lang="en-US" sz="2800" noProof="0" dirty="0" smtClean="0"/>
              <a:t>Resource is electronic representation of real-world object</a:t>
            </a:r>
          </a:p>
          <a:p>
            <a:pPr lvl="0"/>
            <a:r>
              <a:rPr lang="en-US" sz="2800" noProof="0" dirty="0" smtClean="0"/>
              <a:t>Can have multiple resource instances for same real-world object</a:t>
            </a:r>
          </a:p>
          <a:p>
            <a:pPr lvl="1"/>
            <a:r>
              <a:rPr lang="en-US" sz="2400" noProof="0" dirty="0" smtClean="0"/>
              <a:t>Different servers or sometimes even same server</a:t>
            </a:r>
          </a:p>
          <a:p>
            <a:pPr lvl="1"/>
            <a:r>
              <a:rPr lang="en-US" sz="2400" noProof="0" dirty="0" smtClean="0"/>
              <a:t>Ids for same resource on different servers can be completely different</a:t>
            </a:r>
          </a:p>
          <a:p>
            <a:pPr lvl="1"/>
            <a:r>
              <a:rPr lang="en-US" sz="2400" noProof="0" dirty="0" smtClean="0"/>
              <a:t>Data on different servers can also vary</a:t>
            </a:r>
          </a:p>
          <a:p>
            <a:pPr lvl="0"/>
            <a:r>
              <a:rPr lang="en-US" sz="2800" noProof="0" dirty="0" smtClean="0"/>
              <a:t>One resource multiple sites (with different ids)</a:t>
            </a:r>
          </a:p>
          <a:p>
            <a:pPr lvl="0"/>
            <a:r>
              <a:rPr lang="en-US" sz="2800" noProof="0" dirty="0" smtClean="0"/>
              <a:t>Available data may vary</a:t>
            </a:r>
            <a:endParaRPr lang="en-US" sz="2800" noProof="0" dirty="0"/>
          </a:p>
        </p:txBody>
      </p:sp>
    </p:spTree>
    <p:extLst>
      <p:ext uri="{BB962C8B-B14F-4D97-AF65-F5344CB8AC3E}">
        <p14:creationId xmlns:p14="http://schemas.microsoft.com/office/powerpoint/2010/main" val="19317020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Resolving identity (cont’d)</a:t>
            </a:r>
            <a:endParaRPr lang="en-US" noProof="0" dirty="0"/>
          </a:p>
        </p:txBody>
      </p:sp>
      <p:sp>
        <p:nvSpPr>
          <p:cNvPr id="3" name="Content Placeholder 2"/>
          <p:cNvSpPr>
            <a:spLocks noGrp="1"/>
          </p:cNvSpPr>
          <p:nvPr>
            <p:ph idx="1"/>
          </p:nvPr>
        </p:nvSpPr>
        <p:spPr/>
        <p:txBody>
          <a:bodyPr/>
          <a:lstStyle/>
          <a:p>
            <a:pPr lvl="0"/>
            <a:r>
              <a:rPr lang="en-US" noProof="0" dirty="0" smtClean="0"/>
              <a:t>Matching resources within and across servers is generally accomplished by business id (“identifier”)</a:t>
            </a:r>
          </a:p>
          <a:p>
            <a:r>
              <a:rPr lang="en-US" noProof="0" dirty="0" smtClean="0"/>
              <a:t>May also have business “version”</a:t>
            </a:r>
          </a:p>
          <a:p>
            <a:pPr lvl="1"/>
            <a:r>
              <a:rPr lang="en-US" noProof="0" dirty="0" smtClean="0"/>
              <a:t>Rules over changing business version are domain-dependent.  </a:t>
            </a:r>
          </a:p>
          <a:p>
            <a:pPr lvl="1"/>
            <a:r>
              <a:rPr lang="en-US" noProof="0" dirty="0" smtClean="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Missing data</a:t>
            </a:r>
            <a:endParaRPr lang="en-US" noProof="0" dirty="0"/>
          </a:p>
        </p:txBody>
      </p:sp>
      <p:sp>
        <p:nvSpPr>
          <p:cNvPr id="3" name="Text Placeholder 2"/>
          <p:cNvSpPr>
            <a:spLocks noGrp="1"/>
          </p:cNvSpPr>
          <p:nvPr>
            <p:ph idx="1"/>
          </p:nvPr>
        </p:nvSpPr>
        <p:spPr/>
        <p:txBody>
          <a:bodyPr/>
          <a:lstStyle/>
          <a:p>
            <a:pPr lvl="0"/>
            <a:r>
              <a:rPr lang="en-US" noProof="0" dirty="0" smtClean="0"/>
              <a:t>Extremely few resource or data type elements are required (</a:t>
            </a:r>
            <a:r>
              <a:rPr lang="en-US" noProof="0" dirty="0" err="1" smtClean="0"/>
              <a:t>minOccurs</a:t>
            </a:r>
            <a:r>
              <a:rPr lang="en-US" noProof="0" dirty="0" smtClean="0"/>
              <a:t> &gt; 0)</a:t>
            </a:r>
          </a:p>
          <a:p>
            <a:pPr lvl="1"/>
            <a:r>
              <a:rPr lang="en-US" noProof="0" dirty="0" smtClean="0"/>
              <a:t>Resources and data types are context independent</a:t>
            </a:r>
          </a:p>
          <a:p>
            <a:pPr lvl="1"/>
            <a:r>
              <a:rPr lang="en-US" noProof="0" dirty="0" smtClean="0"/>
              <a:t>Extensions might supersede core elements</a:t>
            </a:r>
          </a:p>
          <a:p>
            <a:r>
              <a:rPr lang="en-US" noProof="0" dirty="0" smtClean="0"/>
              <a:t>Therefore</a:t>
            </a:r>
          </a:p>
          <a:p>
            <a:pPr lvl="1"/>
            <a:r>
              <a:rPr lang="en-US" noProof="0" dirty="0" smtClean="0"/>
              <a:t>Don’t assume data will be present</a:t>
            </a:r>
          </a:p>
          <a:p>
            <a:pPr lvl="2"/>
            <a:r>
              <a:rPr lang="en-US" noProof="0" dirty="0" smtClean="0"/>
              <a:t>Always check for element/@value, not just element</a:t>
            </a:r>
          </a:p>
          <a:p>
            <a:pPr lvl="1"/>
            <a:r>
              <a:rPr lang="en-US" noProof="0" dirty="0" smtClean="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Looping</a:t>
            </a:r>
            <a:endParaRPr lang="en-US" noProof="0" dirty="0"/>
          </a:p>
        </p:txBody>
      </p:sp>
      <p:sp>
        <p:nvSpPr>
          <p:cNvPr id="3" name="Content Placeholder 2"/>
          <p:cNvSpPr>
            <a:spLocks noGrp="1"/>
          </p:cNvSpPr>
          <p:nvPr>
            <p:ph idx="1"/>
          </p:nvPr>
        </p:nvSpPr>
        <p:spPr/>
        <p:txBody>
          <a:bodyPr/>
          <a:lstStyle/>
          <a:p>
            <a:pPr lvl="0"/>
            <a:r>
              <a:rPr lang="en-US" noProof="0" dirty="0" smtClean="0"/>
              <a:t>FHIR resources are interrelated</a:t>
            </a:r>
            <a:r>
              <a:rPr lang="en-US" baseline="0" noProof="0" dirty="0" smtClean="0"/>
              <a:t> in a network, not a hierarchy</a:t>
            </a:r>
          </a:p>
          <a:p>
            <a:pPr lvl="1"/>
            <a:r>
              <a:rPr lang="en-US" noProof="0" dirty="0" smtClean="0"/>
              <a:t>Direct and indirect looping relationships are possible</a:t>
            </a:r>
          </a:p>
          <a:p>
            <a:pPr lvl="2"/>
            <a:r>
              <a:rPr lang="en-US" noProof="0" dirty="0" smtClean="0"/>
              <a:t>In resource definitions &amp; instances</a:t>
            </a:r>
          </a:p>
          <a:p>
            <a:pPr lvl="2"/>
            <a:r>
              <a:rPr lang="en-US" noProof="0" dirty="0" smtClean="0"/>
              <a:t>Even if not possible with core elements, may occur with extensions</a:t>
            </a:r>
          </a:p>
          <a:p>
            <a:pPr lvl="1"/>
            <a:r>
              <a:rPr lang="en-US" noProof="0" dirty="0" smtClean="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Variable Server capabilities</a:t>
            </a:r>
            <a:endParaRPr lang="en-US" noProof="0" dirty="0"/>
          </a:p>
        </p:txBody>
      </p:sp>
      <p:sp>
        <p:nvSpPr>
          <p:cNvPr id="3" name="Content Placeholder 2"/>
          <p:cNvSpPr>
            <a:spLocks noGrp="1"/>
          </p:cNvSpPr>
          <p:nvPr>
            <p:ph idx="1"/>
          </p:nvPr>
        </p:nvSpPr>
        <p:spPr/>
        <p:txBody>
          <a:bodyPr/>
          <a:lstStyle/>
          <a:p>
            <a:pPr lvl="0"/>
            <a:r>
              <a:rPr lang="en-US" sz="2800" dirty="0" smtClean="0"/>
              <a:t>FHIR defines a number of mechanisms to give clients control of queries</a:t>
            </a:r>
          </a:p>
          <a:p>
            <a:pPr lvl="1"/>
            <a:r>
              <a:rPr lang="en-US" sz="2400" dirty="0" smtClean="0"/>
              <a:t>Paging, many filters, _include, _summary, compartments</a:t>
            </a:r>
          </a:p>
          <a:p>
            <a:pPr lvl="1"/>
            <a:r>
              <a:rPr lang="en-US" sz="2400" dirty="0" smtClean="0"/>
              <a:t>However, these are all optional . . .</a:t>
            </a:r>
          </a:p>
          <a:p>
            <a:r>
              <a:rPr lang="en-US" sz="2800" dirty="0" smtClean="0"/>
              <a:t>What should a server do?</a:t>
            </a:r>
          </a:p>
          <a:p>
            <a:pPr lvl="1"/>
            <a:r>
              <a:rPr lang="en-US" sz="2000" dirty="0" smtClean="0"/>
              <a:t>Cost/benefit trade-off</a:t>
            </a:r>
          </a:p>
          <a:p>
            <a:pPr lvl="1"/>
            <a:r>
              <a:rPr lang="en-US" sz="2000" dirty="0" smtClean="0"/>
              <a:t>More you support, more clients will work with you</a:t>
            </a:r>
          </a:p>
          <a:p>
            <a:pPr lvl="1"/>
            <a:r>
              <a:rPr lang="en-US" sz="2000" dirty="0" smtClean="0"/>
              <a:t>Some capabilities may be very expensive in some architectures</a:t>
            </a:r>
          </a:p>
          <a:p>
            <a:pPr lvl="1"/>
            <a:r>
              <a:rPr lang="en-US" sz="2000" dirty="0" smtClean="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Server capabilities</a:t>
            </a:r>
            <a:r>
              <a:rPr lang="en-US" baseline="0" dirty="0" smtClean="0"/>
              <a:t> (cont’d)</a:t>
            </a:r>
            <a:endParaRPr lang="en-CA" dirty="0"/>
          </a:p>
        </p:txBody>
      </p:sp>
      <p:sp>
        <p:nvSpPr>
          <p:cNvPr id="3" name="Content Placeholder 2"/>
          <p:cNvSpPr>
            <a:spLocks noGrp="1"/>
          </p:cNvSpPr>
          <p:nvPr>
            <p:ph idx="1"/>
          </p:nvPr>
        </p:nvSpPr>
        <p:spPr/>
        <p:txBody>
          <a:bodyPr/>
          <a:lstStyle/>
          <a:p>
            <a:pPr lvl="0"/>
            <a:r>
              <a:rPr lang="en-US" sz="2800" dirty="0" smtClean="0"/>
              <a:t>What should a client do?</a:t>
            </a:r>
          </a:p>
          <a:p>
            <a:pPr lvl="1"/>
            <a:r>
              <a:rPr lang="en-US" sz="2400" dirty="0" smtClean="0"/>
              <a:t>Take advantage of desired capabilities, work with narrow set of servers</a:t>
            </a:r>
          </a:p>
          <a:p>
            <a:pPr lvl="2"/>
            <a:r>
              <a:rPr lang="en-US" sz="2000" dirty="0" smtClean="0"/>
              <a:t>Works well in closed environments</a:t>
            </a:r>
          </a:p>
          <a:p>
            <a:pPr lvl="1"/>
            <a:r>
              <a:rPr lang="en-US" sz="2400" dirty="0" smtClean="0"/>
              <a:t>Use minimal capabilities, work in most/all environments</a:t>
            </a:r>
          </a:p>
          <a:p>
            <a:pPr lvl="1"/>
            <a:r>
              <a:rPr lang="en-US" sz="2400" dirty="0" smtClean="0"/>
              <a:t>Use advanced features where available, fallback to client processing where needed</a:t>
            </a:r>
          </a:p>
          <a:p>
            <a:pPr lvl="2"/>
            <a:r>
              <a:rPr lang="en-US" sz="2000" dirty="0" smtClean="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Prohibiting</a:t>
            </a:r>
            <a:r>
              <a:rPr lang="en-US" baseline="0" dirty="0" smtClean="0"/>
              <a:t> data elements</a:t>
            </a:r>
            <a:endParaRPr lang="en-CA" dirty="0"/>
          </a:p>
        </p:txBody>
      </p:sp>
      <p:sp>
        <p:nvSpPr>
          <p:cNvPr id="3" name="Content Placeholder 2"/>
          <p:cNvSpPr>
            <a:spLocks noGrp="1"/>
          </p:cNvSpPr>
          <p:nvPr>
            <p:ph idx="1"/>
          </p:nvPr>
        </p:nvSpPr>
        <p:spPr/>
        <p:txBody>
          <a:bodyPr/>
          <a:lstStyle/>
          <a:p>
            <a:r>
              <a:rPr lang="en-US" dirty="0" smtClean="0"/>
              <a:t>In FHIR, you shouldn’t prohibit unknown extensions or unsupported data elements</a:t>
            </a:r>
          </a:p>
          <a:p>
            <a:r>
              <a:rPr lang="en-US" dirty="0" smtClean="0"/>
              <a:t>You </a:t>
            </a:r>
            <a:r>
              <a:rPr lang="en-US" b="1" dirty="0" smtClean="0"/>
              <a:t>can</a:t>
            </a:r>
            <a:r>
              <a:rPr lang="en-US" b="0" dirty="0" smtClean="0"/>
              <a:t> set a </a:t>
            </a:r>
            <a:r>
              <a:rPr lang="en-US" b="0" dirty="0" err="1" smtClean="0"/>
              <a:t>maxOccurs</a:t>
            </a:r>
            <a:r>
              <a:rPr lang="en-US" b="0" dirty="0" smtClean="0"/>
              <a:t>=0 for</a:t>
            </a:r>
            <a:r>
              <a:rPr lang="en-US" b="0" baseline="0" dirty="0" smtClean="0"/>
              <a:t> data elements</a:t>
            </a:r>
          </a:p>
          <a:p>
            <a:pPr lvl="1"/>
            <a:r>
              <a:rPr lang="en-US" dirty="0" smtClean="0"/>
              <a:t>This forces clients to customize what they send you – bad practice</a:t>
            </a:r>
          </a:p>
          <a:p>
            <a:pPr lvl="1"/>
            <a:r>
              <a:rPr lang="en-US" dirty="0" smtClean="0"/>
              <a:t>Better to accept and ignore</a:t>
            </a:r>
          </a:p>
          <a:p>
            <a:pPr lvl="2"/>
            <a:r>
              <a:rPr lang="en-US" dirty="0" smtClean="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Interoperating</a:t>
            </a:r>
            <a:r>
              <a:rPr lang="en-US" baseline="0" dirty="0" smtClean="0"/>
              <a:t> with legacy</a:t>
            </a:r>
            <a:endParaRPr lang="en-CA" dirty="0"/>
          </a:p>
        </p:txBody>
      </p:sp>
      <p:sp>
        <p:nvSpPr>
          <p:cNvPr id="3" name="Content Placeholder 2"/>
          <p:cNvSpPr>
            <a:spLocks noGrp="1"/>
          </p:cNvSpPr>
          <p:nvPr>
            <p:ph idx="1"/>
          </p:nvPr>
        </p:nvSpPr>
        <p:spPr/>
        <p:txBody>
          <a:bodyPr/>
          <a:lstStyle/>
          <a:p>
            <a:r>
              <a:rPr lang="en-US" dirty="0" smtClean="0"/>
              <a:t>How do you make FHIR play nicely with v2, v3, CDA?</a:t>
            </a:r>
          </a:p>
          <a:p>
            <a:pPr lvl="1"/>
            <a:r>
              <a:rPr lang="en-US" dirty="0" smtClean="0"/>
              <a:t>Not enough time to cover here</a:t>
            </a:r>
          </a:p>
          <a:p>
            <a:pPr lvl="1"/>
            <a:r>
              <a:rPr lang="en-US" dirty="0"/>
              <a:t>Look at </a:t>
            </a:r>
            <a:endParaRPr lang="en-US" dirty="0" smtClean="0"/>
          </a:p>
          <a:p>
            <a:pPr lvl="2"/>
            <a:r>
              <a:rPr lang="en-US" dirty="0" smtClean="0">
                <a:hlinkClick r:id="rId2"/>
              </a:rPr>
              <a:t>http</a:t>
            </a:r>
            <a:r>
              <a:rPr lang="en-US" dirty="0">
                <a:hlinkClick r:id="rId2"/>
              </a:rPr>
              <a:t>://</a:t>
            </a:r>
            <a:r>
              <a:rPr lang="en-US" dirty="0" smtClean="0">
                <a:hlinkClick r:id="rId2"/>
              </a:rPr>
              <a:t>hl7.org/fhir/comparison.html</a:t>
            </a:r>
            <a:endParaRPr lang="en-US" dirty="0" smtClean="0"/>
          </a:p>
          <a:p>
            <a:pPr lvl="2"/>
            <a:r>
              <a:rPr lang="en-CA" dirty="0">
                <a:hlinkClick r:id="rId3"/>
              </a:rPr>
              <a:t>https://</a:t>
            </a:r>
            <a:r>
              <a:rPr lang="en-CA" dirty="0" smtClean="0">
                <a:hlinkClick r:id="rId3"/>
              </a:rPr>
              <a:t>healthlevelseven.desk.com</a:t>
            </a:r>
            <a:endParaRPr lang="en-CA" dirty="0" smtClean="0"/>
          </a:p>
          <a:p>
            <a:pPr lvl="3"/>
            <a:r>
              <a:rPr lang="en-US" dirty="0" smtClean="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Paradigms</a:t>
            </a:r>
            <a:endParaRPr lang="en-US" noProof="0" dirty="0"/>
          </a:p>
        </p:txBody>
      </p:sp>
      <p:sp>
        <p:nvSpPr>
          <p:cNvPr id="3" name="Content Placeholder 2"/>
          <p:cNvSpPr>
            <a:spLocks noGrp="1"/>
          </p:cNvSpPr>
          <p:nvPr>
            <p:ph idx="1"/>
          </p:nvPr>
        </p:nvSpPr>
        <p:spPr/>
        <p:txBody>
          <a:bodyPr/>
          <a:lstStyle/>
          <a:p>
            <a:r>
              <a:rPr lang="en-US" noProof="0" dirty="0" smtClean="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smtClean="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t>Profiled FHIR</a:t>
            </a:r>
            <a:endParaRPr lang="en-US" noProof="0" dirty="0"/>
          </a:p>
        </p:txBody>
      </p:sp>
      <p:sp>
        <p:nvSpPr>
          <p:cNvPr id="2" name="Text Placeholder 1"/>
          <p:cNvSpPr>
            <a:spLocks noGrp="1"/>
          </p:cNvSpPr>
          <p:nvPr>
            <p:ph type="body" idx="1"/>
          </p:nvPr>
        </p:nvSpPr>
        <p:spPr/>
        <p:txBody>
          <a:bodyPr/>
          <a:lstStyle/>
          <a:p>
            <a:pPr lvl="0"/>
            <a:endParaRPr lang="en-CA" dirty="0" smtClean="0"/>
          </a:p>
        </p:txBody>
      </p:sp>
    </p:spTree>
    <p:extLst>
      <p:ext uri="{BB962C8B-B14F-4D97-AF65-F5344CB8AC3E}">
        <p14:creationId xmlns:p14="http://schemas.microsoft.com/office/powerpoint/2010/main" val="9855640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Profile-less FHIR</a:t>
            </a:r>
            <a:endParaRPr lang="en-US" noProof="0" dirty="0"/>
          </a:p>
        </p:txBody>
      </p:sp>
      <p:sp>
        <p:nvSpPr>
          <p:cNvPr id="3" name="Text Placeholder 2"/>
          <p:cNvSpPr>
            <a:spLocks noGrp="1"/>
          </p:cNvSpPr>
          <p:nvPr>
            <p:ph idx="1"/>
          </p:nvPr>
        </p:nvSpPr>
        <p:spPr/>
        <p:txBody>
          <a:bodyPr/>
          <a:lstStyle/>
          <a:p>
            <a:pPr lvl="0"/>
            <a:r>
              <a:rPr lang="en-US" sz="2800" dirty="0" smtClean="0"/>
              <a:t>You don’t need profiles to interoperate with FHIR</a:t>
            </a:r>
          </a:p>
          <a:p>
            <a:pPr lvl="1"/>
            <a:r>
              <a:rPr lang="en-US" sz="2400" dirty="0" smtClean="0"/>
              <a:t>Resources are “discrete” enough that mechanism to populate most elements is clear</a:t>
            </a:r>
          </a:p>
          <a:p>
            <a:r>
              <a:rPr lang="en-US" sz="2800" dirty="0" smtClean="0"/>
              <a:t>Approach</a:t>
            </a:r>
          </a:p>
          <a:p>
            <a:pPr lvl="1"/>
            <a:r>
              <a:rPr lang="en-US" sz="2400" dirty="0" smtClean="0"/>
              <a:t>Populate/consume all elements you know, use HL7 or country-standard extensions for extras</a:t>
            </a:r>
          </a:p>
          <a:p>
            <a:pPr lvl="1"/>
            <a:r>
              <a:rPr lang="en-US" sz="2400" dirty="0" smtClean="0"/>
              <a:t>Map to/from “recommended” terminologies as much as possible, populate </a:t>
            </a:r>
            <a:r>
              <a:rPr lang="en-US" sz="2400" dirty="0" err="1" smtClean="0"/>
              <a:t>CodeableConcept.text</a:t>
            </a:r>
            <a:endParaRPr lang="en-US" sz="2400" dirty="0" smtClean="0"/>
          </a:p>
          <a:p>
            <a:pPr lvl="1"/>
            <a:r>
              <a:rPr lang="en-US" sz="2400" dirty="0" smtClean="0"/>
              <a:t>Expose capabilities in Conformance resource</a:t>
            </a:r>
            <a:endParaRPr lang="en-CA" sz="2400" dirty="0" smtClean="0"/>
          </a:p>
        </p:txBody>
      </p:sp>
    </p:spTree>
    <p:extLst>
      <p:ext uri="{BB962C8B-B14F-4D97-AF65-F5344CB8AC3E}">
        <p14:creationId xmlns:p14="http://schemas.microsoft.com/office/powerpoint/2010/main" val="28473042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Profile-less FHIR</a:t>
            </a:r>
            <a:endParaRPr lang="en-US" noProof="0" dirty="0"/>
          </a:p>
        </p:txBody>
      </p:sp>
      <p:sp>
        <p:nvSpPr>
          <p:cNvPr id="3" name="Text Placeholder 2"/>
          <p:cNvSpPr>
            <a:spLocks noGrp="1"/>
          </p:cNvSpPr>
          <p:nvPr>
            <p:ph idx="1"/>
          </p:nvPr>
        </p:nvSpPr>
        <p:spPr/>
        <p:txBody>
          <a:bodyPr/>
          <a:lstStyle/>
          <a:p>
            <a:pPr lvl="0"/>
            <a:r>
              <a:rPr lang="en-US" sz="2800" dirty="0" smtClean="0"/>
              <a:t>You don’t need profiles to interoperate with FHIR</a:t>
            </a:r>
          </a:p>
          <a:p>
            <a:pPr lvl="1"/>
            <a:r>
              <a:rPr lang="en-US" sz="2400" dirty="0" smtClean="0"/>
              <a:t>Resources are “discrete” enough that mechanism to populate most elements is clear</a:t>
            </a:r>
          </a:p>
          <a:p>
            <a:r>
              <a:rPr lang="en-US" sz="2800" dirty="0" smtClean="0"/>
              <a:t>Approach</a:t>
            </a:r>
          </a:p>
          <a:p>
            <a:pPr lvl="1"/>
            <a:r>
              <a:rPr lang="en-US" sz="2400" dirty="0" smtClean="0"/>
              <a:t>Populate/consume all elements you know, use HL7 or country-standard extensions for extras</a:t>
            </a:r>
          </a:p>
          <a:p>
            <a:pPr lvl="1"/>
            <a:r>
              <a:rPr lang="en-US" sz="2400" dirty="0" smtClean="0"/>
              <a:t>Map to/from “recommended” terminologies as much as possible, populate </a:t>
            </a:r>
            <a:r>
              <a:rPr lang="en-US" sz="2400" dirty="0" err="1" smtClean="0"/>
              <a:t>CodeableConcept.text</a:t>
            </a:r>
            <a:endParaRPr lang="en-US" sz="2400" dirty="0" smtClean="0"/>
          </a:p>
          <a:p>
            <a:pPr lvl="1"/>
            <a:r>
              <a:rPr lang="en-US" sz="2400" dirty="0" smtClean="0"/>
              <a:t>Expose capabilities in Conformance resource</a:t>
            </a:r>
            <a:endParaRPr lang="en-CA" sz="2400" dirty="0" smtClean="0"/>
          </a:p>
        </p:txBody>
      </p:sp>
      <p:sp>
        <p:nvSpPr>
          <p:cNvPr id="4" name="Multiply 3"/>
          <p:cNvSpPr/>
          <p:nvPr/>
        </p:nvSpPr>
        <p:spPr bwMode="auto">
          <a:xfrm>
            <a:off x="-1562100" y="862485"/>
            <a:ext cx="12268200" cy="5982815"/>
          </a:xfrm>
          <a:prstGeom prst="mathMultiply">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20941222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 Framework (DAF) vs.</a:t>
            </a:r>
            <a:endParaRPr lang="en-US" dirty="0"/>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Condition Resource</a:t>
            </a:r>
            <a:endParaRPr lang="en-US" dirty="0"/>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84</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Profile Uses</a:t>
            </a:r>
            <a:endParaRPr lang="en-US" noProof="0" dirty="0"/>
          </a:p>
        </p:txBody>
      </p:sp>
      <p:sp>
        <p:nvSpPr>
          <p:cNvPr id="3" name="Content Placeholder 2"/>
          <p:cNvSpPr>
            <a:spLocks noGrp="1"/>
          </p:cNvSpPr>
          <p:nvPr>
            <p:ph idx="1"/>
          </p:nvPr>
        </p:nvSpPr>
        <p:spPr/>
        <p:txBody>
          <a:bodyPr/>
          <a:lstStyle/>
          <a:p>
            <a:pPr lvl="0"/>
            <a:r>
              <a:rPr lang="en-US" sz="3200" noProof="0" dirty="0" smtClean="0"/>
              <a:t>Profiles are still quite useful</a:t>
            </a:r>
          </a:p>
          <a:p>
            <a:pPr lvl="1"/>
            <a:r>
              <a:rPr lang="en-US" sz="2800" noProof="0" dirty="0" smtClean="0"/>
              <a:t>Define documents and messages</a:t>
            </a:r>
          </a:p>
          <a:p>
            <a:pPr lvl="1"/>
            <a:r>
              <a:rPr lang="en-US" sz="2800" dirty="0" smtClean="0"/>
              <a:t>Define extensions, search parameters</a:t>
            </a:r>
          </a:p>
          <a:p>
            <a:pPr lvl="1"/>
            <a:r>
              <a:rPr lang="en-US" sz="2800" noProof="0" dirty="0" smtClean="0"/>
              <a:t>Set interoperability expectations in a particular context</a:t>
            </a:r>
          </a:p>
          <a:p>
            <a:pPr lvl="2"/>
            <a:r>
              <a:rPr lang="en-US" dirty="0" smtClean="0"/>
              <a:t>National standards, types of care, business patterns</a:t>
            </a:r>
          </a:p>
          <a:p>
            <a:pPr lvl="1"/>
            <a:r>
              <a:rPr lang="en-US" sz="2800" noProof="0" dirty="0" smtClean="0"/>
              <a:t>Clinical practice guidelines / detailed clinical models</a:t>
            </a:r>
          </a:p>
          <a:p>
            <a:pPr lvl="1"/>
            <a:r>
              <a:rPr lang="en-US" sz="2800" dirty="0" smtClean="0"/>
              <a:t>Document system capabilities</a:t>
            </a:r>
            <a:endParaRPr lang="en-US" sz="2800" noProof="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19500494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Profiles to guide behavior</a:t>
            </a:r>
            <a:endParaRPr lang="en-US" noProof="0" dirty="0"/>
          </a:p>
        </p:txBody>
      </p:sp>
      <p:sp>
        <p:nvSpPr>
          <p:cNvPr id="3" name="Content Placeholder 2"/>
          <p:cNvSpPr>
            <a:spLocks noGrp="1"/>
          </p:cNvSpPr>
          <p:nvPr>
            <p:ph idx="1"/>
          </p:nvPr>
        </p:nvSpPr>
        <p:spPr/>
        <p:txBody>
          <a:bodyPr/>
          <a:lstStyle/>
          <a:p>
            <a:pPr lvl="0"/>
            <a:r>
              <a:rPr lang="en-US" noProof="0" dirty="0" smtClean="0"/>
              <a:t>Profiles can be used to dynamically configure</a:t>
            </a:r>
            <a:r>
              <a:rPr lang="en-US" baseline="0" noProof="0" dirty="0" smtClean="0"/>
              <a:t> system behavior</a:t>
            </a:r>
          </a:p>
          <a:p>
            <a:pPr lvl="1"/>
            <a:r>
              <a:rPr lang="en-US" noProof="0" dirty="0" smtClean="0"/>
              <a:t>Load a profile to guide data entry</a:t>
            </a:r>
          </a:p>
          <a:p>
            <a:pPr lvl="2"/>
            <a:r>
              <a:rPr lang="en-US" dirty="0" smtClean="0"/>
              <a:t>E.g. Oncology referral</a:t>
            </a:r>
            <a:endParaRPr lang="en-US" noProof="0" dirty="0" smtClean="0"/>
          </a:p>
          <a:p>
            <a:pPr lvl="1"/>
            <a:r>
              <a:rPr lang="en-US" noProof="0" dirty="0" smtClean="0"/>
              <a:t>Load a profile to guide data display</a:t>
            </a:r>
            <a:endParaRPr lang="en-CA"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7988676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Simultaneous profiles</a:t>
            </a:r>
            <a:endParaRPr lang="en-US" noProof="0" dirty="0"/>
          </a:p>
        </p:txBody>
      </p:sp>
      <p:sp>
        <p:nvSpPr>
          <p:cNvPr id="3" name="Content Placeholder 2"/>
          <p:cNvSpPr>
            <a:spLocks noGrp="1"/>
          </p:cNvSpPr>
          <p:nvPr>
            <p:ph idx="1"/>
          </p:nvPr>
        </p:nvSpPr>
        <p:spPr/>
        <p:txBody>
          <a:bodyPr/>
          <a:lstStyle/>
          <a:p>
            <a:pPr lvl="0"/>
            <a:r>
              <a:rPr lang="en-US" dirty="0" smtClean="0"/>
              <a:t>Multiple profiles can apply to an instance at the same time</a:t>
            </a:r>
          </a:p>
          <a:p>
            <a:pPr lvl="1"/>
            <a:r>
              <a:rPr lang="en-US" dirty="0" smtClean="0"/>
              <a:t>Different </a:t>
            </a:r>
            <a:r>
              <a:rPr lang="en-US" dirty="0" err="1" smtClean="0"/>
              <a:t>codings</a:t>
            </a:r>
            <a:r>
              <a:rPr lang="en-US" dirty="0" smtClean="0"/>
              <a:t> for different value sets</a:t>
            </a:r>
          </a:p>
          <a:p>
            <a:pPr lvl="1"/>
            <a:r>
              <a:rPr lang="en-US" dirty="0" smtClean="0"/>
              <a:t>Include the union of all needed elements</a:t>
            </a:r>
          </a:p>
          <a:p>
            <a:pPr lvl="1"/>
            <a:r>
              <a:rPr lang="en-US" dirty="0" smtClean="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6968752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Declaring profiles</a:t>
            </a:r>
            <a:endParaRPr lang="en-US" noProof="0" dirty="0"/>
          </a:p>
        </p:txBody>
      </p:sp>
      <p:sp>
        <p:nvSpPr>
          <p:cNvPr id="3" name="Content Placeholder 2"/>
          <p:cNvSpPr>
            <a:spLocks noGrp="1"/>
          </p:cNvSpPr>
          <p:nvPr>
            <p:ph idx="1"/>
          </p:nvPr>
        </p:nvSpPr>
        <p:spPr/>
        <p:txBody>
          <a:bodyPr/>
          <a:lstStyle/>
          <a:p>
            <a:pPr marL="342900" lvl="0" indent="-342900"/>
            <a:r>
              <a:rPr lang="en-US" dirty="0" smtClean="0"/>
              <a:t>Instances can identify what profiles they support using tags</a:t>
            </a:r>
          </a:p>
          <a:p>
            <a:pPr marL="742950" lvl="1" indent="-342900"/>
            <a:r>
              <a:rPr lang="en-US" dirty="0" smtClean="0"/>
              <a:t>Considerations:</a:t>
            </a:r>
          </a:p>
          <a:p>
            <a:pPr marL="1143000" lvl="2" indent="-342900"/>
            <a:r>
              <a:rPr lang="en-US" dirty="0" smtClean="0"/>
              <a:t>Is declaration version-specific?</a:t>
            </a:r>
          </a:p>
          <a:p>
            <a:pPr marL="1143000" lvl="2" indent="-342900"/>
            <a:r>
              <a:rPr lang="en-US" dirty="0" smtClean="0"/>
              <a:t>Do you trust the declaration to be accurate?</a:t>
            </a:r>
          </a:p>
          <a:p>
            <a:pPr marL="1143000" lvl="2" indent="-342900"/>
            <a:r>
              <a:rPr lang="en-US" dirty="0" smtClean="0"/>
              <a:t>Will all clients declare the profiles of interest on submissions?</a:t>
            </a:r>
          </a:p>
          <a:p>
            <a:pPr marL="1143000" lvl="2" indent="-342900"/>
            <a:r>
              <a:rPr lang="en-US" dirty="0" smtClean="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88</a:t>
            </a:fld>
            <a:endParaRPr lang="en-CA" dirty="0"/>
          </a:p>
        </p:txBody>
      </p:sp>
    </p:spTree>
    <p:extLst>
      <p:ext uri="{BB962C8B-B14F-4D97-AF65-F5344CB8AC3E}">
        <p14:creationId xmlns:p14="http://schemas.microsoft.com/office/powerpoint/2010/main" val="3936116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t>What now?</a:t>
            </a:r>
            <a:endParaRPr lang="en-US" noProof="0"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REST</a:t>
            </a:r>
            <a:endParaRPr lang="en-US" noProof="0" dirty="0"/>
          </a:p>
        </p:txBody>
      </p:sp>
      <p:sp>
        <p:nvSpPr>
          <p:cNvPr id="3" name="Content Placeholder 2"/>
          <p:cNvSpPr>
            <a:spLocks noGrp="1"/>
          </p:cNvSpPr>
          <p:nvPr>
            <p:ph idx="1"/>
          </p:nvPr>
        </p:nvSpPr>
        <p:spPr/>
        <p:txBody>
          <a:bodyPr/>
          <a:lstStyle/>
          <a:p>
            <a:r>
              <a:rPr lang="en-US" noProof="0" dirty="0" smtClean="0"/>
              <a:t>Simple, out-of-the-box interoperability</a:t>
            </a:r>
          </a:p>
          <a:p>
            <a:r>
              <a:rPr lang="en-US" noProof="0" dirty="0" smtClean="0"/>
              <a:t>Leverage</a:t>
            </a:r>
            <a:r>
              <a:rPr lang="en-US" baseline="0" noProof="0" dirty="0" smtClean="0"/>
              <a:t> HTTP: GET, POST, etc.</a:t>
            </a:r>
          </a:p>
          <a:p>
            <a:r>
              <a:rPr lang="en-US" noProof="0" dirty="0" smtClean="0"/>
              <a:t>Pre-defined operations</a:t>
            </a:r>
          </a:p>
          <a:p>
            <a:pPr lvl="1"/>
            <a:r>
              <a:rPr lang="en-US" noProof="0" dirty="0" smtClean="0"/>
              <a:t>Create, Read, Update, Delete</a:t>
            </a:r>
          </a:p>
          <a:p>
            <a:pPr lvl="1"/>
            <a:r>
              <a:rPr lang="en-US" noProof="0" dirty="0" smtClean="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t>Dealing with DSTU</a:t>
            </a:r>
            <a:endParaRPr lang="en-US" noProof="0" dirty="0"/>
          </a:p>
        </p:txBody>
      </p:sp>
      <p:sp>
        <p:nvSpPr>
          <p:cNvPr id="5" name="Content Placeholder 4"/>
          <p:cNvSpPr>
            <a:spLocks noGrp="1"/>
          </p:cNvSpPr>
          <p:nvPr>
            <p:ph idx="1"/>
          </p:nvPr>
        </p:nvSpPr>
        <p:spPr/>
        <p:txBody>
          <a:bodyPr/>
          <a:lstStyle/>
          <a:p>
            <a:pPr lvl="0"/>
            <a:r>
              <a:rPr lang="en-US" sz="2800" noProof="0" dirty="0" smtClean="0"/>
              <a:t>FHIR is a “draft standard”</a:t>
            </a:r>
          </a:p>
          <a:p>
            <a:pPr lvl="1"/>
            <a:r>
              <a:rPr lang="en-US" sz="2400" noProof="0" dirty="0" smtClean="0"/>
              <a:t>Anything can change – no compatibility promised</a:t>
            </a:r>
          </a:p>
          <a:p>
            <a:pPr lvl="1"/>
            <a:r>
              <a:rPr lang="en-US" sz="2400" noProof="0" dirty="0" smtClean="0"/>
              <a:t>Changes driven by implementation feedback</a:t>
            </a:r>
          </a:p>
          <a:p>
            <a:pPr lvl="2"/>
            <a:r>
              <a:rPr lang="en-US" sz="2000" noProof="0" dirty="0" smtClean="0"/>
              <a:t>Most changes expected in resources</a:t>
            </a:r>
          </a:p>
          <a:p>
            <a:pPr lvl="2"/>
            <a:r>
              <a:rPr lang="en-US" sz="2000" noProof="0" dirty="0" smtClean="0"/>
              <a:t>Already significant implementation experience through reference implementations, connectathons</a:t>
            </a:r>
          </a:p>
          <a:p>
            <a:pPr lvl="1"/>
            <a:r>
              <a:rPr lang="en-US" sz="2400" dirty="0" smtClean="0"/>
              <a:t>Some needed resources aren’t yet defined</a:t>
            </a:r>
          </a:p>
          <a:p>
            <a:pPr lvl="2"/>
            <a:r>
              <a:rPr lang="en-US" sz="2000" noProof="0" dirty="0" err="1" smtClean="0"/>
              <a:t>BillingItem</a:t>
            </a:r>
            <a:r>
              <a:rPr lang="en-US" sz="2000" noProof="0" dirty="0" smtClean="0"/>
              <a:t>, </a:t>
            </a:r>
            <a:r>
              <a:rPr lang="en-US" sz="2000" noProof="0" dirty="0" err="1" smtClean="0"/>
              <a:t>ClinicalTrial</a:t>
            </a:r>
            <a:r>
              <a:rPr lang="en-US" sz="2000" noProof="0" dirty="0" smtClean="0"/>
              <a:t>, Outbreak, etc.</a:t>
            </a:r>
          </a:p>
          <a:p>
            <a:pPr lvl="1"/>
            <a:r>
              <a:rPr lang="en-US" sz="2400" dirty="0" smtClean="0"/>
              <a:t>At least one more DSTU, possibly more before content becomes normative</a:t>
            </a:r>
          </a:p>
          <a:p>
            <a:pPr lvl="2"/>
            <a:r>
              <a:rPr lang="en-US" sz="2000" noProof="0" dirty="0" smtClean="0"/>
              <a:t>What goes normative when will depend on </a:t>
            </a:r>
            <a:br>
              <a:rPr lang="en-US" sz="2000" noProof="0" dirty="0" smtClean="0"/>
            </a:br>
            <a:r>
              <a:rPr lang="en-US" sz="2000" noProof="0" dirty="0" smtClean="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DSTU Strategies</a:t>
            </a:r>
            <a:endParaRPr lang="en-CA" dirty="0"/>
          </a:p>
        </p:txBody>
      </p:sp>
      <p:sp>
        <p:nvSpPr>
          <p:cNvPr id="3" name="Content Placeholder 2"/>
          <p:cNvSpPr>
            <a:spLocks noGrp="1"/>
          </p:cNvSpPr>
          <p:nvPr>
            <p:ph idx="1"/>
          </p:nvPr>
        </p:nvSpPr>
        <p:spPr/>
        <p:txBody>
          <a:bodyPr/>
          <a:lstStyle/>
          <a:p>
            <a:pPr lvl="0"/>
            <a:r>
              <a:rPr lang="en-US" noProof="0" dirty="0" smtClean="0"/>
              <a:t>If multiple DSTU versions could be in play</a:t>
            </a:r>
          </a:p>
          <a:p>
            <a:pPr lvl="1"/>
            <a:r>
              <a:rPr lang="en-US" dirty="0" smtClean="0"/>
              <a:t>Distinguish using tags or distinct endpoints</a:t>
            </a:r>
          </a:p>
          <a:p>
            <a:pPr lvl="1"/>
            <a:r>
              <a:rPr lang="en-US" noProof="0" dirty="0" smtClean="0"/>
              <a:t>Be prepared to transform between versions to move/rename elements or handle syntax changes</a:t>
            </a:r>
          </a:p>
          <a:p>
            <a:r>
              <a:rPr lang="en-US" dirty="0" smtClean="0"/>
              <a:t>For missing resources</a:t>
            </a:r>
          </a:p>
          <a:p>
            <a:pPr lvl="1"/>
            <a:r>
              <a:rPr lang="en-US" noProof="0" dirty="0" smtClean="0"/>
              <a:t>Use Basic</a:t>
            </a:r>
          </a:p>
          <a:p>
            <a:pPr lvl="1"/>
            <a:r>
              <a:rPr lang="en-US" dirty="0" smtClean="0"/>
              <a:t>Create your own custom resource</a:t>
            </a:r>
          </a:p>
          <a:p>
            <a:pPr lvl="2"/>
            <a:r>
              <a:rPr lang="en-US" dirty="0" smtClean="0"/>
              <a:t>Non-conformant, but ok during DSTU in closed community</a:t>
            </a:r>
            <a:endParaRPr lang="en-US" noProof="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FHIR adoption approaches</a:t>
            </a:r>
            <a:endParaRPr lang="en-US" noProof="0" dirty="0"/>
          </a:p>
        </p:txBody>
      </p:sp>
      <p:sp>
        <p:nvSpPr>
          <p:cNvPr id="3" name="Content Placeholder 2"/>
          <p:cNvSpPr>
            <a:spLocks noGrp="1"/>
          </p:cNvSpPr>
          <p:nvPr>
            <p:ph idx="1"/>
          </p:nvPr>
        </p:nvSpPr>
        <p:spPr/>
        <p:txBody>
          <a:bodyPr/>
          <a:lstStyle/>
          <a:p>
            <a:pPr lvl="0"/>
            <a:r>
              <a:rPr lang="en-US" noProof="0" dirty="0" smtClean="0"/>
              <a:t>Low hanging fruit</a:t>
            </a:r>
          </a:p>
          <a:p>
            <a:pPr lvl="1"/>
            <a:r>
              <a:rPr lang="en-US" noProof="0" dirty="0" smtClean="0"/>
              <a:t>Registries</a:t>
            </a:r>
          </a:p>
          <a:p>
            <a:pPr lvl="1"/>
            <a:r>
              <a:rPr lang="en-US" noProof="0" dirty="0" smtClean="0"/>
              <a:t>Terminology</a:t>
            </a:r>
          </a:p>
          <a:p>
            <a:pPr lvl="1"/>
            <a:r>
              <a:rPr lang="en-US" noProof="0" dirty="0" smtClean="0"/>
              <a:t>MHD (XDS)</a:t>
            </a:r>
          </a:p>
          <a:p>
            <a:pPr lvl="1"/>
            <a:r>
              <a:rPr lang="en-US" noProof="0" dirty="0" smtClean="0"/>
              <a:t>CCDA interface</a:t>
            </a:r>
          </a:p>
          <a:p>
            <a:pPr lvl="1"/>
            <a:r>
              <a:rPr lang="en-US" noProof="0" dirty="0" smtClean="0"/>
              <a:t>Patient Portals / Mobile Health</a:t>
            </a:r>
          </a:p>
          <a:p>
            <a:pPr lvl="1"/>
            <a:r>
              <a:rPr lang="en-US" noProof="0" dirty="0" smtClean="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a:t>
            </a:r>
            <a:r>
              <a:rPr lang="en-US" baseline="0" dirty="0" smtClean="0"/>
              <a:t> adoption approaches (cont’d)</a:t>
            </a:r>
            <a:endParaRPr lang="en-CA" dirty="0"/>
          </a:p>
        </p:txBody>
      </p:sp>
      <p:sp>
        <p:nvSpPr>
          <p:cNvPr id="3" name="Content Placeholder 2"/>
          <p:cNvSpPr>
            <a:spLocks noGrp="1"/>
          </p:cNvSpPr>
          <p:nvPr>
            <p:ph idx="1"/>
          </p:nvPr>
        </p:nvSpPr>
        <p:spPr/>
        <p:txBody>
          <a:bodyPr/>
          <a:lstStyle/>
          <a:p>
            <a:pPr lvl="0"/>
            <a:r>
              <a:rPr lang="en-US" noProof="0" dirty="0" smtClean="0"/>
              <a:t>Trial &amp; experiment</a:t>
            </a:r>
          </a:p>
          <a:p>
            <a:pPr lvl="1"/>
            <a:r>
              <a:rPr lang="en-US" noProof="0" dirty="0" smtClean="0"/>
              <a:t>Green-field</a:t>
            </a:r>
          </a:p>
          <a:p>
            <a:pPr lvl="1"/>
            <a:r>
              <a:rPr lang="en-US" noProof="0" dirty="0" smtClean="0"/>
              <a:t>Pilots</a:t>
            </a:r>
          </a:p>
          <a:p>
            <a:pPr lvl="1"/>
            <a:r>
              <a:rPr lang="en-US" noProof="0" dirty="0" smtClean="0"/>
              <a:t>“good fit” solutions</a:t>
            </a:r>
            <a:r>
              <a:rPr lang="en-US" baseline="0" noProof="0" dirty="0" smtClean="0"/>
              <a:t> (mobile, social media)</a:t>
            </a:r>
          </a:p>
          <a:p>
            <a:pPr lvl="1"/>
            <a:r>
              <a:rPr lang="en-US" baseline="0" noProof="0" dirty="0" smtClean="0"/>
              <a:t>Elements not standardized elsewhere</a:t>
            </a:r>
          </a:p>
          <a:p>
            <a:pPr lvl="2"/>
            <a:r>
              <a:rPr lang="en-US" dirty="0" smtClean="0"/>
              <a:t>Questionnaire, </a:t>
            </a:r>
            <a:r>
              <a:rPr lang="en-US" dirty="0" err="1" smtClean="0"/>
              <a:t>ConceptMap</a:t>
            </a:r>
            <a:r>
              <a:rPr lang="en-US" dirty="0" smtClean="0"/>
              <a:t>, etc.</a:t>
            </a:r>
            <a:endParaRPr lang="en-US" noProof="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tx2"/>
                </a:solidFill>
                <a:effectLst/>
                <a:latin typeface="+mj-lt"/>
                <a:ea typeface="+mj-ea"/>
                <a:cs typeface="+mj-cs"/>
              </a:rPr>
              <a:t>FHIR</a:t>
            </a:r>
            <a:r>
              <a:rPr lang="en-US" sz="4000" baseline="0" dirty="0" smtClean="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smtClean="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smtClean="0">
                <a:solidFill>
                  <a:schemeClr val="tx1"/>
                </a:solidFill>
                <a:effectLst/>
                <a:latin typeface="+mn-lt"/>
                <a:ea typeface="+mn-ea"/>
                <a:cs typeface="+mn-cs"/>
              </a:rPr>
              <a:t>For</a:t>
            </a:r>
            <a:r>
              <a:rPr lang="en-US" sz="2600" baseline="0" dirty="0" smtClean="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smtClean="0">
                <a:ea typeface="+mn-ea"/>
                <a:cs typeface="+mn-cs"/>
              </a:rPr>
              <a:t>May be premature during DSTU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smtClean="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tx2"/>
                </a:solidFill>
                <a:effectLst/>
                <a:latin typeface="+mj-lt"/>
                <a:ea typeface="+mj-ea"/>
                <a:cs typeface="+mj-cs"/>
              </a:rPr>
              <a:t>FHIR</a:t>
            </a:r>
            <a:r>
              <a:rPr lang="en-US" sz="4000" baseline="0" dirty="0" smtClean="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smtClean="0"/>
              <a:t>Monitor</a:t>
            </a:r>
          </a:p>
          <a:p>
            <a:pPr lvl="1"/>
            <a:r>
              <a:rPr lang="en-US" noProof="0" dirty="0" smtClean="0"/>
              <a:t>Wait for</a:t>
            </a:r>
            <a:r>
              <a:rPr lang="en-US" baseline="0" noProof="0" dirty="0" smtClean="0"/>
              <a:t> next DSTU, normative, jurisdictional direction (e.g. meaningful use)</a:t>
            </a:r>
          </a:p>
          <a:p>
            <a:pPr lvl="1"/>
            <a:r>
              <a:rPr lang="en-US" dirty="0" smtClean="0"/>
              <a:t>Wait for stability in reference implementations</a:t>
            </a:r>
          </a:p>
          <a:p>
            <a:pPr lvl="1"/>
            <a:r>
              <a:rPr lang="en-US" noProof="0" dirty="0" smtClean="0"/>
              <a:t>Wait to see more implementation experience</a:t>
            </a:r>
          </a:p>
          <a:p>
            <a:pPr lvl="0"/>
            <a:r>
              <a:rPr lang="en-US" noProof="0" dirty="0" smtClean="0"/>
              <a:t>Ignore</a:t>
            </a:r>
          </a:p>
          <a:p>
            <a:pPr lvl="1"/>
            <a:r>
              <a:rPr lang="en-US" dirty="0" smtClean="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170839293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Estimating</a:t>
            </a:r>
            <a:endParaRPr lang="en-US" noProof="0" dirty="0"/>
          </a:p>
        </p:txBody>
      </p:sp>
      <p:sp>
        <p:nvSpPr>
          <p:cNvPr id="3" name="Content Placeholder 2"/>
          <p:cNvSpPr>
            <a:spLocks noGrp="1"/>
          </p:cNvSpPr>
          <p:nvPr>
            <p:ph idx="1"/>
          </p:nvPr>
        </p:nvSpPr>
        <p:spPr/>
        <p:txBody>
          <a:bodyPr/>
          <a:lstStyle/>
          <a:p>
            <a:pPr lvl="0"/>
            <a:r>
              <a:rPr lang="en-US" sz="2800" noProof="0" dirty="0" smtClean="0"/>
              <a:t>How much will implementing a FHIR solution cost?</a:t>
            </a:r>
          </a:p>
          <a:p>
            <a:pPr lvl="1"/>
            <a:r>
              <a:rPr lang="en-US" sz="2400" baseline="0" noProof="0" dirty="0" smtClean="0"/>
              <a:t>Considerations</a:t>
            </a:r>
          </a:p>
          <a:p>
            <a:pPr lvl="2"/>
            <a:r>
              <a:rPr lang="en-US" sz="2000" baseline="0" noProof="0" dirty="0" smtClean="0"/>
              <a:t>Reference implementations help</a:t>
            </a:r>
          </a:p>
          <a:p>
            <a:pPr lvl="2"/>
            <a:r>
              <a:rPr lang="en-US" sz="2000" baseline="0" noProof="0" dirty="0" smtClean="0"/>
              <a:t>Learning curve is lower</a:t>
            </a:r>
          </a:p>
          <a:p>
            <a:pPr lvl="3"/>
            <a:r>
              <a:rPr lang="en-US" sz="1800" baseline="0" noProof="0" dirty="0" smtClean="0"/>
              <a:t>Still a curve if unfamiliar with XML / JSON / REST</a:t>
            </a:r>
          </a:p>
          <a:p>
            <a:pPr lvl="2"/>
            <a:r>
              <a:rPr lang="en-US" sz="2000" baseline="0" noProof="0" dirty="0" smtClean="0"/>
              <a:t>Faster to “drive by” interoperability</a:t>
            </a:r>
          </a:p>
          <a:p>
            <a:pPr lvl="2"/>
            <a:r>
              <a:rPr lang="en-US" sz="2000" baseline="0" noProof="0" dirty="0" smtClean="0"/>
              <a:t>Can’t speed consensus</a:t>
            </a:r>
          </a:p>
          <a:p>
            <a:pPr lvl="2"/>
            <a:r>
              <a:rPr lang="en-US" sz="2000" noProof="0" dirty="0" smtClean="0"/>
              <a:t>Tools to help with mapping to internal codes and structures, still takes time</a:t>
            </a:r>
          </a:p>
          <a:p>
            <a:pPr lvl="2"/>
            <a:r>
              <a:rPr lang="en-US" sz="2000" noProof="0" dirty="0" smtClean="0"/>
              <a:t>Anecdotal</a:t>
            </a:r>
            <a:r>
              <a:rPr lang="en-US" sz="2000" baseline="0" noProof="0" dirty="0" smtClean="0"/>
              <a:t> is “faster” to “significantly faster” to implement</a:t>
            </a:r>
            <a:endParaRPr lang="en-US" sz="2000" noProof="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Skill requirements</a:t>
            </a:r>
            <a:endParaRPr lang="en-US" noProof="0" dirty="0"/>
          </a:p>
        </p:txBody>
      </p:sp>
      <p:sp>
        <p:nvSpPr>
          <p:cNvPr id="3" name="Content Placeholder 2"/>
          <p:cNvSpPr>
            <a:spLocks noGrp="1"/>
          </p:cNvSpPr>
          <p:nvPr>
            <p:ph idx="1"/>
          </p:nvPr>
        </p:nvSpPr>
        <p:spPr/>
        <p:txBody>
          <a:bodyPr/>
          <a:lstStyle/>
          <a:p>
            <a:pPr lvl="0"/>
            <a:r>
              <a:rPr lang="en-US" noProof="0" dirty="0" smtClean="0"/>
              <a:t>To implement a FHIR solution, you’ll need:</a:t>
            </a:r>
          </a:p>
          <a:p>
            <a:pPr lvl="1"/>
            <a:r>
              <a:rPr lang="en-US" noProof="0" dirty="0" smtClean="0"/>
              <a:t>Knowledge of XML and/or JSON</a:t>
            </a:r>
          </a:p>
          <a:p>
            <a:pPr lvl="1"/>
            <a:r>
              <a:rPr lang="en-US" noProof="0" dirty="0" smtClean="0"/>
              <a:t>Some degree of familiarity with HTTP (assuming REST)</a:t>
            </a:r>
          </a:p>
          <a:p>
            <a:pPr lvl="1"/>
            <a:r>
              <a:rPr lang="en-US" noProof="0" dirty="0" smtClean="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spTree>
    <p:extLst>
      <p:ext uri="{BB962C8B-B14F-4D97-AF65-F5344CB8AC3E}">
        <p14:creationId xmlns:p14="http://schemas.microsoft.com/office/powerpoint/2010/main" val="18628942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CA" dirty="0"/>
          </a:p>
        </p:txBody>
      </p:sp>
      <p:sp>
        <p:nvSpPr>
          <p:cNvPr id="3" name="Content Placeholder 2"/>
          <p:cNvSpPr>
            <a:spLocks noGrp="1"/>
          </p:cNvSpPr>
          <p:nvPr>
            <p:ph idx="1"/>
          </p:nvPr>
        </p:nvSpPr>
        <p:spPr/>
        <p:txBody>
          <a:bodyPr/>
          <a:lstStyle/>
          <a:p>
            <a:pPr lvl="0"/>
            <a:r>
              <a:rPr lang="en-US" noProof="0" dirty="0" smtClean="0"/>
              <a:t>What’s giving you pain now?</a:t>
            </a:r>
          </a:p>
          <a:p>
            <a:pPr lvl="0"/>
            <a:r>
              <a:rPr lang="en-US" noProof="0" dirty="0" smtClean="0"/>
              <a:t>How could FHIR address those pain points?</a:t>
            </a:r>
          </a:p>
          <a:p>
            <a:pPr lvl="0"/>
            <a:r>
              <a:rPr lang="en-US" noProof="0" dirty="0" smtClean="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smtClean="0"/>
              <a:t>Time-points for </a:t>
            </a:r>
            <a:br>
              <a:rPr lang="en-US" noProof="0" dirty="0" smtClean="0"/>
            </a:br>
            <a:r>
              <a:rPr lang="en-US" noProof="0" dirty="0" smtClean="0"/>
              <a:t>re-evaluation</a:t>
            </a:r>
            <a:endParaRPr lang="en-US" noProof="0" dirty="0"/>
          </a:p>
        </p:txBody>
      </p:sp>
      <p:sp>
        <p:nvSpPr>
          <p:cNvPr id="3" name="Content Placeholder 2"/>
          <p:cNvSpPr>
            <a:spLocks noGrp="1"/>
          </p:cNvSpPr>
          <p:nvPr>
            <p:ph idx="1"/>
          </p:nvPr>
        </p:nvSpPr>
        <p:spPr/>
        <p:txBody>
          <a:bodyPr/>
          <a:lstStyle/>
          <a:p>
            <a:pPr marL="342900" lvl="0" indent="-342900"/>
            <a:r>
              <a:rPr lang="en-US" dirty="0" smtClean="0"/>
              <a:t>Jan 2016: DSTU 2.1 ballot</a:t>
            </a:r>
          </a:p>
          <a:p>
            <a:pPr marL="342900" lvl="0" indent="-342900"/>
            <a:r>
              <a:rPr lang="en-US" dirty="0" smtClean="0"/>
              <a:t>Spring 2016: DSTU 2.1 published</a:t>
            </a:r>
          </a:p>
          <a:p>
            <a:pPr marL="342900" lvl="0" indent="-342900"/>
            <a:r>
              <a:rPr lang="en-US" dirty="0" smtClean="0"/>
              <a:t>2017: First Normative specification</a:t>
            </a:r>
          </a:p>
          <a:p>
            <a:pPr marL="342900" lvl="0" indent="-342900"/>
            <a:r>
              <a:rPr lang="en-US" dirty="0" smtClean="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14874</TotalTime>
  <Words>5347</Words>
  <Application>Microsoft Office PowerPoint</Application>
  <PresentationFormat>On-screen Show (4:3)</PresentationFormat>
  <Paragraphs>943</Paragraphs>
  <Slides>103</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This presentation</vt:lpstr>
      <vt:lpstr>Instructor</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DSTU</vt:lpstr>
      <vt:lpstr>DSTU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Brett Marquard</cp:lastModifiedBy>
  <cp:revision>318</cp:revision>
  <dcterms:created xsi:type="dcterms:W3CDTF">2012-12-03T20:41:34Z</dcterms:created>
  <dcterms:modified xsi:type="dcterms:W3CDTF">2015-11-17T11:41:13Z</dcterms:modified>
</cp:coreProperties>
</file>