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6" r:id="rId2"/>
    <p:sldId id="347" r:id="rId3"/>
    <p:sldId id="260" r:id="rId4"/>
    <p:sldId id="261" r:id="rId5"/>
    <p:sldId id="349" r:id="rId6"/>
    <p:sldId id="351" r:id="rId7"/>
    <p:sldId id="350" r:id="rId8"/>
    <p:sldId id="352" r:id="rId9"/>
    <p:sldId id="353" r:id="rId10"/>
    <p:sldId id="354" r:id="rId11"/>
    <p:sldId id="357" r:id="rId12"/>
    <p:sldId id="355" r:id="rId13"/>
    <p:sldId id="358" r:id="rId14"/>
    <p:sldId id="356" r:id="rId15"/>
    <p:sldId id="368" r:id="rId16"/>
    <p:sldId id="369" r:id="rId17"/>
    <p:sldId id="378" r:id="rId18"/>
    <p:sldId id="360" r:id="rId19"/>
    <p:sldId id="361" r:id="rId20"/>
    <p:sldId id="362" r:id="rId21"/>
    <p:sldId id="363" r:id="rId22"/>
    <p:sldId id="366" r:id="rId23"/>
    <p:sldId id="367" r:id="rId24"/>
    <p:sldId id="38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9" r:id="rId33"/>
    <p:sldId id="381" r:id="rId34"/>
    <p:sldId id="383" r:id="rId35"/>
    <p:sldId id="382" r:id="rId36"/>
    <p:sldId id="385" r:id="rId37"/>
    <p:sldId id="393" r:id="rId38"/>
    <p:sldId id="389" r:id="rId39"/>
    <p:sldId id="418" r:id="rId40"/>
    <p:sldId id="419" r:id="rId41"/>
    <p:sldId id="420" r:id="rId42"/>
    <p:sldId id="395" r:id="rId43"/>
    <p:sldId id="390" r:id="rId44"/>
    <p:sldId id="391" r:id="rId45"/>
    <p:sldId id="392" r:id="rId46"/>
    <p:sldId id="396" r:id="rId47"/>
    <p:sldId id="403" r:id="rId48"/>
    <p:sldId id="397" r:id="rId49"/>
    <p:sldId id="398" r:id="rId50"/>
    <p:sldId id="399" r:id="rId51"/>
    <p:sldId id="400" r:id="rId52"/>
    <p:sldId id="401" r:id="rId53"/>
    <p:sldId id="409" r:id="rId54"/>
    <p:sldId id="410" r:id="rId55"/>
    <p:sldId id="411" r:id="rId56"/>
    <p:sldId id="414" r:id="rId57"/>
    <p:sldId id="412" r:id="rId58"/>
    <p:sldId id="415" r:id="rId59"/>
    <p:sldId id="413" r:id="rId60"/>
    <p:sldId id="416" r:id="rId61"/>
    <p:sldId id="417" r:id="rId62"/>
    <p:sldId id="402" r:id="rId63"/>
    <p:sldId id="404" r:id="rId64"/>
    <p:sldId id="405" r:id="rId65"/>
    <p:sldId id="406" r:id="rId66"/>
    <p:sldId id="407" r:id="rId67"/>
    <p:sldId id="421" r:id="rId68"/>
    <p:sldId id="32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59" autoAdjust="0"/>
  </p:normalViewPr>
  <p:slideViewPr>
    <p:cSldViewPr>
      <p:cViewPr varScale="1">
        <p:scale>
          <a:sx n="104" d="100"/>
          <a:sy n="104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10/12/2015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10/12/2015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789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561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11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0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81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617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g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Questionnaires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December 8,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 resource family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32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8800"/>
            <a:ext cx="8405032" cy="49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“Definition” of the content to be captured</a:t>
            </a:r>
          </a:p>
          <a:p>
            <a:pPr lvl="1"/>
            <a:r>
              <a:rPr lang="en-CA" dirty="0" smtClean="0"/>
              <a:t>What questions are to be asked?</a:t>
            </a:r>
          </a:p>
          <a:p>
            <a:pPr lvl="1"/>
            <a:r>
              <a:rPr lang="en-CA" dirty="0" smtClean="0"/>
              <a:t>In what order?</a:t>
            </a:r>
          </a:p>
          <a:p>
            <a:pPr lvl="1"/>
            <a:r>
              <a:rPr lang="en-CA" dirty="0" smtClean="0"/>
              <a:t>How are they grouped?</a:t>
            </a:r>
          </a:p>
          <a:p>
            <a:pPr lvl="1"/>
            <a:r>
              <a:rPr lang="en-CA" dirty="0" smtClean="0"/>
              <a:t>What responses do they permit?</a:t>
            </a:r>
          </a:p>
          <a:p>
            <a:pPr lvl="1"/>
            <a:r>
              <a:rPr lang="en-CA" dirty="0" smtClean="0"/>
              <a:t>How is the content of the questionnaire rendered?</a:t>
            </a:r>
          </a:p>
          <a:p>
            <a:pPr lvl="1"/>
            <a:r>
              <a:rPr lang="en-CA" dirty="0" smtClean="0"/>
              <a:t>Are there rules about what content must or may be specified?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189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QuestionnaireResponse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8" y="1512799"/>
            <a:ext cx="8664700" cy="38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QuestionnaireResponse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completed (or partially) completed instance of a</a:t>
            </a:r>
            <a:r>
              <a:rPr lang="en-CA" baseline="0" dirty="0" smtClean="0"/>
              <a:t> Questionnaire</a:t>
            </a:r>
          </a:p>
          <a:p>
            <a:r>
              <a:rPr lang="en-CA" dirty="0" smtClean="0"/>
              <a:t>There may be hundreds (or thousands) of </a:t>
            </a:r>
            <a:r>
              <a:rPr lang="en-CA" dirty="0" err="1" smtClean="0"/>
              <a:t>QuestionnaireResponses</a:t>
            </a:r>
            <a:r>
              <a:rPr lang="en-CA" dirty="0" smtClean="0"/>
              <a:t> for one Questionnaire</a:t>
            </a:r>
          </a:p>
          <a:p>
            <a:r>
              <a:rPr lang="en-CA" dirty="0" err="1" smtClean="0"/>
              <a:t>QuestionnaireResponses</a:t>
            </a:r>
            <a:r>
              <a:rPr lang="en-CA" dirty="0" smtClean="0"/>
              <a:t> can exist without a Questionnaire at all</a:t>
            </a:r>
          </a:p>
          <a:p>
            <a:pPr lvl="1"/>
            <a:r>
              <a:rPr lang="en-CA" dirty="0" smtClean="0"/>
              <a:t>Paper Questionnaire</a:t>
            </a:r>
          </a:p>
          <a:p>
            <a:pPr lvl="1"/>
            <a:r>
              <a:rPr lang="en-CA" dirty="0" smtClean="0"/>
              <a:t>Legacy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30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 re-factoring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Combined “question” and “group” into item</a:t>
            </a:r>
          </a:p>
          <a:p>
            <a:r>
              <a:rPr lang="en-CA" dirty="0" smtClean="0"/>
              <a:t>Added</a:t>
            </a:r>
            <a:r>
              <a:rPr lang="en-CA" baseline="0" dirty="0" smtClean="0"/>
              <a:t> support for “display” items (and revamped several extensions as a result)</a:t>
            </a:r>
          </a:p>
          <a:p>
            <a:r>
              <a:rPr lang="en-CA" baseline="0" dirty="0" smtClean="0"/>
              <a:t>Rational</a:t>
            </a:r>
          </a:p>
          <a:p>
            <a:pPr lvl="1"/>
            <a:r>
              <a:rPr lang="en-CA" dirty="0" smtClean="0"/>
              <a:t>Allows mixing questions and groups within a group</a:t>
            </a:r>
          </a:p>
          <a:p>
            <a:pPr lvl="1"/>
            <a:r>
              <a:rPr lang="en-CA" dirty="0" smtClean="0"/>
              <a:t>Allows text content anywhere</a:t>
            </a:r>
          </a:p>
          <a:p>
            <a:pPr lvl="1"/>
            <a:r>
              <a:rPr lang="en-CA" dirty="0" smtClean="0"/>
              <a:t>Simplifies process for nesting content</a:t>
            </a:r>
          </a:p>
          <a:p>
            <a:pPr lvl="1"/>
            <a:r>
              <a:rPr lang="en-CA" dirty="0" smtClean="0"/>
              <a:t>Simplifies model overall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Revised Questionnaire model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95536" y="2132856"/>
            <a:ext cx="8382000" cy="21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4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Revised QuestionnaireResponse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1" y="1773002"/>
            <a:ext cx="8539770" cy="38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9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ValueSet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05" y="1619359"/>
            <a:ext cx="7573695" cy="49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7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Provides allowed</a:t>
            </a:r>
            <a:r>
              <a:rPr lang="en-CA" baseline="0" dirty="0" smtClean="0"/>
              <a:t> responses for “Choice” questions</a:t>
            </a:r>
            <a:endParaRPr lang="en-CA" dirty="0" smtClean="0"/>
          </a:p>
          <a:p>
            <a:r>
              <a:rPr lang="en-CA" dirty="0" smtClean="0"/>
              <a:t>Allows re-use of answer lists across questions &amp; Questionnaires</a:t>
            </a:r>
          </a:p>
          <a:p>
            <a:r>
              <a:rPr lang="en-CA" dirty="0" smtClean="0"/>
              <a:t>Allows use of more advanced vocabulary capabilities</a:t>
            </a:r>
          </a:p>
          <a:p>
            <a:pPr lvl="1"/>
            <a:r>
              <a:rPr lang="en-CA" dirty="0" err="1" smtClean="0"/>
              <a:t>Intensional</a:t>
            </a:r>
            <a:r>
              <a:rPr lang="en-CA" dirty="0" smtClean="0"/>
              <a:t> value sets</a:t>
            </a:r>
          </a:p>
          <a:p>
            <a:pPr lvl="1"/>
            <a:r>
              <a:rPr lang="en-CA" dirty="0" smtClean="0"/>
              <a:t>Coded ordinals</a:t>
            </a:r>
          </a:p>
          <a:p>
            <a:pPr lvl="1"/>
            <a:r>
              <a:rPr lang="en-CA" dirty="0" smtClean="0"/>
              <a:t>Mappings between terminologies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911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Group, Modeling &amp; Methodology, FHIR Infrastructure</a:t>
            </a:r>
          </a:p>
          <a:p>
            <a:pPr lvl="1"/>
            <a:r>
              <a:rPr lang="en-US" noProof="0" dirty="0" smtClean="0"/>
              <a:t>Former 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</a:t>
            </a:r>
            <a:br>
              <a:rPr lang="en-US" noProof="0" dirty="0" smtClean="0"/>
            </a:br>
            <a:r>
              <a:rPr lang="en-US" noProof="0" dirty="0" smtClean="0"/>
              <a:t>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DataElement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1" y="1847353"/>
            <a:ext cx="761153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4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DataElement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Re-useable “questions” (and groups)</a:t>
            </a:r>
          </a:p>
          <a:p>
            <a:r>
              <a:rPr lang="en-CA" dirty="0" smtClean="0"/>
              <a:t>Allow defining:</a:t>
            </a:r>
          </a:p>
          <a:p>
            <a:pPr lvl="1"/>
            <a:r>
              <a:rPr lang="en-CA" baseline="0" dirty="0" smtClean="0"/>
              <a:t>The meaning</a:t>
            </a:r>
            <a:r>
              <a:rPr lang="en-CA" dirty="0" smtClean="0"/>
              <a:t> of the information to be captured</a:t>
            </a:r>
            <a:endParaRPr lang="en-CA" baseline="0" dirty="0" smtClean="0"/>
          </a:p>
          <a:p>
            <a:pPr lvl="1"/>
            <a:r>
              <a:rPr lang="en-CA" baseline="0" dirty="0" smtClean="0"/>
              <a:t>The text of the question to display</a:t>
            </a:r>
          </a:p>
          <a:p>
            <a:pPr lvl="1"/>
            <a:r>
              <a:rPr lang="en-CA" dirty="0" smtClean="0"/>
              <a:t>The allowed data type</a:t>
            </a:r>
          </a:p>
          <a:p>
            <a:pPr lvl="1"/>
            <a:r>
              <a:rPr lang="en-CA" baseline="0" dirty="0" smtClean="0"/>
              <a:t>Permitted choices for multi-choice answers</a:t>
            </a:r>
          </a:p>
          <a:p>
            <a:r>
              <a:rPr lang="en-CA" dirty="0" smtClean="0"/>
              <a:t>Helps ensure consistency of data captured by different Questionnaires</a:t>
            </a:r>
          </a:p>
          <a:p>
            <a:r>
              <a:rPr lang="en-CA" baseline="0" dirty="0" smtClean="0"/>
              <a:t>Requires</a:t>
            </a:r>
            <a:r>
              <a:rPr lang="en-CA" dirty="0" smtClean="0"/>
              <a:t> good governance to be effective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915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ConceptMap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9" y="1908080"/>
            <a:ext cx="8592945" cy="32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5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ConceptMap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Allows linkages between Questionnaires and other things</a:t>
            </a:r>
          </a:p>
          <a:p>
            <a:pPr lvl="1"/>
            <a:r>
              <a:rPr lang="en-CA" dirty="0" smtClean="0"/>
              <a:t>Map questions &amp; groups to resource elements</a:t>
            </a:r>
          </a:p>
          <a:p>
            <a:pPr lvl="1"/>
            <a:r>
              <a:rPr lang="en-CA" dirty="0" smtClean="0"/>
              <a:t>Map questions &amp; groups to Data elements</a:t>
            </a:r>
          </a:p>
          <a:p>
            <a:pPr lvl="1"/>
            <a:r>
              <a:rPr lang="en-CA" dirty="0" smtClean="0"/>
              <a:t>Map questions &amp; groups to non-FHIR specifications (v2, CDA, Open-HER)</a:t>
            </a:r>
          </a:p>
          <a:p>
            <a:pPr lvl="1"/>
            <a:r>
              <a:rPr lang="en-CA" dirty="0" smtClean="0"/>
              <a:t>Map between question choice values and formal value sets</a:t>
            </a:r>
          </a:p>
          <a:p>
            <a:r>
              <a:rPr lang="en-CA" dirty="0" smtClean="0"/>
              <a:t>System = questionnaire URL, </a:t>
            </a:r>
            <a:br>
              <a:rPr lang="en-CA" dirty="0" smtClean="0"/>
            </a:br>
            <a:r>
              <a:rPr lang="en-CA" dirty="0" smtClean="0"/>
              <a:t>code = </a:t>
            </a:r>
            <a:r>
              <a:rPr lang="en-CA" dirty="0" err="1" smtClean="0"/>
              <a:t>linkId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275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Provenance can be used to link a Questionnaire to the full-blown resource instance its data generated</a:t>
            </a:r>
          </a:p>
          <a:p>
            <a:r>
              <a:rPr lang="en-CA" dirty="0" smtClean="0"/>
              <a:t>Many resources (e.g. Observation) can point to Questionnaire as a “source” of information used to justify or support an assertion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957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 Workflow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076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Workflow options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Questionnaires can be used with any of the FHIR interoperability paradigms</a:t>
            </a:r>
          </a:p>
          <a:p>
            <a:pPr lvl="1"/>
            <a:r>
              <a:rPr lang="en-CA" dirty="0" smtClean="0"/>
              <a:t>REST</a:t>
            </a:r>
          </a:p>
          <a:p>
            <a:pPr lvl="1"/>
            <a:r>
              <a:rPr lang="en-CA" dirty="0" smtClean="0"/>
              <a:t>Messaging</a:t>
            </a:r>
          </a:p>
          <a:p>
            <a:pPr lvl="1"/>
            <a:r>
              <a:rPr lang="en-CA" dirty="0" smtClean="0"/>
              <a:t>Documents</a:t>
            </a:r>
          </a:p>
          <a:p>
            <a:pPr lvl="1"/>
            <a:r>
              <a:rPr lang="en-CA" dirty="0" smtClean="0"/>
              <a:t>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0279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Simple Create/Read/Update/Delete functionality</a:t>
            </a:r>
          </a:p>
          <a:p>
            <a:pPr lvl="1"/>
            <a:r>
              <a:rPr lang="en-CA" sz="2400" dirty="0" smtClean="0"/>
              <a:t>For both Questionnaires and </a:t>
            </a:r>
            <a:r>
              <a:rPr lang="en-CA" sz="2400" dirty="0" err="1" smtClean="0"/>
              <a:t>QuestionnaireResponses</a:t>
            </a:r>
            <a:endParaRPr lang="en-CA" sz="2400" dirty="0" smtClean="0"/>
          </a:p>
          <a:p>
            <a:r>
              <a:rPr lang="en-CA" sz="2800" dirty="0" smtClean="0"/>
              <a:t>POST a QuestionnaireResponse to “submit” it</a:t>
            </a:r>
          </a:p>
          <a:p>
            <a:r>
              <a:rPr lang="en-CA" sz="2800" dirty="0" smtClean="0"/>
              <a:t>Security layer is handled by HTTPS, OAuth, etc.</a:t>
            </a:r>
          </a:p>
          <a:p>
            <a:r>
              <a:rPr lang="en-CA" sz="2800" dirty="0" smtClean="0"/>
              <a:t>Request to complete a Questionnaire theoretically handled with Order/</a:t>
            </a:r>
            <a:r>
              <a:rPr lang="en-CA" sz="2800" dirty="0" err="1" smtClean="0"/>
              <a:t>OrderResponse</a:t>
            </a:r>
            <a:endParaRPr lang="en-CA" sz="2800" dirty="0" smtClean="0"/>
          </a:p>
          <a:p>
            <a:pPr lvl="1"/>
            <a:r>
              <a:rPr lang="en-CA" sz="2300" dirty="0" smtClean="0"/>
              <a:t>Order/</a:t>
            </a:r>
            <a:r>
              <a:rPr lang="en-CA" sz="2300" dirty="0" err="1" smtClean="0"/>
              <a:t>OrderResponse</a:t>
            </a:r>
            <a:r>
              <a:rPr lang="en-CA" sz="2300" dirty="0" smtClean="0"/>
              <a:t> are being revamped as part of FHIR 2.1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2999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Messaging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Useful for asynchronous communications or non-reliable connections</a:t>
            </a:r>
          </a:p>
          <a:p>
            <a:r>
              <a:rPr lang="en-CA" sz="2800" dirty="0" smtClean="0"/>
              <a:t>Allow a Questionnaire to be packaged with its value sets where containment is inappropriate</a:t>
            </a:r>
          </a:p>
          <a:p>
            <a:r>
              <a:rPr lang="en-CA" sz="2800" dirty="0" smtClean="0"/>
              <a:t>No “standard” questionnaire-related messaging events or profiles</a:t>
            </a:r>
            <a:r>
              <a:rPr lang="en-CA" sz="2800" baseline="0" dirty="0" smtClean="0"/>
              <a:t> defined yet</a:t>
            </a:r>
          </a:p>
          <a:p>
            <a:r>
              <a:rPr lang="en-CA" sz="2800" baseline="0" dirty="0" smtClean="0"/>
              <a:t>Can use request/response nature of messaging to send Questionnaire, get back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04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Documents can include a QuestionnaireResponse as one of their sections (if appropriate for the data)</a:t>
            </a:r>
          </a:p>
          <a:p>
            <a:r>
              <a:rPr lang="en-CA" dirty="0" smtClean="0"/>
              <a:t>A</a:t>
            </a:r>
            <a:r>
              <a:rPr lang="en-CA" baseline="0" dirty="0" smtClean="0"/>
              <a:t> Questionnaire can be sent as part of a document, though would rarely make sense as a stand-alone document</a:t>
            </a:r>
          </a:p>
          <a:p>
            <a:pPr lvl="1"/>
            <a:r>
              <a:rPr lang="en-CA" dirty="0" smtClean="0"/>
              <a:t>Can’t use document sections to split apart groups of questions in a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596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able to explain the capabilities of FHIR Questionnaires and how they’re intended to be used</a:t>
            </a:r>
          </a:p>
          <a:p>
            <a:pPr lvl="1"/>
            <a:r>
              <a:rPr lang="en-US" dirty="0" smtClean="0"/>
              <a:t>Understand how Questionnaire and QuestionnaireResponse have evolved and why</a:t>
            </a:r>
          </a:p>
          <a:p>
            <a:pPr lvl="1"/>
            <a:r>
              <a:rPr lang="en-US" dirty="0" smtClean="0"/>
              <a:t>Be familiar with more advanced Questionnaire capabilities, including use of extensions and the Structured Data Capture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Questionnaires are ideal for use with services</a:t>
            </a:r>
          </a:p>
          <a:p>
            <a:pPr lvl="1"/>
            <a:r>
              <a:rPr lang="en-CA" dirty="0" smtClean="0"/>
              <a:t>Submit</a:t>
            </a:r>
            <a:r>
              <a:rPr lang="en-CA" baseline="0" dirty="0" smtClean="0"/>
              <a:t> data to a service as a QuestionnaireResponse</a:t>
            </a:r>
          </a:p>
          <a:p>
            <a:pPr lvl="2"/>
            <a:r>
              <a:rPr lang="en-CA" dirty="0" smtClean="0"/>
              <a:t>Takes care of the user-interface for prompting for service-specific data</a:t>
            </a:r>
          </a:p>
          <a:p>
            <a:pPr lvl="1"/>
            <a:r>
              <a:rPr lang="en-CA" dirty="0" smtClean="0"/>
              <a:t>Use services to convert QuestionnaireResponse data to other forms</a:t>
            </a:r>
          </a:p>
          <a:p>
            <a:pPr lvl="1"/>
            <a:r>
              <a:rPr lang="en-CA" dirty="0" smtClean="0"/>
              <a:t>Generate Questionnaire instances for data definition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4051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Standard FHIR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Questionnaire/$populate</a:t>
            </a:r>
          </a:p>
          <a:p>
            <a:pPr lvl="1"/>
            <a:r>
              <a:rPr lang="en-CA" dirty="0" smtClean="0"/>
              <a:t>Generate a QuestionnaireResponse for a specified Questionnaire, optionally filling in data from a local or submitted data</a:t>
            </a:r>
          </a:p>
          <a:p>
            <a:r>
              <a:rPr lang="en-CA" dirty="0" err="1" smtClean="0"/>
              <a:t>StructureDefinition</a:t>
            </a:r>
            <a:r>
              <a:rPr lang="en-CA" dirty="0" smtClean="0"/>
              <a:t>/$questionnaire</a:t>
            </a:r>
          </a:p>
          <a:p>
            <a:pPr lvl="1"/>
            <a:r>
              <a:rPr lang="en-CA" dirty="0" smtClean="0"/>
              <a:t>Generate a Questionnaire for a specified data type, resource or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0642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Workflow caveats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Workflow is a significant focus of FHIR DSTU 2.1</a:t>
            </a:r>
          </a:p>
          <a:p>
            <a:r>
              <a:rPr lang="en-CA" dirty="0" smtClean="0"/>
              <a:t>The Order/</a:t>
            </a:r>
            <a:r>
              <a:rPr lang="en-CA" dirty="0" err="1" smtClean="0"/>
              <a:t>OrderResponse</a:t>
            </a:r>
            <a:r>
              <a:rPr lang="en-CA" dirty="0" smtClean="0"/>
              <a:t> resources will definitely change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MessageHeader</a:t>
            </a:r>
            <a:r>
              <a:rPr lang="en-CA" dirty="0" smtClean="0"/>
              <a:t> (and messaging methodology) may evolve at least somewhat</a:t>
            </a:r>
          </a:p>
          <a:p>
            <a:r>
              <a:rPr lang="en-CA" dirty="0" smtClean="0"/>
              <a:t>Follow the </a:t>
            </a:r>
            <a:r>
              <a:rPr lang="en-CA" dirty="0" err="1" smtClean="0"/>
              <a:t>FHIRWorkflow</a:t>
            </a:r>
            <a:r>
              <a:rPr lang="en-CA" dirty="0" smtClean="0"/>
              <a:t> project to monitor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259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Questionnaire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8019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 Identifiers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 – RESTful id for the questionnaire on a specific server</a:t>
            </a:r>
          </a:p>
          <a:p>
            <a:r>
              <a:rPr lang="en-CA" dirty="0" err="1" smtClean="0"/>
              <a:t>meta.versionId</a:t>
            </a:r>
            <a:r>
              <a:rPr lang="en-CA" dirty="0" smtClean="0"/>
              <a:t> – RESTful version (server-specific)</a:t>
            </a:r>
          </a:p>
          <a:p>
            <a:r>
              <a:rPr lang="en-CA" dirty="0" smtClean="0"/>
              <a:t>identifier – Business identifier for the questionnaire (consistent on different servers)</a:t>
            </a:r>
          </a:p>
          <a:p>
            <a:r>
              <a:rPr lang="en-CA" dirty="0" smtClean="0"/>
              <a:t>version – Business version label</a:t>
            </a:r>
          </a:p>
          <a:p>
            <a:r>
              <a:rPr lang="en-CA" dirty="0" err="1" smtClean="0"/>
              <a:t>linkId</a:t>
            </a:r>
            <a:r>
              <a:rPr lang="en-CA" dirty="0" smtClean="0"/>
              <a:t> – Ties Questionnaire to Response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6275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 metadata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0" y="1828800"/>
            <a:ext cx="4911080" cy="4624536"/>
          </a:xfrm>
        </p:spPr>
        <p:txBody>
          <a:bodyPr/>
          <a:lstStyle/>
          <a:p>
            <a:r>
              <a:rPr lang="en-CA" sz="2800" dirty="0"/>
              <a:t>s</a:t>
            </a:r>
            <a:r>
              <a:rPr lang="en-CA" sz="2800" dirty="0" smtClean="0"/>
              <a:t>tatus: Is this questionnaire still active?</a:t>
            </a:r>
          </a:p>
          <a:p>
            <a:r>
              <a:rPr lang="en-CA" sz="2800" dirty="0"/>
              <a:t>d</a:t>
            </a:r>
            <a:r>
              <a:rPr lang="en-CA" sz="2800" dirty="0" smtClean="0"/>
              <a:t>ate: When did this status become effective</a:t>
            </a:r>
          </a:p>
          <a:p>
            <a:r>
              <a:rPr lang="en-CA" sz="2800" dirty="0" err="1"/>
              <a:t>s</a:t>
            </a:r>
            <a:r>
              <a:rPr lang="en-CA" sz="2800" dirty="0" err="1" smtClean="0"/>
              <a:t>ubjectType</a:t>
            </a:r>
            <a:r>
              <a:rPr lang="en-CA" sz="2800" dirty="0" smtClean="0"/>
              <a:t>: What must </a:t>
            </a:r>
            <a:r>
              <a:rPr lang="en-CA" sz="2800" dirty="0" err="1" smtClean="0"/>
              <a:t>QuestionnaireResponse.subject</a:t>
            </a:r>
            <a:r>
              <a:rPr lang="en-CA" sz="2800" dirty="0" smtClean="0"/>
              <a:t> be?</a:t>
            </a:r>
          </a:p>
          <a:p>
            <a:r>
              <a:rPr lang="en-CA" sz="2800" dirty="0"/>
              <a:t>c</a:t>
            </a:r>
            <a:r>
              <a:rPr lang="en-CA" sz="2800" dirty="0" smtClean="0"/>
              <a:t>oncept: Code for the overall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1" y="1805461"/>
            <a:ext cx="326753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9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Linking Responses to Questionnaire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3 methods:</a:t>
            </a:r>
          </a:p>
          <a:p>
            <a:pPr lvl="1"/>
            <a:r>
              <a:rPr lang="en-CA" sz="2400" dirty="0" err="1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linkId</a:t>
            </a:r>
            <a:r>
              <a:rPr lang="en-CA" sz="24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– most preferred</a:t>
            </a:r>
          </a:p>
          <a:p>
            <a:pPr lvl="2"/>
            <a:r>
              <a:rPr lang="en-CA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may become only mechanism</a:t>
            </a:r>
          </a:p>
          <a:p>
            <a:pPr lvl="1"/>
            <a:r>
              <a:rPr lang="en-CA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</a:t>
            </a:r>
          </a:p>
          <a:p>
            <a:pPr lvl="2"/>
            <a:r>
              <a:rPr lang="en-CA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Not very efficient</a:t>
            </a:r>
            <a:r>
              <a:rPr lang="en-CA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from an execution perspective</a:t>
            </a:r>
          </a:p>
          <a:p>
            <a:pPr lvl="2"/>
            <a:r>
              <a:rPr lang="en-CA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Computation on human-readable content is risky</a:t>
            </a:r>
          </a:p>
          <a:p>
            <a:pPr lvl="2"/>
            <a:r>
              <a:rPr lang="en-CA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Lower overhead?</a:t>
            </a:r>
          </a:p>
          <a:p>
            <a:pPr lvl="1"/>
            <a:r>
              <a:rPr lang="en-CA" sz="24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Positional</a:t>
            </a:r>
          </a:p>
          <a:p>
            <a:pPr lvl="2"/>
            <a:r>
              <a:rPr lang="en-CA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Presumes all elements are minOccurs=1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262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</a:t>
            </a:r>
            <a:r>
              <a:rPr lang="en-CA" dirty="0" err="1" smtClean="0"/>
              <a:t>LinkId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Must be unique across entire Questionnaire</a:t>
            </a:r>
          </a:p>
          <a:p>
            <a:pPr lvl="1"/>
            <a:r>
              <a:rPr lang="en-CA" dirty="0" smtClean="0"/>
              <a:t>Not just within hierarchy</a:t>
            </a:r>
          </a:p>
          <a:p>
            <a:pPr lvl="1"/>
            <a:r>
              <a:rPr lang="en-CA" dirty="0" smtClean="0"/>
              <a:t>Can use a hierarchical approach</a:t>
            </a:r>
          </a:p>
          <a:p>
            <a:pPr lvl="2"/>
            <a:r>
              <a:rPr lang="en-CA" dirty="0" smtClean="0"/>
              <a:t>E.g. 1.2.5.3</a:t>
            </a:r>
          </a:p>
          <a:p>
            <a:r>
              <a:rPr lang="en-CA" dirty="0" smtClean="0"/>
              <a:t>Can be a UUID</a:t>
            </a:r>
          </a:p>
          <a:p>
            <a:pPr lvl="1"/>
            <a:r>
              <a:rPr lang="en-CA" dirty="0" smtClean="0"/>
              <a:t>UUIDs aren’t very developer friendly, but are simple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415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CA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Handling repetitions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group/question/item</a:t>
            </a:r>
            <a:r>
              <a:rPr lang="en-CA" baseline="0" dirty="0" smtClean="0"/>
              <a:t> can identify if it’s required or repeats</a:t>
            </a:r>
          </a:p>
          <a:p>
            <a:pPr lvl="1"/>
            <a:r>
              <a:rPr lang="en-CA" dirty="0" smtClean="0"/>
              <a:t>Extensions provide ability to provide explicit mins and maxes</a:t>
            </a:r>
          </a:p>
          <a:p>
            <a:pPr lvl="2"/>
            <a:r>
              <a:rPr lang="en-CA" dirty="0" smtClean="0"/>
              <a:t>E.g. 3..5</a:t>
            </a:r>
          </a:p>
          <a:p>
            <a:r>
              <a:rPr lang="en-CA" dirty="0" smtClean="0"/>
              <a:t>On response, if question has nested items, then item repeats for each value.  Otherwise, item occurs once and each answer is a separate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4645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Item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3 main types of items</a:t>
            </a:r>
            <a:r>
              <a:rPr lang="en-CA" baseline="0" dirty="0" smtClean="0"/>
              <a:t> in a questionnaire:</a:t>
            </a:r>
          </a:p>
          <a:p>
            <a:pPr lvl="1"/>
            <a:r>
              <a:rPr lang="en-CA" b="1" dirty="0"/>
              <a:t>d</a:t>
            </a:r>
            <a:r>
              <a:rPr lang="en-CA" b="1" dirty="0" smtClean="0"/>
              <a:t>isplay</a:t>
            </a:r>
            <a:r>
              <a:rPr lang="en-CA" dirty="0" smtClean="0"/>
              <a:t> – Cannot</a:t>
            </a:r>
            <a:r>
              <a:rPr lang="en-CA" baseline="0" dirty="0" smtClean="0"/>
              <a:t> have an answer or nested items – just text for display</a:t>
            </a:r>
            <a:endParaRPr lang="en-CA" dirty="0" smtClean="0"/>
          </a:p>
          <a:p>
            <a:pPr lvl="1"/>
            <a:r>
              <a:rPr lang="en-CA" b="1" dirty="0"/>
              <a:t>g</a:t>
            </a:r>
            <a:r>
              <a:rPr lang="en-CA" b="1" dirty="0" smtClean="0"/>
              <a:t>roup</a:t>
            </a:r>
            <a:r>
              <a:rPr lang="en-CA" dirty="0" smtClean="0"/>
              <a:t> – Cannot have an answer and must have nested groups and/or questions</a:t>
            </a:r>
          </a:p>
          <a:p>
            <a:pPr lvl="1"/>
            <a:r>
              <a:rPr lang="en-CA" b="1" dirty="0"/>
              <a:t>q</a:t>
            </a:r>
            <a:r>
              <a:rPr lang="en-CA" b="1" dirty="0" smtClean="0"/>
              <a:t>uestion</a:t>
            </a:r>
            <a:r>
              <a:rPr lang="en-CA" dirty="0" smtClean="0"/>
              <a:t> (abstract) – Can have an answer, but may also have nested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281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Questionnaire Purpose &amp; Usage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question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000" b="1" dirty="0"/>
              <a:t>b</a:t>
            </a:r>
            <a:r>
              <a:rPr lang="en-CA" sz="3000" b="1" dirty="0" smtClean="0"/>
              <a:t>oolean</a:t>
            </a:r>
            <a:r>
              <a:rPr lang="en-CA" sz="3000" dirty="0" smtClean="0"/>
              <a:t> – true or false</a:t>
            </a:r>
          </a:p>
          <a:p>
            <a:r>
              <a:rPr lang="en-CA" sz="3000" b="1" dirty="0" smtClean="0"/>
              <a:t>integer</a:t>
            </a:r>
            <a:r>
              <a:rPr lang="en-CA" sz="3000" dirty="0" smtClean="0"/>
              <a:t> or </a:t>
            </a:r>
            <a:r>
              <a:rPr lang="en-CA" sz="3000" b="1" dirty="0" smtClean="0"/>
              <a:t>decimal</a:t>
            </a:r>
            <a:r>
              <a:rPr lang="en-CA" sz="3000" dirty="0" smtClean="0"/>
              <a:t> – numeric values</a:t>
            </a:r>
          </a:p>
          <a:p>
            <a:r>
              <a:rPr lang="en-CA" sz="3000" b="1" dirty="0" smtClean="0"/>
              <a:t>date</a:t>
            </a:r>
            <a:r>
              <a:rPr lang="en-CA" sz="3000" dirty="0" smtClean="0"/>
              <a:t>, </a:t>
            </a:r>
            <a:r>
              <a:rPr lang="en-CA" sz="3000" b="1" dirty="0" smtClean="0"/>
              <a:t>dateTime</a:t>
            </a:r>
            <a:r>
              <a:rPr lang="en-CA" sz="3000" dirty="0" smtClean="0"/>
              <a:t>, </a:t>
            </a:r>
            <a:r>
              <a:rPr lang="en-CA" sz="3000" b="1" dirty="0" smtClean="0"/>
              <a:t>time</a:t>
            </a:r>
            <a:r>
              <a:rPr lang="en-CA" sz="3000" dirty="0" smtClean="0"/>
              <a:t>, </a:t>
            </a:r>
            <a:r>
              <a:rPr lang="en-CA" sz="3000" b="1" dirty="0" smtClean="0"/>
              <a:t>instant</a:t>
            </a:r>
            <a:r>
              <a:rPr lang="en-CA" sz="3000" dirty="0" smtClean="0"/>
              <a:t> – valid dates and times or portions there-of</a:t>
            </a:r>
          </a:p>
          <a:p>
            <a:r>
              <a:rPr lang="en-CA" sz="3000" b="1" dirty="0" smtClean="0"/>
              <a:t>string</a:t>
            </a:r>
            <a:r>
              <a:rPr lang="en-CA" sz="3000" dirty="0" smtClean="0"/>
              <a:t>,</a:t>
            </a:r>
            <a:r>
              <a:rPr lang="en-CA" sz="3000" b="1" dirty="0" smtClean="0"/>
              <a:t> text</a:t>
            </a:r>
            <a:r>
              <a:rPr lang="en-CA" sz="3000" dirty="0" smtClean="0"/>
              <a:t> – short or long strings of text</a:t>
            </a:r>
          </a:p>
          <a:p>
            <a:r>
              <a:rPr lang="en-CA" sz="3000" b="1" dirty="0" err="1" smtClean="0"/>
              <a:t>url</a:t>
            </a:r>
            <a:r>
              <a:rPr lang="en-CA" sz="3000" b="1" dirty="0" smtClean="0"/>
              <a:t> </a:t>
            </a:r>
            <a:r>
              <a:rPr lang="en-CA" sz="3000" dirty="0" smtClean="0"/>
              <a:t>– A valid web address</a:t>
            </a:r>
          </a:p>
          <a:p>
            <a:pPr lvl="1"/>
            <a:r>
              <a:rPr lang="en-CA" dirty="0" smtClean="0"/>
              <a:t>http, </a:t>
            </a:r>
            <a:r>
              <a:rPr lang="en-CA" dirty="0" err="1" smtClean="0"/>
              <a:t>sendto</a:t>
            </a:r>
            <a:r>
              <a:rPr lang="en-CA" dirty="0" smtClean="0"/>
              <a:t>, ftp, etc.</a:t>
            </a:r>
          </a:p>
          <a:p>
            <a:r>
              <a:rPr lang="en-CA" sz="3000" b="1" dirty="0"/>
              <a:t>c</a:t>
            </a:r>
            <a:r>
              <a:rPr lang="en-CA" sz="3000" b="1" dirty="0" smtClean="0"/>
              <a:t>hoice, open-choice</a:t>
            </a:r>
            <a:r>
              <a:rPr lang="en-CA" sz="3000" dirty="0" smtClean="0"/>
              <a:t> – Used when user is restricted to choosing from a set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7271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Complex question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(These types have answers which may have multiple components)</a:t>
            </a:r>
          </a:p>
          <a:p>
            <a:endParaRPr lang="en-CA" dirty="0" smtClean="0"/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CA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quantity </a:t>
            </a:r>
            <a:r>
              <a:rPr lang="en-CA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numeric value plus variable unit</a:t>
            </a:r>
            <a:endParaRPr lang="en-CA" sz="3100" dirty="0" smtClean="0">
              <a:effectLst/>
            </a:endParaRPr>
          </a:p>
          <a:p>
            <a:r>
              <a:rPr lang="en-CA" b="1" dirty="0" smtClean="0"/>
              <a:t>attachment </a:t>
            </a:r>
            <a:r>
              <a:rPr lang="en-CA" dirty="0" smtClean="0"/>
              <a:t>– data with a mime type.  E.g. Image, video, attached file</a:t>
            </a:r>
          </a:p>
          <a:p>
            <a:r>
              <a:rPr lang="en-CA" b="1" dirty="0" smtClean="0"/>
              <a:t>reference </a:t>
            </a:r>
            <a:r>
              <a:rPr lang="en-CA" dirty="0" smtClean="0"/>
              <a:t>– pointer to another FHIR resource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267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Coded vs. </a:t>
            </a:r>
            <a:r>
              <a:rPr lang="en-CA" dirty="0" err="1" smtClean="0"/>
              <a:t>uncoded</a:t>
            </a:r>
            <a:r>
              <a:rPr lang="en-CA" dirty="0" smtClean="0"/>
              <a:t> choices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Choice is defined as a Coding</a:t>
            </a:r>
          </a:p>
          <a:p>
            <a:pPr lvl="1"/>
            <a:r>
              <a:rPr lang="en-CA" dirty="0" smtClean="0"/>
              <a:t>All “choice” responses are implicitly codes</a:t>
            </a:r>
          </a:p>
          <a:p>
            <a:pPr lvl="1"/>
            <a:r>
              <a:rPr lang="en-CA" dirty="0" smtClean="0"/>
              <a:t>“system” is optional</a:t>
            </a:r>
          </a:p>
          <a:p>
            <a:pPr lvl="1"/>
            <a:r>
              <a:rPr lang="en-CA" dirty="0" smtClean="0"/>
              <a:t>Including “system”</a:t>
            </a:r>
          </a:p>
          <a:p>
            <a:pPr lvl="2"/>
            <a:r>
              <a:rPr lang="en-CA" dirty="0" smtClean="0"/>
              <a:t>allows mappings</a:t>
            </a:r>
            <a:endParaRPr lang="en-CA" baseline="0" dirty="0" smtClean="0"/>
          </a:p>
          <a:p>
            <a:pPr lvl="2"/>
            <a:r>
              <a:rPr lang="en-CA" baseline="0" dirty="0" smtClean="0"/>
              <a:t>makes clear references to common code systems</a:t>
            </a:r>
          </a:p>
          <a:p>
            <a:pPr lvl="2"/>
            <a:r>
              <a:rPr lang="en-CA" dirty="0" smtClean="0"/>
              <a:t>adds overhead to instances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751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CA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Defining allowed choices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3 options for defining allowed choices:</a:t>
            </a:r>
          </a:p>
          <a:p>
            <a:pPr lvl="1"/>
            <a:r>
              <a:rPr lang="en-CA" sz="2000" dirty="0" smtClean="0"/>
              <a:t>Enumeration of choice elements</a:t>
            </a:r>
          </a:p>
          <a:p>
            <a:pPr lvl="2"/>
            <a:r>
              <a:rPr lang="en-CA" sz="1800" dirty="0" smtClean="0"/>
              <a:t>Simplest</a:t>
            </a:r>
          </a:p>
          <a:p>
            <a:pPr lvl="2"/>
            <a:r>
              <a:rPr lang="en-CA" sz="1800" dirty="0" smtClean="0"/>
              <a:t>Choices maintained as part of Questionnaire</a:t>
            </a:r>
          </a:p>
          <a:p>
            <a:pPr lvl="2"/>
            <a:r>
              <a:rPr lang="en-CA" sz="1800" dirty="0" smtClean="0"/>
              <a:t>No re-use potential</a:t>
            </a:r>
          </a:p>
          <a:p>
            <a:pPr lvl="2"/>
            <a:r>
              <a:rPr lang="en-CA" sz="1800" dirty="0" smtClean="0"/>
              <a:t>Can’t leverage capabilities of ValueSet</a:t>
            </a:r>
          </a:p>
          <a:p>
            <a:pPr lvl="1"/>
            <a:r>
              <a:rPr lang="en-CA" sz="2000" dirty="0" smtClean="0"/>
              <a:t>Contained ValueSet</a:t>
            </a:r>
          </a:p>
          <a:p>
            <a:pPr lvl="2"/>
            <a:r>
              <a:rPr lang="en-CA" sz="1800" dirty="0" smtClean="0"/>
              <a:t>Can re-use within Questionnaire</a:t>
            </a:r>
          </a:p>
          <a:p>
            <a:pPr lvl="2"/>
            <a:r>
              <a:rPr lang="en-CA" sz="1800" dirty="0" smtClean="0"/>
              <a:t>Maintained as part of Questionnaire</a:t>
            </a:r>
          </a:p>
          <a:p>
            <a:pPr lvl="2"/>
            <a:r>
              <a:rPr lang="en-CA" sz="1800" dirty="0" smtClean="0"/>
              <a:t>Can leverage ValueSet capabilities</a:t>
            </a:r>
          </a:p>
          <a:p>
            <a:pPr lvl="1"/>
            <a:r>
              <a:rPr lang="en-CA" sz="2000" dirty="0" smtClean="0"/>
              <a:t>External ValueSet</a:t>
            </a:r>
          </a:p>
          <a:p>
            <a:pPr lvl="2"/>
            <a:r>
              <a:rPr lang="en-CA" sz="1800" dirty="0" smtClean="0"/>
              <a:t>Can re-use across questionnaires and with other artifacts</a:t>
            </a:r>
          </a:p>
          <a:p>
            <a:pPr lvl="2"/>
            <a:r>
              <a:rPr lang="en-CA" sz="1800" dirty="0" smtClean="0"/>
              <a:t>Not part of Questionnaire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7860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CA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Open-choices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Open-choice allows either a coded response or a string</a:t>
            </a:r>
          </a:p>
          <a:p>
            <a:r>
              <a:rPr lang="en-CA" dirty="0" smtClean="0"/>
              <a:t>More common pattern is coded choice + a string.</a:t>
            </a:r>
          </a:p>
          <a:p>
            <a:pPr lvl="1"/>
            <a:r>
              <a:rPr lang="en-CA" dirty="0" smtClean="0"/>
              <a:t>E.g. “Other – Please specify”</a:t>
            </a:r>
          </a:p>
          <a:p>
            <a:pPr lvl="1"/>
            <a:r>
              <a:rPr lang="en-CA" dirty="0" smtClean="0"/>
              <a:t>Handled with a conditional nested question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8566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CA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Using the Group/Question</a:t>
            </a:r>
            <a:endParaRPr lang="en-CA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DSTU 2.0,</a:t>
            </a:r>
            <a:r>
              <a:rPr lang="en-CA" baseline="0" dirty="0" smtClean="0"/>
              <a:t> groups and questions are separate</a:t>
            </a:r>
          </a:p>
          <a:p>
            <a:pPr lvl="1"/>
            <a:r>
              <a:rPr lang="en-CA" dirty="0" smtClean="0"/>
              <a:t>Groups can contain groups or questions, not both</a:t>
            </a:r>
          </a:p>
          <a:p>
            <a:pPr lvl="1"/>
            <a:r>
              <a:rPr lang="en-CA" dirty="0" smtClean="0"/>
              <a:t>If you need to mix, then wrap each stand-alone question in a group with no label</a:t>
            </a:r>
          </a:p>
          <a:p>
            <a:r>
              <a:rPr lang="en-CA" dirty="0" smtClean="0"/>
              <a:t>In DSTU 2.1 this is fixed by collapsing group and question into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571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QuestionnaireResponse  metadata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QuestionnaireResponse includes:</a:t>
            </a:r>
          </a:p>
          <a:p>
            <a:pPr lvl="1"/>
            <a:r>
              <a:rPr lang="en-CA" dirty="0" smtClean="0"/>
              <a:t>subject, author, authored, source, encounter</a:t>
            </a:r>
          </a:p>
          <a:p>
            <a:r>
              <a:rPr lang="en-CA" dirty="0" smtClean="0"/>
              <a:t>Traditionally, these are captured as separate answers in the Questionnaire</a:t>
            </a:r>
          </a:p>
          <a:p>
            <a:pPr lvl="1"/>
            <a:r>
              <a:rPr lang="en-CA" dirty="0" smtClean="0"/>
              <a:t>That doesn’t allow searching, filtering, privacy rule enforcement, etc.</a:t>
            </a:r>
          </a:p>
          <a:p>
            <a:pPr lvl="1"/>
            <a:r>
              <a:rPr lang="en-CA" dirty="0" smtClean="0"/>
              <a:t>Therefore, rendering tools </a:t>
            </a:r>
            <a:r>
              <a:rPr lang="en-CA" b="1" dirty="0" smtClean="0"/>
              <a:t>should</a:t>
            </a:r>
            <a:r>
              <a:rPr lang="en-CA" dirty="0" smtClean="0"/>
              <a:t> capture these elements from context and Questionnaires should exclude the questions from Questionnaire </a:t>
            </a:r>
            <a:br>
              <a:rPr lang="en-CA" dirty="0" smtClean="0"/>
            </a:br>
            <a:r>
              <a:rPr lang="en-CA" dirty="0" smtClean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4628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does Response echo text?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QuestionnaireResponse allows the name of the group or the text of the question to be included in the response</a:t>
            </a:r>
          </a:p>
          <a:p>
            <a:r>
              <a:rPr lang="en-CA" dirty="0" smtClean="0"/>
              <a:t>Rationale:</a:t>
            </a:r>
          </a:p>
          <a:p>
            <a:pPr lvl="1"/>
            <a:r>
              <a:rPr lang="en-CA" dirty="0" smtClean="0"/>
              <a:t>Every resource instance must be interpretable “stand-alone”</a:t>
            </a:r>
          </a:p>
          <a:p>
            <a:pPr lvl="1"/>
            <a:r>
              <a:rPr lang="en-CA" dirty="0" smtClean="0"/>
              <a:t>This is hard to do without section headers or question text</a:t>
            </a:r>
          </a:p>
          <a:p>
            <a:pPr lvl="1"/>
            <a:r>
              <a:rPr lang="en-CA" dirty="0" smtClean="0"/>
              <a:t>That said, these elements are optional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4798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Referencing other Questionnaires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re-use, sometimes one Questionnaire may want to reference a “child” Questionnaire</a:t>
            </a:r>
          </a:p>
          <a:p>
            <a:pPr lvl="1"/>
            <a:r>
              <a:rPr lang="en-CA" dirty="0" smtClean="0"/>
              <a:t>Use the “reference” type</a:t>
            </a:r>
          </a:p>
          <a:p>
            <a:pPr lvl="1"/>
            <a:r>
              <a:rPr lang="en-CA" dirty="0" smtClean="0"/>
              <a:t>Use extensions to constrain the target resource to be a QuestionnaireResponse conformant with a specific Questionnaire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9240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Structured Data Capture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2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Questionnaire</a:t>
            </a:r>
            <a:r>
              <a:rPr lang="en-CA" baseline="0" dirty="0" smtClean="0"/>
              <a:t> for?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Questionnaires are a typical means for capturing</a:t>
            </a:r>
            <a:r>
              <a:rPr lang="en-CA" baseline="0" dirty="0" smtClean="0"/>
              <a:t> information from humans</a:t>
            </a:r>
          </a:p>
          <a:p>
            <a:pPr lvl="1"/>
            <a:r>
              <a:rPr lang="en-CA" dirty="0" smtClean="0"/>
              <a:t>Both within and outside of healthcare</a:t>
            </a:r>
          </a:p>
          <a:p>
            <a:pPr lvl="0"/>
            <a:r>
              <a:rPr lang="en-CA" dirty="0" smtClean="0"/>
              <a:t>Provide</a:t>
            </a:r>
            <a:r>
              <a:rPr lang="en-CA" baseline="0" dirty="0" smtClean="0"/>
              <a:t> great control over data capture</a:t>
            </a:r>
          </a:p>
          <a:p>
            <a:pPr lvl="1"/>
            <a:r>
              <a:rPr lang="en-CA" dirty="0" smtClean="0"/>
              <a:t>What data is requested</a:t>
            </a:r>
          </a:p>
          <a:p>
            <a:pPr lvl="1"/>
            <a:r>
              <a:rPr lang="en-CA" dirty="0" smtClean="0"/>
              <a:t>How question is phrased</a:t>
            </a:r>
          </a:p>
          <a:p>
            <a:pPr lvl="1"/>
            <a:r>
              <a:rPr lang="en-CA" dirty="0" smtClean="0"/>
              <a:t>Constraints on allowed responses</a:t>
            </a:r>
          </a:p>
          <a:p>
            <a:pPr lvl="1"/>
            <a:r>
              <a:rPr lang="en-CA" dirty="0" smtClean="0"/>
              <a:t>In what order questions are presented</a:t>
            </a:r>
          </a:p>
          <a:p>
            <a:pPr lvl="1"/>
            <a:r>
              <a:rPr lang="en-CA" dirty="0" smtClean="0"/>
              <a:t>Under what circumstances information is </a:t>
            </a:r>
            <a:br>
              <a:rPr lang="en-CA" dirty="0" smtClean="0"/>
            </a:br>
            <a:r>
              <a:rPr lang="en-CA" dirty="0" smtClean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2289662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SDC?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SDC is a US-Realm project sponsored by the ONC</a:t>
            </a:r>
          </a:p>
          <a:p>
            <a:pPr lvl="1"/>
            <a:r>
              <a:rPr lang="en-CA" dirty="0" smtClean="0"/>
              <a:t>Aims to allow sharing of data element definitions and automated population of questionnaires</a:t>
            </a:r>
          </a:p>
          <a:p>
            <a:pPr lvl="0"/>
            <a:r>
              <a:rPr lang="en-CA" dirty="0" smtClean="0"/>
              <a:t>Multiple IGs</a:t>
            </a:r>
          </a:p>
          <a:p>
            <a:pPr lvl="1"/>
            <a:r>
              <a:rPr lang="en-CA" dirty="0" smtClean="0"/>
              <a:t>IHE implementation guide using custom schema focuses on Questionnaire</a:t>
            </a:r>
          </a:p>
          <a:p>
            <a:pPr lvl="1"/>
            <a:r>
              <a:rPr lang="en-CA" dirty="0" smtClean="0"/>
              <a:t>2 FHIR implementation guides</a:t>
            </a:r>
          </a:p>
          <a:p>
            <a:pPr lvl="2"/>
            <a:r>
              <a:rPr lang="en-CA" dirty="0" smtClean="0"/>
              <a:t>Questionnaire population focused</a:t>
            </a:r>
          </a:p>
          <a:p>
            <a:pPr lvl="2"/>
            <a:r>
              <a:rPr lang="en-CA" dirty="0" smtClean="0"/>
              <a:t>Data Element</a:t>
            </a:r>
            <a:r>
              <a:rPr lang="en-CA" baseline="0" dirty="0" smtClean="0"/>
              <a:t> definition/exchange focused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0083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SDC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FHIR SDC IG</a:t>
            </a:r>
          </a:p>
          <a:p>
            <a:pPr lvl="1"/>
            <a:r>
              <a:rPr lang="en-CA" dirty="0" smtClean="0"/>
              <a:t>Defines</a:t>
            </a:r>
            <a:r>
              <a:rPr lang="en-CA" baseline="0" dirty="0" smtClean="0"/>
              <a:t> profiles on Questionnaire, QuestionnaireResponse &amp; ValueSet setting minimum expectations for support</a:t>
            </a:r>
          </a:p>
          <a:p>
            <a:pPr lvl="2"/>
            <a:r>
              <a:rPr lang="en-CA" baseline="0" dirty="0" smtClean="0"/>
              <a:t>including use of several extensions</a:t>
            </a:r>
          </a:p>
          <a:p>
            <a:pPr lvl="1"/>
            <a:r>
              <a:rPr lang="en-CA" dirty="0" smtClean="0"/>
              <a:t>Defines Conformance roles for different systems participating in the Questionnaire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981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SDC overview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  <p:pic>
        <p:nvPicPr>
          <p:cNvPr id="2050" name="Picture 2" descr="Diagram showing interaction between Form Filler, Form Manager, Form Receiver, Form Archiver and Data Element Regi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62" y="1628801"/>
            <a:ext cx="7214438" cy="48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18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 Extensions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7911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 use of extensions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dirty="0" smtClean="0"/>
              <a:t>Questionnaire tries to follow FHIR’s “80%” rule</a:t>
            </a:r>
          </a:p>
          <a:p>
            <a:pPr lvl="1"/>
            <a:r>
              <a:rPr lang="en-CA" dirty="0" smtClean="0"/>
              <a:t>Only include capabilities supported by at least 80% of systems</a:t>
            </a:r>
          </a:p>
          <a:p>
            <a:pPr lvl="2"/>
            <a:r>
              <a:rPr lang="en-CA" dirty="0" smtClean="0"/>
              <a:t>This is being re-evaluated</a:t>
            </a:r>
            <a:r>
              <a:rPr lang="en-CA" baseline="0" dirty="0" smtClean="0"/>
              <a:t> based on FHIR implementation experience</a:t>
            </a:r>
          </a:p>
          <a:p>
            <a:pPr lvl="0"/>
            <a:r>
              <a:rPr lang="en-CA" dirty="0" smtClean="0"/>
              <a:t>For now, many capabilities are handled only through extensions</a:t>
            </a:r>
          </a:p>
        </p:txBody>
      </p:sp>
    </p:spTree>
    <p:extLst>
      <p:ext uri="{BB962C8B-B14F-4D97-AF65-F5344CB8AC3E}">
        <p14:creationId xmlns:p14="http://schemas.microsoft.com/office/powerpoint/2010/main" val="1111996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Extension types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dirty="0" smtClean="0"/>
              <a:t>Extensions defined on Questionnaire fall under one of 3 categories:</a:t>
            </a:r>
          </a:p>
          <a:p>
            <a:pPr lvl="1"/>
            <a:r>
              <a:rPr lang="en-CA" dirty="0" smtClean="0"/>
              <a:t>Metadata – Additional information used for searching/understanding</a:t>
            </a:r>
          </a:p>
          <a:p>
            <a:pPr lvl="1"/>
            <a:r>
              <a:rPr lang="en-CA" dirty="0" smtClean="0"/>
              <a:t>Answer constraints – Limit allowed answer values</a:t>
            </a:r>
          </a:p>
          <a:p>
            <a:pPr lvl="1"/>
            <a:r>
              <a:rPr lang="en-CA" dirty="0" smtClean="0"/>
              <a:t>Rendering controls – Affect how the Questionnaire is rendered</a:t>
            </a:r>
          </a:p>
          <a:p>
            <a:pPr lvl="1"/>
            <a:r>
              <a:rPr lang="en-CA" dirty="0" smtClean="0"/>
              <a:t>Behavior controls – Define how the Questionnaire behaves</a:t>
            </a:r>
          </a:p>
        </p:txBody>
      </p:sp>
    </p:spTree>
    <p:extLst>
      <p:ext uri="{BB962C8B-B14F-4D97-AF65-F5344CB8AC3E}">
        <p14:creationId xmlns:p14="http://schemas.microsoft.com/office/powerpoint/2010/main" val="3850863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Metadata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b="1" dirty="0" smtClean="0"/>
              <a:t>?-category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– E.g. administrative, pediatrics, referral, etc.</a:t>
            </a:r>
          </a:p>
          <a:p>
            <a:r>
              <a:rPr lang="en-CA" sz="2400" b="1" dirty="0" smtClean="0">
                <a:solidFill>
                  <a:schemeClr val="tx1"/>
                </a:solidFill>
                <a:effectLst/>
              </a:rPr>
              <a:t>?-</a:t>
            </a:r>
            <a:r>
              <a:rPr lang="en-CA" sz="2400" b="1" dirty="0" err="1" smtClean="0">
                <a:solidFill>
                  <a:schemeClr val="tx1"/>
                </a:solidFill>
                <a:effectLst/>
              </a:rPr>
              <a:t>deReference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– Data element that corresponds to this question/group</a:t>
            </a:r>
          </a:p>
          <a:p>
            <a:r>
              <a:rPr lang="en-CA" sz="2400" b="1" dirty="0" smtClean="0">
                <a:solidFill>
                  <a:schemeClr val="tx1"/>
                </a:solidFill>
                <a:effectLst/>
              </a:rPr>
              <a:t>?-</a:t>
            </a:r>
            <a:r>
              <a:rPr lang="en-CA" sz="2400" b="1" dirty="0" err="1" smtClean="0">
                <a:solidFill>
                  <a:schemeClr val="tx1"/>
                </a:solidFill>
                <a:effectLst/>
              </a:rPr>
              <a:t>deMap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– ConceptMap that provides linkages between items and data elements</a:t>
            </a:r>
          </a:p>
          <a:p>
            <a:r>
              <a:rPr lang="en-CA" sz="2400" b="1" dirty="0" smtClean="0">
                <a:solidFill>
                  <a:schemeClr val="tx1"/>
                </a:solidFill>
                <a:effectLst/>
              </a:rPr>
              <a:t>?-</a:t>
            </a:r>
            <a:r>
              <a:rPr lang="en-CA" sz="2400" b="1" dirty="0" err="1" smtClean="0">
                <a:solidFill>
                  <a:schemeClr val="tx1"/>
                </a:solidFill>
                <a:effectLst/>
              </a:rPr>
              <a:t>fhirType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– FHIR data type that corresponds to a group</a:t>
            </a:r>
          </a:p>
        </p:txBody>
      </p:sp>
    </p:spTree>
    <p:extLst>
      <p:ext uri="{BB962C8B-B14F-4D97-AF65-F5344CB8AC3E}">
        <p14:creationId xmlns:p14="http://schemas.microsoft.com/office/powerpoint/2010/main" val="1764004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Answer Constraints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b="1" dirty="0" err="1" smtClean="0"/>
              <a:t>minLength</a:t>
            </a:r>
            <a:r>
              <a:rPr lang="en-CA" sz="2400" dirty="0" smtClean="0"/>
              <a:t> – minimum # of characters</a:t>
            </a:r>
          </a:p>
          <a:p>
            <a:r>
              <a:rPr lang="en-CA" sz="2400" b="1" dirty="0" smtClean="0"/>
              <a:t>?-</a:t>
            </a:r>
            <a:r>
              <a:rPr lang="en-CA" sz="2400" b="1" dirty="0" err="1" smtClean="0"/>
              <a:t>maxLength</a:t>
            </a:r>
            <a:r>
              <a:rPr lang="en-CA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– maximum # of characters</a:t>
            </a:r>
            <a:endParaRPr lang="en-CA" sz="2400" dirty="0" smtClean="0"/>
          </a:p>
          <a:p>
            <a:r>
              <a:rPr lang="en-CA" sz="2400" b="1" dirty="0" err="1" smtClean="0"/>
              <a:t>minValue</a:t>
            </a:r>
            <a:r>
              <a:rPr lang="en-CA" sz="2400" dirty="0" smtClean="0"/>
              <a:t> – low value for date/number/time</a:t>
            </a:r>
          </a:p>
          <a:p>
            <a:r>
              <a:rPr lang="en-CA" sz="2400" b="1" dirty="0" err="1" smtClean="0"/>
              <a:t>maxValue</a:t>
            </a:r>
            <a:r>
              <a:rPr lang="en-CA" sz="2400" dirty="0" smtClean="0"/>
              <a:t> – high value for date/number/time</a:t>
            </a:r>
          </a:p>
          <a:p>
            <a:r>
              <a:rPr lang="en-CA" sz="2400" b="1" dirty="0" err="1" smtClean="0"/>
              <a:t>maxDecimalPlaces</a:t>
            </a:r>
            <a:r>
              <a:rPr lang="en-CA" sz="2400" dirty="0" smtClean="0"/>
              <a:t> – for decimal values</a:t>
            </a:r>
          </a:p>
          <a:p>
            <a:r>
              <a:rPr lang="en-CA" sz="2400" b="1" dirty="0" err="1" smtClean="0"/>
              <a:t>maxSize</a:t>
            </a:r>
            <a:r>
              <a:rPr lang="en-CA" sz="2400" dirty="0" smtClean="0"/>
              <a:t> – maximum size of attachment</a:t>
            </a:r>
          </a:p>
          <a:p>
            <a:r>
              <a:rPr lang="en-CA" sz="2400" b="1" dirty="0"/>
              <a:t>r</a:t>
            </a:r>
            <a:r>
              <a:rPr lang="en-CA" sz="2400" b="1" dirty="0" smtClean="0"/>
              <a:t>egex</a:t>
            </a:r>
            <a:r>
              <a:rPr lang="en-CA" sz="2400" dirty="0" smtClean="0"/>
              <a:t> – constrains strings to match specified pattern</a:t>
            </a:r>
          </a:p>
          <a:p>
            <a:r>
              <a:rPr lang="en-CA" sz="2400" b="1" dirty="0" err="1" smtClean="0"/>
              <a:t>entryFormat</a:t>
            </a:r>
            <a:r>
              <a:rPr lang="en-CA" sz="2400" dirty="0" smtClean="0"/>
              <a:t> – instructions to user on what content should look like (non-computable)</a:t>
            </a:r>
          </a:p>
        </p:txBody>
      </p:sp>
    </p:spTree>
    <p:extLst>
      <p:ext uri="{BB962C8B-B14F-4D97-AF65-F5344CB8AC3E}">
        <p14:creationId xmlns:p14="http://schemas.microsoft.com/office/powerpoint/2010/main" val="1766194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Rendering controls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b="1" dirty="0" smtClean="0"/>
              <a:t>?-label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– Number to place beside question/group heading.  E.g. “A.1”</a:t>
            </a:r>
          </a:p>
          <a:p>
            <a:r>
              <a:rPr lang="en-CA" sz="2400" b="1" dirty="0" smtClean="0">
                <a:solidFill>
                  <a:schemeClr val="tx1"/>
                </a:solidFill>
                <a:effectLst/>
              </a:rPr>
              <a:t>?-</a:t>
            </a:r>
            <a:r>
              <a:rPr lang="en-CA" sz="2400" b="1" dirty="0" err="1" smtClean="0">
                <a:solidFill>
                  <a:schemeClr val="tx1"/>
                </a:solidFill>
                <a:effectLst/>
              </a:rPr>
              <a:t>displayCategory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– Identifies the type of display text (which generally affects how it renders)</a:t>
            </a:r>
          </a:p>
          <a:p>
            <a:pPr lvl="1"/>
            <a:r>
              <a:rPr lang="en-CA" sz="1900" dirty="0" smtClean="0"/>
              <a:t>E.g. Security text, flyover, units</a:t>
            </a:r>
            <a:endParaRPr lang="en-CA" sz="1900" dirty="0" smtClean="0">
              <a:solidFill>
                <a:schemeClr val="tx1"/>
              </a:solidFill>
              <a:effectLst/>
            </a:endParaRPr>
          </a:p>
          <a:p>
            <a:r>
              <a:rPr lang="en-CA" sz="2400" b="1" dirty="0" smtClean="0">
                <a:solidFill>
                  <a:schemeClr val="tx1"/>
                </a:solidFill>
                <a:effectLst/>
              </a:rPr>
              <a:t>style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– Identifies the </a:t>
            </a:r>
            <a:r>
              <a:rPr lang="en-CA" sz="2400" dirty="0" err="1" smtClean="0">
                <a:solidFill>
                  <a:schemeClr val="tx1"/>
                </a:solidFill>
                <a:effectLst/>
              </a:rPr>
              <a:t>css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style to apply to the element</a:t>
            </a:r>
          </a:p>
          <a:p>
            <a:r>
              <a:rPr lang="en-CA" sz="2400" b="1" dirty="0" smtClean="0">
                <a:solidFill>
                  <a:schemeClr val="tx1"/>
                </a:solidFill>
                <a:effectLst/>
              </a:rPr>
              <a:t>markup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– Provides a marked-up version of the string</a:t>
            </a:r>
          </a:p>
          <a:p>
            <a:pPr lvl="1"/>
            <a:r>
              <a:rPr lang="en-CA" sz="1900" dirty="0" smtClean="0">
                <a:solidFill>
                  <a:schemeClr val="tx1"/>
                </a:solidFill>
                <a:effectLst/>
              </a:rPr>
              <a:t>allows embedded bold, subscripts, colors, etc. in a question or group label</a:t>
            </a:r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28831912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Behavior controls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b="1" dirty="0" smtClean="0"/>
              <a:t>?-minOccurs </a:t>
            </a:r>
            <a:r>
              <a:rPr lang="en-CA" sz="2400" dirty="0" smtClean="0"/>
              <a:t>&amp; </a:t>
            </a:r>
            <a:r>
              <a:rPr lang="en-CA" sz="2400" b="1" dirty="0" smtClean="0"/>
              <a:t>?-</a:t>
            </a:r>
            <a:r>
              <a:rPr lang="en-CA" sz="2400" b="1" dirty="0" err="1" smtClean="0"/>
              <a:t>maxOccurs</a:t>
            </a:r>
            <a:r>
              <a:rPr lang="en-CA" sz="2400" dirty="0" smtClean="0"/>
              <a:t> – min and max occurrences for item</a:t>
            </a:r>
          </a:p>
          <a:p>
            <a:r>
              <a:rPr lang="en-CA" sz="2400" b="1" dirty="0" smtClean="0"/>
              <a:t>?-hidden </a:t>
            </a:r>
            <a:r>
              <a:rPr lang="en-CA" sz="2400" dirty="0" smtClean="0"/>
              <a:t>– Item shouldn’t be displayed</a:t>
            </a:r>
          </a:p>
          <a:p>
            <a:pPr lvl="1"/>
            <a:r>
              <a:rPr lang="en-CA" sz="1900" dirty="0" smtClean="0"/>
              <a:t>e.g. internal metadata, calculated values</a:t>
            </a:r>
          </a:p>
          <a:p>
            <a:r>
              <a:rPr lang="en-CA" sz="2400" b="1" dirty="0" smtClean="0"/>
              <a:t>?-</a:t>
            </a:r>
            <a:r>
              <a:rPr lang="en-CA" sz="2400" b="1" dirty="0" err="1" smtClean="0"/>
              <a:t>enableWhen</a:t>
            </a:r>
            <a:r>
              <a:rPr lang="en-CA" sz="2400" b="1" dirty="0"/>
              <a:t> </a:t>
            </a:r>
            <a:r>
              <a:rPr lang="en-CA" sz="2400" dirty="0"/>
              <a:t>– </a:t>
            </a:r>
            <a:r>
              <a:rPr lang="en-CA" sz="2400" dirty="0" smtClean="0"/>
              <a:t>question or item may only be answered when other questions have specified answers</a:t>
            </a:r>
          </a:p>
          <a:p>
            <a:r>
              <a:rPr lang="en-CA" sz="2400" b="1" dirty="0" smtClean="0"/>
              <a:t>?-</a:t>
            </a:r>
            <a:r>
              <a:rPr lang="en-CA" sz="2400" b="1" dirty="0" err="1" smtClean="0"/>
              <a:t>itemControl</a:t>
            </a:r>
            <a:r>
              <a:rPr lang="en-CA" sz="2400" b="1" dirty="0"/>
              <a:t> </a:t>
            </a:r>
            <a:r>
              <a:rPr lang="en-CA" sz="2400" dirty="0"/>
              <a:t>– </a:t>
            </a:r>
            <a:r>
              <a:rPr lang="en-CA" sz="2400" dirty="0" smtClean="0"/>
              <a:t>What widget to use to capture answer/render questionnaire</a:t>
            </a:r>
          </a:p>
          <a:p>
            <a:r>
              <a:rPr lang="en-CA" sz="2400" b="1" dirty="0" smtClean="0"/>
              <a:t>?-</a:t>
            </a:r>
            <a:r>
              <a:rPr lang="en-CA" sz="2400" b="1" dirty="0" err="1" smtClean="0"/>
              <a:t>defaultValue</a:t>
            </a:r>
            <a:r>
              <a:rPr lang="en-CA" sz="2400" b="1" dirty="0"/>
              <a:t> </a:t>
            </a:r>
            <a:r>
              <a:rPr lang="en-CA" sz="2400" dirty="0"/>
              <a:t>– </a:t>
            </a:r>
            <a:r>
              <a:rPr lang="en-CA" sz="2400" dirty="0" smtClean="0"/>
              <a:t>value to set answer to initially</a:t>
            </a:r>
          </a:p>
          <a:p>
            <a:r>
              <a:rPr lang="en-CA" sz="2400" b="1" dirty="0" smtClean="0"/>
              <a:t>?-</a:t>
            </a:r>
            <a:r>
              <a:rPr lang="en-CA" sz="2400" b="1" dirty="0" err="1" smtClean="0"/>
              <a:t>readOnly</a:t>
            </a:r>
            <a:r>
              <a:rPr lang="en-CA" sz="2400" b="1" dirty="0"/>
              <a:t> </a:t>
            </a:r>
            <a:r>
              <a:rPr lang="en-CA" sz="2400" dirty="0"/>
              <a:t>– </a:t>
            </a:r>
            <a:r>
              <a:rPr lang="en-CA" sz="2400" dirty="0" smtClean="0"/>
              <a:t>question or group’s content can’t be changed by user</a:t>
            </a:r>
          </a:p>
        </p:txBody>
      </p:sp>
    </p:spTree>
    <p:extLst>
      <p:ext uri="{BB962C8B-B14F-4D97-AF65-F5344CB8AC3E}">
        <p14:creationId xmlns:p14="http://schemas.microsoft.com/office/powerpoint/2010/main" val="423113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smtClean="0"/>
              <a:t>Alternatives to Questionnaire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CA" sz="2400" dirty="0" smtClean="0"/>
              <a:t>Binary</a:t>
            </a:r>
          </a:p>
          <a:p>
            <a:pPr lvl="1">
              <a:spcBef>
                <a:spcPts val="300"/>
              </a:spcBef>
            </a:pPr>
            <a:r>
              <a:rPr lang="en-CA" sz="2000" dirty="0" smtClean="0"/>
              <a:t>For PDF/scanned/non-encoded</a:t>
            </a:r>
            <a:r>
              <a:rPr lang="en-CA" sz="2000" baseline="0" dirty="0" smtClean="0"/>
              <a:t> raw data</a:t>
            </a:r>
          </a:p>
          <a:p>
            <a:pPr lvl="1">
              <a:spcBef>
                <a:spcPts val="300"/>
              </a:spcBef>
            </a:pPr>
            <a:r>
              <a:rPr lang="en-CA" sz="2000" dirty="0" smtClean="0"/>
              <a:t>Useful if need is for audit, not computability</a:t>
            </a:r>
          </a:p>
          <a:p>
            <a:pPr lvl="0">
              <a:spcBef>
                <a:spcPts val="300"/>
              </a:spcBef>
            </a:pPr>
            <a:r>
              <a:rPr lang="en-CA" sz="2400" dirty="0" smtClean="0"/>
              <a:t>Observation</a:t>
            </a:r>
          </a:p>
          <a:p>
            <a:pPr lvl="1">
              <a:spcBef>
                <a:spcPts val="300"/>
              </a:spcBef>
            </a:pPr>
            <a:r>
              <a:rPr lang="en-CA" sz="2000" dirty="0" smtClean="0"/>
              <a:t>“Everything’s an Observation”</a:t>
            </a:r>
          </a:p>
          <a:p>
            <a:pPr lvl="1">
              <a:spcBef>
                <a:spcPts val="300"/>
              </a:spcBef>
            </a:pPr>
            <a:r>
              <a:rPr lang="en-CA" sz="2000" dirty="0" smtClean="0"/>
              <a:t>Provides similar capabilities to Questionnaire, but intended use is “true” observation</a:t>
            </a:r>
          </a:p>
          <a:p>
            <a:pPr lvl="2">
              <a:spcBef>
                <a:spcPts val="300"/>
              </a:spcBef>
            </a:pPr>
            <a:r>
              <a:rPr lang="en-CA" sz="1800" dirty="0" smtClean="0"/>
              <a:t>Lab, vitals, measurements, assessments</a:t>
            </a:r>
          </a:p>
          <a:p>
            <a:pPr>
              <a:spcBef>
                <a:spcPts val="300"/>
              </a:spcBef>
            </a:pPr>
            <a:r>
              <a:rPr lang="en-CA" sz="2400" dirty="0" smtClean="0"/>
              <a:t>Any resource</a:t>
            </a:r>
          </a:p>
          <a:p>
            <a:pPr lvl="1">
              <a:spcBef>
                <a:spcPts val="300"/>
              </a:spcBef>
            </a:pPr>
            <a:r>
              <a:rPr lang="en-CA" sz="2000" dirty="0" smtClean="0"/>
              <a:t>Capture Medication information as MedicationStatement</a:t>
            </a:r>
          </a:p>
          <a:p>
            <a:pPr lvl="1">
              <a:spcBef>
                <a:spcPts val="300"/>
              </a:spcBef>
            </a:pPr>
            <a:r>
              <a:rPr lang="en-CA" sz="2000" dirty="0" smtClean="0"/>
              <a:t>Allergies as </a:t>
            </a:r>
            <a:r>
              <a:rPr lang="en-CA" sz="2000" dirty="0" err="1" smtClean="0"/>
              <a:t>AllergyIntolerances</a:t>
            </a:r>
            <a:endParaRPr lang="en-CA" sz="2000" dirty="0" smtClean="0"/>
          </a:p>
          <a:p>
            <a:pPr lvl="1">
              <a:spcBef>
                <a:spcPts val="300"/>
              </a:spcBef>
            </a:pPr>
            <a:r>
              <a:rPr lang="en-CA" sz="2000" dirty="0" smtClean="0"/>
              <a:t>Plans as </a:t>
            </a:r>
            <a:r>
              <a:rPr lang="en-CA" sz="2000" dirty="0" err="1" smtClean="0"/>
              <a:t>CarePlan</a:t>
            </a:r>
            <a:endParaRPr lang="en-CA" sz="2000" dirty="0"/>
          </a:p>
          <a:p>
            <a:pPr lvl="1">
              <a:spcBef>
                <a:spcPts val="300"/>
              </a:spcBef>
            </a:pPr>
            <a:r>
              <a:rPr lang="en-CA" sz="2000" dirty="0" smtClean="0"/>
              <a:t>Etc.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4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Behavior controls (cont’d)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b="1" dirty="0" smtClean="0"/>
              <a:t>?-</a:t>
            </a:r>
            <a:r>
              <a:rPr lang="en-CA" sz="2400" b="1" dirty="0" err="1" smtClean="0"/>
              <a:t>allowedResource</a:t>
            </a:r>
            <a:r>
              <a:rPr lang="en-CA" sz="24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– What resource is permitted as target of reference</a:t>
            </a:r>
            <a:endParaRPr lang="en-CA" sz="2400" dirty="0" smtClean="0"/>
          </a:p>
          <a:p>
            <a:r>
              <a:rPr lang="en-CA" sz="2400" b="1" dirty="0" smtClean="0"/>
              <a:t>?-</a:t>
            </a:r>
            <a:r>
              <a:rPr lang="en-CA" sz="2400" b="1" dirty="0" err="1" smtClean="0"/>
              <a:t>referenceFilter</a:t>
            </a:r>
            <a:r>
              <a:rPr lang="en-CA" sz="24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– What choices should be allowed for reference</a:t>
            </a:r>
            <a:endParaRPr lang="en-CA" sz="2400" dirty="0" smtClean="0"/>
          </a:p>
          <a:p>
            <a:r>
              <a:rPr lang="en-CA" sz="2400" b="1" dirty="0" smtClean="0"/>
              <a:t>sdc-?-endpoint</a:t>
            </a:r>
            <a:r>
              <a:rPr lang="en-CA" sz="24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– Where should response be sent</a:t>
            </a:r>
            <a:endParaRPr lang="en-CA" sz="2400" dirty="0" smtClean="0"/>
          </a:p>
          <a:p>
            <a:r>
              <a:rPr lang="en-CA" sz="2400" b="1" dirty="0" smtClean="0"/>
              <a:t>sdc-?-</a:t>
            </a:r>
            <a:r>
              <a:rPr lang="en-CA" sz="2400" b="1" dirty="0" err="1" smtClean="0"/>
              <a:t>optionalDisplay</a:t>
            </a:r>
            <a:r>
              <a:rPr lang="en-CA" sz="24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– Derived questionnaires can omit item</a:t>
            </a:r>
            <a:endParaRPr lang="en-CA" sz="2400" dirty="0" smtClean="0"/>
          </a:p>
          <a:p>
            <a:r>
              <a:rPr lang="en-CA" sz="2400" b="1" dirty="0" smtClean="0"/>
              <a:t>sdc-?-</a:t>
            </a:r>
            <a:r>
              <a:rPr lang="en-CA" sz="2400" b="1" dirty="0" err="1" smtClean="0"/>
              <a:t>provenanceSignatureRequired</a:t>
            </a:r>
            <a:r>
              <a:rPr lang="en-CA" sz="24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– QuestionnaireResponse version must have a Provenance with digital signature</a:t>
            </a:r>
            <a:endParaRPr lang="en-CA" sz="2400" dirty="0" smtClean="0"/>
          </a:p>
          <a:p>
            <a:r>
              <a:rPr lang="en-CA" sz="2400" b="1" dirty="0" err="1" smtClean="0"/>
              <a:t>styleSensitive</a:t>
            </a:r>
            <a:r>
              <a:rPr lang="en-CA" sz="2400" dirty="0" smtClean="0">
                <a:solidFill>
                  <a:schemeClr val="tx1"/>
                </a:solidFill>
                <a:effectLst/>
              </a:rPr>
              <a:t> – Style extensions must be respected</a:t>
            </a:r>
          </a:p>
        </p:txBody>
      </p:sp>
    </p:spTree>
    <p:extLst>
      <p:ext uri="{BB962C8B-B14F-4D97-AF65-F5344CB8AC3E}">
        <p14:creationId xmlns:p14="http://schemas.microsoft.com/office/powerpoint/2010/main" val="1206207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extensions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b="1" dirty="0" smtClean="0"/>
              <a:t>string-translation </a:t>
            </a:r>
            <a:r>
              <a:rPr lang="en-CA" dirty="0" smtClean="0"/>
              <a:t>– Allows text to be expressed in multiple languages</a:t>
            </a:r>
          </a:p>
          <a:p>
            <a:r>
              <a:rPr lang="en-CA" b="1" dirty="0"/>
              <a:t>l</a:t>
            </a:r>
            <a:r>
              <a:rPr lang="en-CA" b="1" dirty="0" smtClean="0"/>
              <a:t>anguage </a:t>
            </a:r>
            <a:r>
              <a:rPr lang="en-CA" dirty="0" smtClean="0"/>
              <a:t>– Identifies what language a given string is expressed 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8248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considerations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2675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Consistent</a:t>
            </a:r>
            <a:r>
              <a:rPr lang="en-CA" baseline="0" dirty="0" smtClean="0"/>
              <a:t> Rendering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Questionnaire provides only limited control over how content is displayed</a:t>
            </a:r>
          </a:p>
          <a:p>
            <a:pPr lvl="1"/>
            <a:r>
              <a:rPr lang="en-CA" sz="2400" dirty="0" smtClean="0"/>
              <a:t>What controls are used</a:t>
            </a:r>
          </a:p>
          <a:p>
            <a:pPr lvl="1"/>
            <a:r>
              <a:rPr lang="en-CA" sz="2400" dirty="0" smtClean="0"/>
              <a:t>Display styles for different content</a:t>
            </a:r>
          </a:p>
          <a:p>
            <a:pPr lvl="1"/>
            <a:r>
              <a:rPr lang="en-CA" sz="2400" dirty="0" smtClean="0"/>
              <a:t>Layout</a:t>
            </a:r>
          </a:p>
          <a:p>
            <a:r>
              <a:rPr lang="en-CA" sz="2800" dirty="0" smtClean="0"/>
              <a:t>Extensions give some degree of control of this</a:t>
            </a:r>
          </a:p>
          <a:p>
            <a:pPr lvl="1"/>
            <a:r>
              <a:rPr lang="en-CA" sz="2400" dirty="0" smtClean="0"/>
              <a:t>Not as fine-tuned as defining an HTML form explicitly</a:t>
            </a:r>
          </a:p>
          <a:p>
            <a:pPr lvl="1"/>
            <a:r>
              <a:rPr lang="en-CA" sz="2400" dirty="0" smtClean="0"/>
              <a:t>Support for the extensions is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9374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Complex behavior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The </a:t>
            </a:r>
            <a:r>
              <a:rPr lang="en-CA" sz="2800" b="1" dirty="0" err="1" smtClean="0"/>
              <a:t>enableWhen</a:t>
            </a:r>
            <a:r>
              <a:rPr lang="en-CA" sz="2800" b="0" dirty="0" smtClean="0"/>
              <a:t> extension provides simple display control over groups and questions</a:t>
            </a:r>
          </a:p>
          <a:p>
            <a:r>
              <a:rPr lang="en-CA" sz="2800" b="0" dirty="0" smtClean="0"/>
              <a:t>Some questionnaires require much more</a:t>
            </a:r>
          </a:p>
          <a:p>
            <a:pPr lvl="1"/>
            <a:r>
              <a:rPr lang="en-CA" sz="2400" dirty="0" smtClean="0"/>
              <a:t>Control over order of question presentation</a:t>
            </a:r>
          </a:p>
          <a:p>
            <a:pPr lvl="1"/>
            <a:r>
              <a:rPr lang="en-CA" sz="2400" dirty="0" smtClean="0"/>
              <a:t>Calculation of values</a:t>
            </a:r>
          </a:p>
          <a:p>
            <a:pPr lvl="1"/>
            <a:r>
              <a:rPr lang="en-CA" sz="2400" dirty="0" smtClean="0"/>
              <a:t>Filtering of choice</a:t>
            </a:r>
            <a:r>
              <a:rPr lang="en-CA" sz="2400" baseline="0" dirty="0" smtClean="0"/>
              <a:t> options</a:t>
            </a:r>
            <a:r>
              <a:rPr lang="en-CA" sz="2400" dirty="0" smtClean="0"/>
              <a:t> based on previous</a:t>
            </a:r>
            <a:r>
              <a:rPr lang="en-CA" sz="2400" baseline="0" dirty="0" smtClean="0"/>
              <a:t> answers</a:t>
            </a:r>
          </a:p>
          <a:p>
            <a:pPr lvl="1"/>
            <a:r>
              <a:rPr lang="en-CA" sz="2400" baseline="0" dirty="0" smtClean="0"/>
              <a:t>Conditional decisions based on calculated/contextual values</a:t>
            </a:r>
          </a:p>
          <a:p>
            <a:pPr lvl="0"/>
            <a:r>
              <a:rPr lang="en-CA" sz="2800" dirty="0" smtClean="0"/>
              <a:t>Such capabilities will require additional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485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Questionnaire &amp; QuestionnaireAnswers are FMM</a:t>
            </a:r>
            <a:r>
              <a:rPr lang="en-CA" baseline="0" dirty="0" smtClean="0"/>
              <a:t> 2</a:t>
            </a:r>
          </a:p>
          <a:p>
            <a:pPr lvl="1"/>
            <a:r>
              <a:rPr lang="en-CA" dirty="0" smtClean="0"/>
              <a:t>Continued change is still likely</a:t>
            </a:r>
          </a:p>
          <a:p>
            <a:pPr lvl="1"/>
            <a:r>
              <a:rPr lang="en-CA" dirty="0" smtClean="0"/>
              <a:t>Some extensions will likely migrate to core</a:t>
            </a:r>
          </a:p>
          <a:p>
            <a:pPr lvl="1"/>
            <a:r>
              <a:rPr lang="en-CA" dirty="0" smtClean="0"/>
              <a:t>Feedback from real-world implementations will need to be incorporated</a:t>
            </a:r>
          </a:p>
          <a:p>
            <a:pPr lvl="1"/>
            <a:r>
              <a:rPr lang="en-CA" dirty="0" smtClean="0"/>
              <a:t>Unclear whether resources will be ready for Normative in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1205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SDC evolution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IHE schema has changed</a:t>
            </a:r>
          </a:p>
          <a:p>
            <a:pPr lvl="1"/>
            <a:r>
              <a:rPr lang="en-CA" dirty="0" smtClean="0"/>
              <a:t>FHIR profile will evolve somewhat in response</a:t>
            </a:r>
          </a:p>
          <a:p>
            <a:r>
              <a:rPr lang="en-CA" dirty="0" smtClean="0"/>
              <a:t>Additional operations will be defined</a:t>
            </a:r>
          </a:p>
          <a:p>
            <a:pPr lvl="1"/>
            <a:r>
              <a:rPr lang="en-CA" dirty="0" smtClean="0"/>
              <a:t>Redirect to a website with a rendering of a Questionnaire</a:t>
            </a:r>
          </a:p>
          <a:p>
            <a:pPr lvl="1"/>
            <a:r>
              <a:rPr lang="en-CA" dirty="0" smtClean="0"/>
              <a:t>Return of an HTML Page as a binary to allow full control over local rendering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030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0454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	</a:t>
            </a:r>
            <a:r>
              <a:rPr lang="en-AU" sz="2800" dirty="0" smtClean="0">
                <a:hlinkClick r:id="rId3"/>
              </a:rPr>
              <a:t>lmckenzie@gevityinc.com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Questionnaire is appropriate when: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Tight control of data capture is needed</a:t>
            </a:r>
          </a:p>
          <a:p>
            <a:r>
              <a:rPr lang="en-CA" dirty="0" smtClean="0"/>
              <a:t>Data is being retrieved directly from humans</a:t>
            </a:r>
          </a:p>
          <a:p>
            <a:r>
              <a:rPr lang="en-CA" dirty="0" smtClean="0"/>
              <a:t>Important to track and retain “raw” information</a:t>
            </a:r>
          </a:p>
          <a:p>
            <a:pPr lvl="1"/>
            <a:r>
              <a:rPr lang="en-CA" dirty="0" smtClean="0"/>
              <a:t>E.g. For research purposes</a:t>
            </a:r>
          </a:p>
          <a:p>
            <a:r>
              <a:rPr lang="en-CA" dirty="0" smtClean="0"/>
              <a:t>“Normalization” of data needs to be centralized</a:t>
            </a:r>
          </a:p>
          <a:p>
            <a:r>
              <a:rPr lang="en-CA" dirty="0" smtClean="0"/>
              <a:t>Frequent need for evolution in data being</a:t>
            </a:r>
            <a:br>
              <a:rPr lang="en-CA" dirty="0" smtClean="0"/>
            </a:br>
            <a:r>
              <a:rPr lang="en-CA" dirty="0" smtClean="0"/>
              <a:t>captured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325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Avoid Questionnaire when: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Humans aren’t involved</a:t>
            </a:r>
          </a:p>
          <a:p>
            <a:pPr lvl="1"/>
            <a:r>
              <a:rPr lang="en-CA" dirty="0" smtClean="0"/>
              <a:t>There are more efficient ways to capture data</a:t>
            </a:r>
          </a:p>
          <a:p>
            <a:pPr lvl="0"/>
            <a:r>
              <a:rPr lang="en-CA" dirty="0" smtClean="0"/>
              <a:t>Data needs to be searched against/sorted/filtered</a:t>
            </a:r>
          </a:p>
          <a:p>
            <a:pPr lvl="0"/>
            <a:r>
              <a:rPr lang="en-CA" dirty="0" smtClean="0"/>
              <a:t>Interoperability is needed on data from multiple systems that won’t be using a single Questionnaire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252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Combining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can be captured using Questionnaires, then migrated to other resources for query/filtering/sorting</a:t>
            </a:r>
          </a:p>
          <a:p>
            <a:r>
              <a:rPr lang="en-CA" dirty="0" smtClean="0"/>
              <a:t>Computer</a:t>
            </a:r>
            <a:r>
              <a:rPr lang="en-CA" baseline="0" dirty="0" smtClean="0"/>
              <a:t> systems can “populate” portions of a questionnaire for humans to review and supplement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3701291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12691</TotalTime>
  <Words>2423</Words>
  <Application>Microsoft Office PowerPoint</Application>
  <PresentationFormat>On-screen Show (4:3)</PresentationFormat>
  <Paragraphs>415</Paragraphs>
  <Slides>68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Times New Roman</vt:lpstr>
      <vt:lpstr>Verdana</vt:lpstr>
      <vt:lpstr>Wingdings</vt:lpstr>
      <vt:lpstr>Refined</vt:lpstr>
      <vt:lpstr>FHIR Questionnaires</vt:lpstr>
      <vt:lpstr>Who am I?</vt:lpstr>
      <vt:lpstr>Tutorial Objectives</vt:lpstr>
      <vt:lpstr>FHIR Questionnaire Purpose &amp; Usage</vt:lpstr>
      <vt:lpstr>What is Questionnaire for?</vt:lpstr>
      <vt:lpstr>Alternatives to Questionnaire</vt:lpstr>
      <vt:lpstr>Questionnaire is appropriate when:</vt:lpstr>
      <vt:lpstr>Avoid Questionnaire when:</vt:lpstr>
      <vt:lpstr>Combining solutions</vt:lpstr>
      <vt:lpstr>Questionnaire resource family</vt:lpstr>
      <vt:lpstr>Questionnaire</vt:lpstr>
      <vt:lpstr>Questionnaire</vt:lpstr>
      <vt:lpstr>QuestionnaireResponse</vt:lpstr>
      <vt:lpstr>QuestionnaireResponse</vt:lpstr>
      <vt:lpstr>Questionnaire re-factoring</vt:lpstr>
      <vt:lpstr>Revised Questionnaire model</vt:lpstr>
      <vt:lpstr>Revised QuestionnaireResponse</vt:lpstr>
      <vt:lpstr>ValueSet</vt:lpstr>
      <vt:lpstr>ValueSet</vt:lpstr>
      <vt:lpstr>DataElement</vt:lpstr>
      <vt:lpstr>DataElement</vt:lpstr>
      <vt:lpstr>ConceptMap</vt:lpstr>
      <vt:lpstr>ConceptMap</vt:lpstr>
      <vt:lpstr>Other resources</vt:lpstr>
      <vt:lpstr>Questionnaire Workflow</vt:lpstr>
      <vt:lpstr>Workflow options</vt:lpstr>
      <vt:lpstr>REST</vt:lpstr>
      <vt:lpstr>Messaging</vt:lpstr>
      <vt:lpstr>Documents</vt:lpstr>
      <vt:lpstr>Services</vt:lpstr>
      <vt:lpstr>Standard FHIR services</vt:lpstr>
      <vt:lpstr>Workflow caveats</vt:lpstr>
      <vt:lpstr>Using Questionnaire</vt:lpstr>
      <vt:lpstr>Questionnaire Identifiers</vt:lpstr>
      <vt:lpstr>Questionnaire metadata</vt:lpstr>
      <vt:lpstr>Linking Responses to Questionnaire elements</vt:lpstr>
      <vt:lpstr>Using LinkId</vt:lpstr>
      <vt:lpstr>Handling repetitions</vt:lpstr>
      <vt:lpstr>Item types</vt:lpstr>
      <vt:lpstr>Simple question types</vt:lpstr>
      <vt:lpstr>Complex question types</vt:lpstr>
      <vt:lpstr>Coded vs. uncoded choices</vt:lpstr>
      <vt:lpstr>Defining allowed choices</vt:lpstr>
      <vt:lpstr>Open-choices</vt:lpstr>
      <vt:lpstr>Using the Group/Question</vt:lpstr>
      <vt:lpstr>QuestionnaireResponse  metadata</vt:lpstr>
      <vt:lpstr>Why does Response echo text?</vt:lpstr>
      <vt:lpstr>Referencing other Questionnaires</vt:lpstr>
      <vt:lpstr>Structured Data Capture</vt:lpstr>
      <vt:lpstr>What is SDC?</vt:lpstr>
      <vt:lpstr>What is SDC (cont’d)</vt:lpstr>
      <vt:lpstr>FHIR SDC overview</vt:lpstr>
      <vt:lpstr>Questionnaire Extensions</vt:lpstr>
      <vt:lpstr>Questionnaire use of extensions</vt:lpstr>
      <vt:lpstr>Extension types</vt:lpstr>
      <vt:lpstr>Metadata</vt:lpstr>
      <vt:lpstr>Answer Constraints</vt:lpstr>
      <vt:lpstr>Rendering controls</vt:lpstr>
      <vt:lpstr>Behavior controls</vt:lpstr>
      <vt:lpstr>Behavior controls (cont’d)</vt:lpstr>
      <vt:lpstr>Other extensions</vt:lpstr>
      <vt:lpstr>Additional considerations</vt:lpstr>
      <vt:lpstr>Consistent Rendering</vt:lpstr>
      <vt:lpstr>Complex behavior</vt:lpstr>
      <vt:lpstr>Stability</vt:lpstr>
      <vt:lpstr>SDC evolution</vt:lpstr>
      <vt:lpstr>Examples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315</cp:revision>
  <dcterms:created xsi:type="dcterms:W3CDTF">2012-12-03T20:41:34Z</dcterms:created>
  <dcterms:modified xsi:type="dcterms:W3CDTF">2015-12-10T21:33:56Z</dcterms:modified>
</cp:coreProperties>
</file>