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4" r:id="rId3"/>
    <p:sldId id="642" r:id="rId4"/>
    <p:sldId id="640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5" r:id="rId35"/>
    <p:sldId id="63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2838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0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15/12/2015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15/12/2015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Patient might update their own demographics.  Organization might issue an</a:t>
            </a:r>
            <a:r>
              <a:rPr lang="en-US" baseline="0" dirty="0" smtClean="0"/>
              <a:t> identifier to itself,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86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think you’re in the last category, would love to chat with you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64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had</a:t>
            </a:r>
            <a:r>
              <a:rPr lang="en-US" baseline="0" dirty="0" smtClean="0"/>
              <a:t> a guaranteed answer, I’d be too busy to teach this course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58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2" y="5717758"/>
            <a:ext cx="792088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 smtClean="0"/>
              <a:t>© 2015 HL7 ® Int’l.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HL7, Health Level Seven, FHIR &amp; flame logo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CC3300"/>
                </a:solidFill>
              </a:rPr>
              <a:t>®</a:t>
            </a:r>
            <a:endParaRPr lang="en-CA" sz="1200" dirty="0">
              <a:solidFill>
                <a:srgbClr val="CC33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levelseven.desk.com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/presentations/2015-12%20Webinars/FHIR%20for%20Architects3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br>
              <a:rPr lang="en-US" noProof="0" dirty="0" smtClean="0"/>
            </a:br>
            <a:r>
              <a:rPr lang="en-US" noProof="0" dirty="0" smtClean="0"/>
              <a:t>(3 of 3)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December 18</a:t>
            </a:r>
            <a:r>
              <a:rPr lang="en-US" noProof="0" dirty="0" smtClean="0"/>
              <a:t>, </a:t>
            </a:r>
            <a:r>
              <a:rPr lang="en-US" noProof="0" dirty="0" smtClean="0"/>
              <a:t>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Looping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resources are interrelated</a:t>
            </a:r>
            <a:r>
              <a:rPr lang="en-US" baseline="0" noProof="0" dirty="0" smtClean="0"/>
              <a:t> in a network, not a hierarchy</a:t>
            </a:r>
          </a:p>
          <a:p>
            <a:pPr lvl="1"/>
            <a:r>
              <a:rPr lang="en-US" noProof="0" dirty="0" smtClean="0"/>
              <a:t>Direct and indirect looping relationships are possible</a:t>
            </a:r>
          </a:p>
          <a:p>
            <a:pPr lvl="2"/>
            <a:r>
              <a:rPr lang="en-US" noProof="0" dirty="0" smtClean="0"/>
              <a:t>In resource definitions &amp; instances</a:t>
            </a:r>
          </a:p>
          <a:p>
            <a:pPr lvl="2"/>
            <a:r>
              <a:rPr lang="en-US" noProof="0" dirty="0" smtClean="0"/>
              <a:t>Even if not possible with core elements, may occur with extensions</a:t>
            </a:r>
          </a:p>
          <a:p>
            <a:pPr lvl="1"/>
            <a:r>
              <a:rPr lang="en-US" noProof="0" dirty="0" smtClean="0"/>
              <a:t>Parsing and processing algorithms must deal with this possibility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Variable Server capabilities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FHIR defines a number of mechanisms to give clients control of queries</a:t>
            </a:r>
          </a:p>
          <a:p>
            <a:pPr lvl="1"/>
            <a:r>
              <a:rPr lang="en-US" sz="2400" dirty="0" smtClean="0"/>
              <a:t>Paging, many filters, _include, _summary, compartments</a:t>
            </a:r>
          </a:p>
          <a:p>
            <a:pPr lvl="1"/>
            <a:r>
              <a:rPr lang="en-US" sz="2400" dirty="0" smtClean="0"/>
              <a:t>However, these are all optional . . .</a:t>
            </a:r>
          </a:p>
          <a:p>
            <a:r>
              <a:rPr lang="en-US" sz="2800" dirty="0" smtClean="0"/>
              <a:t>What should a server do?</a:t>
            </a:r>
          </a:p>
          <a:p>
            <a:pPr lvl="1"/>
            <a:r>
              <a:rPr lang="en-US" sz="2000" dirty="0" smtClean="0"/>
              <a:t>Cost/benefit trade-off</a:t>
            </a:r>
          </a:p>
          <a:p>
            <a:pPr lvl="1"/>
            <a:r>
              <a:rPr lang="en-US" sz="2000" dirty="0" smtClean="0"/>
              <a:t>More you support, more clients will work with you</a:t>
            </a:r>
          </a:p>
          <a:p>
            <a:pPr lvl="1"/>
            <a:r>
              <a:rPr lang="en-US" sz="2000" dirty="0" smtClean="0"/>
              <a:t>Some capabilities may be very expensive in some architectures</a:t>
            </a:r>
          </a:p>
          <a:p>
            <a:pPr lvl="1"/>
            <a:r>
              <a:rPr lang="en-US" sz="2000" dirty="0" smtClean="0"/>
              <a:t>Do as much as you can, “within reason”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9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Server capabilities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What should a client do?</a:t>
            </a:r>
          </a:p>
          <a:p>
            <a:pPr lvl="1"/>
            <a:r>
              <a:rPr lang="en-US" sz="2400" dirty="0" smtClean="0"/>
              <a:t>Take advantage of desired capabilities, work with narrow set of servers</a:t>
            </a:r>
          </a:p>
          <a:p>
            <a:pPr lvl="2"/>
            <a:r>
              <a:rPr lang="en-US" sz="2000" dirty="0" smtClean="0"/>
              <a:t>Works well in closed environments</a:t>
            </a:r>
          </a:p>
          <a:p>
            <a:pPr lvl="1"/>
            <a:r>
              <a:rPr lang="en-US" sz="2400" dirty="0" smtClean="0"/>
              <a:t>Use minimal capabilities, work in most/all environments</a:t>
            </a:r>
          </a:p>
          <a:p>
            <a:pPr lvl="1"/>
            <a:r>
              <a:rPr lang="en-US" sz="2400" dirty="0" smtClean="0"/>
              <a:t>Use advanced features where available, fallback to client processing where needed</a:t>
            </a:r>
          </a:p>
          <a:p>
            <a:pPr lvl="2"/>
            <a:r>
              <a:rPr lang="en-US" sz="2000" dirty="0" smtClean="0"/>
              <a:t>More efficient but more complex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Prohibiting</a:t>
            </a:r>
            <a:r>
              <a:rPr lang="en-US" baseline="0" dirty="0" smtClean="0"/>
              <a:t> data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FHIR, you shouldn’t prohibit unknown extensions or unsupported data elements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</a:t>
            </a:r>
            <a:r>
              <a:rPr lang="en-US" b="0" dirty="0" smtClean="0"/>
              <a:t> set a </a:t>
            </a:r>
            <a:r>
              <a:rPr lang="en-US" b="0" dirty="0" err="1" smtClean="0"/>
              <a:t>maxOccurs</a:t>
            </a:r>
            <a:r>
              <a:rPr lang="en-US" b="0" dirty="0" smtClean="0"/>
              <a:t>=0 for</a:t>
            </a:r>
            <a:r>
              <a:rPr lang="en-US" b="0" baseline="0" dirty="0" smtClean="0"/>
              <a:t> data elements</a:t>
            </a:r>
          </a:p>
          <a:p>
            <a:pPr lvl="1"/>
            <a:r>
              <a:rPr lang="en-US" dirty="0" smtClean="0"/>
              <a:t>This forces clients to customize what they send you – bad practice</a:t>
            </a:r>
          </a:p>
          <a:p>
            <a:pPr lvl="1"/>
            <a:r>
              <a:rPr lang="en-US" dirty="0" smtClean="0"/>
              <a:t>Better to accept and ignore</a:t>
            </a:r>
          </a:p>
          <a:p>
            <a:pPr lvl="2"/>
            <a:r>
              <a:rPr lang="en-US" dirty="0" smtClean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1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Interoperating</a:t>
            </a:r>
            <a:r>
              <a:rPr lang="en-US" baseline="0" dirty="0" smtClean="0"/>
              <a:t> with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make FHIR play nicely with v2, v3, CDA?</a:t>
            </a:r>
          </a:p>
          <a:p>
            <a:pPr lvl="1"/>
            <a:r>
              <a:rPr lang="en-US" dirty="0" smtClean="0"/>
              <a:t>Not enough time to cover here</a:t>
            </a:r>
          </a:p>
          <a:p>
            <a:pPr lvl="1"/>
            <a:r>
              <a:rPr lang="en-US" dirty="0"/>
              <a:t>Look at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hl7.org/fhir/comparison.html</a:t>
            </a:r>
            <a:endParaRPr lang="en-US" dirty="0" smtClean="0"/>
          </a:p>
          <a:p>
            <a:pPr lvl="2"/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healthlevelseven.desk.com</a:t>
            </a:r>
            <a:endParaRPr lang="en-CA" dirty="0" smtClean="0"/>
          </a:p>
          <a:p>
            <a:pPr lvl="3"/>
            <a:r>
              <a:rPr lang="en-US" dirty="0" smtClean="0"/>
              <a:t>(members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Profiled FHIR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You don’t need profiles to interoperate with FHIR</a:t>
            </a:r>
          </a:p>
          <a:p>
            <a:pPr lvl="1"/>
            <a:r>
              <a:rPr lang="en-US" sz="2400" dirty="0" smtClean="0"/>
              <a:t>Resources are “discrete” enough that mechanism to populate most elements is clear</a:t>
            </a:r>
          </a:p>
          <a:p>
            <a:r>
              <a:rPr lang="en-US" sz="2800" dirty="0" smtClean="0"/>
              <a:t>Approach</a:t>
            </a:r>
          </a:p>
          <a:p>
            <a:pPr lvl="1"/>
            <a:r>
              <a:rPr lang="en-US" sz="2400" dirty="0" smtClean="0"/>
              <a:t>Populate/consume all elements you know, use HL7 or country-standard extensions for extras</a:t>
            </a:r>
          </a:p>
          <a:p>
            <a:pPr lvl="1"/>
            <a:r>
              <a:rPr lang="en-US" sz="2400" dirty="0" smtClean="0"/>
              <a:t>Map to/from “recommended” terminologies as much as possible, populate </a:t>
            </a:r>
            <a:r>
              <a:rPr lang="en-US" sz="2400" dirty="0" err="1" smtClean="0"/>
              <a:t>CodeableConcept.text</a:t>
            </a:r>
            <a:endParaRPr lang="en-US" sz="2400" dirty="0" smtClean="0"/>
          </a:p>
          <a:p>
            <a:pPr lvl="1"/>
            <a:r>
              <a:rPr lang="en-US" sz="2400" dirty="0" smtClean="0"/>
              <a:t>Expose capabilities in Conformance resource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0446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Uses for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noProof="0" dirty="0" smtClean="0"/>
              <a:t>Profiles are still quite useful</a:t>
            </a:r>
          </a:p>
          <a:p>
            <a:pPr lvl="1"/>
            <a:r>
              <a:rPr lang="en-US" sz="2800" noProof="0" dirty="0" smtClean="0"/>
              <a:t>Define documents and messages</a:t>
            </a:r>
          </a:p>
          <a:p>
            <a:pPr lvl="1"/>
            <a:r>
              <a:rPr lang="en-US" sz="2800" dirty="0" smtClean="0"/>
              <a:t>Define extensions, search parameters</a:t>
            </a:r>
          </a:p>
          <a:p>
            <a:pPr lvl="1"/>
            <a:r>
              <a:rPr lang="en-US" sz="2800" noProof="0" dirty="0" smtClean="0"/>
              <a:t>Set interoperability expectations in a particular context</a:t>
            </a:r>
          </a:p>
          <a:p>
            <a:pPr lvl="2"/>
            <a:r>
              <a:rPr lang="en-US" dirty="0" smtClean="0"/>
              <a:t>National standards, types of care, business patterns</a:t>
            </a:r>
          </a:p>
          <a:p>
            <a:pPr lvl="1"/>
            <a:r>
              <a:rPr lang="en-US" sz="2800" noProof="0" dirty="0" smtClean="0"/>
              <a:t>Clinical practice guidelines / detailed clinical models</a:t>
            </a:r>
          </a:p>
          <a:p>
            <a:pPr lvl="1"/>
            <a:r>
              <a:rPr lang="en-US" sz="2800" dirty="0" smtClean="0"/>
              <a:t>Document system capabilities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0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to guide behavior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Profiles can be used to dynamically configure</a:t>
            </a:r>
            <a:r>
              <a:rPr lang="en-US" baseline="0" noProof="0" dirty="0" smtClean="0"/>
              <a:t> system behavior</a:t>
            </a:r>
          </a:p>
          <a:p>
            <a:pPr lvl="1"/>
            <a:r>
              <a:rPr lang="en-US" noProof="0" dirty="0" smtClean="0"/>
              <a:t>Load a profile to guide data entry</a:t>
            </a:r>
          </a:p>
          <a:p>
            <a:pPr lvl="2"/>
            <a:r>
              <a:rPr lang="en-US" dirty="0" smtClean="0"/>
              <a:t>E.g. Oncology referral</a:t>
            </a:r>
            <a:endParaRPr lang="en-US" noProof="0" dirty="0" smtClean="0"/>
          </a:p>
          <a:p>
            <a:pPr lvl="1"/>
            <a:r>
              <a:rPr lang="en-US" noProof="0" dirty="0" smtClean="0"/>
              <a:t>Load a profile to guide data display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03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Multiple profiles can apply to an instance at the same time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codings</a:t>
            </a:r>
            <a:r>
              <a:rPr lang="en-US" dirty="0" smtClean="0"/>
              <a:t> for different value sets</a:t>
            </a:r>
          </a:p>
          <a:p>
            <a:pPr lvl="1"/>
            <a:r>
              <a:rPr lang="en-US" dirty="0" smtClean="0"/>
              <a:t>Include the union of all needed elements</a:t>
            </a:r>
          </a:p>
          <a:p>
            <a:pPr lvl="1"/>
            <a:r>
              <a:rPr lang="en-US" dirty="0" smtClean="0"/>
              <a:t>Works best when profiles don’t constrain max occurrences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4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3"/>
              </a:rPr>
              <a:t>http://</a:t>
            </a:r>
            <a:r>
              <a:rPr lang="en-US" noProof="0" dirty="0" smtClean="0">
                <a:hlinkClick r:id="rId3"/>
              </a:rPr>
              <a:t>gforge.hl7.org/svn/fhir/trunk/presentations/2015-12 </a:t>
            </a:r>
            <a:r>
              <a:rPr lang="en-US" noProof="0" dirty="0" smtClean="0">
                <a:hlinkClick r:id="rId3"/>
              </a:rPr>
              <a:t>Webinars/FHIR for Architects3.pptx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4"/>
              </a:rPr>
              <a:t>Creative Commons Attribution 3.0 </a:t>
            </a:r>
            <a:r>
              <a:rPr lang="en-US" u="sng" noProof="0" dirty="0" err="1" smtClean="0">
                <a:hlinkClick r:id="rId4"/>
              </a:rPr>
              <a:t>Unported</a:t>
            </a:r>
            <a:r>
              <a:rPr lang="en-US" u="sng" noProof="0" dirty="0" smtClean="0">
                <a:hlinkClick r:id="rId4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Instances can identify what profiles they support using tags</a:t>
            </a:r>
          </a:p>
          <a:p>
            <a:pPr marL="742950" lvl="1" indent="-342900"/>
            <a:r>
              <a:rPr lang="en-US" dirty="0" smtClean="0"/>
              <a:t>Considerations:</a:t>
            </a:r>
          </a:p>
          <a:p>
            <a:pPr marL="1143000" lvl="2" indent="-342900"/>
            <a:r>
              <a:rPr lang="en-US" dirty="0" smtClean="0"/>
              <a:t>Is declaration version-specific?</a:t>
            </a:r>
          </a:p>
          <a:p>
            <a:pPr marL="1143000" lvl="2" indent="-342900"/>
            <a:r>
              <a:rPr lang="en-US" dirty="0" smtClean="0"/>
              <a:t>Do you trust the declaration to be accurate?</a:t>
            </a:r>
          </a:p>
          <a:p>
            <a:pPr marL="1143000" lvl="2" indent="-342900"/>
            <a:r>
              <a:rPr lang="en-US" dirty="0" smtClean="0"/>
              <a:t>Will all clients declare the profiles of interest on submissions?</a:t>
            </a:r>
          </a:p>
          <a:p>
            <a:pPr marL="1143000" lvl="2" indent="-342900"/>
            <a:r>
              <a:rPr lang="en-US" dirty="0" smtClean="0"/>
              <a:t>What about  profiles of interest defined after data is received?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5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now?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Dealing with DSTU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FHIR is a “draft standard”</a:t>
            </a:r>
          </a:p>
          <a:p>
            <a:pPr lvl="1"/>
            <a:r>
              <a:rPr lang="en-US" sz="2400" noProof="0" dirty="0" smtClean="0"/>
              <a:t>Anything can change – no compatibility promised</a:t>
            </a:r>
          </a:p>
          <a:p>
            <a:pPr lvl="1"/>
            <a:r>
              <a:rPr lang="en-US" sz="2400" noProof="0" dirty="0" smtClean="0"/>
              <a:t>Changes driven by implementation feedback</a:t>
            </a:r>
          </a:p>
          <a:p>
            <a:pPr lvl="2"/>
            <a:r>
              <a:rPr lang="en-US" sz="2000" noProof="0" dirty="0" smtClean="0"/>
              <a:t>Most changes expected in resources</a:t>
            </a:r>
          </a:p>
          <a:p>
            <a:pPr lvl="2"/>
            <a:r>
              <a:rPr lang="en-US" sz="2000" noProof="0" dirty="0" smtClean="0"/>
              <a:t>Already significant implementation experience through reference implementations, connectathons</a:t>
            </a:r>
          </a:p>
          <a:p>
            <a:pPr lvl="1"/>
            <a:r>
              <a:rPr lang="en-US" sz="2400" dirty="0" smtClean="0"/>
              <a:t>Some needed resources aren’t yet defined</a:t>
            </a:r>
          </a:p>
          <a:p>
            <a:pPr lvl="2"/>
            <a:r>
              <a:rPr lang="en-US" sz="2000" noProof="0" dirty="0" err="1" smtClean="0"/>
              <a:t>BillingItem</a:t>
            </a:r>
            <a:r>
              <a:rPr lang="en-US" sz="2000" noProof="0" dirty="0" smtClean="0"/>
              <a:t>, </a:t>
            </a:r>
            <a:r>
              <a:rPr lang="en-US" sz="2000" noProof="0" dirty="0" err="1" smtClean="0"/>
              <a:t>ClinicalTrial</a:t>
            </a:r>
            <a:r>
              <a:rPr lang="en-US" sz="2000" noProof="0" dirty="0" smtClean="0"/>
              <a:t>, Outbreak, etc.</a:t>
            </a:r>
          </a:p>
          <a:p>
            <a:pPr lvl="1"/>
            <a:r>
              <a:rPr lang="en-US" sz="2400" dirty="0" smtClean="0"/>
              <a:t>At least one more DSTU, possibly more before content becomes normative</a:t>
            </a:r>
          </a:p>
          <a:p>
            <a:pPr lvl="2"/>
            <a:r>
              <a:rPr lang="en-US" sz="2000" noProof="0" dirty="0" smtClean="0"/>
              <a:t>What goes normative when will depend on </a:t>
            </a:r>
            <a:br>
              <a:rPr lang="en-US" sz="2000" noProof="0" dirty="0" smtClean="0"/>
            </a:br>
            <a:r>
              <a:rPr lang="en-US" sz="2000" noProof="0" dirty="0" smtClean="0"/>
              <a:t>degree of implementation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1" y="3933056"/>
            <a:ext cx="1503353" cy="10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DSTU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If multiple DSTU versions could be in play</a:t>
            </a:r>
          </a:p>
          <a:p>
            <a:pPr lvl="1"/>
            <a:r>
              <a:rPr lang="en-US" dirty="0" smtClean="0"/>
              <a:t>Distinguish using tags or distinct endpoints</a:t>
            </a:r>
          </a:p>
          <a:p>
            <a:pPr lvl="1"/>
            <a:r>
              <a:rPr lang="en-US" noProof="0" dirty="0" smtClean="0"/>
              <a:t>Be prepared to transform between versions to move/rename elements or handle syntax changes</a:t>
            </a:r>
          </a:p>
          <a:p>
            <a:r>
              <a:rPr lang="en-US" dirty="0" smtClean="0"/>
              <a:t>For missing resources</a:t>
            </a:r>
          </a:p>
          <a:p>
            <a:pPr lvl="1"/>
            <a:r>
              <a:rPr lang="en-US" noProof="0" dirty="0" smtClean="0"/>
              <a:t>Use Basic</a:t>
            </a:r>
          </a:p>
          <a:p>
            <a:pPr lvl="1"/>
            <a:r>
              <a:rPr lang="en-US" dirty="0" smtClean="0"/>
              <a:t>Create your own custom resource</a:t>
            </a:r>
          </a:p>
          <a:p>
            <a:pPr lvl="2"/>
            <a:r>
              <a:rPr lang="en-US" dirty="0" smtClean="0"/>
              <a:t>Non-conformant, but ok during DSTU in closed community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pic>
        <p:nvPicPr>
          <p:cNvPr id="5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92" y="3789040"/>
            <a:ext cx="1099444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7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FHIR adoption approaches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Low hanging fruit</a:t>
            </a:r>
          </a:p>
          <a:p>
            <a:pPr lvl="1"/>
            <a:r>
              <a:rPr lang="en-US" noProof="0" dirty="0" smtClean="0"/>
              <a:t>Registries</a:t>
            </a:r>
          </a:p>
          <a:p>
            <a:pPr lvl="1"/>
            <a:r>
              <a:rPr lang="en-US" noProof="0" dirty="0" smtClean="0"/>
              <a:t>Terminology</a:t>
            </a:r>
          </a:p>
          <a:p>
            <a:pPr lvl="1"/>
            <a:r>
              <a:rPr lang="en-US" noProof="0" dirty="0" smtClean="0"/>
              <a:t>MHD (XDS)</a:t>
            </a:r>
          </a:p>
          <a:p>
            <a:pPr lvl="1"/>
            <a:r>
              <a:rPr lang="en-US" noProof="0" dirty="0" smtClean="0"/>
              <a:t>CCDA interface</a:t>
            </a:r>
          </a:p>
          <a:p>
            <a:pPr lvl="1"/>
            <a:r>
              <a:rPr lang="en-US" noProof="0" dirty="0" smtClean="0"/>
              <a:t>Patient Portals / Mobile Health</a:t>
            </a:r>
          </a:p>
          <a:p>
            <a:pPr lvl="1"/>
            <a:r>
              <a:rPr lang="en-US" noProof="0" dirty="0" smtClean="0"/>
              <a:t>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13335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Trial &amp; experiment</a:t>
            </a:r>
          </a:p>
          <a:p>
            <a:pPr lvl="1"/>
            <a:r>
              <a:rPr lang="en-US" noProof="0" dirty="0" smtClean="0"/>
              <a:t>Green-field</a:t>
            </a:r>
          </a:p>
          <a:p>
            <a:pPr lvl="1"/>
            <a:r>
              <a:rPr lang="en-US" noProof="0" dirty="0" smtClean="0"/>
              <a:t>Pilots</a:t>
            </a:r>
          </a:p>
          <a:p>
            <a:pPr lvl="1"/>
            <a:r>
              <a:rPr lang="en-US" noProof="0" dirty="0" smtClean="0"/>
              <a:t>“good fit” solutions</a:t>
            </a:r>
            <a:r>
              <a:rPr lang="en-US" baseline="0" noProof="0" dirty="0" smtClean="0"/>
              <a:t> (mobile, social media)</a:t>
            </a:r>
          </a:p>
          <a:p>
            <a:pPr lvl="1"/>
            <a:r>
              <a:rPr lang="en-US" baseline="0" noProof="0" dirty="0" smtClean="0"/>
              <a:t>Elements not standardized elsewhere</a:t>
            </a:r>
          </a:p>
          <a:p>
            <a:pPr lvl="2"/>
            <a:r>
              <a:rPr lang="en-US" dirty="0" smtClean="0"/>
              <a:t>Questionnaire, </a:t>
            </a:r>
            <a:r>
              <a:rPr lang="en-US" dirty="0" err="1" smtClean="0"/>
              <a:t>ConceptMap</a:t>
            </a:r>
            <a:r>
              <a:rPr lang="en-US" dirty="0" smtClean="0"/>
              <a:t>, etc.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763712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9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dive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brave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smtClean="0">
                <a:ea typeface="+mn-ea"/>
                <a:cs typeface="+mn-cs"/>
              </a:rPr>
              <a:t>May be premature during DSTU period, given that specification is likely to change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to adapt to change is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3096"/>
            <a:ext cx="2030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FHIR</a:t>
            </a:r>
            <a:r>
              <a:rPr lang="en-US" sz="40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adoption approaches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Monitor</a:t>
            </a:r>
          </a:p>
          <a:p>
            <a:pPr lvl="1"/>
            <a:r>
              <a:rPr lang="en-US" noProof="0" dirty="0" smtClean="0"/>
              <a:t>Wait for</a:t>
            </a:r>
            <a:r>
              <a:rPr lang="en-US" baseline="0" noProof="0" dirty="0" smtClean="0"/>
              <a:t> next DSTU, normative, jurisdictional direction (e.g. meaningful use)</a:t>
            </a:r>
          </a:p>
          <a:p>
            <a:pPr lvl="1"/>
            <a:r>
              <a:rPr lang="en-US" dirty="0" smtClean="0"/>
              <a:t>Wait for stability in reference implementations</a:t>
            </a:r>
          </a:p>
          <a:p>
            <a:pPr lvl="1"/>
            <a:r>
              <a:rPr lang="en-US" noProof="0" dirty="0" smtClean="0"/>
              <a:t>Wait to see more implementation experience</a:t>
            </a:r>
          </a:p>
          <a:p>
            <a:pPr lvl="0"/>
            <a:r>
              <a:rPr lang="en-US" noProof="0" dirty="0" smtClean="0"/>
              <a:t>Ignore</a:t>
            </a:r>
          </a:p>
          <a:p>
            <a:pPr lvl="1"/>
            <a:r>
              <a:rPr lang="en-US" dirty="0" smtClean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7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Estimating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How much will implementing a FHIR solution cost?</a:t>
            </a:r>
          </a:p>
          <a:p>
            <a:pPr lvl="1"/>
            <a:r>
              <a:rPr lang="en-US" sz="2400" baseline="0" noProof="0" dirty="0" smtClean="0"/>
              <a:t>Considerations</a:t>
            </a:r>
          </a:p>
          <a:p>
            <a:pPr lvl="2"/>
            <a:r>
              <a:rPr lang="en-US" sz="2000" baseline="0" noProof="0" dirty="0" smtClean="0"/>
              <a:t>Reference implementations help</a:t>
            </a:r>
          </a:p>
          <a:p>
            <a:pPr lvl="2"/>
            <a:r>
              <a:rPr lang="en-US" sz="2000" baseline="0" noProof="0" dirty="0" smtClean="0"/>
              <a:t>Learning curve is lower</a:t>
            </a:r>
          </a:p>
          <a:p>
            <a:pPr lvl="3"/>
            <a:r>
              <a:rPr lang="en-US" sz="1800" baseline="0" noProof="0" dirty="0" smtClean="0"/>
              <a:t>Still a curve if unfamiliar with XML / JSON / REST</a:t>
            </a:r>
          </a:p>
          <a:p>
            <a:pPr lvl="2"/>
            <a:r>
              <a:rPr lang="en-US" sz="2000" baseline="0" noProof="0" dirty="0" smtClean="0"/>
              <a:t>Faster to “drive by” interoperability</a:t>
            </a:r>
          </a:p>
          <a:p>
            <a:pPr lvl="2"/>
            <a:r>
              <a:rPr lang="en-US" sz="2000" baseline="0" noProof="0" dirty="0" smtClean="0"/>
              <a:t>Can’t speed consensus</a:t>
            </a:r>
          </a:p>
          <a:p>
            <a:pPr lvl="2"/>
            <a:r>
              <a:rPr lang="en-US" sz="2000" noProof="0" dirty="0" smtClean="0"/>
              <a:t>Tools to help with mapping to internal codes and structures, still takes time</a:t>
            </a:r>
          </a:p>
          <a:p>
            <a:pPr lvl="2"/>
            <a:r>
              <a:rPr lang="en-US" sz="2000" noProof="0" dirty="0" smtClean="0"/>
              <a:t>Anecdotal</a:t>
            </a:r>
            <a:r>
              <a:rPr lang="en-US" sz="2000" baseline="0" noProof="0" dirty="0" smtClean="0"/>
              <a:t> is “faster” to “significantly faster” to implement</a:t>
            </a:r>
            <a:endParaRPr lang="en-US" sz="20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420888"/>
            <a:ext cx="2744787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Skill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To implement a FHIR solution, you’ll need:</a:t>
            </a:r>
          </a:p>
          <a:p>
            <a:pPr lvl="1"/>
            <a:r>
              <a:rPr lang="en-US" noProof="0" dirty="0" smtClean="0"/>
              <a:t>Knowledge of XML and/or JSON</a:t>
            </a:r>
          </a:p>
          <a:p>
            <a:pPr lvl="1"/>
            <a:r>
              <a:rPr lang="en-US" noProof="0" dirty="0" smtClean="0"/>
              <a:t>Some degree of familiarity with HTTP (assuming REST)</a:t>
            </a:r>
          </a:p>
          <a:p>
            <a:pPr lvl="1"/>
            <a:r>
              <a:rPr lang="en-US" noProof="0" dirty="0" smtClean="0"/>
              <a:t>Likely someone knowledgeable in HTTP security and possibly OAuth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6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/>
              <a:t>(from yesterday </a:t>
            </a:r>
            <a:r>
              <a:rPr lang="en-AU" sz="2800" dirty="0" smtClean="0">
                <a:sym typeface="Wingdings" pitchFamily="2" charset="2"/>
              </a:rPr>
              <a:t>)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What’s giving you pain now?</a:t>
            </a:r>
          </a:p>
          <a:p>
            <a:pPr lvl="0"/>
            <a:r>
              <a:rPr lang="en-US" noProof="0" dirty="0" smtClean="0"/>
              <a:t>How could FHIR address those pain points?</a:t>
            </a:r>
          </a:p>
          <a:p>
            <a:pPr lvl="0"/>
            <a:r>
              <a:rPr lang="en-US" noProof="0" dirty="0" smtClean="0"/>
              <a:t>What worries you about using FHIR?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2"/>
            <a:ext cx="1382349" cy="207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Time-points for </a:t>
            </a:r>
            <a:br>
              <a:rPr lang="en-US" noProof="0" dirty="0" smtClean="0"/>
            </a:br>
            <a:r>
              <a:rPr lang="en-US" noProof="0" dirty="0" smtClean="0"/>
              <a:t>re-evaluation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/>
            <a:r>
              <a:rPr lang="en-US" dirty="0" smtClean="0"/>
              <a:t>May </a:t>
            </a:r>
            <a:r>
              <a:rPr lang="en-US" dirty="0" smtClean="0"/>
              <a:t>2016: DSTU 2.1 ballot</a:t>
            </a:r>
          </a:p>
          <a:p>
            <a:pPr marL="342900" lvl="0" indent="-342900"/>
            <a:r>
              <a:rPr lang="en-US" dirty="0" smtClean="0"/>
              <a:t>Summer </a:t>
            </a:r>
            <a:r>
              <a:rPr lang="en-US" dirty="0" smtClean="0"/>
              <a:t>2016: DSTU 2.1 published</a:t>
            </a:r>
          </a:p>
          <a:p>
            <a:pPr marL="342900" lvl="0" indent="-342900"/>
            <a:r>
              <a:rPr lang="en-US" dirty="0" smtClean="0"/>
              <a:t>2017: First Normative specification</a:t>
            </a:r>
          </a:p>
          <a:p>
            <a:pPr marL="342900" lvl="0" indent="-342900"/>
            <a:r>
              <a:rPr lang="en-US" dirty="0" smtClean="0"/>
              <a:t>Additional releases every 18-24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5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482" y="4365104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US" dirty="0" smtClean="0"/>
              <a:t>wiki.hl7.org</a:t>
            </a:r>
            <a:r>
              <a:rPr lang="en-US" dirty="0"/>
              <a:t>/?title=FHIR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624736" cy="480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55" y="3140968"/>
            <a:ext cx="47339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 for </a:t>
            </a:r>
            <a:r>
              <a:rPr lang="en-US" b="1" noProof="0" dirty="0" smtClean="0"/>
              <a:t>you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Attend other FHIR tutorials</a:t>
            </a:r>
          </a:p>
          <a:p>
            <a:pPr lvl="1"/>
            <a:r>
              <a:rPr lang="en-US" sz="1900" noProof="0" dirty="0" smtClean="0"/>
              <a:t>Developers, Profiles, Deep Dive</a:t>
            </a:r>
          </a:p>
          <a:p>
            <a:r>
              <a:rPr lang="en-US" sz="2400" noProof="0" dirty="0" smtClean="0"/>
              <a:t>Read the spec: </a:t>
            </a:r>
            <a:r>
              <a:rPr lang="en-US" sz="2400" noProof="0" dirty="0" smtClean="0">
                <a:hlinkClick r:id="rId2"/>
              </a:rPr>
              <a:t>http://hl7.org/fhir</a:t>
            </a:r>
            <a:endParaRPr lang="en-US" sz="2400" noProof="0" dirty="0" smtClean="0"/>
          </a:p>
          <a:p>
            <a:r>
              <a:rPr lang="en-US" sz="2400" noProof="0" dirty="0" smtClean="0"/>
              <a:t>Comment in the discussion areas</a:t>
            </a:r>
            <a:endParaRPr lang="en-US" sz="1800" noProof="0" dirty="0" smtClean="0"/>
          </a:p>
          <a:p>
            <a:r>
              <a:rPr lang="en-US" sz="2400" noProof="0" dirty="0" smtClean="0"/>
              <a:t>Follow #FHIR on Twitter</a:t>
            </a:r>
          </a:p>
          <a:p>
            <a:r>
              <a:rPr lang="en-US" sz="2400" noProof="0" dirty="0" smtClean="0"/>
              <a:t>Shape the specification:</a:t>
            </a:r>
          </a:p>
          <a:p>
            <a:pPr lvl="1"/>
            <a:r>
              <a:rPr lang="en-US" sz="2000" noProof="0" dirty="0" smtClean="0"/>
              <a:t>Join the FHIR track at this WGM</a:t>
            </a:r>
          </a:p>
          <a:p>
            <a:pPr lvl="1"/>
            <a:r>
              <a:rPr lang="en-US" sz="2000" noProof="0" dirty="0" smtClean="0"/>
              <a:t>Feedback – discussion, tracker, list server</a:t>
            </a:r>
          </a:p>
          <a:p>
            <a:pPr lvl="1"/>
            <a:r>
              <a:rPr lang="en-US" sz="2000" noProof="0" dirty="0" smtClean="0"/>
              <a:t>Try implementing it</a:t>
            </a:r>
          </a:p>
          <a:p>
            <a:pPr lvl="1"/>
            <a:r>
              <a:rPr lang="en-US" sz="2000" noProof="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January 9-15 </a:t>
            </a:r>
            <a:r>
              <a:rPr lang="en-AU" sz="1900" dirty="0" err="1" smtClean="0"/>
              <a:t>Orlando</a:t>
            </a:r>
            <a:endParaRPr lang="en-AU" sz="1900" dirty="0" smtClean="0"/>
          </a:p>
          <a:p>
            <a:pPr lvl="1"/>
            <a:r>
              <a:rPr lang="en-AU" sz="1900" dirty="0" smtClean="0"/>
              <a:t>May 7-13 Montreal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Schedule TBD</a:t>
            </a:r>
            <a:endParaRPr lang="en-AU" sz="1900" dirty="0" smtClean="0"/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Dec </a:t>
            </a:r>
            <a:r>
              <a:rPr lang="en-AU" sz="1900" dirty="0" smtClean="0"/>
              <a:t>7-11</a:t>
            </a:r>
          </a:p>
          <a:p>
            <a:pPr lvl="1"/>
            <a:r>
              <a:rPr lang="en-AU" sz="1900" dirty="0" smtClean="0"/>
              <a:t>More coming next year</a:t>
            </a:r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Next steps</a:t>
            </a:r>
          </a:p>
          <a:p>
            <a:r>
              <a:rPr lang="en-CA" dirty="0" smtClean="0"/>
              <a:t>Each day = 1 hour presentation, 30 </a:t>
            </a:r>
            <a:br>
              <a:rPr lang="en-CA" dirty="0" smtClean="0"/>
            </a:br>
            <a:r>
              <a:rPr lang="en-CA" dirty="0" smtClean="0"/>
              <a:t>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Additional Considerations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identity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Looping</a:t>
            </a:r>
          </a:p>
          <a:p>
            <a:r>
              <a:rPr lang="en-US" dirty="0" smtClean="0"/>
              <a:t>Variable server capabilities</a:t>
            </a:r>
          </a:p>
          <a:p>
            <a:r>
              <a:rPr lang="en-US" dirty="0" smtClean="0"/>
              <a:t>Prohibiting data elements</a:t>
            </a:r>
          </a:p>
          <a:p>
            <a:r>
              <a:rPr lang="en-US" dirty="0" smtClean="0"/>
              <a:t>Interoperating with legacy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74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Resource is electronic representation of real-world object</a:t>
            </a:r>
          </a:p>
          <a:p>
            <a:pPr lvl="0"/>
            <a:r>
              <a:rPr lang="en-US" sz="2800" noProof="0" dirty="0" smtClean="0"/>
              <a:t>Can have multiple resource instances for same real-world object</a:t>
            </a:r>
          </a:p>
          <a:p>
            <a:pPr lvl="1"/>
            <a:r>
              <a:rPr lang="en-US" sz="2400" noProof="0" dirty="0" smtClean="0"/>
              <a:t>Different servers or sometimes even same server</a:t>
            </a:r>
          </a:p>
          <a:p>
            <a:pPr lvl="1"/>
            <a:r>
              <a:rPr lang="en-US" sz="2400" noProof="0" dirty="0" smtClean="0"/>
              <a:t>Ids for same resource on different servers can be completely different</a:t>
            </a:r>
          </a:p>
          <a:p>
            <a:pPr lvl="1"/>
            <a:r>
              <a:rPr lang="en-US" sz="2400" noProof="0" dirty="0" smtClean="0"/>
              <a:t>Data on different servers can also vary</a:t>
            </a:r>
          </a:p>
          <a:p>
            <a:pPr lvl="0"/>
            <a:r>
              <a:rPr lang="en-US" sz="2800" noProof="0" dirty="0" smtClean="0"/>
              <a:t>One resource multiple sites (with different ids)</a:t>
            </a:r>
          </a:p>
          <a:p>
            <a:pPr lvl="0"/>
            <a:r>
              <a:rPr lang="en-US" sz="2800" noProof="0" dirty="0" smtClean="0"/>
              <a:t>Available data may vary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04849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Resolving identity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Matching resources within and across servers is generally accomplished by business id (“identifier”)</a:t>
            </a:r>
          </a:p>
          <a:p>
            <a:r>
              <a:rPr lang="en-US" noProof="0" dirty="0" smtClean="0"/>
              <a:t>May also have business “version”</a:t>
            </a:r>
          </a:p>
          <a:p>
            <a:pPr lvl="1"/>
            <a:r>
              <a:rPr lang="en-US" noProof="0" dirty="0" smtClean="0"/>
              <a:t>Rules over changing business version are domain-dependent.  </a:t>
            </a:r>
          </a:p>
          <a:p>
            <a:pPr lvl="1"/>
            <a:r>
              <a:rPr lang="en-US" noProof="0" dirty="0" smtClean="0"/>
              <a:t>Where old versions my be maintained, each version might be distinct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0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Missing data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Extremely few resource or data type elements are required (</a:t>
            </a:r>
            <a:r>
              <a:rPr lang="en-US" noProof="0" dirty="0" err="1" smtClean="0"/>
              <a:t>minOccurs</a:t>
            </a:r>
            <a:r>
              <a:rPr lang="en-US" noProof="0" dirty="0" smtClean="0"/>
              <a:t> &gt; 0)</a:t>
            </a:r>
          </a:p>
          <a:p>
            <a:pPr lvl="1"/>
            <a:r>
              <a:rPr lang="en-US" noProof="0" dirty="0" smtClean="0"/>
              <a:t>Resources and data types are context independent</a:t>
            </a:r>
          </a:p>
          <a:p>
            <a:pPr lvl="1"/>
            <a:r>
              <a:rPr lang="en-US" noProof="0" dirty="0" smtClean="0"/>
              <a:t>Extensions might supersede core elements</a:t>
            </a:r>
          </a:p>
          <a:p>
            <a:r>
              <a:rPr lang="en-US" noProof="0" dirty="0" smtClean="0"/>
              <a:t>Therefore</a:t>
            </a:r>
          </a:p>
          <a:p>
            <a:pPr lvl="1"/>
            <a:r>
              <a:rPr lang="en-US" noProof="0" dirty="0" smtClean="0"/>
              <a:t>Don’t assume data will be present</a:t>
            </a:r>
          </a:p>
          <a:p>
            <a:pPr lvl="2"/>
            <a:r>
              <a:rPr lang="en-US" noProof="0" dirty="0" smtClean="0"/>
              <a:t>Always check for element/@value, not just element</a:t>
            </a:r>
          </a:p>
          <a:p>
            <a:pPr lvl="1"/>
            <a:r>
              <a:rPr lang="en-US" noProof="0" dirty="0" smtClean="0"/>
              <a:t>May need to validate to a profile to enforce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871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14926</TotalTime>
  <Words>1340</Words>
  <Application>Microsoft Office PowerPoint</Application>
  <PresentationFormat>On-screen Show (4:3)</PresentationFormat>
  <Paragraphs>251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Verdana</vt:lpstr>
      <vt:lpstr>Wingdings</vt:lpstr>
      <vt:lpstr>Refined</vt:lpstr>
      <vt:lpstr>FHIR for Architects (3 of 3)</vt:lpstr>
      <vt:lpstr>This presentation</vt:lpstr>
      <vt:lpstr>Questions?</vt:lpstr>
      <vt:lpstr>Agenda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Profiled FHIR</vt:lpstr>
      <vt:lpstr>Profile-less FHIR</vt:lpstr>
      <vt:lpstr>Uses for Profiles</vt:lpstr>
      <vt:lpstr>Profiles to guide behavior</vt:lpstr>
      <vt:lpstr>Simultaneous profiles</vt:lpstr>
      <vt:lpstr>Declaring profiles</vt:lpstr>
      <vt:lpstr>What now?</vt:lpstr>
      <vt:lpstr>Dealing with DSTU</vt:lpstr>
      <vt:lpstr>DSTU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 re-evaluation</vt:lpstr>
      <vt:lpstr>Resources wiki.hl7.org/?title=FHIR</vt:lpstr>
      <vt:lpstr>Next Steps for you</vt:lpstr>
      <vt:lpstr>Education opportunities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311</cp:revision>
  <dcterms:created xsi:type="dcterms:W3CDTF">2012-12-03T20:41:34Z</dcterms:created>
  <dcterms:modified xsi:type="dcterms:W3CDTF">2015-12-16T04:39:56Z</dcterms:modified>
</cp:coreProperties>
</file>