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handoutMasterIdLst>
    <p:handoutMasterId r:id="rId52"/>
  </p:handoutMasterIdLst>
  <p:sldIdLst>
    <p:sldId id="256" r:id="rId2"/>
    <p:sldId id="390" r:id="rId3"/>
    <p:sldId id="394" r:id="rId4"/>
    <p:sldId id="260" r:id="rId5"/>
    <p:sldId id="392" r:id="rId6"/>
    <p:sldId id="261" r:id="rId7"/>
    <p:sldId id="262" r:id="rId8"/>
    <p:sldId id="263" r:id="rId9"/>
    <p:sldId id="264" r:id="rId10"/>
    <p:sldId id="265" r:id="rId11"/>
    <p:sldId id="266" r:id="rId12"/>
    <p:sldId id="267" r:id="rId13"/>
    <p:sldId id="268" r:id="rId14"/>
    <p:sldId id="328" r:id="rId15"/>
    <p:sldId id="329" r:id="rId16"/>
    <p:sldId id="330" r:id="rId17"/>
    <p:sldId id="331" r:id="rId18"/>
    <p:sldId id="269" r:id="rId19"/>
    <p:sldId id="270" r:id="rId20"/>
    <p:sldId id="271" r:id="rId21"/>
    <p:sldId id="272" r:id="rId22"/>
    <p:sldId id="273" r:id="rId23"/>
    <p:sldId id="274" r:id="rId24"/>
    <p:sldId id="275" r:id="rId25"/>
    <p:sldId id="276" r:id="rId26"/>
    <p:sldId id="277" r:id="rId27"/>
    <p:sldId id="278" r:id="rId28"/>
    <p:sldId id="332" r:id="rId29"/>
    <p:sldId id="333" r:id="rId30"/>
    <p:sldId id="279" r:id="rId31"/>
    <p:sldId id="280" r:id="rId32"/>
    <p:sldId id="334" r:id="rId33"/>
    <p:sldId id="335" r:id="rId34"/>
    <p:sldId id="282" r:id="rId35"/>
    <p:sldId id="283" r:id="rId36"/>
    <p:sldId id="284" r:id="rId37"/>
    <p:sldId id="336" r:id="rId38"/>
    <p:sldId id="285" r:id="rId39"/>
    <p:sldId id="337" r:id="rId40"/>
    <p:sldId id="338" r:id="rId41"/>
    <p:sldId id="339" r:id="rId42"/>
    <p:sldId id="340" r:id="rId43"/>
    <p:sldId id="341" r:id="rId44"/>
    <p:sldId id="342" r:id="rId45"/>
    <p:sldId id="288" r:id="rId46"/>
    <p:sldId id="289" r:id="rId47"/>
    <p:sldId id="290" r:id="rId48"/>
    <p:sldId id="393" r:id="rId49"/>
    <p:sldId id="327"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97DCFF"/>
    <a:srgbClr val="B6DF89"/>
    <a:srgbClr val="0595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8" autoAdjust="0"/>
    <p:restoredTop sz="86139" autoAdjust="0"/>
  </p:normalViewPr>
  <p:slideViewPr>
    <p:cSldViewPr>
      <p:cViewPr varScale="1">
        <p:scale>
          <a:sx n="104" d="100"/>
          <a:sy n="104" d="100"/>
        </p:scale>
        <p:origin x="1446" y="102"/>
      </p:cViewPr>
      <p:guideLst>
        <p:guide orient="horz" pos="2160"/>
        <p:guide pos="2880"/>
      </p:guideLst>
    </p:cSldViewPr>
  </p:slideViewPr>
  <p:outlineViewPr>
    <p:cViewPr>
      <p:scale>
        <a:sx n="33" d="100"/>
        <a:sy n="33" d="100"/>
      </p:scale>
      <p:origin x="36" y="8244"/>
    </p:cViewPr>
  </p:outlineViewPr>
  <p:notesTextViewPr>
    <p:cViewPr>
      <p:scale>
        <a:sx n="1" d="1"/>
        <a:sy n="1" d="1"/>
      </p:scale>
      <p:origin x="0" y="0"/>
    </p:cViewPr>
  </p:notesTextViewPr>
  <p:sorterViewPr>
    <p:cViewPr>
      <p:scale>
        <a:sx n="128" d="100"/>
        <a:sy n="128" d="100"/>
      </p:scale>
      <p:origin x="0" y="0"/>
    </p:cViewPr>
  </p:sorterViewPr>
  <p:notesViewPr>
    <p:cSldViewPr>
      <p:cViewPr varScale="1">
        <p:scale>
          <a:sx n="92" d="100"/>
          <a:sy n="92" d="100"/>
        </p:scale>
        <p:origin x="-373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976BA0D-8F11-41A0-82B4-C647E2FAE447}" type="datetimeFigureOut">
              <a:rPr lang="en-CA" smtClean="0"/>
              <a:pPr/>
              <a:t>14/12/2015</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6D78D6-D8F9-42F4-9566-778346103BAF}" type="slidenum">
              <a:rPr lang="en-CA" smtClean="0"/>
              <a:pPr/>
              <a:t>‹#›</a:t>
            </a:fld>
            <a:endParaRPr lang="en-CA"/>
          </a:p>
        </p:txBody>
      </p:sp>
    </p:spTree>
    <p:extLst>
      <p:ext uri="{BB962C8B-B14F-4D97-AF65-F5344CB8AC3E}">
        <p14:creationId xmlns:p14="http://schemas.microsoft.com/office/powerpoint/2010/main" val="18470902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9A41D-2C14-4FD9-A8FE-469DBFAB3809}" type="datetimeFigureOut">
              <a:rPr lang="en-CA" smtClean="0"/>
              <a:pPr/>
              <a:t>14/12/2015</a:t>
            </a:fld>
            <a:endParaRPr lang="en-CA"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1F50BE-48AE-4332-BF46-C112AB8C5E91}" type="slidenum">
              <a:rPr lang="en-CA" smtClean="0"/>
              <a:pPr/>
              <a:t>‹#›</a:t>
            </a:fld>
            <a:endParaRPr lang="en-CA" dirty="0"/>
          </a:p>
        </p:txBody>
      </p:sp>
    </p:spTree>
    <p:extLst>
      <p:ext uri="{BB962C8B-B14F-4D97-AF65-F5344CB8AC3E}">
        <p14:creationId xmlns:p14="http://schemas.microsoft.com/office/powerpoint/2010/main" val="1304576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9:15</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a:t>
            </a:fld>
            <a:endParaRPr lang="en-CA" dirty="0"/>
          </a:p>
        </p:txBody>
      </p:sp>
    </p:spTree>
    <p:extLst>
      <p:ext uri="{BB962C8B-B14F-4D97-AF65-F5344CB8AC3E}">
        <p14:creationId xmlns:p14="http://schemas.microsoft.com/office/powerpoint/2010/main" val="1931944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Design by constraint failed – years to develop, what</a:t>
            </a:r>
            <a:r>
              <a:rPr lang="en-US" baseline="0" dirty="0" smtClean="0"/>
              <a:t> was produced required yet more design to be implementable and after that might not be interoperable</a:t>
            </a:r>
          </a:p>
          <a:p>
            <a:endParaRPr lang="en-US" baseline="0" dirty="0" smtClean="0"/>
          </a:p>
          <a:p>
            <a:r>
              <a:rPr lang="en-US" baseline="0" dirty="0" smtClean="0"/>
              <a:t>How to determine the 80%?  Look to existing specs – v2, v3, CDA templates, OpenEHR, jurisdictional projects, what implementations we’ve seen</a:t>
            </a:r>
          </a:p>
          <a:p>
            <a:r>
              <a:rPr lang="en-US" baseline="0" dirty="0" smtClean="0"/>
              <a:t>If not sure, err on the side of “not in for now”</a:t>
            </a:r>
            <a:endParaRPr lang="en-US" dirty="0" smtClean="0"/>
          </a:p>
          <a:p>
            <a:endParaRPr lang="en-US" dirty="0" smtClean="0"/>
          </a:p>
          <a:p>
            <a:r>
              <a:rPr lang="en-US" dirty="0" smtClean="0"/>
              <a:t>Note: not 80% of instances, 80% of implementations</a:t>
            </a:r>
          </a:p>
          <a:p>
            <a:endParaRPr lang="en-US" dirty="0" smtClean="0"/>
          </a:p>
          <a:p>
            <a:r>
              <a:rPr lang="en-US" dirty="0" smtClean="0"/>
              <a:t>Challenges with “raising the</a:t>
            </a:r>
            <a:r>
              <a:rPr lang="en-US" baseline="0" dirty="0" smtClean="0"/>
              <a:t> bar”</a:t>
            </a:r>
          </a:p>
          <a:p>
            <a:r>
              <a:rPr lang="en-US" baseline="0" dirty="0" smtClean="0"/>
              <a:t>What happens when there aren’t many/any implementations?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23</a:t>
            </a:fld>
            <a:endParaRPr lang="en-CA" dirty="0"/>
          </a:p>
        </p:txBody>
      </p:sp>
    </p:spTree>
    <p:extLst>
      <p:ext uri="{BB962C8B-B14F-4D97-AF65-F5344CB8AC3E}">
        <p14:creationId xmlns:p14="http://schemas.microsoft.com/office/powerpoint/2010/main" val="20835212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many of your</a:t>
            </a:r>
            <a:r>
              <a:rPr lang="en-US" baseline="0" dirty="0" smtClean="0"/>
              <a:t> systems have user interfaces that support even ¼ of this?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24</a:t>
            </a:fld>
            <a:endParaRPr lang="en-CA" dirty="0"/>
          </a:p>
        </p:txBody>
      </p:sp>
    </p:spTree>
    <p:extLst>
      <p:ext uri="{BB962C8B-B14F-4D97-AF65-F5344CB8AC3E}">
        <p14:creationId xmlns:p14="http://schemas.microsoft.com/office/powerpoint/2010/main" val="572379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what happens when you apply the 80% . . .</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25</a:t>
            </a:fld>
            <a:endParaRPr lang="en-CA" dirty="0"/>
          </a:p>
        </p:txBody>
      </p:sp>
    </p:spTree>
    <p:extLst>
      <p:ext uri="{BB962C8B-B14F-4D97-AF65-F5344CB8AC3E}">
        <p14:creationId xmlns:p14="http://schemas.microsoft.com/office/powerpoint/2010/main" val="23399476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1000s</a:t>
            </a:r>
            <a:r>
              <a:rPr lang="en-US" baseline="0" dirty="0" smtClean="0"/>
              <a:t> of extensions, everyone supports different things, don’t know what anyone does</a:t>
            </a:r>
            <a:endParaRPr lang="en-US" dirty="0" smtClean="0"/>
          </a:p>
          <a:p>
            <a:endParaRPr lang="en-US" dirty="0" smtClean="0"/>
          </a:p>
          <a:p>
            <a:r>
              <a:rPr lang="en-US" dirty="0" smtClean="0"/>
              <a:t>Not everyone will support the 80%, but most will</a:t>
            </a:r>
          </a:p>
          <a:p>
            <a:r>
              <a:rPr lang="en-US" dirty="0" smtClean="0"/>
              <a:t>“What most systems support” (and thus what you should probably support too) encourages base interoperability</a:t>
            </a:r>
          </a:p>
          <a:p>
            <a:r>
              <a:rPr lang="en-US" dirty="0" smtClean="0"/>
              <a:t>Human readable fallback</a:t>
            </a:r>
          </a:p>
          <a:p>
            <a:endParaRPr lang="en-US" dirty="0" smtClean="0"/>
          </a:p>
          <a:p>
            <a:endParaRPr lang="en-US" dirty="0" smtClean="0"/>
          </a:p>
          <a:p>
            <a:r>
              <a:rPr lang="en-US" dirty="0" smtClean="0"/>
              <a:t>Profile – what elements are supported, registries available</a:t>
            </a:r>
          </a:p>
          <a:p>
            <a:r>
              <a:rPr lang="en-US" dirty="0" smtClean="0"/>
              <a:t>Conformance – REST</a:t>
            </a:r>
            <a:r>
              <a:rPr lang="en-US" baseline="0" dirty="0" smtClean="0"/>
              <a:t> operations, documents, messages, services</a:t>
            </a:r>
            <a:endParaRPr lang="en-CA" dirty="0" smtClean="0"/>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26</a:t>
            </a:fld>
            <a:endParaRPr lang="en-CA" dirty="0"/>
          </a:p>
        </p:txBody>
      </p:sp>
    </p:spTree>
    <p:extLst>
      <p:ext uri="{BB962C8B-B14F-4D97-AF65-F5344CB8AC3E}">
        <p14:creationId xmlns:p14="http://schemas.microsoft.com/office/powerpoint/2010/main" val="862159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try very hard to *not* invent</a:t>
            </a:r>
            <a:r>
              <a:rPr lang="en-US" baseline="0" dirty="0" smtClean="0"/>
              <a:t> stuff that exists elsewhere unless it’s really broken or totally unaligned with the FHIR principles.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27</a:t>
            </a:fld>
            <a:endParaRPr lang="en-CA" dirty="0"/>
          </a:p>
        </p:txBody>
      </p:sp>
    </p:spTree>
    <p:extLst>
      <p:ext uri="{BB962C8B-B14F-4D97-AF65-F5344CB8AC3E}">
        <p14:creationId xmlns:p14="http://schemas.microsoft.com/office/powerpoint/2010/main" val="16023137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Even when you think your target will understand all the encoded data, reality is data often gets shared beyond the originally intended context</a:t>
            </a:r>
          </a:p>
          <a:p>
            <a:endParaRPr lang="en-US" baseline="0" dirty="0" smtClean="0"/>
          </a:p>
          <a:p>
            <a:r>
              <a:rPr lang="en-US" dirty="0" smtClean="0"/>
              <a:t>Allow</a:t>
            </a:r>
            <a:r>
              <a:rPr lang="en-US" baseline="0" dirty="0" smtClean="0"/>
              <a:t> for exceptions for things like automated device readings, etc.</a:t>
            </a:r>
          </a:p>
        </p:txBody>
      </p:sp>
      <p:sp>
        <p:nvSpPr>
          <p:cNvPr id="4" name="Slide Number Placeholder 3"/>
          <p:cNvSpPr>
            <a:spLocks noGrp="1"/>
          </p:cNvSpPr>
          <p:nvPr>
            <p:ph type="sldNum" sz="quarter" idx="10"/>
          </p:nvPr>
        </p:nvSpPr>
        <p:spPr/>
        <p:txBody>
          <a:bodyPr/>
          <a:lstStyle/>
          <a:p>
            <a:fld id="{3A1F50BE-48AE-4332-BF46-C112AB8C5E91}" type="slidenum">
              <a:rPr lang="en-CA" smtClean="0"/>
              <a:pPr/>
              <a:t>28</a:t>
            </a:fld>
            <a:endParaRPr lang="en-CA" dirty="0"/>
          </a:p>
        </p:txBody>
      </p:sp>
    </p:spTree>
    <p:extLst>
      <p:ext uri="{BB962C8B-B14F-4D97-AF65-F5344CB8AC3E}">
        <p14:creationId xmlns:p14="http://schemas.microsoft.com/office/powerpoint/2010/main" val="10895339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Was a bigger</a:t>
            </a:r>
            <a:r>
              <a:rPr lang="en-US" baseline="0" dirty="0" smtClean="0"/>
              <a:t> deal before HL7 decided to open up all IP</a:t>
            </a:r>
          </a:p>
          <a:p>
            <a:endParaRPr lang="en-US" baseline="0" dirty="0" smtClean="0"/>
          </a:p>
          <a:p>
            <a:r>
              <a:rPr lang="en-US" baseline="0" dirty="0" smtClean="0"/>
              <a:t>full legal text towards bottom of FHIR home page</a:t>
            </a:r>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29</a:t>
            </a:fld>
            <a:endParaRPr lang="en-CA" dirty="0"/>
          </a:p>
        </p:txBody>
      </p:sp>
    </p:spTree>
    <p:extLst>
      <p:ext uri="{BB962C8B-B14F-4D97-AF65-F5344CB8AC3E}">
        <p14:creationId xmlns:p14="http://schemas.microsoft.com/office/powerpoint/2010/main" val="32170695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smtClean="0"/>
              <a:t>Light or heavy</a:t>
            </a:r>
            <a:r>
              <a:rPr lang="en-US" baseline="0" dirty="0" smtClean="0"/>
              <a:t> c</a:t>
            </a:r>
            <a:r>
              <a:rPr lang="en-US" dirty="0" smtClean="0"/>
              <a:t>lients</a:t>
            </a:r>
          </a:p>
          <a:p>
            <a:pPr marL="171450" lvl="0" indent="-171450">
              <a:buFont typeface="Arial" panose="020B0604020202020204" pitchFamily="34" charset="0"/>
              <a:buChar char="•"/>
            </a:pPr>
            <a:r>
              <a:rPr lang="en-US" dirty="0" smtClean="0"/>
              <a:t>Central server or peer-to-peer</a:t>
            </a:r>
            <a:r>
              <a:rPr lang="en-US" baseline="0" dirty="0" smtClean="0"/>
              <a:t> sharing</a:t>
            </a:r>
          </a:p>
          <a:p>
            <a:pPr marL="171450" lvl="0" indent="-171450">
              <a:buFont typeface="Arial" panose="020B0604020202020204" pitchFamily="34" charset="0"/>
              <a:buChar char="•"/>
            </a:pPr>
            <a:r>
              <a:rPr lang="en-US" baseline="0" dirty="0" smtClean="0"/>
              <a:t>Push or pull</a:t>
            </a:r>
          </a:p>
          <a:p>
            <a:pPr marL="171450" lvl="0" indent="-171450">
              <a:buFont typeface="Arial" panose="020B0604020202020204" pitchFamily="34" charset="0"/>
              <a:buChar char="•"/>
            </a:pPr>
            <a:r>
              <a:rPr lang="en-US" dirty="0" smtClean="0"/>
              <a:t>Query</a:t>
            </a:r>
            <a:r>
              <a:rPr lang="en-US" baseline="0" dirty="0" smtClean="0"/>
              <a:t> or publish/subscribe</a:t>
            </a:r>
          </a:p>
          <a:p>
            <a:pPr marL="171450" lvl="0" indent="-171450">
              <a:buFont typeface="Arial" panose="020B0604020202020204" pitchFamily="34" charset="0"/>
              <a:buChar char="•"/>
            </a:pPr>
            <a:r>
              <a:rPr lang="en-US" baseline="0" dirty="0" smtClean="0"/>
              <a:t>Loosely coupled or tightly coupled environments</a:t>
            </a:r>
          </a:p>
          <a:p>
            <a:pPr marL="457200" marR="0" lvl="0" indent="-457200" algn="l" defTabSz="914400" rtl="0" eaLnBrk="1" fontAlgn="base" latinLnBrk="0" hangingPunct="1">
              <a:lnSpc>
                <a:spcPct val="100000"/>
              </a:lnSpc>
              <a:spcBef>
                <a:spcPct val="20000"/>
              </a:spcBef>
              <a:spcAft>
                <a:spcPct val="0"/>
              </a:spcAft>
              <a:buClr>
                <a:schemeClr val="accent1"/>
              </a:buClr>
              <a:buSzPct val="65000"/>
              <a:buFont typeface="Arial" panose="020B0604020202020204" pitchFamily="34" charset="0"/>
              <a:buChar char="•"/>
              <a:tabLst/>
              <a:defRPr/>
            </a:pPr>
            <a:r>
              <a:rPr lang="en-US" sz="2600" baseline="0" dirty="0" smtClean="0">
                <a:solidFill>
                  <a:schemeClr val="tx1"/>
                </a:solidFill>
                <a:effectLst/>
                <a:latin typeface="+mn-lt"/>
              </a:rPr>
              <a:t>With history tracking or without</a:t>
            </a:r>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31</a:t>
            </a:fld>
            <a:endParaRPr lang="en-CA" dirty="0"/>
          </a:p>
        </p:txBody>
      </p:sp>
    </p:spTree>
    <p:extLst>
      <p:ext uri="{BB962C8B-B14F-4D97-AF65-F5344CB8AC3E}">
        <p14:creationId xmlns:p14="http://schemas.microsoft.com/office/powerpoint/2010/main" val="32902589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much integration do you need? Nx2 – twice what you have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33</a:t>
            </a:fld>
            <a:endParaRPr lang="en-CA" dirty="0"/>
          </a:p>
        </p:txBody>
      </p:sp>
    </p:spTree>
    <p:extLst>
      <p:ext uri="{BB962C8B-B14F-4D97-AF65-F5344CB8AC3E}">
        <p14:creationId xmlns:p14="http://schemas.microsoft.com/office/powerpoint/2010/main" val="6000455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34</a:t>
            </a:fld>
            <a:endParaRPr lang="en-CA" dirty="0"/>
          </a:p>
        </p:txBody>
      </p:sp>
    </p:spTree>
    <p:extLst>
      <p:ext uri="{BB962C8B-B14F-4D97-AF65-F5344CB8AC3E}">
        <p14:creationId xmlns:p14="http://schemas.microsoft.com/office/powerpoint/2010/main" val="3279809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Each day – 1 hour presentation, </a:t>
            </a:r>
            <a:r>
              <a:rPr lang="en-CA" smtClean="0"/>
              <a:t>30 minutes </a:t>
            </a:r>
            <a:endParaRPr lang="en-CA"/>
          </a:p>
        </p:txBody>
      </p:sp>
      <p:sp>
        <p:nvSpPr>
          <p:cNvPr id="4" name="Slide Number Placeholder 3"/>
          <p:cNvSpPr>
            <a:spLocks noGrp="1"/>
          </p:cNvSpPr>
          <p:nvPr>
            <p:ph type="sldNum" sz="quarter" idx="10"/>
          </p:nvPr>
        </p:nvSpPr>
        <p:spPr/>
        <p:txBody>
          <a:bodyPr/>
          <a:lstStyle/>
          <a:p>
            <a:fld id="{3A1F50BE-48AE-4332-BF46-C112AB8C5E91}" type="slidenum">
              <a:rPr lang="en-CA" smtClean="0"/>
              <a:pPr/>
              <a:t>5</a:t>
            </a:fld>
            <a:endParaRPr lang="en-CA" dirty="0"/>
          </a:p>
        </p:txBody>
      </p:sp>
    </p:spTree>
    <p:extLst>
      <p:ext uri="{BB962C8B-B14F-4D97-AF65-F5344CB8AC3E}">
        <p14:creationId xmlns:p14="http://schemas.microsoft.com/office/powerpoint/2010/main" val="30431609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28" indent="-171428">
              <a:buFontTx/>
              <a:buChar char="-"/>
            </a:pPr>
            <a:r>
              <a:rPr lang="nl-NL" dirty="0" smtClean="0"/>
              <a:t>Resources are building blocks, but useful in their own right</a:t>
            </a:r>
          </a:p>
          <a:p>
            <a:pPr marL="171428" indent="-171428">
              <a:buFontTx/>
              <a:buChar char="-"/>
            </a:pPr>
            <a:r>
              <a:rPr lang="nl-NL" dirty="0" smtClean="0"/>
              <a:t>Extensions supplement what resource doesn’t cover</a:t>
            </a:r>
          </a:p>
          <a:p>
            <a:pPr marL="171428" indent="-171428">
              <a:buFontTx/>
              <a:buChar char="-"/>
            </a:pPr>
            <a:r>
              <a:rPr lang="nl-NL" dirty="0" smtClean="0"/>
              <a:t>Solutions can be simple or complex</a:t>
            </a:r>
            <a:endParaRPr lang="nl-NL" dirty="0"/>
          </a:p>
        </p:txBody>
      </p:sp>
      <p:sp>
        <p:nvSpPr>
          <p:cNvPr id="4" name="Date Placeholder 3"/>
          <p:cNvSpPr>
            <a:spLocks noGrp="1"/>
          </p:cNvSpPr>
          <p:nvPr>
            <p:ph type="dt" idx="10"/>
          </p:nvPr>
        </p:nvSpPr>
        <p:spPr/>
        <p:txBody>
          <a:bodyPr/>
          <a:lstStyle/>
          <a:p>
            <a:r>
              <a:rPr lang="nl-NL" smtClean="0">
                <a:solidFill>
                  <a:prstClr val="black"/>
                </a:solidFill>
              </a:rPr>
              <a:t>25-6-2010</a:t>
            </a:r>
            <a:endParaRPr lang="nl-NL">
              <a:solidFill>
                <a:prstClr val="black"/>
              </a:solidFill>
            </a:endParaRPr>
          </a:p>
        </p:txBody>
      </p:sp>
      <p:sp>
        <p:nvSpPr>
          <p:cNvPr id="5" name="Footer Placeholder 4"/>
          <p:cNvSpPr>
            <a:spLocks noGrp="1"/>
          </p:cNvSpPr>
          <p:nvPr>
            <p:ph type="ftr" sz="quarter" idx="11"/>
          </p:nvPr>
        </p:nvSpPr>
        <p:spPr/>
        <p:txBody>
          <a:bodyPr/>
          <a:lstStyle/>
          <a:p>
            <a:endParaRPr lang="nl-NL">
              <a:solidFill>
                <a:prstClr val="black"/>
              </a:solidFill>
            </a:endParaRPr>
          </a:p>
        </p:txBody>
      </p:sp>
      <p:sp>
        <p:nvSpPr>
          <p:cNvPr id="6" name="Slide Number Placeholder 5"/>
          <p:cNvSpPr>
            <a:spLocks noGrp="1"/>
          </p:cNvSpPr>
          <p:nvPr>
            <p:ph type="sldNum" sz="quarter" idx="12"/>
          </p:nvPr>
        </p:nvSpPr>
        <p:spPr/>
        <p:txBody>
          <a:bodyPr/>
          <a:lstStyle/>
          <a:p>
            <a:fld id="{016844DE-39AC-45D5-92A8-262EC95D3BAB}" type="slidenum">
              <a:rPr lang="nl-NL" smtClean="0">
                <a:solidFill>
                  <a:prstClr val="black"/>
                </a:solidFill>
              </a:rPr>
              <a:pPr/>
              <a:t>35</a:t>
            </a:fld>
            <a:endParaRPr lang="nl-NL">
              <a:solidFill>
                <a:prstClr val="black"/>
              </a:solidFill>
            </a:endParaRPr>
          </a:p>
        </p:txBody>
      </p:sp>
    </p:spTree>
    <p:extLst>
      <p:ext uri="{BB962C8B-B14F-4D97-AF65-F5344CB8AC3E}">
        <p14:creationId xmlns:p14="http://schemas.microsoft.com/office/powerpoint/2010/main" val="4712874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few systems will ever see more than 40-50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38</a:t>
            </a:fld>
            <a:endParaRPr lang="en-CA" dirty="0"/>
          </a:p>
        </p:txBody>
      </p:sp>
    </p:spTree>
    <p:extLst>
      <p:ext uri="{BB962C8B-B14F-4D97-AF65-F5344CB8AC3E}">
        <p14:creationId xmlns:p14="http://schemas.microsoft.com/office/powerpoint/2010/main" val="18665784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System for gender is wrong . . .</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40</a:t>
            </a:fld>
            <a:endParaRPr lang="en-CA" dirty="0"/>
          </a:p>
        </p:txBody>
      </p:sp>
    </p:spTree>
    <p:extLst>
      <p:ext uri="{BB962C8B-B14F-4D97-AF65-F5344CB8AC3E}">
        <p14:creationId xmlns:p14="http://schemas.microsoft.com/office/powerpoint/2010/main" val="8503277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46</a:t>
            </a:fld>
            <a:endParaRPr lang="en-CA" dirty="0"/>
          </a:p>
        </p:txBody>
      </p:sp>
    </p:spTree>
    <p:extLst>
      <p:ext uri="{BB962C8B-B14F-4D97-AF65-F5344CB8AC3E}">
        <p14:creationId xmlns:p14="http://schemas.microsoft.com/office/powerpoint/2010/main" val="16760731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Published</a:t>
            </a:r>
            <a:r>
              <a:rPr lang="en-US" baseline="0" dirty="0" smtClean="0"/>
              <a:t> as HTML</a:t>
            </a:r>
          </a:p>
          <a:p>
            <a:r>
              <a:rPr lang="en-US" baseline="0" dirty="0" smtClean="0"/>
              <a:t>Published using validation process  that performs consistency checks – like a software build</a:t>
            </a:r>
          </a:p>
          <a:p>
            <a:r>
              <a:rPr lang="en-US" baseline="0" dirty="0" smtClean="0"/>
              <a:t>Really shouldn’t require much guidance to read, but a few things to call out</a:t>
            </a:r>
          </a:p>
          <a:p>
            <a:r>
              <a:rPr lang="en-US" baseline="0" dirty="0" smtClean="0"/>
              <a:t>Objective of spec is developer can skim and decide in &lt; day</a:t>
            </a:r>
            <a:endParaRPr lang="en-CA" dirty="0" smtClean="0"/>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47</a:t>
            </a:fld>
            <a:endParaRPr lang="en-CA" dirty="0"/>
          </a:p>
        </p:txBody>
      </p:sp>
    </p:spTree>
    <p:extLst>
      <p:ext uri="{BB962C8B-B14F-4D97-AF65-F5344CB8AC3E}">
        <p14:creationId xmlns:p14="http://schemas.microsoft.com/office/powerpoint/2010/main" val="24909949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Each day – 1 hour presentation, </a:t>
            </a:r>
            <a:r>
              <a:rPr lang="en-CA" smtClean="0"/>
              <a:t>30 minutes </a:t>
            </a:r>
            <a:endParaRPr lang="en-CA"/>
          </a:p>
        </p:txBody>
      </p:sp>
      <p:sp>
        <p:nvSpPr>
          <p:cNvPr id="4" name="Slide Number Placeholder 3"/>
          <p:cNvSpPr>
            <a:spLocks noGrp="1"/>
          </p:cNvSpPr>
          <p:nvPr>
            <p:ph type="sldNum" sz="quarter" idx="10"/>
          </p:nvPr>
        </p:nvSpPr>
        <p:spPr/>
        <p:txBody>
          <a:bodyPr/>
          <a:lstStyle/>
          <a:p>
            <a:fld id="{3A1F50BE-48AE-4332-BF46-C112AB8C5E91}" type="slidenum">
              <a:rPr lang="en-CA" smtClean="0"/>
              <a:pPr/>
              <a:t>48</a:t>
            </a:fld>
            <a:endParaRPr lang="en-CA" dirty="0"/>
          </a:p>
        </p:txBody>
      </p:sp>
    </p:spTree>
    <p:extLst>
      <p:ext uri="{BB962C8B-B14F-4D97-AF65-F5344CB8AC3E}">
        <p14:creationId xmlns:p14="http://schemas.microsoft.com/office/powerpoint/2010/main" val="4224908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healthcare space)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8</a:t>
            </a:fld>
            <a:endParaRPr lang="en-CA" dirty="0"/>
          </a:p>
        </p:txBody>
      </p:sp>
    </p:spTree>
    <p:extLst>
      <p:ext uri="{BB962C8B-B14F-4D97-AF65-F5344CB8AC3E}">
        <p14:creationId xmlns:p14="http://schemas.microsoft.com/office/powerpoint/2010/main" val="2406371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 </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a:t>
            </a:fld>
            <a:endParaRPr lang="en-CA" dirty="0"/>
          </a:p>
        </p:txBody>
      </p:sp>
    </p:spTree>
    <p:extLst>
      <p:ext uri="{BB962C8B-B14F-4D97-AF65-F5344CB8AC3E}">
        <p14:creationId xmlns:p14="http://schemas.microsoft.com/office/powerpoint/2010/main" val="1656205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There are flaws in what exists</a:t>
            </a:r>
          </a:p>
          <a:p>
            <a:pPr lvl="0"/>
            <a:r>
              <a:rPr lang="en-US" dirty="0" smtClean="0"/>
              <a:t>There are new use-cases not being met</a:t>
            </a:r>
          </a:p>
        </p:txBody>
      </p:sp>
      <p:sp>
        <p:nvSpPr>
          <p:cNvPr id="4" name="Slide Number Placeholder 3"/>
          <p:cNvSpPr>
            <a:spLocks noGrp="1"/>
          </p:cNvSpPr>
          <p:nvPr>
            <p:ph type="sldNum" sz="quarter" idx="10"/>
          </p:nvPr>
        </p:nvSpPr>
        <p:spPr/>
        <p:txBody>
          <a:bodyPr/>
          <a:lstStyle/>
          <a:p>
            <a:fld id="{3A1F50BE-48AE-4332-BF46-C112AB8C5E91}" type="slidenum">
              <a:rPr lang="en-CA" smtClean="0"/>
              <a:pPr/>
              <a:t>13</a:t>
            </a:fld>
            <a:endParaRPr lang="en-CA" dirty="0"/>
          </a:p>
        </p:txBody>
      </p:sp>
    </p:spTree>
    <p:extLst>
      <p:ext uri="{BB962C8B-B14F-4D97-AF65-F5344CB8AC3E}">
        <p14:creationId xmlns:p14="http://schemas.microsoft.com/office/powerpoint/2010/main" val="2385515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ea typeface="MS PGothic" pitchFamily="34" charset="-128"/>
              </a:rPr>
              <a:t>Disagreement</a:t>
            </a:r>
          </a:p>
          <a:p>
            <a:r>
              <a:rPr lang="en-US" altLang="en-US" smtClean="0">
                <a:latin typeface="Arial" pitchFamily="34" charset="0"/>
                <a:ea typeface="MS PGothic" pitchFamily="34" charset="-128"/>
              </a:rPr>
              <a:t>Average cost of existence</a:t>
            </a:r>
          </a:p>
          <a:p>
            <a:r>
              <a:rPr lang="en-US" altLang="en-US" smtClean="0">
                <a:latin typeface="Arial" pitchFamily="34" charset="0"/>
                <a:ea typeface="MS PGothic" pitchFamily="34" charset="-128"/>
              </a:rPr>
              <a:t>Examples</a:t>
            </a:r>
          </a:p>
          <a:p>
            <a:r>
              <a:rPr lang="en-US" altLang="en-US" smtClean="0">
                <a:latin typeface="Arial" pitchFamily="34" charset="0"/>
                <a:ea typeface="MS PGothic" pitchFamily="34" charset="-128"/>
              </a:rPr>
              <a:t>Qualifications – not quite true</a:t>
            </a:r>
          </a:p>
        </p:txBody>
      </p:sp>
      <p:sp>
        <p:nvSpPr>
          <p:cNvPr id="5325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374E42ED-D1B6-4B27-893F-B8F0E1D2D78E}" type="slidenum">
              <a:rPr lang="en-US" altLang="en-US" smtClean="0">
                <a:latin typeface="Calibri" pitchFamily="34" charset="0"/>
              </a:rPr>
              <a:pPr eaLnBrk="1" hangingPunct="1"/>
              <a:t>16</a:t>
            </a:fld>
            <a:endParaRPr lang="en-US" altLang="en-US" smtClean="0">
              <a:latin typeface="Calibri" pitchFamily="34" charset="0"/>
            </a:endParaRPr>
          </a:p>
        </p:txBody>
      </p:sp>
    </p:spTree>
    <p:extLst>
      <p:ext uri="{BB962C8B-B14F-4D97-AF65-F5344CB8AC3E}">
        <p14:creationId xmlns:p14="http://schemas.microsoft.com/office/powerpoint/2010/main" val="827276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9:25</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19</a:t>
            </a:fld>
            <a:endParaRPr lang="en-CA" dirty="0"/>
          </a:p>
        </p:txBody>
      </p:sp>
    </p:spTree>
    <p:extLst>
      <p:ext uri="{BB962C8B-B14F-4D97-AF65-F5344CB8AC3E}">
        <p14:creationId xmlns:p14="http://schemas.microsoft.com/office/powerpoint/2010/main" val="1309389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don’t actually have a formal manifesto, but these are the principles we adhere to.</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21</a:t>
            </a:fld>
            <a:endParaRPr lang="en-CA" dirty="0"/>
          </a:p>
        </p:txBody>
      </p:sp>
    </p:spTree>
    <p:extLst>
      <p:ext uri="{BB962C8B-B14F-4D97-AF65-F5344CB8AC3E}">
        <p14:creationId xmlns:p14="http://schemas.microsoft.com/office/powerpoint/2010/main" val="679754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Spec is driven by people who write code</a:t>
            </a:r>
          </a:p>
          <a:p>
            <a:r>
              <a:rPr lang="en-US" dirty="0" smtClean="0"/>
              <a:t>Numerous</a:t>
            </a:r>
            <a:r>
              <a:rPr lang="en-US" baseline="0" dirty="0" smtClean="0"/>
              <a:t> pieces have been changed because of experience with what worked when trying to implement</a:t>
            </a:r>
          </a:p>
          <a:p>
            <a:r>
              <a:rPr lang="en-US" baseline="0" dirty="0" smtClean="0"/>
              <a:t>Even have a test workbench for RESTful servers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22</a:t>
            </a:fld>
            <a:endParaRPr lang="en-CA" dirty="0"/>
          </a:p>
        </p:txBody>
      </p:sp>
    </p:spTree>
    <p:extLst>
      <p:ext uri="{BB962C8B-B14F-4D97-AF65-F5344CB8AC3E}">
        <p14:creationId xmlns:p14="http://schemas.microsoft.com/office/powerpoint/2010/main" val="26597402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Line 5"/>
          <p:cNvSpPr>
            <a:spLocks noChangeShapeType="1"/>
          </p:cNvSpPr>
          <p:nvPr userDrawn="1"/>
        </p:nvSpPr>
        <p:spPr bwMode="auto">
          <a:xfrm>
            <a:off x="713831" y="3790167"/>
            <a:ext cx="7699628"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dirty="0"/>
          </a:p>
        </p:txBody>
      </p:sp>
      <p:pic>
        <p:nvPicPr>
          <p:cNvPr id="5" name="Picture 4" descr="Creative Commons Licenc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90265" y="6192775"/>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bwMode="auto">
          <a:xfrm>
            <a:off x="467544" y="1556792"/>
            <a:ext cx="8352928" cy="144016"/>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smtClean="0">
              <a:ln>
                <a:noFill/>
              </a:ln>
              <a:solidFill>
                <a:schemeClr val="tx1"/>
              </a:solidFill>
              <a:effectLst/>
              <a:latin typeface="Arial" charset="0"/>
            </a:endParaRPr>
          </a:p>
        </p:txBody>
      </p:sp>
      <p:pic>
        <p:nvPicPr>
          <p:cNvPr id="10" name="Picture 13" descr="HL7 International 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259632" y="836712"/>
            <a:ext cx="6624736" cy="2592288"/>
          </a:xfrm>
        </p:spPr>
        <p:txBody>
          <a:bodyPr/>
          <a:lstStyle>
            <a:lvl1pPr algn="ctr">
              <a:defRPr sz="5600"/>
            </a:lvl1pPr>
          </a:lstStyle>
          <a:p>
            <a:r>
              <a:rPr lang="en-US" dirty="0" smtClean="0"/>
              <a:t>Click to edit Master title style</a:t>
            </a:r>
            <a:endParaRPr lang="en-CA" dirty="0"/>
          </a:p>
        </p:txBody>
      </p:sp>
      <p:sp>
        <p:nvSpPr>
          <p:cNvPr id="11" name="Rectangle 10"/>
          <p:cNvSpPr/>
          <p:nvPr userDrawn="1"/>
        </p:nvSpPr>
        <p:spPr bwMode="auto">
          <a:xfrm>
            <a:off x="8100392" y="5717758"/>
            <a:ext cx="792088" cy="792088"/>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smtClean="0">
              <a:ln>
                <a:noFill/>
              </a:ln>
              <a:solidFill>
                <a:schemeClr val="tx1"/>
              </a:solidFill>
              <a:effectLst/>
              <a:latin typeface="Arial" charset="0"/>
            </a:endParaRPr>
          </a:p>
        </p:txBody>
      </p:sp>
      <p:sp>
        <p:nvSpPr>
          <p:cNvPr id="4" name="Rectangle 7"/>
          <p:cNvSpPr>
            <a:spLocks noGrp="1" noChangeArrowheads="1"/>
          </p:cNvSpPr>
          <p:nvPr>
            <p:ph type="subTitle" idx="1"/>
          </p:nvPr>
        </p:nvSpPr>
        <p:spPr>
          <a:xfrm>
            <a:off x="1371600" y="3962400"/>
            <a:ext cx="6400800" cy="1873250"/>
          </a:xfrm>
        </p:spPr>
        <p:txBody>
          <a:bodyPr/>
          <a:lstStyle>
            <a:lvl1pPr marL="0" indent="0" algn="ctr">
              <a:buFont typeface="Wingdings" pitchFamily="2" charset="2"/>
              <a:buNone/>
              <a:defRPr sz="3000"/>
            </a:lvl1pPr>
          </a:lstStyle>
          <a:p>
            <a:pPr lvl="0"/>
            <a:r>
              <a:rPr lang="en-US" noProof="0" dirty="0" smtClean="0"/>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Rectangle 4"/>
          <p:cNvSpPr/>
          <p:nvPr userDrawn="1"/>
        </p:nvSpPr>
        <p:spPr bwMode="auto">
          <a:xfrm>
            <a:off x="7876619" y="5565993"/>
            <a:ext cx="1008112" cy="936104"/>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pic>
        <p:nvPicPr>
          <p:cNvPr id="4" name="Picture 13" descr="HL7 International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902268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7"/>
            <a:ext cx="6552728" cy="1152128"/>
          </a:xfrm>
        </p:spPr>
        <p:txBody>
          <a:bodyPr anchor="ctr"/>
          <a:lstStyle/>
          <a:p>
            <a:r>
              <a:rPr lang="en-US" dirty="0" smtClean="0"/>
              <a:t>Click to edit Master title style</a:t>
            </a:r>
            <a:endParaRPr lang="en-US" dirty="0"/>
          </a:p>
        </p:txBody>
      </p:sp>
      <p:sp>
        <p:nvSpPr>
          <p:cNvPr id="3" name="Content Placeholder 2"/>
          <p:cNvSpPr>
            <a:spLocks noGrp="1"/>
          </p:cNvSpPr>
          <p:nvPr>
            <p:ph idx="1"/>
          </p:nvPr>
        </p:nvSpPr>
        <p:spPr>
          <a:xfrm>
            <a:off x="381000" y="1828800"/>
            <a:ext cx="8382000" cy="462453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36385691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828800"/>
            <a:ext cx="4114800" cy="46245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8800"/>
            <a:ext cx="4114800" cy="46245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5557630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6552728" cy="1152128"/>
          </a:xfrm>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7544" y="1709118"/>
            <a:ext cx="4040188"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358032"/>
            <a:ext cx="4040188"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709118"/>
            <a:ext cx="4041775"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358032"/>
            <a:ext cx="4041775"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5"/>
          <p:cNvSpPr>
            <a:spLocks noGrp="1"/>
          </p:cNvSpPr>
          <p:nvPr>
            <p:ph type="sldNum" sz="quarter" idx="10"/>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197847919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3432753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bwMode="auto">
          <a:xfrm>
            <a:off x="323528" y="252899"/>
            <a:ext cx="8568952" cy="626469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2"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
        <p:nvSpPr>
          <p:cNvPr id="4" name="Title 1"/>
          <p:cNvSpPr>
            <a:spLocks noGrp="1"/>
          </p:cNvSpPr>
          <p:nvPr>
            <p:ph type="title"/>
          </p:nvPr>
        </p:nvSpPr>
        <p:spPr>
          <a:xfrm>
            <a:off x="323528" y="332657"/>
            <a:ext cx="6552728" cy="1180142"/>
          </a:xfrm>
        </p:spPr>
        <p:txBody>
          <a:bodyPr/>
          <a:lstStyle>
            <a:lvl1pPr>
              <a:defRPr>
                <a:solidFill>
                  <a:schemeClr val="bg1"/>
                </a:solidFill>
              </a:defRPr>
            </a:lvl1pPr>
          </a:lstStyle>
          <a:p>
            <a:r>
              <a:rPr lang="en-US" smtClean="0"/>
              <a:t>Click to edit Master title style</a:t>
            </a:r>
            <a:endParaRPr lang="en-US"/>
          </a:p>
        </p:txBody>
      </p:sp>
    </p:spTree>
    <p:extLst>
      <p:ext uri="{BB962C8B-B14F-4D97-AF65-F5344CB8AC3E}">
        <p14:creationId xmlns:p14="http://schemas.microsoft.com/office/powerpoint/2010/main" val="1496780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152400" y="152400"/>
            <a:ext cx="8839200" cy="6477000"/>
          </a:xfrm>
          <a:prstGeom prst="rect">
            <a:avLst/>
          </a:prstGeom>
          <a:solidFill>
            <a:schemeClr val="bg1"/>
          </a:solidFill>
          <a:ln w="4445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7" name="Rectangle 4"/>
          <p:cNvSpPr>
            <a:spLocks noChangeArrowheads="1"/>
          </p:cNvSpPr>
          <p:nvPr/>
        </p:nvSpPr>
        <p:spPr bwMode="blackWhite">
          <a:xfrm>
            <a:off x="231775" y="236538"/>
            <a:ext cx="8678863" cy="6289675"/>
          </a:xfrm>
          <a:prstGeom prst="rect">
            <a:avLst/>
          </a:prstGeom>
          <a:solidFill>
            <a:schemeClr val="bg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8" name="Line 5"/>
          <p:cNvSpPr>
            <a:spLocks noChangeShapeType="1"/>
          </p:cNvSpPr>
          <p:nvPr/>
        </p:nvSpPr>
        <p:spPr bwMode="auto">
          <a:xfrm>
            <a:off x="461963" y="1600200"/>
            <a:ext cx="8296275"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dirty="0"/>
          </a:p>
        </p:txBody>
      </p:sp>
      <p:sp>
        <p:nvSpPr>
          <p:cNvPr id="1030" name="Rectangle 7"/>
          <p:cNvSpPr>
            <a:spLocks noGrp="1" noChangeArrowheads="1"/>
          </p:cNvSpPr>
          <p:nvPr>
            <p:ph type="body" idx="1"/>
          </p:nvPr>
        </p:nvSpPr>
        <p:spPr bwMode="auto">
          <a:xfrm>
            <a:off x="381000" y="1828800"/>
            <a:ext cx="8382000" cy="46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1" name="Rectangle 13"/>
          <p:cNvSpPr>
            <a:spLocks noChangeArrowheads="1"/>
          </p:cNvSpPr>
          <p:nvPr/>
        </p:nvSpPr>
        <p:spPr bwMode="auto">
          <a:xfrm>
            <a:off x="-5516" y="6643688"/>
            <a:ext cx="9144000"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800" b="1" dirty="0" smtClean="0"/>
              <a:t>© 2015 HL7 ® Int’l. Licensed</a:t>
            </a:r>
            <a:r>
              <a:rPr lang="en-US" sz="800" b="1" baseline="0" dirty="0" smtClean="0"/>
              <a:t> under Creative Commons</a:t>
            </a:r>
            <a:r>
              <a:rPr lang="en-US" sz="800" b="1" dirty="0" smtClean="0"/>
              <a:t>. HL7, Health Level Seven, FHIR &amp; flame logo are registered trademarks of Health Level Seven International. Reg. U.S. TM Office.</a:t>
            </a:r>
            <a:endParaRPr lang="en-US" sz="800" b="1" dirty="0"/>
          </a:p>
        </p:txBody>
      </p:sp>
      <p:pic>
        <p:nvPicPr>
          <p:cNvPr id="1032" name="Picture 14" descr="HL7 International Logo"/>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174038" y="5791200"/>
            <a:ext cx="6651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userDrawn="1"/>
        </p:nvPicPr>
        <p:blipFill rotWithShape="1">
          <a:blip r:embed="rId10" cstate="print">
            <a:extLst>
              <a:ext uri="{28A0092B-C50C-407E-A947-70E740481C1C}">
                <a14:useLocalDpi xmlns:a14="http://schemas.microsoft.com/office/drawing/2010/main" val="0"/>
              </a:ext>
            </a:extLst>
          </a:blip>
          <a:srcRect l="27071" t="19101" r="26890" b="29814"/>
          <a:stretch/>
        </p:blipFill>
        <p:spPr>
          <a:xfrm>
            <a:off x="6853009" y="260648"/>
            <a:ext cx="2034746" cy="1252151"/>
          </a:xfrm>
          <a:prstGeom prst="rect">
            <a:avLst/>
          </a:prstGeom>
        </p:spPr>
      </p:pic>
      <p:sp>
        <p:nvSpPr>
          <p:cNvPr id="10" name="TextBox 9"/>
          <p:cNvSpPr txBox="1"/>
          <p:nvPr userDrawn="1"/>
        </p:nvSpPr>
        <p:spPr>
          <a:xfrm>
            <a:off x="8670974" y="759222"/>
            <a:ext cx="288032" cy="276999"/>
          </a:xfrm>
          <a:prstGeom prst="rect">
            <a:avLst/>
          </a:prstGeom>
          <a:noFill/>
        </p:spPr>
        <p:txBody>
          <a:bodyPr wrap="square" rtlCol="0">
            <a:spAutoFit/>
          </a:bodyPr>
          <a:lstStyle/>
          <a:p>
            <a:r>
              <a:rPr lang="en-CA" sz="1200" dirty="0" smtClean="0">
                <a:solidFill>
                  <a:srgbClr val="CC3300"/>
                </a:solidFill>
              </a:rPr>
              <a:t>®</a:t>
            </a:r>
            <a:endParaRPr lang="en-CA" sz="1200" dirty="0">
              <a:solidFill>
                <a:srgbClr val="CC3300"/>
              </a:solidFill>
            </a:endParaRPr>
          </a:p>
        </p:txBody>
      </p:sp>
      <p:sp>
        <p:nvSpPr>
          <p:cNvPr id="1029" name="Rectangle 6"/>
          <p:cNvSpPr>
            <a:spLocks noGrp="1" noChangeArrowheads="1"/>
          </p:cNvSpPr>
          <p:nvPr>
            <p:ph type="title"/>
          </p:nvPr>
        </p:nvSpPr>
        <p:spPr bwMode="auto">
          <a:xfrm>
            <a:off x="323528" y="332657"/>
            <a:ext cx="6552728" cy="1180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Tree>
  </p:cSld>
  <p:clrMap bg1="lt1" tx1="dk1" bg2="lt2" tx2="dk2" accent1="accent1" accent2="accent2" accent3="accent3" accent4="accent4" accent5="accent5" accent6="accent6" hlink="hlink" folHlink="folHlink"/>
  <p:sldLayoutIdLst>
    <p:sldLayoutId id="2147483668" r:id="rId1"/>
    <p:sldLayoutId id="2147483663" r:id="rId2"/>
    <p:sldLayoutId id="2147483662" r:id="rId3"/>
    <p:sldLayoutId id="2147483664" r:id="rId4"/>
    <p:sldLayoutId id="2147483665" r:id="rId5"/>
    <p:sldLayoutId id="2147483666" r:id="rId6"/>
    <p:sldLayoutId id="2147483667" r:id="rId7"/>
  </p:sldLayoutIdLst>
  <p:timing>
    <p:tnLst>
      <p:par>
        <p:cTn id="1" dur="indefinite" restart="never" nodeType="tmRoot"/>
      </p:par>
    </p:tnLst>
  </p:timing>
  <p:hf hdr="0" ftr="0" dt="0"/>
  <p:txStyles>
    <p:titleStyle>
      <a:lvl1pPr algn="l" rtl="0" eaLnBrk="1" fontAlgn="base" hangingPunct="1">
        <a:lnSpc>
          <a:spcPct val="80000"/>
        </a:lnSpc>
        <a:spcBef>
          <a:spcPct val="0"/>
        </a:spcBef>
        <a:spcAft>
          <a:spcPct val="0"/>
        </a:spcAft>
        <a:defRPr sz="4000">
          <a:solidFill>
            <a:schemeClr val="tx2"/>
          </a:solidFill>
          <a:latin typeface="+mj-lt"/>
          <a:ea typeface="+mj-ea"/>
          <a:cs typeface="+mj-cs"/>
        </a:defRPr>
      </a:lvl1pPr>
      <a:lvl2pPr algn="l" rtl="0" eaLnBrk="1" fontAlgn="base" hangingPunct="1">
        <a:lnSpc>
          <a:spcPct val="80000"/>
        </a:lnSpc>
        <a:spcBef>
          <a:spcPct val="0"/>
        </a:spcBef>
        <a:spcAft>
          <a:spcPct val="0"/>
        </a:spcAft>
        <a:defRPr sz="4000">
          <a:solidFill>
            <a:schemeClr val="tx2"/>
          </a:solidFill>
          <a:latin typeface="Verdana" pitchFamily="34" charset="0"/>
        </a:defRPr>
      </a:lvl2pPr>
      <a:lvl3pPr algn="l" rtl="0" eaLnBrk="1" fontAlgn="base" hangingPunct="1">
        <a:lnSpc>
          <a:spcPct val="80000"/>
        </a:lnSpc>
        <a:spcBef>
          <a:spcPct val="0"/>
        </a:spcBef>
        <a:spcAft>
          <a:spcPct val="0"/>
        </a:spcAft>
        <a:defRPr sz="4000">
          <a:solidFill>
            <a:schemeClr val="tx2"/>
          </a:solidFill>
          <a:latin typeface="Verdana" pitchFamily="34" charset="0"/>
        </a:defRPr>
      </a:lvl3pPr>
      <a:lvl4pPr algn="l" rtl="0" eaLnBrk="1" fontAlgn="base" hangingPunct="1">
        <a:lnSpc>
          <a:spcPct val="80000"/>
        </a:lnSpc>
        <a:spcBef>
          <a:spcPct val="0"/>
        </a:spcBef>
        <a:spcAft>
          <a:spcPct val="0"/>
        </a:spcAft>
        <a:defRPr sz="4000">
          <a:solidFill>
            <a:schemeClr val="tx2"/>
          </a:solidFill>
          <a:latin typeface="Verdana" pitchFamily="34" charset="0"/>
        </a:defRPr>
      </a:lvl4pPr>
      <a:lvl5pPr algn="l" rtl="0" eaLnBrk="1" fontAlgn="base" hangingPunct="1">
        <a:lnSpc>
          <a:spcPct val="80000"/>
        </a:lnSpc>
        <a:spcBef>
          <a:spcPct val="0"/>
        </a:spcBef>
        <a:spcAft>
          <a:spcPct val="0"/>
        </a:spcAft>
        <a:defRPr sz="4000">
          <a:solidFill>
            <a:schemeClr val="tx2"/>
          </a:solidFill>
          <a:latin typeface="Verdana" pitchFamily="34" charset="0"/>
        </a:defRPr>
      </a:lvl5pPr>
      <a:lvl6pPr marL="457200" algn="l" rtl="0" eaLnBrk="1" fontAlgn="base" hangingPunct="1">
        <a:lnSpc>
          <a:spcPct val="80000"/>
        </a:lnSpc>
        <a:spcBef>
          <a:spcPct val="0"/>
        </a:spcBef>
        <a:spcAft>
          <a:spcPct val="0"/>
        </a:spcAft>
        <a:defRPr sz="4000">
          <a:solidFill>
            <a:schemeClr val="tx2"/>
          </a:solidFill>
          <a:latin typeface="Verdana" pitchFamily="34" charset="0"/>
        </a:defRPr>
      </a:lvl6pPr>
      <a:lvl7pPr marL="914400" algn="l" rtl="0" eaLnBrk="1" fontAlgn="base" hangingPunct="1">
        <a:lnSpc>
          <a:spcPct val="80000"/>
        </a:lnSpc>
        <a:spcBef>
          <a:spcPct val="0"/>
        </a:spcBef>
        <a:spcAft>
          <a:spcPct val="0"/>
        </a:spcAft>
        <a:defRPr sz="4000">
          <a:solidFill>
            <a:schemeClr val="tx2"/>
          </a:solidFill>
          <a:latin typeface="Verdana" pitchFamily="34" charset="0"/>
        </a:defRPr>
      </a:lvl7pPr>
      <a:lvl8pPr marL="1371600" algn="l" rtl="0" eaLnBrk="1" fontAlgn="base" hangingPunct="1">
        <a:lnSpc>
          <a:spcPct val="80000"/>
        </a:lnSpc>
        <a:spcBef>
          <a:spcPct val="0"/>
        </a:spcBef>
        <a:spcAft>
          <a:spcPct val="0"/>
        </a:spcAft>
        <a:defRPr sz="4000">
          <a:solidFill>
            <a:schemeClr val="tx2"/>
          </a:solidFill>
          <a:latin typeface="Verdana" pitchFamily="34" charset="0"/>
        </a:defRPr>
      </a:lvl8pPr>
      <a:lvl9pPr marL="1828800" algn="l" rtl="0" eaLnBrk="1" fontAlgn="base" hangingPunct="1">
        <a:lnSpc>
          <a:spcPct val="80000"/>
        </a:lnSpc>
        <a:spcBef>
          <a:spcPct val="0"/>
        </a:spcBef>
        <a:spcAft>
          <a:spcPct val="0"/>
        </a:spcAft>
        <a:defRPr sz="4000">
          <a:solidFill>
            <a:schemeClr val="tx2"/>
          </a:solidFill>
          <a:latin typeface="Verdana" pitchFamily="34" charset="0"/>
        </a:defRPr>
      </a:lvl9pPr>
    </p:titleStyle>
    <p:body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3.0/deed.en_GB" TargetMode="External"/><Relationship Id="rId2" Type="http://schemas.openxmlformats.org/officeDocument/2006/relationships/hyperlink" Target="http://gforge.hl7.org/svn/fhir/trunk/presentations/2015-12%20Webinars/FHIR%20for%20Executives1.pptx" TargetMode="Externa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github.com/37signals/highrise-api"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hl7.org/fhir"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8.wmf"/></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0.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hyperlink" Target="mailto:lmckenzie@gevityinc.com" TargetMode="External"/><Relationship Id="rId2" Type="http://schemas.openxmlformats.org/officeDocument/2006/relationships/hyperlink" Target="http://hl7.org/fhir" TargetMode="Externa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FHIR for Executives</a:t>
            </a:r>
            <a:br>
              <a:rPr lang="en-AU" dirty="0" smtClean="0"/>
            </a:br>
            <a:r>
              <a:rPr lang="en-AU" dirty="0" smtClean="0"/>
              <a:t>(1 of 2)</a:t>
            </a:r>
            <a:endParaRPr lang="en-AU" dirty="0"/>
          </a:p>
        </p:txBody>
      </p:sp>
      <p:sp>
        <p:nvSpPr>
          <p:cNvPr id="3" name="Subtitle 2"/>
          <p:cNvSpPr>
            <a:spLocks noGrp="1"/>
          </p:cNvSpPr>
          <p:nvPr>
            <p:ph type="subTitle" idx="1"/>
          </p:nvPr>
        </p:nvSpPr>
        <p:spPr>
          <a:xfrm>
            <a:off x="1473288" y="4221088"/>
            <a:ext cx="6400800" cy="1338808"/>
          </a:xfrm>
        </p:spPr>
        <p:txBody>
          <a:bodyPr/>
          <a:lstStyle/>
          <a:p>
            <a:r>
              <a:rPr lang="en-AU" dirty="0" smtClean="0"/>
              <a:t>Lloyd McKenzie</a:t>
            </a:r>
          </a:p>
          <a:p>
            <a:r>
              <a:rPr lang="en-AU" dirty="0" smtClean="0"/>
              <a:t>December 14, 2015</a:t>
            </a:r>
            <a:endParaRPr lang="en-AU" dirty="0"/>
          </a:p>
        </p:txBody>
      </p:sp>
    </p:spTree>
    <p:extLst>
      <p:ext uri="{BB962C8B-B14F-4D97-AF65-F5344CB8AC3E}">
        <p14:creationId xmlns:p14="http://schemas.microsoft.com/office/powerpoint/2010/main" val="34958557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have – v2</a:t>
            </a:r>
            <a:endParaRPr lang="en-CA" dirty="0"/>
          </a:p>
        </p:txBody>
      </p:sp>
      <p:sp>
        <p:nvSpPr>
          <p:cNvPr id="3" name="Content Placeholder 2"/>
          <p:cNvSpPr>
            <a:spLocks noGrp="1"/>
          </p:cNvSpPr>
          <p:nvPr>
            <p:ph idx="1"/>
          </p:nvPr>
        </p:nvSpPr>
        <p:spPr/>
        <p:txBody>
          <a:bodyPr/>
          <a:lstStyle/>
          <a:p>
            <a:r>
              <a:rPr lang="en-US" dirty="0" smtClean="0"/>
              <a:t>Works relatively well within institutions</a:t>
            </a:r>
          </a:p>
          <a:p>
            <a:r>
              <a:rPr lang="en-US" dirty="0" smtClean="0"/>
              <a:t>But</a:t>
            </a:r>
          </a:p>
          <a:p>
            <a:pPr lvl="1"/>
            <a:r>
              <a:rPr lang="en-US" dirty="0" smtClean="0"/>
              <a:t>Legacy, custom syntax (learning curve, tools)</a:t>
            </a:r>
          </a:p>
          <a:p>
            <a:pPr lvl="1"/>
            <a:r>
              <a:rPr lang="en-US" dirty="0" smtClean="0"/>
              <a:t>Messaging design limits architectures</a:t>
            </a:r>
          </a:p>
          <a:p>
            <a:pPr lvl="1"/>
            <a:r>
              <a:rPr lang="en-US" dirty="0" smtClean="0"/>
              <a:t>Doesn’t scale well across organization boundaries</a:t>
            </a:r>
          </a:p>
          <a:p>
            <a:pPr lvl="1"/>
            <a:r>
              <a:rPr lang="en-US" dirty="0" smtClean="0"/>
              <a:t>Security/privacy infrastructure is minimal</a:t>
            </a:r>
          </a:p>
          <a:p>
            <a:pPr lvl="1"/>
            <a:r>
              <a:rPr lang="en-US" dirty="0" smtClean="0"/>
              <a:t>A potpourri of segments and fields with no means to distinguish the common from edge case</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10</a:t>
            </a:fld>
            <a:endParaRPr lang="en-CA" dirty="0"/>
          </a:p>
        </p:txBody>
      </p:sp>
    </p:spTree>
    <p:extLst>
      <p:ext uri="{BB962C8B-B14F-4D97-AF65-F5344CB8AC3E}">
        <p14:creationId xmlns:p14="http://schemas.microsoft.com/office/powerpoint/2010/main" val="16418137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have – v3</a:t>
            </a:r>
            <a:endParaRPr lang="en-CA" dirty="0"/>
          </a:p>
        </p:txBody>
      </p:sp>
      <p:sp>
        <p:nvSpPr>
          <p:cNvPr id="3" name="Content Placeholder 2"/>
          <p:cNvSpPr>
            <a:spLocks noGrp="1"/>
          </p:cNvSpPr>
          <p:nvPr>
            <p:ph idx="1"/>
          </p:nvPr>
        </p:nvSpPr>
        <p:spPr/>
        <p:txBody>
          <a:bodyPr/>
          <a:lstStyle/>
          <a:p>
            <a:r>
              <a:rPr lang="en-US" dirty="0" smtClean="0"/>
              <a:t>Newer technology and semi-robust reference model, but</a:t>
            </a:r>
          </a:p>
          <a:p>
            <a:pPr lvl="1"/>
            <a:r>
              <a:rPr lang="en-US" dirty="0" smtClean="0"/>
              <a:t>Steep learning curve</a:t>
            </a:r>
          </a:p>
          <a:p>
            <a:pPr lvl="2"/>
            <a:r>
              <a:rPr lang="en-US" dirty="0" smtClean="0"/>
              <a:t>Primary implementations by those with $$$$s</a:t>
            </a:r>
          </a:p>
          <a:p>
            <a:pPr lvl="1"/>
            <a:r>
              <a:rPr lang="en-US" dirty="0" smtClean="0"/>
              <a:t>No inter-version wire compatibility</a:t>
            </a:r>
          </a:p>
          <a:p>
            <a:pPr lvl="1"/>
            <a:r>
              <a:rPr lang="en-US" dirty="0" smtClean="0"/>
              <a:t>International specifications are too abstract, regional implementations don’t interoperate</a:t>
            </a:r>
          </a:p>
        </p:txBody>
      </p:sp>
      <p:sp>
        <p:nvSpPr>
          <p:cNvPr id="4" name="Slide Number Placeholder 3"/>
          <p:cNvSpPr>
            <a:spLocks noGrp="1"/>
          </p:cNvSpPr>
          <p:nvPr>
            <p:ph type="sldNum" sz="quarter" idx="4"/>
          </p:nvPr>
        </p:nvSpPr>
        <p:spPr/>
        <p:txBody>
          <a:bodyPr/>
          <a:lstStyle/>
          <a:p>
            <a:fld id="{5CC3E5C4-3E2B-40F1-9F2B-C46CEB0C88DF}" type="slidenum">
              <a:rPr lang="en-CA" smtClean="0"/>
              <a:pPr/>
              <a:t>11</a:t>
            </a:fld>
            <a:endParaRPr lang="en-CA" dirty="0"/>
          </a:p>
        </p:txBody>
      </p:sp>
    </p:spTree>
    <p:extLst>
      <p:ext uri="{BB962C8B-B14F-4D97-AF65-F5344CB8AC3E}">
        <p14:creationId xmlns:p14="http://schemas.microsoft.com/office/powerpoint/2010/main" val="23598925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have - CDA</a:t>
            </a:r>
            <a:endParaRPr lang="en-CA" dirty="0"/>
          </a:p>
        </p:txBody>
      </p:sp>
      <p:sp>
        <p:nvSpPr>
          <p:cNvPr id="3" name="Content Placeholder 2"/>
          <p:cNvSpPr>
            <a:spLocks noGrp="1"/>
          </p:cNvSpPr>
          <p:nvPr>
            <p:ph idx="1"/>
          </p:nvPr>
        </p:nvSpPr>
        <p:spPr/>
        <p:txBody>
          <a:bodyPr/>
          <a:lstStyle/>
          <a:p>
            <a:r>
              <a:rPr lang="en-US" dirty="0" smtClean="0"/>
              <a:t>Broad implementation, human-to-human interoperability, but:</a:t>
            </a:r>
          </a:p>
          <a:p>
            <a:pPr lvl="1"/>
            <a:r>
              <a:rPr lang="en-US" dirty="0" smtClean="0"/>
              <a:t>Still a very steep learning curve</a:t>
            </a:r>
          </a:p>
          <a:p>
            <a:pPr lvl="1"/>
            <a:r>
              <a:rPr lang="en-US" dirty="0" smtClean="0"/>
              <a:t>Interoperability beyond a human-to-human level is still a challenge, even with templates</a:t>
            </a:r>
          </a:p>
          <a:p>
            <a:pPr lvl="1"/>
            <a:r>
              <a:rPr lang="en-US" dirty="0" smtClean="0"/>
              <a:t>Document architecture doesn’t fit all problems</a:t>
            </a:r>
          </a:p>
          <a:p>
            <a:pPr lvl="1"/>
            <a:r>
              <a:rPr lang="en-US" dirty="0" smtClean="0"/>
              <a:t>Still a diversity of implementations</a:t>
            </a:r>
          </a:p>
          <a:p>
            <a:pPr lvl="1"/>
            <a:r>
              <a:rPr lang="en-US" dirty="0" smtClean="0"/>
              <a:t>Extensibility is difficult</a:t>
            </a:r>
          </a:p>
        </p:txBody>
      </p:sp>
      <p:sp>
        <p:nvSpPr>
          <p:cNvPr id="4" name="Slide Number Placeholder 3"/>
          <p:cNvSpPr>
            <a:spLocks noGrp="1"/>
          </p:cNvSpPr>
          <p:nvPr>
            <p:ph type="sldNum" sz="quarter" idx="4"/>
          </p:nvPr>
        </p:nvSpPr>
        <p:spPr/>
        <p:txBody>
          <a:bodyPr/>
          <a:lstStyle/>
          <a:p>
            <a:fld id="{5CC3E5C4-3E2B-40F1-9F2B-C46CEB0C88DF}" type="slidenum">
              <a:rPr lang="en-CA" smtClean="0"/>
              <a:pPr/>
              <a:t>12</a:t>
            </a:fld>
            <a:endParaRPr lang="en-CA" dirty="0"/>
          </a:p>
        </p:txBody>
      </p:sp>
    </p:spTree>
    <p:extLst>
      <p:ext uri="{BB962C8B-B14F-4D97-AF65-F5344CB8AC3E}">
        <p14:creationId xmlns:p14="http://schemas.microsoft.com/office/powerpoint/2010/main" val="10226664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So I should drop everything and use FHIR?</a:t>
            </a:r>
            <a:endParaRPr lang="en-CA" sz="3600" dirty="0"/>
          </a:p>
        </p:txBody>
      </p:sp>
      <p:sp>
        <p:nvSpPr>
          <p:cNvPr id="3" name="Content Placeholder 2"/>
          <p:cNvSpPr>
            <a:spLocks noGrp="1"/>
          </p:cNvSpPr>
          <p:nvPr>
            <p:ph idx="1"/>
          </p:nvPr>
        </p:nvSpPr>
        <p:spPr/>
        <p:txBody>
          <a:bodyPr/>
          <a:lstStyle/>
          <a:p>
            <a:r>
              <a:rPr lang="en-US" dirty="0" smtClean="0"/>
              <a:t>Tossing functioning systems the instant a promising newcomer appears is </a:t>
            </a:r>
            <a:r>
              <a:rPr lang="en-US" b="1" dirty="0" smtClean="0"/>
              <a:t>not</a:t>
            </a:r>
            <a:r>
              <a:rPr lang="en-US" dirty="0" smtClean="0"/>
              <a:t> generally a wise strategy</a:t>
            </a:r>
          </a:p>
          <a:p>
            <a:endParaRPr lang="en-US" dirty="0" smtClean="0"/>
          </a:p>
          <a:p>
            <a:r>
              <a:rPr lang="en-US" dirty="0" smtClean="0"/>
              <a:t>There’s room for something better</a:t>
            </a:r>
          </a:p>
          <a:p>
            <a:pPr lvl="1"/>
            <a:r>
              <a:rPr lang="en-US" dirty="0" smtClean="0"/>
              <a:t>FHIR tries to fill that gap</a:t>
            </a:r>
          </a:p>
          <a:p>
            <a:pPr lvl="1"/>
            <a:r>
              <a:rPr lang="en-US" dirty="0" smtClean="0"/>
              <a:t>Market will decide whether FHIR survives, coexists or replaces other products</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13</a:t>
            </a:fld>
            <a:endParaRPr lang="en-CA" dirty="0"/>
          </a:p>
        </p:txBody>
      </p:sp>
    </p:spTree>
    <p:extLst>
      <p:ext uri="{BB962C8B-B14F-4D97-AF65-F5344CB8AC3E}">
        <p14:creationId xmlns:p14="http://schemas.microsoft.com/office/powerpoint/2010/main" val="30499224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Problems we face</a:t>
            </a:r>
            <a:endParaRPr lang="en-AU" dirty="0"/>
          </a:p>
        </p:txBody>
      </p:sp>
      <p:sp>
        <p:nvSpPr>
          <p:cNvPr id="3" name="Content Placeholder 2"/>
          <p:cNvSpPr>
            <a:spLocks noGrp="1"/>
          </p:cNvSpPr>
          <p:nvPr>
            <p:ph idx="1"/>
          </p:nvPr>
        </p:nvSpPr>
        <p:spPr/>
        <p:txBody>
          <a:bodyPr/>
          <a:lstStyle/>
          <a:p>
            <a:r>
              <a:rPr lang="en-AU" dirty="0" smtClean="0"/>
              <a:t>No central authorities</a:t>
            </a:r>
          </a:p>
          <a:p>
            <a:r>
              <a:rPr lang="en-AU" dirty="0" smtClean="0"/>
              <a:t>Permutation of biological and sociological complexity</a:t>
            </a:r>
          </a:p>
          <a:p>
            <a:r>
              <a:rPr lang="en-AU" dirty="0"/>
              <a:t>Fractal use cases</a:t>
            </a:r>
          </a:p>
          <a:p>
            <a:r>
              <a:rPr lang="en-AU" dirty="0" smtClean="0"/>
              <a:t>Economics favours </a:t>
            </a:r>
            <a:r>
              <a:rPr lang="en-AU" dirty="0" err="1" smtClean="0"/>
              <a:t>balkinization</a:t>
            </a:r>
            <a:endParaRPr lang="en-AU" dirty="0" smtClean="0"/>
          </a:p>
          <a:p>
            <a:r>
              <a:rPr lang="en-AU" dirty="0" smtClean="0"/>
              <a:t>Externalizing complexity</a:t>
            </a:r>
          </a:p>
          <a:p>
            <a:r>
              <a:rPr lang="en-AU" dirty="0" smtClean="0"/>
              <a:t>Much confusion about the problem</a:t>
            </a:r>
          </a:p>
          <a:p>
            <a:endParaRPr lang="en-AU" dirty="0" smtClean="0"/>
          </a:p>
        </p:txBody>
      </p:sp>
      <p:sp>
        <p:nvSpPr>
          <p:cNvPr id="4" name="Slide Number Placeholder 3"/>
          <p:cNvSpPr>
            <a:spLocks noGrp="1"/>
          </p:cNvSpPr>
          <p:nvPr>
            <p:ph type="sldNum" sz="quarter" idx="4"/>
          </p:nvPr>
        </p:nvSpPr>
        <p:spPr/>
        <p:txBody>
          <a:bodyPr/>
          <a:lstStyle/>
          <a:p>
            <a:fld id="{5CC3E5C4-3E2B-40F1-9F2B-C46CEB0C88DF}" type="slidenum">
              <a:rPr lang="en-CA" smtClean="0"/>
              <a:pPr/>
              <a:t>14</a:t>
            </a:fld>
            <a:endParaRPr lang="en-CA" dirty="0"/>
          </a:p>
        </p:txBody>
      </p:sp>
    </p:spTree>
    <p:extLst>
      <p:ext uri="{BB962C8B-B14F-4D97-AF65-F5344CB8AC3E}">
        <p14:creationId xmlns:p14="http://schemas.microsoft.com/office/powerpoint/2010/main" val="42290535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AU" dirty="0" smtClean="0"/>
              <a:t>Complexity Model</a:t>
            </a:r>
            <a:endParaRPr lang="en-AU" dirty="0"/>
          </a:p>
        </p:txBody>
      </p:sp>
      <p:cxnSp>
        <p:nvCxnSpPr>
          <p:cNvPr id="5" name="Straight Connector 4"/>
          <p:cNvCxnSpPr/>
          <p:nvPr/>
        </p:nvCxnSpPr>
        <p:spPr>
          <a:xfrm>
            <a:off x="1143000" y="1752600"/>
            <a:ext cx="0" cy="4191000"/>
          </a:xfrm>
          <a:prstGeom prst="line">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43000" y="5943600"/>
            <a:ext cx="6629400" cy="0"/>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701" name="TextBox 9"/>
          <p:cNvSpPr txBox="1">
            <a:spLocks noChangeArrowheads="1"/>
          </p:cNvSpPr>
          <p:nvPr/>
        </p:nvSpPr>
        <p:spPr bwMode="auto">
          <a:xfrm rot="-5400000">
            <a:off x="-459581" y="3586956"/>
            <a:ext cx="23558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AU" altLang="en-US" sz="2800"/>
              <a:t>Difficulty (log)</a:t>
            </a:r>
          </a:p>
        </p:txBody>
      </p:sp>
      <p:sp>
        <p:nvSpPr>
          <p:cNvPr id="29702" name="TextBox 10"/>
          <p:cNvSpPr txBox="1">
            <a:spLocks noChangeArrowheads="1"/>
          </p:cNvSpPr>
          <p:nvPr/>
        </p:nvSpPr>
        <p:spPr bwMode="auto">
          <a:xfrm>
            <a:off x="2590800" y="6096000"/>
            <a:ext cx="2743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AU" altLang="en-US" sz="2800"/>
              <a:t>Semantic Depth</a:t>
            </a:r>
          </a:p>
        </p:txBody>
      </p:sp>
      <p:sp>
        <p:nvSpPr>
          <p:cNvPr id="12" name="Oval 11"/>
          <p:cNvSpPr/>
          <p:nvPr/>
        </p:nvSpPr>
        <p:spPr>
          <a:xfrm>
            <a:off x="1295400" y="4991100"/>
            <a:ext cx="12192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HTTP / HTML</a:t>
            </a:r>
          </a:p>
        </p:txBody>
      </p:sp>
      <p:sp>
        <p:nvSpPr>
          <p:cNvPr id="13" name="Oval 12"/>
          <p:cNvSpPr/>
          <p:nvPr/>
        </p:nvSpPr>
        <p:spPr>
          <a:xfrm>
            <a:off x="1600200" y="3600450"/>
            <a:ext cx="914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XML</a:t>
            </a:r>
          </a:p>
        </p:txBody>
      </p:sp>
      <p:sp>
        <p:nvSpPr>
          <p:cNvPr id="14" name="Oval 13"/>
          <p:cNvSpPr/>
          <p:nvPr/>
        </p:nvSpPr>
        <p:spPr>
          <a:xfrm>
            <a:off x="1905000" y="2438400"/>
            <a:ext cx="914400" cy="563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WS</a:t>
            </a:r>
          </a:p>
        </p:txBody>
      </p:sp>
      <p:sp>
        <p:nvSpPr>
          <p:cNvPr id="15" name="Oval 14"/>
          <p:cNvSpPr/>
          <p:nvPr/>
        </p:nvSpPr>
        <p:spPr>
          <a:xfrm>
            <a:off x="3657600" y="4572000"/>
            <a:ext cx="1066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HL7 v2</a:t>
            </a:r>
          </a:p>
        </p:txBody>
      </p:sp>
      <p:sp>
        <p:nvSpPr>
          <p:cNvPr id="16" name="Oval 15"/>
          <p:cNvSpPr/>
          <p:nvPr/>
        </p:nvSpPr>
        <p:spPr>
          <a:xfrm>
            <a:off x="6781800" y="152400"/>
            <a:ext cx="13716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err="1"/>
              <a:t>Snomed</a:t>
            </a:r>
            <a:endParaRPr lang="en-AU" sz="1600" dirty="0"/>
          </a:p>
        </p:txBody>
      </p:sp>
      <p:cxnSp>
        <p:nvCxnSpPr>
          <p:cNvPr id="18" name="Straight Arrow Connector 17"/>
          <p:cNvCxnSpPr/>
          <p:nvPr/>
        </p:nvCxnSpPr>
        <p:spPr>
          <a:xfrm flipV="1">
            <a:off x="8153400" y="76200"/>
            <a:ext cx="152400" cy="762000"/>
          </a:xfrm>
          <a:prstGeom prst="straightConnector1">
            <a:avLst/>
          </a:prstGeom>
          <a:ln w="57150">
            <a:solidFill>
              <a:srgbClr val="A2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5029200" y="3267075"/>
            <a:ext cx="1066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CDA</a:t>
            </a:r>
          </a:p>
        </p:txBody>
      </p:sp>
      <p:sp>
        <p:nvSpPr>
          <p:cNvPr id="21" name="Oval 20"/>
          <p:cNvSpPr/>
          <p:nvPr/>
        </p:nvSpPr>
        <p:spPr>
          <a:xfrm>
            <a:off x="6229350" y="1133475"/>
            <a:ext cx="1066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 HL7 V3</a:t>
            </a:r>
          </a:p>
        </p:txBody>
      </p:sp>
      <p:sp>
        <p:nvSpPr>
          <p:cNvPr id="22" name="Oval 21"/>
          <p:cNvSpPr/>
          <p:nvPr/>
        </p:nvSpPr>
        <p:spPr>
          <a:xfrm>
            <a:off x="6019800" y="2244725"/>
            <a:ext cx="1066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err="1"/>
              <a:t>openEHR</a:t>
            </a:r>
            <a:endParaRPr lang="en-AU" sz="1600" dirty="0"/>
          </a:p>
        </p:txBody>
      </p:sp>
      <p:cxnSp>
        <p:nvCxnSpPr>
          <p:cNvPr id="24" name="Straight Arrow Connector 23"/>
          <p:cNvCxnSpPr/>
          <p:nvPr/>
        </p:nvCxnSpPr>
        <p:spPr>
          <a:xfrm>
            <a:off x="6423025" y="4467225"/>
            <a:ext cx="971550" cy="838200"/>
          </a:xfrm>
          <a:prstGeom prst="straightConnector1">
            <a:avLst/>
          </a:prstGeom>
          <a:ln w="571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908800" y="4630738"/>
            <a:ext cx="774700" cy="369887"/>
          </a:xfrm>
          <a:prstGeom prst="rect">
            <a:avLst/>
          </a:prstGeom>
          <a:noFill/>
        </p:spPr>
        <p:txBody>
          <a:bodyPr wrap="none">
            <a:spAutoFit/>
          </a:bodyPr>
          <a:lstStyle/>
          <a:p>
            <a:pPr>
              <a:defRPr/>
            </a:pPr>
            <a:r>
              <a:rPr lang="en-AU" dirty="0">
                <a:solidFill>
                  <a:schemeClr val="bg1">
                    <a:lumMod val="75000"/>
                  </a:schemeClr>
                </a:solidFill>
                <a:latin typeface="Arial" charset="0"/>
                <a:cs typeface="Arial" charset="0"/>
              </a:rPr>
              <a:t>How?</a:t>
            </a:r>
          </a:p>
        </p:txBody>
      </p:sp>
      <p:sp>
        <p:nvSpPr>
          <p:cNvPr id="19" name="Oval 18"/>
          <p:cNvSpPr/>
          <p:nvPr/>
        </p:nvSpPr>
        <p:spPr>
          <a:xfrm>
            <a:off x="685800" y="5676900"/>
            <a:ext cx="914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Text</a:t>
            </a:r>
          </a:p>
        </p:txBody>
      </p:sp>
    </p:spTree>
    <p:extLst>
      <p:ext uri="{BB962C8B-B14F-4D97-AF65-F5344CB8AC3E}">
        <p14:creationId xmlns:p14="http://schemas.microsoft.com/office/powerpoint/2010/main" val="16420389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AU" dirty="0" smtClean="0">
                <a:effectLst>
                  <a:outerShdw blurRad="38100" dist="38100" dir="2700000" algn="tl">
                    <a:srgbClr val="C0C0C0"/>
                  </a:outerShdw>
                </a:effectLst>
              </a:rPr>
              <a:t>Three Laws of Interoperability</a:t>
            </a:r>
          </a:p>
        </p:txBody>
      </p:sp>
      <p:sp>
        <p:nvSpPr>
          <p:cNvPr id="30723" name="Content Placeholder 2"/>
          <p:cNvSpPr>
            <a:spLocks noGrp="1"/>
          </p:cNvSpPr>
          <p:nvPr>
            <p:ph idx="1"/>
          </p:nvPr>
        </p:nvSpPr>
        <p:spPr/>
        <p:txBody>
          <a:bodyPr/>
          <a:lstStyle/>
          <a:p>
            <a:pPr marL="628650" indent="-514350">
              <a:buFont typeface="Cambria" pitchFamily="18" charset="0"/>
              <a:buAutoNum type="arabicPeriod"/>
            </a:pPr>
            <a:r>
              <a:rPr lang="en-US" altLang="en-US" sz="3200" dirty="0" smtClean="0">
                <a:ea typeface="MS PGothic" pitchFamily="34" charset="-128"/>
              </a:rPr>
              <a:t>Interoperability: It’s all about the people</a:t>
            </a:r>
          </a:p>
          <a:p>
            <a:pPr marL="628650" indent="-514350">
              <a:buFont typeface="Cambria" pitchFamily="18" charset="0"/>
              <a:buAutoNum type="arabicPeriod"/>
            </a:pPr>
            <a:endParaRPr lang="en-US" altLang="en-US" sz="3200" dirty="0" smtClean="0">
              <a:ea typeface="MS PGothic" pitchFamily="34" charset="-128"/>
            </a:endParaRPr>
          </a:p>
          <a:p>
            <a:pPr marL="628650" indent="-514350">
              <a:buFont typeface="Cambria" pitchFamily="18" charset="0"/>
              <a:buAutoNum type="arabicPeriod"/>
            </a:pPr>
            <a:r>
              <a:rPr lang="en-US" altLang="en-US" sz="3200" dirty="0" smtClean="0">
                <a:ea typeface="MS PGothic" pitchFamily="34" charset="-128"/>
              </a:rPr>
              <a:t>You can hide the complexity, or make it worse, but you can’t make it go away</a:t>
            </a:r>
          </a:p>
          <a:p>
            <a:pPr marL="628650" indent="-514350">
              <a:buFont typeface="Cambria" pitchFamily="18" charset="0"/>
              <a:buAutoNum type="arabicPeriod"/>
            </a:pPr>
            <a:endParaRPr lang="en-US" altLang="en-US" sz="3200" dirty="0" smtClean="0">
              <a:ea typeface="MS PGothic" pitchFamily="34" charset="-128"/>
            </a:endParaRPr>
          </a:p>
          <a:p>
            <a:pPr marL="628650" indent="-514350">
              <a:buFont typeface="Cambria" pitchFamily="18" charset="0"/>
              <a:buAutoNum type="arabicPeriod"/>
            </a:pPr>
            <a:r>
              <a:rPr lang="en-US" altLang="en-US" sz="3200" dirty="0" smtClean="0">
                <a:ea typeface="MS PGothic" pitchFamily="34" charset="-128"/>
              </a:rPr>
              <a:t>Cheap, flexible, and interoperable: </a:t>
            </a:r>
            <a:br>
              <a:rPr lang="en-US" altLang="en-US" sz="3200" dirty="0" smtClean="0">
                <a:ea typeface="MS PGothic" pitchFamily="34" charset="-128"/>
              </a:rPr>
            </a:br>
            <a:r>
              <a:rPr lang="en-US" altLang="en-US" sz="3200" dirty="0" smtClean="0">
                <a:ea typeface="MS PGothic" pitchFamily="34" charset="-128"/>
              </a:rPr>
              <a:t>pick two</a:t>
            </a:r>
            <a:endParaRPr lang="en-AU" altLang="en-US" sz="3200" dirty="0" smtClean="0">
              <a:ea typeface="MS PGothic" pitchFamily="34" charset="-128"/>
            </a:endParaRPr>
          </a:p>
        </p:txBody>
      </p:sp>
    </p:spTree>
    <p:extLst>
      <p:ext uri="{BB962C8B-B14F-4D97-AF65-F5344CB8AC3E}">
        <p14:creationId xmlns:p14="http://schemas.microsoft.com/office/powerpoint/2010/main" val="2567911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Platform for Interoperability</a:t>
            </a:r>
            <a:endParaRPr lang="en-AU" dirty="0"/>
          </a:p>
        </p:txBody>
      </p:sp>
      <p:sp>
        <p:nvSpPr>
          <p:cNvPr id="3" name="Content Placeholder 2"/>
          <p:cNvSpPr>
            <a:spLocks noGrp="1"/>
          </p:cNvSpPr>
          <p:nvPr>
            <p:ph idx="1"/>
          </p:nvPr>
        </p:nvSpPr>
        <p:spPr/>
        <p:txBody>
          <a:bodyPr/>
          <a:lstStyle/>
          <a:p>
            <a:r>
              <a:rPr lang="en-AU" dirty="0" smtClean="0"/>
              <a:t>Build capability for all systems</a:t>
            </a:r>
          </a:p>
          <a:p>
            <a:r>
              <a:rPr lang="en-AU" dirty="0" smtClean="0"/>
              <a:t>Only fix </a:t>
            </a:r>
            <a:r>
              <a:rPr lang="en-AU" dirty="0" err="1" smtClean="0"/>
              <a:t>behavior</a:t>
            </a:r>
            <a:r>
              <a:rPr lang="en-AU" dirty="0" smtClean="0"/>
              <a:t> </a:t>
            </a:r>
          </a:p>
          <a:p>
            <a:pPr lvl="1"/>
            <a:r>
              <a:rPr lang="en-AU" dirty="0" smtClean="0"/>
              <a:t>When everyone agrees to it </a:t>
            </a:r>
          </a:p>
          <a:p>
            <a:pPr lvl="1"/>
            <a:r>
              <a:rPr lang="en-AU" dirty="0" smtClean="0"/>
              <a:t>When it creates capability or simplicity</a:t>
            </a:r>
          </a:p>
          <a:p>
            <a:r>
              <a:rPr lang="en-AU" dirty="0" smtClean="0"/>
              <a:t>Push constraints on </a:t>
            </a:r>
            <a:r>
              <a:rPr lang="en-AU" dirty="0" err="1" smtClean="0"/>
              <a:t>behavior</a:t>
            </a:r>
            <a:r>
              <a:rPr lang="en-AU" dirty="0" smtClean="0"/>
              <a:t> to “Implementation Guides”</a:t>
            </a:r>
          </a:p>
          <a:p>
            <a:r>
              <a:rPr lang="en-AU" dirty="0" smtClean="0"/>
              <a:t>FHIR is loose, but capable</a:t>
            </a:r>
          </a:p>
          <a:p>
            <a:pPr lvl="1"/>
            <a:r>
              <a:rPr lang="en-AU" dirty="0" smtClean="0"/>
              <a:t>Implementation space will be fractal </a:t>
            </a:r>
            <a:r>
              <a:rPr lang="en-AU" dirty="0" smtClean="0">
                <a:sym typeface="Wingdings" panose="05000000000000000000" pitchFamily="2" charset="2"/>
              </a:rPr>
              <a:t></a:t>
            </a:r>
            <a:endParaRPr lang="en-AU"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17</a:t>
            </a:fld>
            <a:endParaRPr lang="en-CA" dirty="0"/>
          </a:p>
        </p:txBody>
      </p:sp>
    </p:spTree>
    <p:extLst>
      <p:ext uri="{BB962C8B-B14F-4D97-AF65-F5344CB8AC3E}">
        <p14:creationId xmlns:p14="http://schemas.microsoft.com/office/powerpoint/2010/main" val="32532400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is FHIR?</a:t>
            </a:r>
            <a:endParaRPr lang="en-CA" dirty="0"/>
          </a:p>
        </p:txBody>
      </p:sp>
      <p:sp>
        <p:nvSpPr>
          <p:cNvPr id="6" name="Text Placeholder 5"/>
          <p:cNvSpPr>
            <a:spLocks noGrp="1"/>
          </p:cNvSpPr>
          <p:nvPr>
            <p:ph type="body" idx="1"/>
          </p:nvPr>
        </p:nvSpPr>
        <p:spPr/>
        <p:txBody>
          <a:bodyPr/>
          <a:lstStyle/>
          <a:p>
            <a:r>
              <a:rPr lang="en-US" dirty="0" smtClean="0"/>
              <a:t>And how is it different?</a:t>
            </a:r>
            <a:endParaRPr lang="en-CA" dirty="0"/>
          </a:p>
        </p:txBody>
      </p:sp>
      <p:sp>
        <p:nvSpPr>
          <p:cNvPr id="4" name="Slide Number Placeholder 3"/>
          <p:cNvSpPr>
            <a:spLocks noGrp="1"/>
          </p:cNvSpPr>
          <p:nvPr>
            <p:ph type="sldNum" sz="quarter" idx="4294967295"/>
          </p:nvPr>
        </p:nvSpPr>
        <p:spPr>
          <a:xfrm>
            <a:off x="0" y="6303963"/>
            <a:ext cx="720725" cy="220662"/>
          </a:xfrm>
          <a:prstGeom prst="rect">
            <a:avLst/>
          </a:prstGeom>
        </p:spPr>
        <p:txBody>
          <a:bodyPr/>
          <a:lstStyle/>
          <a:p>
            <a:fld id="{5CC3E5C4-3E2B-40F1-9F2B-C46CEB0C88DF}" type="slidenum">
              <a:rPr lang="en-CA" smtClean="0"/>
              <a:pPr/>
              <a:t>18</a:t>
            </a:fld>
            <a:endParaRPr lang="en-CA" dirty="0"/>
          </a:p>
        </p:txBody>
      </p:sp>
    </p:spTree>
    <p:extLst>
      <p:ext uri="{BB962C8B-B14F-4D97-AF65-F5344CB8AC3E}">
        <p14:creationId xmlns:p14="http://schemas.microsoft.com/office/powerpoint/2010/main" val="14876306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acronym</a:t>
            </a:r>
            <a:endParaRPr lang="en-CA" dirty="0"/>
          </a:p>
        </p:txBody>
      </p:sp>
      <p:sp>
        <p:nvSpPr>
          <p:cNvPr id="3" name="Content Placeholder 2"/>
          <p:cNvSpPr>
            <a:spLocks noGrp="1"/>
          </p:cNvSpPr>
          <p:nvPr>
            <p:ph idx="1"/>
          </p:nvPr>
        </p:nvSpPr>
        <p:spPr/>
        <p:txBody>
          <a:bodyPr/>
          <a:lstStyle/>
          <a:p>
            <a:r>
              <a:rPr lang="en-US" dirty="0" smtClean="0"/>
              <a:t>F – Fast (to design &amp; to implement)</a:t>
            </a:r>
          </a:p>
          <a:p>
            <a:pPr lvl="1"/>
            <a:r>
              <a:rPr lang="en-US" dirty="0" smtClean="0"/>
              <a:t>Relative – No technology can make integration as fast as we’d like</a:t>
            </a:r>
          </a:p>
          <a:p>
            <a:r>
              <a:rPr lang="en-US" dirty="0" smtClean="0"/>
              <a:t>H </a:t>
            </a:r>
            <a:r>
              <a:rPr lang="en-US" smtClean="0"/>
              <a:t>– Healthcare</a:t>
            </a:r>
            <a:endParaRPr lang="en-US" dirty="0" smtClean="0"/>
          </a:p>
          <a:p>
            <a:pPr lvl="1"/>
            <a:r>
              <a:rPr lang="en-US" dirty="0" smtClean="0"/>
              <a:t>That’s why we’re here</a:t>
            </a:r>
          </a:p>
          <a:p>
            <a:r>
              <a:rPr lang="en-US" dirty="0" smtClean="0"/>
              <a:t>I – Interoperable</a:t>
            </a:r>
          </a:p>
          <a:p>
            <a:pPr lvl="1"/>
            <a:r>
              <a:rPr lang="en-US" dirty="0" smtClean="0"/>
              <a:t>Ditto</a:t>
            </a:r>
          </a:p>
          <a:p>
            <a:r>
              <a:rPr lang="en-US" dirty="0" smtClean="0"/>
              <a:t>R – Resources</a:t>
            </a:r>
          </a:p>
          <a:p>
            <a:pPr lvl="1"/>
            <a:r>
              <a:rPr lang="en-US" dirty="0" smtClean="0"/>
              <a:t>Building blocks – more on these to follow</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19</a:t>
            </a:fld>
            <a:endParaRPr lang="en-CA" dirty="0"/>
          </a:p>
        </p:txBody>
      </p:sp>
    </p:spTree>
    <p:extLst>
      <p:ext uri="{BB962C8B-B14F-4D97-AF65-F5344CB8AC3E}">
        <p14:creationId xmlns:p14="http://schemas.microsoft.com/office/powerpoint/2010/main" val="3685612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presentation</a:t>
            </a:r>
            <a:endParaRPr lang="en-CA" dirty="0"/>
          </a:p>
        </p:txBody>
      </p:sp>
      <p:sp>
        <p:nvSpPr>
          <p:cNvPr id="4" name="Content Placeholder 3"/>
          <p:cNvSpPr>
            <a:spLocks noGrp="1"/>
          </p:cNvSpPr>
          <p:nvPr>
            <p:ph idx="1"/>
          </p:nvPr>
        </p:nvSpPr>
        <p:spPr/>
        <p:txBody>
          <a:bodyPr/>
          <a:lstStyle/>
          <a:p>
            <a:r>
              <a:rPr lang="en-US" dirty="0" smtClean="0"/>
              <a:t>Can be downloaded here:</a:t>
            </a:r>
          </a:p>
          <a:p>
            <a:pPr lvl="1"/>
            <a:r>
              <a:rPr lang="en-CA" sz="2500" dirty="0" smtClean="0">
                <a:hlinkClick r:id="rId2"/>
              </a:rPr>
              <a:t>http://gforge.hl7.org/svn/fhir/trunk/presentations/2015-12%20Webinars/FHIR%20for%20Executives1.pptx</a:t>
            </a:r>
            <a:endParaRPr lang="en-CA" sz="2500" dirty="0" smtClean="0"/>
          </a:p>
          <a:p>
            <a:pPr lvl="2"/>
            <a:r>
              <a:rPr lang="en-US" dirty="0" smtClean="0"/>
              <a:t>Use “anonymous” and email address to logon</a:t>
            </a:r>
            <a:endParaRPr lang="en-CA" dirty="0" smtClean="0"/>
          </a:p>
          <a:p>
            <a:pPr lvl="0"/>
            <a:r>
              <a:rPr lang="en-US" dirty="0" smtClean="0"/>
              <a:t>Is licensed for use under the Creative Commons, specifically:</a:t>
            </a:r>
          </a:p>
          <a:p>
            <a:pPr lvl="1"/>
            <a:r>
              <a:rPr lang="en-CA" u="sng" dirty="0">
                <a:hlinkClick r:id="rId3"/>
              </a:rPr>
              <a:t>Creative Commons Attribution 3.0 </a:t>
            </a:r>
            <a:r>
              <a:rPr lang="en-CA" u="sng" dirty="0" err="1">
                <a:hlinkClick r:id="rId3"/>
              </a:rPr>
              <a:t>Unported</a:t>
            </a:r>
            <a:r>
              <a:rPr lang="en-CA" u="sng" dirty="0">
                <a:hlinkClick r:id="rId3"/>
              </a:rPr>
              <a:t> </a:t>
            </a:r>
            <a:r>
              <a:rPr lang="en-CA" u="sng" dirty="0" smtClean="0">
                <a:hlinkClick r:id="rId3"/>
              </a:rPr>
              <a:t>License</a:t>
            </a:r>
            <a:endParaRPr lang="en-CA" u="sng" dirty="0" smtClean="0"/>
          </a:p>
          <a:p>
            <a:pPr lvl="1"/>
            <a:r>
              <a:rPr lang="en-US" dirty="0" smtClean="0"/>
              <a:t>(Do with it as you wish, so long as you give</a:t>
            </a:r>
            <a:br>
              <a:rPr lang="en-US" dirty="0" smtClean="0"/>
            </a:br>
            <a:r>
              <a:rPr lang="en-US" dirty="0" smtClean="0"/>
              <a:t> credit)</a:t>
            </a:r>
            <a:endParaRPr lang="en-CA" dirty="0"/>
          </a:p>
        </p:txBody>
      </p:sp>
      <p:pic>
        <p:nvPicPr>
          <p:cNvPr id="5" name="Picture 4" descr="Creative Commons Licenc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87824" y="5301208"/>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0601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Genesis of FHIR</a:t>
            </a:r>
            <a:endParaRPr lang="en-AU" dirty="0"/>
          </a:p>
        </p:txBody>
      </p:sp>
      <p:sp>
        <p:nvSpPr>
          <p:cNvPr id="3" name="Content Placeholder 2"/>
          <p:cNvSpPr>
            <a:spLocks noGrp="1"/>
          </p:cNvSpPr>
          <p:nvPr>
            <p:ph idx="1"/>
          </p:nvPr>
        </p:nvSpPr>
        <p:spPr/>
        <p:txBody>
          <a:bodyPr/>
          <a:lstStyle/>
          <a:p>
            <a:r>
              <a:rPr lang="en-AU" dirty="0" smtClean="0"/>
              <a:t>What would healthcare exchange look like if we started from scratch using modern approaches?</a:t>
            </a:r>
          </a:p>
          <a:p>
            <a:pPr lvl="1"/>
            <a:r>
              <a:rPr lang="en-AU" dirty="0" smtClean="0"/>
              <a:t>Web search for success markers led to RESTful based APIs</a:t>
            </a:r>
          </a:p>
          <a:p>
            <a:pPr lvl="1"/>
            <a:r>
              <a:rPr lang="en-AU" dirty="0" smtClean="0"/>
              <a:t>Exemplar: Highrise (</a:t>
            </a:r>
            <a:r>
              <a:rPr lang="en-AU" dirty="0" smtClean="0">
                <a:hlinkClick r:id="rId2"/>
              </a:rPr>
              <a:t>https://github.com/37signals/highrise-api</a:t>
            </a:r>
            <a:r>
              <a:rPr lang="en-AU" dirty="0" smtClean="0"/>
              <a:t>)</a:t>
            </a:r>
          </a:p>
          <a:p>
            <a:r>
              <a:rPr lang="en-AU" dirty="0" smtClean="0"/>
              <a:t>Drafted a healthcare exchange API based on this approach</a:t>
            </a:r>
          </a:p>
        </p:txBody>
      </p:sp>
      <p:sp>
        <p:nvSpPr>
          <p:cNvPr id="4" name="Slide Number Placeholder 3"/>
          <p:cNvSpPr>
            <a:spLocks noGrp="1"/>
          </p:cNvSpPr>
          <p:nvPr>
            <p:ph type="sldNum" sz="quarter" idx="4"/>
          </p:nvPr>
        </p:nvSpPr>
        <p:spPr/>
        <p:txBody>
          <a:bodyPr/>
          <a:lstStyle/>
          <a:p>
            <a:fld id="{5CC3E5C4-3E2B-40F1-9F2B-C46CEB0C88DF}" type="slidenum">
              <a:rPr lang="en-CA" smtClean="0"/>
              <a:pPr/>
              <a:t>20</a:t>
            </a:fld>
            <a:endParaRPr lang="en-CA" dirty="0"/>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27071" t="19101" r="26890" b="29814"/>
          <a:stretch/>
        </p:blipFill>
        <p:spPr>
          <a:xfrm>
            <a:off x="6876256" y="260648"/>
            <a:ext cx="2034746" cy="1252151"/>
          </a:xfrm>
          <a:prstGeom prst="rect">
            <a:avLst/>
          </a:prstGeom>
        </p:spPr>
      </p:pic>
    </p:spTree>
    <p:extLst>
      <p:ext uri="{BB962C8B-B14F-4D97-AF65-F5344CB8AC3E}">
        <p14:creationId xmlns:p14="http://schemas.microsoft.com/office/powerpoint/2010/main" val="688586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FHIR – Key differences</a:t>
            </a:r>
            <a:endParaRPr lang="en-CA" dirty="0"/>
          </a:p>
        </p:txBody>
      </p:sp>
      <p:sp>
        <p:nvSpPr>
          <p:cNvPr id="4" name="Content Placeholder 3"/>
          <p:cNvSpPr>
            <a:spLocks noGrp="1"/>
          </p:cNvSpPr>
          <p:nvPr>
            <p:ph idx="1"/>
          </p:nvPr>
        </p:nvSpPr>
        <p:spPr/>
        <p:txBody>
          <a:bodyPr/>
          <a:lstStyle/>
          <a:p>
            <a:pPr lvl="0"/>
            <a:r>
              <a:rPr lang="en-US" dirty="0" smtClean="0"/>
              <a:t>Focus on </a:t>
            </a:r>
            <a:r>
              <a:rPr lang="en-US" b="1" dirty="0" smtClean="0"/>
              <a:t>Implementers</a:t>
            </a:r>
          </a:p>
          <a:p>
            <a:pPr lvl="0"/>
            <a:r>
              <a:rPr lang="en-US" dirty="0" smtClean="0"/>
              <a:t>Target support for </a:t>
            </a:r>
            <a:r>
              <a:rPr lang="en-US" b="1" dirty="0" smtClean="0"/>
              <a:t>common</a:t>
            </a:r>
            <a:r>
              <a:rPr lang="en-US" dirty="0" smtClean="0"/>
              <a:t> </a:t>
            </a:r>
            <a:r>
              <a:rPr lang="en-US" b="1" dirty="0" smtClean="0"/>
              <a:t>scenarios</a:t>
            </a:r>
          </a:p>
          <a:p>
            <a:r>
              <a:rPr lang="en-US" dirty="0" smtClean="0"/>
              <a:t>Leverage cross-industry </a:t>
            </a:r>
            <a:r>
              <a:rPr lang="en-US" b="1" dirty="0" smtClean="0"/>
              <a:t>web technologies</a:t>
            </a:r>
          </a:p>
          <a:p>
            <a:r>
              <a:rPr lang="en-US" dirty="0" smtClean="0"/>
              <a:t>Require </a:t>
            </a:r>
            <a:r>
              <a:rPr lang="en-US" b="1" dirty="0" smtClean="0"/>
              <a:t>human readability</a:t>
            </a:r>
            <a:r>
              <a:rPr lang="en-US" dirty="0" smtClean="0"/>
              <a:t> as base level of interoperability</a:t>
            </a:r>
          </a:p>
          <a:p>
            <a:r>
              <a:rPr lang="en-US" dirty="0" smtClean="0"/>
              <a:t>Make content </a:t>
            </a:r>
            <a:r>
              <a:rPr lang="en-US" b="1" dirty="0" smtClean="0"/>
              <a:t>freely available</a:t>
            </a:r>
          </a:p>
          <a:p>
            <a:r>
              <a:rPr lang="en-US" b="0" dirty="0" smtClean="0"/>
              <a:t>Support multiple </a:t>
            </a:r>
            <a:r>
              <a:rPr lang="en-US" b="1" dirty="0" smtClean="0"/>
              <a:t>paradigms </a:t>
            </a:r>
            <a:r>
              <a:rPr lang="en-US" b="0" dirty="0" smtClean="0"/>
              <a:t>&amp; architectures</a:t>
            </a:r>
          </a:p>
          <a:p>
            <a:pPr marL="342900" marR="0" indent="-342900" algn="l" defTabSz="914400" rtl="0" eaLnBrk="1" fontAlgn="base" latinLnBrk="0" hangingPunct="1">
              <a:lnSpc>
                <a:spcPct val="100000"/>
              </a:lnSpc>
              <a:spcBef>
                <a:spcPct val="20000"/>
              </a:spcBef>
              <a:spcAft>
                <a:spcPct val="0"/>
              </a:spcAft>
              <a:buClr>
                <a:schemeClr val="accent1"/>
              </a:buClr>
              <a:buSzPct val="75000"/>
              <a:buFont typeface="Wingdings" pitchFamily="2" charset="2"/>
              <a:buChar char="n"/>
              <a:tabLst/>
              <a:defRPr/>
            </a:pPr>
            <a:r>
              <a:rPr lang="en-US" sz="3100" b="0" dirty="0" smtClean="0">
                <a:solidFill>
                  <a:schemeClr val="tx1"/>
                </a:solidFill>
                <a:effectLst/>
                <a:latin typeface="+mn-lt"/>
                <a:ea typeface="+mn-ea"/>
                <a:cs typeface="+mn-cs"/>
              </a:rPr>
              <a:t>Demonstrate best practice </a:t>
            </a:r>
            <a:r>
              <a:rPr lang="en-US" sz="3100" b="1" dirty="0" smtClean="0">
                <a:solidFill>
                  <a:schemeClr val="tx1"/>
                </a:solidFill>
                <a:effectLst/>
                <a:latin typeface="+mn-lt"/>
                <a:ea typeface="+mn-ea"/>
                <a:cs typeface="+mn-cs"/>
              </a:rPr>
              <a:t>governance</a:t>
            </a:r>
            <a:endParaRPr lang="en-CA" sz="3100" dirty="0" smtClean="0">
              <a:effectLst/>
            </a:endParaRPr>
          </a:p>
        </p:txBody>
      </p:sp>
    </p:spTree>
    <p:extLst>
      <p:ext uri="{BB962C8B-B14F-4D97-AF65-F5344CB8AC3E}">
        <p14:creationId xmlns:p14="http://schemas.microsoft.com/office/powerpoint/2010/main" val="17631495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Implementer</a:t>
            </a:r>
            <a:r>
              <a:rPr lang="en-US" baseline="0" dirty="0" smtClean="0"/>
              <a:t> Focus</a:t>
            </a:r>
            <a:endParaRPr lang="en-CA" dirty="0"/>
          </a:p>
        </p:txBody>
      </p:sp>
      <p:sp>
        <p:nvSpPr>
          <p:cNvPr id="3" name="Content Placeholder 2"/>
          <p:cNvSpPr>
            <a:spLocks noGrp="1"/>
          </p:cNvSpPr>
          <p:nvPr>
            <p:ph idx="1"/>
          </p:nvPr>
        </p:nvSpPr>
        <p:spPr/>
        <p:txBody>
          <a:bodyPr/>
          <a:lstStyle/>
          <a:p>
            <a:r>
              <a:rPr lang="en-US" sz="2400" dirty="0" smtClean="0"/>
              <a:t>Specification is written for one target</a:t>
            </a:r>
            <a:r>
              <a:rPr lang="en-US" sz="2400" baseline="0" dirty="0" smtClean="0"/>
              <a:t> audience: implementers (that’s not just programmers)</a:t>
            </a:r>
          </a:p>
          <a:p>
            <a:pPr lvl="1"/>
            <a:r>
              <a:rPr lang="en-US" sz="2400" dirty="0" smtClean="0"/>
              <a:t>Rationale, modeling</a:t>
            </a:r>
            <a:r>
              <a:rPr lang="en-US" sz="2400" baseline="0" dirty="0" smtClean="0"/>
              <a:t> approaches, etc. kept elsewhere</a:t>
            </a:r>
          </a:p>
          <a:p>
            <a:pPr lvl="0"/>
            <a:r>
              <a:rPr lang="en-US" sz="2400" dirty="0" smtClean="0"/>
              <a:t>Multiple reference implementations from day 1</a:t>
            </a:r>
          </a:p>
          <a:p>
            <a:pPr lvl="0"/>
            <a:r>
              <a:rPr lang="en-US" sz="2400" dirty="0" smtClean="0"/>
              <a:t>Publicly available test servers</a:t>
            </a:r>
          </a:p>
          <a:p>
            <a:pPr lvl="0"/>
            <a:r>
              <a:rPr lang="en-US" sz="2400" dirty="0" smtClean="0"/>
              <a:t>Starter APIs published with spec</a:t>
            </a:r>
          </a:p>
          <a:p>
            <a:pPr lvl="1"/>
            <a:r>
              <a:rPr lang="en-US" sz="2400" dirty="0" smtClean="0"/>
              <a:t>C#, Java, Pascal, Swift, more coming</a:t>
            </a:r>
          </a:p>
          <a:p>
            <a:pPr lvl="0"/>
            <a:r>
              <a:rPr lang="en-US" sz="2400" dirty="0" smtClean="0"/>
              <a:t>Connectathons</a:t>
            </a:r>
            <a:r>
              <a:rPr lang="en-US" sz="2400" baseline="0" dirty="0" smtClean="0"/>
              <a:t> to verify specification approaches</a:t>
            </a:r>
          </a:p>
          <a:p>
            <a:pPr lvl="0"/>
            <a:r>
              <a:rPr lang="en-US" sz="2400" baseline="0" dirty="0" smtClean="0"/>
              <a:t>Instances you can read and understand</a:t>
            </a:r>
            <a:r>
              <a:rPr lang="en-US" sz="2400" dirty="0" smtClean="0"/>
              <a:t> </a:t>
            </a:r>
            <a:r>
              <a:rPr lang="en-US" sz="2400" dirty="0" smtClean="0">
                <a:sym typeface="Wingdings" pitchFamily="2" charset="2"/>
              </a:rPr>
              <a:t></a:t>
            </a:r>
          </a:p>
          <a:p>
            <a:pPr lvl="0"/>
            <a:r>
              <a:rPr lang="en-US" sz="2400" dirty="0" smtClean="0">
                <a:sym typeface="Wingdings" pitchFamily="2" charset="2"/>
              </a:rPr>
              <a:t>Lots of examples (and they’re valid too)</a:t>
            </a:r>
            <a:endParaRPr lang="en-US" sz="2400" baseline="0" dirty="0" smtClean="0"/>
          </a:p>
        </p:txBody>
      </p:sp>
      <p:sp>
        <p:nvSpPr>
          <p:cNvPr id="4" name="Slide Number Placeholder 3"/>
          <p:cNvSpPr>
            <a:spLocks noGrp="1"/>
          </p:cNvSpPr>
          <p:nvPr>
            <p:ph type="sldNum" sz="quarter" idx="4"/>
          </p:nvPr>
        </p:nvSpPr>
        <p:spPr/>
        <p:txBody>
          <a:bodyPr/>
          <a:lstStyle/>
          <a:p>
            <a:fld id="{5CC3E5C4-3E2B-40F1-9F2B-C46CEB0C88DF}" type="slidenum">
              <a:rPr lang="en-CA" smtClean="0"/>
              <a:pPr/>
              <a:t>22</a:t>
            </a:fld>
            <a:endParaRPr lang="en-CA" dirty="0"/>
          </a:p>
        </p:txBody>
      </p:sp>
      <p:sp>
        <p:nvSpPr>
          <p:cNvPr id="5" name="Content Placeholder 2"/>
          <p:cNvSpPr txBox="1">
            <a:spLocks/>
          </p:cNvSpPr>
          <p:nvPr/>
        </p:nvSpPr>
        <p:spPr bwMode="auto">
          <a:xfrm>
            <a:off x="7020272" y="3133383"/>
            <a:ext cx="1872208"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pPr marL="0" indent="0">
              <a:spcBef>
                <a:spcPts val="0"/>
              </a:spcBef>
              <a:buFont typeface="Wingdings" pitchFamily="2" charset="2"/>
              <a:buNone/>
            </a:pPr>
            <a:r>
              <a:rPr lang="en-US" sz="700" dirty="0" smtClean="0">
                <a:solidFill>
                  <a:srgbClr val="0000FF"/>
                </a:solidFill>
                <a:latin typeface="Consolas"/>
              </a:rPr>
              <a:t>using</a:t>
            </a:r>
            <a:r>
              <a:rPr lang="en-US" sz="700" dirty="0" smtClean="0">
                <a:solidFill>
                  <a:prstClr val="black"/>
                </a:solidFill>
                <a:latin typeface="Consolas"/>
              </a:rPr>
              <a:t> HL7.Fhir.Instance.Model;</a:t>
            </a:r>
          </a:p>
          <a:p>
            <a:pPr marL="0" indent="0">
              <a:spcBef>
                <a:spcPts val="0"/>
              </a:spcBef>
              <a:buFont typeface="Wingdings" pitchFamily="2" charset="2"/>
              <a:buNone/>
            </a:pPr>
            <a:r>
              <a:rPr lang="en-US" sz="700" dirty="0" smtClean="0">
                <a:solidFill>
                  <a:srgbClr val="0000FF"/>
                </a:solidFill>
                <a:latin typeface="Consolas"/>
              </a:rPr>
              <a:t>using</a:t>
            </a:r>
            <a:r>
              <a:rPr lang="en-US" sz="700" dirty="0" smtClean="0">
                <a:solidFill>
                  <a:prstClr val="black"/>
                </a:solidFill>
                <a:latin typeface="Consolas"/>
              </a:rPr>
              <a:t> HL7.Fhir.Instance.Parsers;</a:t>
            </a:r>
          </a:p>
          <a:p>
            <a:pPr marL="0" indent="0">
              <a:spcBef>
                <a:spcPts val="0"/>
              </a:spcBef>
              <a:buFont typeface="Wingdings" pitchFamily="2" charset="2"/>
              <a:buNone/>
            </a:pPr>
            <a:r>
              <a:rPr lang="en-US" sz="700" dirty="0" smtClean="0">
                <a:solidFill>
                  <a:srgbClr val="0000FF"/>
                </a:solidFill>
                <a:latin typeface="Consolas"/>
              </a:rPr>
              <a:t>using</a:t>
            </a:r>
            <a:r>
              <a:rPr lang="en-US" sz="700" dirty="0" smtClean="0">
                <a:solidFill>
                  <a:prstClr val="black"/>
                </a:solidFill>
                <a:latin typeface="Consolas"/>
              </a:rPr>
              <a:t> HL7.Fhir.Instance.Support;</a:t>
            </a:r>
          </a:p>
          <a:p>
            <a:pPr marL="0" indent="0">
              <a:spcBef>
                <a:spcPts val="0"/>
              </a:spcBef>
              <a:buFont typeface="Wingdings" pitchFamily="2" charset="2"/>
              <a:buNone/>
            </a:pPr>
            <a:endParaRPr lang="en-US" sz="700" noProof="1" smtClean="0">
              <a:solidFill>
                <a:srgbClr val="2B91AF"/>
              </a:solidFill>
              <a:latin typeface="Consolas"/>
            </a:endParaRPr>
          </a:p>
          <a:p>
            <a:pPr marL="0" indent="0">
              <a:spcBef>
                <a:spcPts val="0"/>
              </a:spcBef>
              <a:buFont typeface="Wingdings" pitchFamily="2" charset="2"/>
              <a:buNone/>
            </a:pPr>
            <a:r>
              <a:rPr lang="nl-NL" sz="700" noProof="1" smtClean="0">
                <a:solidFill>
                  <a:srgbClr val="2B91AF"/>
                </a:solidFill>
                <a:latin typeface="Consolas"/>
              </a:rPr>
              <a:t>XmlReader</a:t>
            </a:r>
            <a:r>
              <a:rPr lang="nl-NL" sz="700" noProof="1" smtClean="0">
                <a:solidFill>
                  <a:prstClr val="black"/>
                </a:solidFill>
                <a:latin typeface="Consolas"/>
              </a:rPr>
              <a:t> xr = </a:t>
            </a:r>
            <a:r>
              <a:rPr lang="nl-NL" sz="700" noProof="1" smtClean="0">
                <a:solidFill>
                  <a:srgbClr val="2B91AF"/>
                </a:solidFill>
                <a:latin typeface="Consolas"/>
              </a:rPr>
              <a:t>XmlReader</a:t>
            </a:r>
            <a:r>
              <a:rPr lang="nl-NL" sz="700" noProof="1" smtClean="0">
                <a:solidFill>
                  <a:prstClr val="black"/>
                </a:solidFill>
                <a:latin typeface="Consolas"/>
              </a:rPr>
              <a:t>.Create(</a:t>
            </a:r>
          </a:p>
          <a:p>
            <a:pPr marL="0" indent="0">
              <a:spcBef>
                <a:spcPts val="0"/>
              </a:spcBef>
              <a:buFont typeface="Wingdings" pitchFamily="2" charset="2"/>
              <a:buNone/>
            </a:pPr>
            <a:r>
              <a:rPr lang="nl-NL" sz="700" noProof="1" smtClean="0">
                <a:solidFill>
                  <a:prstClr val="black"/>
                </a:solidFill>
                <a:latin typeface="Consolas"/>
              </a:rPr>
              <a:t>	</a:t>
            </a:r>
            <a:r>
              <a:rPr lang="nl-NL" sz="700" noProof="1" smtClean="0">
                <a:solidFill>
                  <a:srgbClr val="0000FF"/>
                </a:solidFill>
                <a:latin typeface="Consolas"/>
              </a:rPr>
              <a:t>new </a:t>
            </a:r>
            <a:r>
              <a:rPr lang="nl-NL" sz="700" noProof="1" smtClean="0">
                <a:solidFill>
                  <a:srgbClr val="2B91AF"/>
                </a:solidFill>
                <a:latin typeface="Consolas"/>
              </a:rPr>
              <a:t>StreamRead</a:t>
            </a:r>
            <a:endParaRPr lang="nl-NL" sz="700" noProof="1" smtClean="0">
              <a:solidFill>
                <a:prstClr val="black"/>
              </a:solidFill>
              <a:latin typeface="Consolas"/>
            </a:endParaRPr>
          </a:p>
          <a:p>
            <a:pPr marL="0" indent="0">
              <a:spcBef>
                <a:spcPts val="0"/>
              </a:spcBef>
              <a:buFont typeface="Wingdings" pitchFamily="2" charset="2"/>
              <a:buNone/>
            </a:pPr>
            <a:r>
              <a:rPr lang="nl-NL" sz="700" noProof="1" smtClean="0">
                <a:solidFill>
                  <a:srgbClr val="2B91AF"/>
                </a:solidFill>
                <a:latin typeface="Consolas"/>
              </a:rPr>
              <a:t>IFhirReader</a:t>
            </a:r>
            <a:r>
              <a:rPr lang="nl-NL" sz="700" noProof="1" smtClean="0">
                <a:solidFill>
                  <a:prstClr val="black"/>
                </a:solidFill>
                <a:latin typeface="Consolas"/>
              </a:rPr>
              <a:t> r = </a:t>
            </a:r>
            <a:r>
              <a:rPr lang="nl-NL" sz="700" noProof="1" smtClean="0">
                <a:solidFill>
                  <a:srgbClr val="0000FF"/>
                </a:solidFill>
                <a:latin typeface="Consolas"/>
              </a:rPr>
              <a:t>new</a:t>
            </a:r>
            <a:r>
              <a:rPr lang="nl-NL" sz="700" noProof="1" smtClean="0">
                <a:solidFill>
                  <a:prstClr val="black"/>
                </a:solidFill>
                <a:latin typeface="Consolas"/>
              </a:rPr>
              <a:t> </a:t>
            </a:r>
            <a:r>
              <a:rPr lang="nl-NL" sz="700" noProof="1" smtClean="0">
                <a:solidFill>
                  <a:srgbClr val="2B91AF"/>
                </a:solidFill>
                <a:latin typeface="Consolas"/>
              </a:rPr>
              <a:t>XmlFhirReader</a:t>
            </a:r>
            <a:endParaRPr lang="nl-NL" sz="700" noProof="1" smtClean="0">
              <a:solidFill>
                <a:prstClr val="black"/>
              </a:solidFill>
              <a:latin typeface="Consolas"/>
            </a:endParaRPr>
          </a:p>
          <a:p>
            <a:pPr marL="0" indent="0">
              <a:spcBef>
                <a:spcPts val="0"/>
              </a:spcBef>
              <a:buFont typeface="Wingdings" pitchFamily="2" charset="2"/>
              <a:buNone/>
            </a:pPr>
            <a:endParaRPr lang="nl-NL" sz="700" noProof="1" smtClean="0">
              <a:solidFill>
                <a:prstClr val="black"/>
              </a:solidFill>
              <a:latin typeface="Consolas"/>
            </a:endParaRPr>
          </a:p>
          <a:p>
            <a:pPr marL="0" indent="0">
              <a:spcBef>
                <a:spcPts val="0"/>
              </a:spcBef>
              <a:buFont typeface="Wingdings" pitchFamily="2" charset="2"/>
              <a:buNone/>
            </a:pPr>
            <a:r>
              <a:rPr lang="en-US" sz="700" noProof="1" smtClean="0">
                <a:latin typeface="Consolas"/>
              </a:rPr>
              <a:t>//</a:t>
            </a:r>
            <a:r>
              <a:rPr lang="en-US" sz="700" noProof="1" smtClean="0">
                <a:solidFill>
                  <a:srgbClr val="2B91AF"/>
                </a:solidFill>
                <a:latin typeface="Consolas"/>
              </a:rPr>
              <a:t> JsonTextReader</a:t>
            </a:r>
            <a:r>
              <a:rPr lang="en-US" sz="700" noProof="1" smtClean="0">
                <a:solidFill>
                  <a:prstClr val="black"/>
                </a:solidFill>
                <a:latin typeface="Consolas"/>
              </a:rPr>
              <a:t> jr = </a:t>
            </a:r>
            <a:r>
              <a:rPr lang="en-US" sz="700" noProof="1" smtClean="0">
                <a:solidFill>
                  <a:srgbClr val="0000FF"/>
                </a:solidFill>
                <a:latin typeface="Consolas"/>
              </a:rPr>
              <a:t>new</a:t>
            </a:r>
            <a:r>
              <a:rPr lang="en-US" sz="700" noProof="1" smtClean="0">
                <a:solidFill>
                  <a:prstClr val="black"/>
                </a:solidFill>
                <a:latin typeface="Consolas"/>
              </a:rPr>
              <a:t> </a:t>
            </a:r>
            <a:r>
              <a:rPr lang="en-US" sz="700" noProof="1" smtClean="0">
                <a:solidFill>
                  <a:srgbClr val="2B91AF"/>
                </a:solidFill>
                <a:latin typeface="Consolas"/>
              </a:rPr>
              <a:t>JsonTe</a:t>
            </a:r>
            <a:endParaRPr lang="en-US" sz="700" noProof="1" smtClean="0">
              <a:solidFill>
                <a:prstClr val="black"/>
              </a:solidFill>
              <a:latin typeface="Consolas"/>
            </a:endParaRPr>
          </a:p>
          <a:p>
            <a:pPr marL="0" indent="0">
              <a:spcBef>
                <a:spcPts val="0"/>
              </a:spcBef>
              <a:buFont typeface="Wingdings" pitchFamily="2" charset="2"/>
              <a:buNone/>
            </a:pPr>
            <a:r>
              <a:rPr lang="en-US" sz="700" noProof="1" smtClean="0">
                <a:latin typeface="Consolas"/>
              </a:rPr>
              <a:t>//</a:t>
            </a:r>
            <a:r>
              <a:rPr lang="en-US" sz="700" noProof="1" smtClean="0">
                <a:solidFill>
                  <a:srgbClr val="2B91AF"/>
                </a:solidFill>
                <a:latin typeface="Consolas"/>
              </a:rPr>
              <a:t> </a:t>
            </a:r>
            <a:r>
              <a:rPr lang="en-US" sz="700" noProof="1" smtClean="0">
                <a:solidFill>
                  <a:prstClr val="black"/>
                </a:solidFill>
                <a:latin typeface="Consolas"/>
              </a:rPr>
              <a:t>	</a:t>
            </a:r>
            <a:r>
              <a:rPr lang="en-US" sz="700" noProof="1" smtClean="0">
                <a:solidFill>
                  <a:srgbClr val="0000FF"/>
                </a:solidFill>
                <a:latin typeface="Consolas"/>
              </a:rPr>
              <a:t>new</a:t>
            </a:r>
            <a:r>
              <a:rPr lang="en-US" sz="700" noProof="1" smtClean="0">
                <a:solidFill>
                  <a:prstClr val="black"/>
                </a:solidFill>
                <a:latin typeface="Consolas"/>
              </a:rPr>
              <a:t> </a:t>
            </a:r>
            <a:r>
              <a:rPr lang="en-US" sz="700" noProof="1" smtClean="0">
                <a:solidFill>
                  <a:srgbClr val="2B91AF"/>
                </a:solidFill>
                <a:latin typeface="Consolas"/>
              </a:rPr>
              <a:t>StreamRead</a:t>
            </a:r>
            <a:endParaRPr lang="en-US" sz="700" noProof="1" smtClean="0">
              <a:solidFill>
                <a:prstClr val="black"/>
              </a:solidFill>
              <a:latin typeface="Consolas"/>
            </a:endParaRPr>
          </a:p>
          <a:p>
            <a:pPr marL="0" indent="0">
              <a:spcBef>
                <a:spcPts val="0"/>
              </a:spcBef>
              <a:buFont typeface="Wingdings" pitchFamily="2" charset="2"/>
              <a:buNone/>
            </a:pPr>
            <a:r>
              <a:rPr lang="nl-NL" sz="700" noProof="1" smtClean="0">
                <a:latin typeface="Consolas"/>
              </a:rPr>
              <a:t>//</a:t>
            </a:r>
            <a:r>
              <a:rPr lang="nl-NL" sz="700" noProof="1" smtClean="0">
                <a:solidFill>
                  <a:srgbClr val="2B91AF"/>
                </a:solidFill>
                <a:latin typeface="Consolas"/>
              </a:rPr>
              <a:t> IFhirReader</a:t>
            </a:r>
            <a:r>
              <a:rPr lang="nl-NL" sz="700" noProof="1" smtClean="0">
                <a:solidFill>
                  <a:prstClr val="black"/>
                </a:solidFill>
                <a:latin typeface="Consolas"/>
              </a:rPr>
              <a:t> r = </a:t>
            </a:r>
            <a:r>
              <a:rPr lang="nl-NL" sz="700" noProof="1" smtClean="0">
                <a:solidFill>
                  <a:srgbClr val="0000FF"/>
                </a:solidFill>
                <a:latin typeface="Consolas"/>
              </a:rPr>
              <a:t>new</a:t>
            </a:r>
            <a:r>
              <a:rPr lang="nl-NL" sz="700" noProof="1" smtClean="0">
                <a:solidFill>
                  <a:prstClr val="black"/>
                </a:solidFill>
                <a:latin typeface="Consolas"/>
              </a:rPr>
              <a:t> </a:t>
            </a:r>
            <a:r>
              <a:rPr lang="nl-NL" sz="700" noProof="1" smtClean="0">
                <a:solidFill>
                  <a:srgbClr val="2B91AF"/>
                </a:solidFill>
                <a:latin typeface="Consolas"/>
              </a:rPr>
              <a:t>JsonFhirRe</a:t>
            </a:r>
            <a:endParaRPr lang="nl-NL" sz="700" noProof="1" smtClean="0">
              <a:solidFill>
                <a:prstClr val="black"/>
              </a:solidFill>
              <a:latin typeface="Consolas"/>
            </a:endParaRPr>
          </a:p>
          <a:p>
            <a:pPr marL="0" indent="0">
              <a:spcBef>
                <a:spcPts val="0"/>
              </a:spcBef>
              <a:buFont typeface="Wingdings" pitchFamily="2" charset="2"/>
              <a:buNone/>
            </a:pPr>
            <a:endParaRPr lang="nl-NL" sz="700" noProof="1" smtClean="0">
              <a:solidFill>
                <a:prstClr val="black"/>
              </a:solidFill>
              <a:latin typeface="Consolas"/>
            </a:endParaRPr>
          </a:p>
          <a:p>
            <a:pPr marL="0" indent="0">
              <a:spcBef>
                <a:spcPts val="0"/>
              </a:spcBef>
              <a:buFont typeface="Wingdings" pitchFamily="2" charset="2"/>
              <a:buNone/>
            </a:pPr>
            <a:r>
              <a:rPr lang="nl-NL" sz="700" noProof="1" smtClean="0">
                <a:solidFill>
                  <a:srgbClr val="2B91AF"/>
                </a:solidFill>
                <a:latin typeface="Consolas"/>
              </a:rPr>
              <a:t>ErrorList</a:t>
            </a:r>
            <a:r>
              <a:rPr lang="nl-NL" sz="700" noProof="1" smtClean="0">
                <a:solidFill>
                  <a:prstClr val="black"/>
                </a:solidFill>
                <a:latin typeface="Consolas"/>
              </a:rPr>
              <a:t> errors = </a:t>
            </a:r>
            <a:r>
              <a:rPr lang="nl-NL" sz="700" noProof="1" smtClean="0">
                <a:solidFill>
                  <a:srgbClr val="0000FF"/>
                </a:solidFill>
                <a:latin typeface="Consolas"/>
              </a:rPr>
              <a:t>new</a:t>
            </a:r>
            <a:r>
              <a:rPr lang="nl-NL" sz="700" noProof="1" smtClean="0">
                <a:solidFill>
                  <a:prstClr val="black"/>
                </a:solidFill>
                <a:latin typeface="Consolas"/>
              </a:rPr>
              <a:t> </a:t>
            </a:r>
            <a:r>
              <a:rPr lang="nl-NL" sz="700" noProof="1" smtClean="0">
                <a:solidFill>
                  <a:srgbClr val="2B91AF"/>
                </a:solidFill>
                <a:latin typeface="Consolas"/>
              </a:rPr>
              <a:t>ErrorList</a:t>
            </a:r>
            <a:r>
              <a:rPr lang="nl-NL" sz="700" noProof="1" smtClean="0">
                <a:solidFill>
                  <a:prstClr val="black"/>
                </a:solidFill>
                <a:latin typeface="Consolas"/>
              </a:rPr>
              <a:t>(</a:t>
            </a:r>
          </a:p>
          <a:p>
            <a:pPr marL="0" indent="0">
              <a:spcBef>
                <a:spcPts val="0"/>
              </a:spcBef>
              <a:buFont typeface="Wingdings" pitchFamily="2" charset="2"/>
              <a:buNone/>
            </a:pPr>
            <a:r>
              <a:rPr lang="nl-NL" sz="700" noProof="1" smtClean="0">
                <a:solidFill>
                  <a:srgbClr val="2B91AF"/>
                </a:solidFill>
                <a:latin typeface="Consolas"/>
              </a:rPr>
              <a:t>LabReport</a:t>
            </a:r>
            <a:r>
              <a:rPr lang="nl-NL" sz="700" noProof="1" smtClean="0">
                <a:solidFill>
                  <a:prstClr val="black"/>
                </a:solidFill>
                <a:latin typeface="Consolas"/>
              </a:rPr>
              <a:t> rep = (</a:t>
            </a:r>
            <a:r>
              <a:rPr lang="nl-NL" sz="700" noProof="1" smtClean="0">
                <a:solidFill>
                  <a:srgbClr val="2B91AF"/>
                </a:solidFill>
                <a:latin typeface="Consolas"/>
              </a:rPr>
              <a:t>LabReport</a:t>
            </a:r>
            <a:r>
              <a:rPr lang="nl-NL" sz="700" noProof="1" smtClean="0">
                <a:solidFill>
                  <a:prstClr val="black"/>
                </a:solidFill>
                <a:latin typeface="Consolas"/>
              </a:rPr>
              <a:t>)</a:t>
            </a:r>
            <a:r>
              <a:rPr lang="nl-NL" sz="700" noProof="1" smtClean="0">
                <a:solidFill>
                  <a:srgbClr val="2B91AF"/>
                </a:solidFill>
                <a:latin typeface="Consolas"/>
              </a:rPr>
              <a:t>Resour</a:t>
            </a:r>
            <a:endParaRPr lang="nl-NL" sz="700" noProof="1" smtClean="0">
              <a:solidFill>
                <a:prstClr val="black"/>
              </a:solidFill>
              <a:latin typeface="Consolas"/>
            </a:endParaRPr>
          </a:p>
          <a:p>
            <a:pPr marL="0" indent="0">
              <a:spcBef>
                <a:spcPts val="0"/>
              </a:spcBef>
              <a:buFont typeface="Wingdings" pitchFamily="2" charset="2"/>
              <a:buNone/>
            </a:pPr>
            <a:r>
              <a:rPr lang="nl-NL" sz="700" noProof="1" smtClean="0">
                <a:solidFill>
                  <a:srgbClr val="2B91AF"/>
                </a:solidFill>
                <a:latin typeface="Consolas"/>
              </a:rPr>
              <a:t>Assert</a:t>
            </a:r>
            <a:r>
              <a:rPr lang="nl-NL" sz="700" noProof="1" smtClean="0">
                <a:solidFill>
                  <a:prstClr val="black"/>
                </a:solidFill>
                <a:latin typeface="Consolas"/>
              </a:rPr>
              <a:t>.IsTrue(errors.Count() == 0</a:t>
            </a:r>
            <a:endParaRPr lang="nl-NL" sz="700" noProof="1">
              <a:solidFill>
                <a:prstClr val="black"/>
              </a:solidFill>
              <a:latin typeface="Consolas"/>
            </a:endParaRPr>
          </a:p>
        </p:txBody>
      </p:sp>
    </p:spTree>
    <p:extLst>
      <p:ext uri="{BB962C8B-B14F-4D97-AF65-F5344CB8AC3E}">
        <p14:creationId xmlns:p14="http://schemas.microsoft.com/office/powerpoint/2010/main" val="726755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5536" y="1700808"/>
            <a:ext cx="8640960" cy="4508927"/>
          </a:xfrm>
          <a:prstGeom prst="rect">
            <a:avLst/>
          </a:prstGeom>
          <a:noFill/>
        </p:spPr>
        <p:txBody>
          <a:bodyPr wrap="square" lIns="91440" tIns="45720" rIns="91440" bIns="45720">
            <a:spAutoFit/>
          </a:bodyPr>
          <a:lstStyle/>
          <a:p>
            <a:pPr algn="ctr"/>
            <a:r>
              <a:rPr lang="en-US" sz="28700" b="1" cap="none" spc="0" dirty="0" smtClean="0">
                <a:ln w="12700">
                  <a:noFill/>
                  <a:prstDash val="solid"/>
                </a:ln>
                <a:solidFill>
                  <a:schemeClr val="bg2">
                    <a:tint val="85000"/>
                    <a:satMod val="155000"/>
                    <a:alpha val="10000"/>
                  </a:schemeClr>
                </a:solidFill>
                <a:effectLst>
                  <a:outerShdw blurRad="41275" dist="20320" dir="1800000" algn="tl" rotWithShape="0">
                    <a:srgbClr val="000000">
                      <a:alpha val="40000"/>
                    </a:srgbClr>
                  </a:outerShdw>
                </a:effectLst>
              </a:rPr>
              <a:t>80%</a:t>
            </a:r>
            <a:endParaRPr lang="en-US" sz="28700" b="1" cap="none" spc="0" dirty="0">
              <a:ln w="12700">
                <a:noFill/>
                <a:prstDash val="solid"/>
              </a:ln>
              <a:solidFill>
                <a:schemeClr val="bg2">
                  <a:tint val="85000"/>
                  <a:satMod val="155000"/>
                  <a:alpha val="10000"/>
                </a:schemeClr>
              </a:solidFill>
              <a:effectLst>
                <a:outerShdw blurRad="41275" dist="20320" dir="1800000" algn="tl" rotWithShape="0">
                  <a:srgbClr val="000000">
                    <a:alpha val="40000"/>
                  </a:srgbClr>
                </a:outerShdw>
              </a:effectLst>
            </a:endParaRPr>
          </a:p>
        </p:txBody>
      </p:sp>
      <p:sp>
        <p:nvSpPr>
          <p:cNvPr id="2" name="Title 1"/>
          <p:cNvSpPr>
            <a:spLocks noGrp="1"/>
          </p:cNvSpPr>
          <p:nvPr>
            <p:ph type="title"/>
          </p:nvPr>
        </p:nvSpPr>
        <p:spPr/>
        <p:txBody>
          <a:bodyPr/>
          <a:lstStyle/>
          <a:p>
            <a:r>
              <a:rPr lang="en-US" dirty="0" smtClean="0"/>
              <a:t>Support</a:t>
            </a:r>
            <a:r>
              <a:rPr lang="en-US" baseline="0" dirty="0" smtClean="0"/>
              <a:t> “Common” Scenarios</a:t>
            </a:r>
            <a:endParaRPr lang="en-CA" dirty="0"/>
          </a:p>
        </p:txBody>
      </p:sp>
      <p:sp>
        <p:nvSpPr>
          <p:cNvPr id="3" name="Content Placeholder 2"/>
          <p:cNvSpPr>
            <a:spLocks noGrp="1"/>
          </p:cNvSpPr>
          <p:nvPr>
            <p:ph idx="1"/>
          </p:nvPr>
        </p:nvSpPr>
        <p:spPr/>
        <p:txBody>
          <a:bodyPr/>
          <a:lstStyle/>
          <a:p>
            <a:r>
              <a:rPr lang="en-US" dirty="0" smtClean="0"/>
              <a:t>Inclusion of content in core specification is based on “80%” rule</a:t>
            </a:r>
          </a:p>
          <a:p>
            <a:pPr lvl="1"/>
            <a:r>
              <a:rPr lang="en-US" dirty="0" smtClean="0"/>
              <a:t>Only include data elements we are confident that most (~80%) of normal implementations using that resource will make use of</a:t>
            </a:r>
          </a:p>
          <a:p>
            <a:pPr lvl="1"/>
            <a:r>
              <a:rPr lang="en-US" dirty="0" smtClean="0"/>
              <a:t>Other content in extensions (more on this later)</a:t>
            </a:r>
          </a:p>
          <a:p>
            <a:pPr lvl="1"/>
            <a:r>
              <a:rPr lang="en-US" dirty="0" smtClean="0"/>
              <a:t>Easy to say, governance challenge to achieve</a:t>
            </a:r>
          </a:p>
          <a:p>
            <a:r>
              <a:rPr lang="en-US" dirty="0" smtClean="0"/>
              <a:t>Resources are simple and easy to understand &amp; use</a:t>
            </a:r>
          </a:p>
        </p:txBody>
      </p:sp>
      <p:sp>
        <p:nvSpPr>
          <p:cNvPr id="4" name="Slide Number Placeholder 3"/>
          <p:cNvSpPr>
            <a:spLocks noGrp="1"/>
          </p:cNvSpPr>
          <p:nvPr>
            <p:ph type="sldNum" sz="quarter" idx="4"/>
          </p:nvPr>
        </p:nvSpPr>
        <p:spPr/>
        <p:txBody>
          <a:bodyPr/>
          <a:lstStyle/>
          <a:p>
            <a:fld id="{5CC3E5C4-3E2B-40F1-9F2B-C46CEB0C88DF}" type="slidenum">
              <a:rPr lang="en-CA" smtClean="0"/>
              <a:pPr/>
              <a:t>23</a:t>
            </a:fld>
            <a:endParaRPr lang="en-CA" dirty="0"/>
          </a:p>
        </p:txBody>
      </p:sp>
    </p:spTree>
    <p:extLst>
      <p:ext uri="{BB962C8B-B14F-4D97-AF65-F5344CB8AC3E}">
        <p14:creationId xmlns:p14="http://schemas.microsoft.com/office/powerpoint/2010/main" val="113899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 – ISO AD type</a:t>
            </a:r>
            <a:endParaRPr lang="en-CA" dirty="0"/>
          </a:p>
        </p:txBody>
      </p:sp>
      <p:sp>
        <p:nvSpPr>
          <p:cNvPr id="5" name="Content Placeholder 4"/>
          <p:cNvSpPr>
            <a:spLocks noGrp="1"/>
          </p:cNvSpPr>
          <p:nvPr>
            <p:ph idx="1"/>
          </p:nvPr>
        </p:nvSpPr>
        <p:spPr>
          <a:xfrm>
            <a:off x="251520" y="1628800"/>
            <a:ext cx="8640960" cy="4896544"/>
          </a:xfrm>
        </p:spPr>
        <p:txBody>
          <a:bodyPr>
            <a:normAutofit fontScale="77500" lnSpcReduction="20000"/>
          </a:bodyPr>
          <a:lstStyle/>
          <a:p>
            <a:r>
              <a:rPr lang="en-US" dirty="0" err="1" smtClean="0"/>
              <a:t>isNotOrdered</a:t>
            </a:r>
            <a:r>
              <a:rPr lang="en-US" dirty="0"/>
              <a:t>, updateMode, </a:t>
            </a:r>
            <a:r>
              <a:rPr lang="en-US" dirty="0" err="1"/>
              <a:t>flavorId</a:t>
            </a:r>
            <a:r>
              <a:rPr lang="en-US" dirty="0"/>
              <a:t>, </a:t>
            </a:r>
            <a:r>
              <a:rPr lang="en-US" dirty="0" err="1"/>
              <a:t>nullFlavor</a:t>
            </a:r>
            <a:r>
              <a:rPr lang="en-US" dirty="0"/>
              <a:t>, </a:t>
            </a:r>
            <a:r>
              <a:rPr lang="en-US" dirty="0" err="1"/>
              <a:t>controlAct</a:t>
            </a:r>
            <a:r>
              <a:rPr lang="en-US" dirty="0"/>
              <a:t> root &amp; extension, </a:t>
            </a:r>
            <a:r>
              <a:rPr lang="en-US" dirty="0" err="1"/>
              <a:t>validTime</a:t>
            </a:r>
            <a:r>
              <a:rPr lang="en-US" dirty="0"/>
              <a:t> low and high, useable period (GTS – no room on the </a:t>
            </a:r>
            <a:r>
              <a:rPr lang="en-US" dirty="0" smtClean="0"/>
              <a:t>slide), use</a:t>
            </a:r>
          </a:p>
          <a:p>
            <a:pPr lvl="1"/>
            <a:r>
              <a:rPr lang="en-US" dirty="0" smtClean="0"/>
              <a:t>home, primary home, vacation home, workplace, direct, public, bad, physical, postal, temporary, alphabetic, ideographic, syllabic, search, </a:t>
            </a:r>
            <a:r>
              <a:rPr lang="en-US" dirty="0" err="1" smtClean="0"/>
              <a:t>soundex</a:t>
            </a:r>
            <a:r>
              <a:rPr lang="en-US" dirty="0" smtClean="0"/>
              <a:t>, phonetic</a:t>
            </a:r>
          </a:p>
          <a:p>
            <a:r>
              <a:rPr lang="en-US" dirty="0" smtClean="0"/>
              <a:t>0..* parts, each with:</a:t>
            </a:r>
          </a:p>
          <a:p>
            <a:pPr lvl="1"/>
            <a:r>
              <a:rPr lang="en-US" dirty="0" smtClean="0"/>
              <a:t>value, code</a:t>
            </a:r>
            <a:r>
              <a:rPr lang="en-US" dirty="0"/>
              <a:t>, code system, code system name, code system version</a:t>
            </a:r>
            <a:r>
              <a:rPr lang="en-US" dirty="0" smtClean="0"/>
              <a:t>, language, type:</a:t>
            </a:r>
          </a:p>
          <a:p>
            <a:pPr lvl="2"/>
            <a:r>
              <a:rPr lang="en-US" dirty="0" smtClean="0"/>
              <a:t>address line, additional locator, unit identifier, unit designator, delivery address line, delivery installation type, delivery installation area, delivery installation qualifier, delivery mode, delivery mode identifier, street address line, building number, building number numeric, building number suffix, street name, street name base, street type, direction, intersection, care of, census tract, country, county or parish, municipality, delimiter, post box, precinct, state or province, </a:t>
            </a:r>
            <a:br>
              <a:rPr lang="en-US" dirty="0" smtClean="0"/>
            </a:br>
            <a:r>
              <a:rPr lang="en-US" dirty="0" smtClean="0"/>
              <a:t>postal code, delivery point identifier</a:t>
            </a:r>
          </a:p>
        </p:txBody>
      </p:sp>
    </p:spTree>
    <p:extLst>
      <p:ext uri="{BB962C8B-B14F-4D97-AF65-F5344CB8AC3E}">
        <p14:creationId xmlns:p14="http://schemas.microsoft.com/office/powerpoint/2010/main" val="1621038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 – FHIR Address</a:t>
            </a:r>
            <a:endParaRPr lang="en-CA" dirty="0"/>
          </a:p>
        </p:txBody>
      </p:sp>
      <p:sp>
        <p:nvSpPr>
          <p:cNvPr id="5" name="Content Placeholder 4"/>
          <p:cNvSpPr>
            <a:spLocks noGrp="1"/>
          </p:cNvSpPr>
          <p:nvPr>
            <p:ph idx="1"/>
          </p:nvPr>
        </p:nvSpPr>
        <p:spPr>
          <a:xfrm>
            <a:off x="251520" y="1628800"/>
            <a:ext cx="8640960" cy="4896544"/>
          </a:xfrm>
        </p:spPr>
        <p:txBody>
          <a:bodyPr>
            <a:normAutofit fontScale="77500" lnSpcReduction="20000"/>
          </a:bodyPr>
          <a:lstStyle/>
          <a:p>
            <a:r>
              <a:rPr lang="en-US" strike="sngStrike" dirty="0" err="1" smtClean="0">
                <a:solidFill>
                  <a:srgbClr val="FF0000"/>
                </a:solidFill>
              </a:rPr>
              <a:t>isNotOrdered</a:t>
            </a:r>
            <a:r>
              <a:rPr lang="en-US" strike="sngStrike" dirty="0">
                <a:solidFill>
                  <a:srgbClr val="FF0000"/>
                </a:solidFill>
              </a:rPr>
              <a:t>, updateMode, </a:t>
            </a:r>
            <a:r>
              <a:rPr lang="en-US" strike="sngStrike" dirty="0" err="1">
                <a:solidFill>
                  <a:srgbClr val="FF0000"/>
                </a:solidFill>
              </a:rPr>
              <a:t>flavorId</a:t>
            </a:r>
            <a:r>
              <a:rPr lang="en-US" strike="sngStrike" dirty="0">
                <a:solidFill>
                  <a:srgbClr val="FF0000"/>
                </a:solidFill>
              </a:rPr>
              <a:t>, </a:t>
            </a:r>
            <a:r>
              <a:rPr lang="en-US" strike="sngStrike" dirty="0" err="1">
                <a:solidFill>
                  <a:srgbClr val="FF0000"/>
                </a:solidFill>
              </a:rPr>
              <a:t>nullFlavor</a:t>
            </a:r>
            <a:r>
              <a:rPr lang="en-US" strike="sngStrike" dirty="0">
                <a:solidFill>
                  <a:srgbClr val="FF0000"/>
                </a:solidFill>
              </a:rPr>
              <a:t>, </a:t>
            </a:r>
            <a:r>
              <a:rPr lang="en-US" strike="sngStrike" dirty="0" err="1">
                <a:solidFill>
                  <a:srgbClr val="FF0000"/>
                </a:solidFill>
              </a:rPr>
              <a:t>controlAct</a:t>
            </a:r>
            <a:r>
              <a:rPr lang="en-US" strike="sngStrike" dirty="0">
                <a:solidFill>
                  <a:srgbClr val="FF0000"/>
                </a:solidFill>
              </a:rPr>
              <a:t> root &amp; extension, </a:t>
            </a:r>
            <a:r>
              <a:rPr lang="en-US" strike="sngStrike" dirty="0" err="1">
                <a:solidFill>
                  <a:srgbClr val="FF0000"/>
                </a:solidFill>
              </a:rPr>
              <a:t>validTime</a:t>
            </a:r>
            <a:r>
              <a:rPr lang="en-US" strike="sngStrike" dirty="0">
                <a:solidFill>
                  <a:srgbClr val="FF0000"/>
                </a:solidFill>
              </a:rPr>
              <a:t> low and high, useable </a:t>
            </a:r>
            <a:r>
              <a:rPr lang="en-US" b="1" dirty="0" smtClean="0"/>
              <a:t>period</a:t>
            </a:r>
            <a:r>
              <a:rPr lang="en-US" dirty="0" smtClean="0"/>
              <a:t> (low, high)</a:t>
            </a:r>
            <a:r>
              <a:rPr lang="en-US" strike="sngStrike" dirty="0" smtClean="0">
                <a:solidFill>
                  <a:srgbClr val="FF0000"/>
                </a:solidFill>
              </a:rPr>
              <a:t> </a:t>
            </a:r>
            <a:r>
              <a:rPr lang="en-US" strike="sngStrike" dirty="0">
                <a:solidFill>
                  <a:srgbClr val="FF0000"/>
                </a:solidFill>
              </a:rPr>
              <a:t>(GTS – no room on the </a:t>
            </a:r>
            <a:r>
              <a:rPr lang="en-US" strike="sngStrike" dirty="0" smtClean="0">
                <a:solidFill>
                  <a:srgbClr val="FF0000"/>
                </a:solidFill>
              </a:rPr>
              <a:t>slide), </a:t>
            </a:r>
            <a:r>
              <a:rPr lang="en-US" b="1" dirty="0" smtClean="0"/>
              <a:t>use</a:t>
            </a:r>
          </a:p>
          <a:p>
            <a:pPr lvl="1"/>
            <a:r>
              <a:rPr lang="en-US" b="1" dirty="0" smtClean="0"/>
              <a:t>home</a:t>
            </a:r>
            <a:r>
              <a:rPr lang="en-US" strike="sngStrike" dirty="0" smtClean="0">
                <a:solidFill>
                  <a:srgbClr val="FF0000"/>
                </a:solidFill>
              </a:rPr>
              <a:t>, primary home, vacation home, </a:t>
            </a:r>
            <a:r>
              <a:rPr lang="en-US" b="1" dirty="0" smtClean="0"/>
              <a:t>work</a:t>
            </a:r>
            <a:r>
              <a:rPr lang="en-US" strike="sngStrike" dirty="0" smtClean="0">
                <a:solidFill>
                  <a:srgbClr val="FF0000"/>
                </a:solidFill>
              </a:rPr>
              <a:t>place, direct, public, bad, physical, postal, </a:t>
            </a:r>
            <a:r>
              <a:rPr lang="en-US" b="1" dirty="0" smtClean="0"/>
              <a:t>temp</a:t>
            </a:r>
            <a:r>
              <a:rPr lang="en-US" strike="sngStrike" dirty="0" smtClean="0">
                <a:solidFill>
                  <a:srgbClr val="FF0000"/>
                </a:solidFill>
              </a:rPr>
              <a:t>orary, alphabetic, ideographic, syllabic, search, </a:t>
            </a:r>
            <a:r>
              <a:rPr lang="en-US" strike="sngStrike" dirty="0" err="1" smtClean="0">
                <a:solidFill>
                  <a:srgbClr val="FF0000"/>
                </a:solidFill>
              </a:rPr>
              <a:t>soundex</a:t>
            </a:r>
            <a:r>
              <a:rPr lang="en-US" strike="sngStrike" dirty="0" smtClean="0">
                <a:solidFill>
                  <a:srgbClr val="FF0000"/>
                </a:solidFill>
              </a:rPr>
              <a:t>, phonetic, </a:t>
            </a:r>
            <a:r>
              <a:rPr lang="en-US" dirty="0" smtClean="0"/>
              <a:t>old</a:t>
            </a:r>
          </a:p>
          <a:p>
            <a:r>
              <a:rPr lang="en-US" strike="sngStrike" dirty="0" smtClean="0">
                <a:solidFill>
                  <a:srgbClr val="FF0000"/>
                </a:solidFill>
              </a:rPr>
              <a:t>0..* parts, each </a:t>
            </a:r>
            <a:r>
              <a:rPr lang="en-US" strike="sngStrike" dirty="0" err="1" smtClean="0">
                <a:solidFill>
                  <a:srgbClr val="FF0000"/>
                </a:solidFill>
              </a:rPr>
              <a:t>with:</a:t>
            </a:r>
            <a:r>
              <a:rPr lang="en-US" dirty="0" err="1" smtClean="0"/>
              <a:t>text</a:t>
            </a:r>
            <a:endParaRPr lang="en-US" dirty="0" smtClean="0"/>
          </a:p>
          <a:p>
            <a:pPr lvl="1"/>
            <a:r>
              <a:rPr lang="en-US" strike="sngStrike" dirty="0" smtClean="0">
                <a:solidFill>
                  <a:srgbClr val="FF0000"/>
                </a:solidFill>
              </a:rPr>
              <a:t>value, code</a:t>
            </a:r>
            <a:r>
              <a:rPr lang="en-US" strike="sngStrike" dirty="0">
                <a:solidFill>
                  <a:srgbClr val="FF0000"/>
                </a:solidFill>
              </a:rPr>
              <a:t>, code system, code system name, code system version</a:t>
            </a:r>
            <a:r>
              <a:rPr lang="en-US" strike="sngStrike" dirty="0" smtClean="0">
                <a:solidFill>
                  <a:srgbClr val="FF0000"/>
                </a:solidFill>
              </a:rPr>
              <a:t>, language, type:</a:t>
            </a:r>
          </a:p>
          <a:p>
            <a:pPr lvl="2"/>
            <a:r>
              <a:rPr lang="en-US" strike="sngStrike" dirty="0" smtClean="0">
                <a:solidFill>
                  <a:srgbClr val="FF0000"/>
                </a:solidFill>
              </a:rPr>
              <a:t>address </a:t>
            </a:r>
            <a:r>
              <a:rPr lang="en-US" b="1" dirty="0" smtClean="0"/>
              <a:t>line</a:t>
            </a:r>
            <a:r>
              <a:rPr lang="en-US" strike="sngStrike" dirty="0" smtClean="0">
                <a:solidFill>
                  <a:srgbClr val="FF0000"/>
                </a:solidFill>
              </a:rPr>
              <a:t>, additional locator, unit identifier, unit designator, delivery address line, delivery installation type, delivery installation area, delivery installation qualifier, delivery mode, delivery mode identifier, street address line, building number, building number numeric, building number suffix, street name, street name base, street type, direction, intersection, care of, census tract, </a:t>
            </a:r>
            <a:r>
              <a:rPr lang="en-US" b="1" dirty="0" smtClean="0"/>
              <a:t>country</a:t>
            </a:r>
            <a:r>
              <a:rPr lang="en-US" strike="sngStrike" dirty="0" smtClean="0">
                <a:solidFill>
                  <a:srgbClr val="FF0000"/>
                </a:solidFill>
              </a:rPr>
              <a:t>, county or parish, </a:t>
            </a:r>
            <a:r>
              <a:rPr lang="en-US" strike="sngStrike" dirty="0" err="1" smtClean="0">
                <a:solidFill>
                  <a:srgbClr val="FF0000"/>
                </a:solidFill>
              </a:rPr>
              <a:t>municipality</a:t>
            </a:r>
            <a:r>
              <a:rPr lang="en-US" b="1" dirty="0" err="1" smtClean="0"/>
              <a:t>city</a:t>
            </a:r>
            <a:r>
              <a:rPr lang="en-US" strike="sngStrike" dirty="0" smtClean="0">
                <a:solidFill>
                  <a:srgbClr val="FF0000"/>
                </a:solidFill>
              </a:rPr>
              <a:t>, delimiter, post box, precinct, </a:t>
            </a:r>
            <a:br>
              <a:rPr lang="en-US" strike="sngStrike" dirty="0" smtClean="0">
                <a:solidFill>
                  <a:srgbClr val="FF0000"/>
                </a:solidFill>
              </a:rPr>
            </a:br>
            <a:r>
              <a:rPr lang="en-US" b="1" dirty="0" smtClean="0"/>
              <a:t>state</a:t>
            </a:r>
            <a:r>
              <a:rPr lang="en-US" strike="sngStrike" dirty="0" smtClean="0">
                <a:solidFill>
                  <a:srgbClr val="FF0000"/>
                </a:solidFill>
              </a:rPr>
              <a:t> or province, postal </a:t>
            </a:r>
            <a:r>
              <a:rPr lang="en-US" strike="sngStrike" dirty="0" err="1" smtClean="0">
                <a:solidFill>
                  <a:srgbClr val="FF0000"/>
                </a:solidFill>
              </a:rPr>
              <a:t>code</a:t>
            </a:r>
            <a:r>
              <a:rPr lang="en-US" b="1" dirty="0" err="1" smtClean="0"/>
              <a:t>zip</a:t>
            </a:r>
            <a:r>
              <a:rPr lang="en-US" strike="sngStrike" dirty="0" smtClean="0">
                <a:solidFill>
                  <a:srgbClr val="FF0000"/>
                </a:solidFill>
              </a:rPr>
              <a:t>, delivery point identifier</a:t>
            </a:r>
          </a:p>
        </p:txBody>
      </p:sp>
    </p:spTree>
    <p:extLst>
      <p:ext uri="{BB962C8B-B14F-4D97-AF65-F5344CB8AC3E}">
        <p14:creationId xmlns:p14="http://schemas.microsoft.com/office/powerpoint/2010/main" val="11350617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Won’t extensions break interoperability?</a:t>
            </a:r>
            <a:endParaRPr lang="en-CA" dirty="0"/>
          </a:p>
        </p:txBody>
      </p:sp>
      <p:sp>
        <p:nvSpPr>
          <p:cNvPr id="3" name="Content Placeholder 2"/>
          <p:cNvSpPr>
            <a:spLocks noGrp="1"/>
          </p:cNvSpPr>
          <p:nvPr>
            <p:ph idx="1"/>
          </p:nvPr>
        </p:nvSpPr>
        <p:spPr/>
        <p:txBody>
          <a:bodyPr/>
          <a:lstStyle/>
          <a:p>
            <a:r>
              <a:rPr lang="en-US" dirty="0" smtClean="0"/>
              <a:t>The 80% + narrative helps provide “base” interoperability</a:t>
            </a:r>
          </a:p>
          <a:p>
            <a:endParaRPr lang="en-US" dirty="0" smtClean="0"/>
          </a:p>
          <a:p>
            <a:r>
              <a:rPr lang="en-US" dirty="0" smtClean="0"/>
              <a:t>For “robust” interoperability</a:t>
            </a:r>
          </a:p>
          <a:p>
            <a:pPr lvl="1"/>
            <a:r>
              <a:rPr lang="en-US" dirty="0" smtClean="0"/>
              <a:t>Profile – constrains structure</a:t>
            </a:r>
          </a:p>
          <a:p>
            <a:pPr lvl="1"/>
            <a:r>
              <a:rPr lang="en-US" dirty="0" smtClean="0"/>
              <a:t>Conformance – constrains behavior</a:t>
            </a:r>
          </a:p>
          <a:p>
            <a:pPr lvl="2"/>
            <a:r>
              <a:rPr lang="en-US" dirty="0" smtClean="0"/>
              <a:t>Needed to claim “I’m FHIR conformant”</a:t>
            </a:r>
          </a:p>
        </p:txBody>
      </p:sp>
      <p:sp>
        <p:nvSpPr>
          <p:cNvPr id="4" name="Slide Number Placeholder 3"/>
          <p:cNvSpPr>
            <a:spLocks noGrp="1"/>
          </p:cNvSpPr>
          <p:nvPr>
            <p:ph type="sldNum" sz="quarter" idx="4"/>
          </p:nvPr>
        </p:nvSpPr>
        <p:spPr/>
        <p:txBody>
          <a:bodyPr/>
          <a:lstStyle/>
          <a:p>
            <a:fld id="{5CC3E5C4-3E2B-40F1-9F2B-C46CEB0C88DF}" type="slidenum">
              <a:rPr lang="en-CA" smtClean="0"/>
              <a:pPr/>
              <a:t>26</a:t>
            </a:fld>
            <a:endParaRPr lang="en-CA" dirty="0"/>
          </a:p>
        </p:txBody>
      </p:sp>
    </p:spTree>
    <p:extLst>
      <p:ext uri="{BB962C8B-B14F-4D97-AF65-F5344CB8AC3E}">
        <p14:creationId xmlns:p14="http://schemas.microsoft.com/office/powerpoint/2010/main" val="10923948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technologies</a:t>
            </a:r>
            <a:endParaRPr lang="en-CA" dirty="0"/>
          </a:p>
        </p:txBody>
      </p:sp>
      <p:sp>
        <p:nvSpPr>
          <p:cNvPr id="3" name="Content Placeholder 2"/>
          <p:cNvSpPr>
            <a:spLocks noGrp="1"/>
          </p:cNvSpPr>
          <p:nvPr>
            <p:ph idx="1"/>
          </p:nvPr>
        </p:nvSpPr>
        <p:spPr/>
        <p:txBody>
          <a:bodyPr/>
          <a:lstStyle/>
          <a:p>
            <a:r>
              <a:rPr lang="en-CA" dirty="0" smtClean="0"/>
              <a:t>Instances shared using XML &amp; JSON</a:t>
            </a:r>
          </a:p>
          <a:p>
            <a:r>
              <a:rPr lang="en-CA" dirty="0" smtClean="0"/>
              <a:t>Web calls work the same way they do for Google &amp; Twitter</a:t>
            </a:r>
          </a:p>
          <a:p>
            <a:r>
              <a:rPr lang="en-CA" dirty="0" smtClean="0"/>
              <a:t>Rely on HTTPS, </a:t>
            </a:r>
            <a:r>
              <a:rPr lang="en-CA" dirty="0" err="1" smtClean="0"/>
              <a:t>Oauth</a:t>
            </a:r>
            <a:r>
              <a:rPr lang="en-CA" dirty="0" smtClean="0"/>
              <a:t>, etc. for security functions</a:t>
            </a:r>
          </a:p>
          <a:p>
            <a:r>
              <a:rPr lang="en-US" dirty="0" smtClean="0"/>
              <a:t>Benefits</a:t>
            </a:r>
          </a:p>
          <a:p>
            <a:pPr lvl="1"/>
            <a:r>
              <a:rPr lang="en-US" dirty="0" smtClean="0"/>
              <a:t>Cross-Industry standards</a:t>
            </a:r>
          </a:p>
          <a:p>
            <a:pPr lvl="1"/>
            <a:r>
              <a:rPr lang="en-US" dirty="0" smtClean="0"/>
              <a:t>Well supported by tools</a:t>
            </a:r>
          </a:p>
          <a:p>
            <a:pPr lvl="1"/>
            <a:r>
              <a:rPr lang="en-US" dirty="0" smtClean="0"/>
              <a:t>Understood by developers</a:t>
            </a:r>
          </a:p>
        </p:txBody>
      </p:sp>
      <p:sp>
        <p:nvSpPr>
          <p:cNvPr id="4" name="Slide Number Placeholder 3"/>
          <p:cNvSpPr>
            <a:spLocks noGrp="1"/>
          </p:cNvSpPr>
          <p:nvPr>
            <p:ph type="sldNum" sz="quarter" idx="4"/>
          </p:nvPr>
        </p:nvSpPr>
        <p:spPr/>
        <p:txBody>
          <a:bodyPr/>
          <a:lstStyle/>
          <a:p>
            <a:fld id="{5CC3E5C4-3E2B-40F1-9F2B-C46CEB0C88DF}" type="slidenum">
              <a:rPr lang="en-CA" smtClean="0"/>
              <a:pPr/>
              <a:t>27</a:t>
            </a:fld>
            <a:endParaRPr lang="en-CA" dirty="0"/>
          </a:p>
        </p:txBody>
      </p:sp>
      <p:sp>
        <p:nvSpPr>
          <p:cNvPr id="5" name="Rectangle 4"/>
          <p:cNvSpPr/>
          <p:nvPr/>
        </p:nvSpPr>
        <p:spPr>
          <a:xfrm rot="1342982">
            <a:off x="195075" y="2958290"/>
            <a:ext cx="8640960" cy="2646878"/>
          </a:xfrm>
          <a:prstGeom prst="rect">
            <a:avLst/>
          </a:prstGeom>
          <a:noFill/>
        </p:spPr>
        <p:txBody>
          <a:bodyPr wrap="square" lIns="91440" tIns="45720" rIns="91440" bIns="45720">
            <a:spAutoFit/>
          </a:bodyPr>
          <a:lstStyle/>
          <a:p>
            <a:pPr algn="ctr"/>
            <a:r>
              <a:rPr lang="en-US" sz="16600" b="1" cap="none" spc="0" dirty="0" smtClean="0">
                <a:ln w="12700">
                  <a:noFill/>
                  <a:prstDash val="solid"/>
                </a:ln>
                <a:solidFill>
                  <a:schemeClr val="accent1">
                    <a:alpha val="5000"/>
                  </a:schemeClr>
                </a:solidFill>
                <a:effectLst>
                  <a:outerShdw blurRad="41275" dist="20320" dir="1800000" algn="tl" rotWithShape="0">
                    <a:srgbClr val="000000">
                      <a:alpha val="40000"/>
                    </a:srgbClr>
                  </a:outerShdw>
                </a:effectLst>
              </a:rPr>
              <a:t>http://...</a:t>
            </a:r>
            <a:endParaRPr lang="en-US" sz="16600" b="1" cap="none" spc="0" dirty="0">
              <a:ln w="12700">
                <a:noFill/>
                <a:prstDash val="solid"/>
              </a:ln>
              <a:solidFill>
                <a:schemeClr val="accent1">
                  <a:alpha val="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488292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 Readable</a:t>
            </a:r>
            <a:endParaRPr lang="en-CA" dirty="0"/>
          </a:p>
        </p:txBody>
      </p:sp>
      <p:sp>
        <p:nvSpPr>
          <p:cNvPr id="3" name="Content Placeholder 2"/>
          <p:cNvSpPr>
            <a:spLocks noGrp="1"/>
          </p:cNvSpPr>
          <p:nvPr>
            <p:ph idx="1"/>
          </p:nvPr>
        </p:nvSpPr>
        <p:spPr/>
        <p:txBody>
          <a:bodyPr/>
          <a:lstStyle/>
          <a:p>
            <a:r>
              <a:rPr lang="en-US" dirty="0" smtClean="0"/>
              <a:t>Clinical Documents has both narrative and data</a:t>
            </a:r>
          </a:p>
          <a:p>
            <a:r>
              <a:rPr lang="en-US" dirty="0" smtClean="0"/>
              <a:t>The data / narrative dynamic exists throughout the process </a:t>
            </a:r>
          </a:p>
          <a:p>
            <a:pPr lvl="0"/>
            <a:r>
              <a:rPr lang="en-US" dirty="0" smtClean="0"/>
              <a:t>In FHIR, </a:t>
            </a:r>
            <a:r>
              <a:rPr lang="en-US" b="1" dirty="0" smtClean="0"/>
              <a:t>every</a:t>
            </a:r>
            <a:r>
              <a:rPr lang="en-US" b="0" baseline="0" dirty="0" smtClean="0"/>
              <a:t> resource </a:t>
            </a:r>
            <a:r>
              <a:rPr lang="en-US" dirty="0" smtClean="0"/>
              <a:t>can (should)</a:t>
            </a:r>
            <a:r>
              <a:rPr lang="en-US" b="0" baseline="0" dirty="0" smtClean="0"/>
              <a:t> </a:t>
            </a:r>
            <a:br>
              <a:rPr lang="en-US" b="0" baseline="0" dirty="0" smtClean="0"/>
            </a:br>
            <a:r>
              <a:rPr lang="en-US" b="0" baseline="0" dirty="0" smtClean="0"/>
              <a:t>have a human-readable expression</a:t>
            </a:r>
          </a:p>
          <a:p>
            <a:pPr lvl="1"/>
            <a:r>
              <a:rPr lang="en-US" dirty="0" smtClean="0"/>
              <a:t>Can be direct rendering or human entered</a:t>
            </a:r>
          </a:p>
        </p:txBody>
      </p:sp>
      <p:sp>
        <p:nvSpPr>
          <p:cNvPr id="4" name="Slide Number Placeholder 3"/>
          <p:cNvSpPr>
            <a:spLocks noGrp="1"/>
          </p:cNvSpPr>
          <p:nvPr>
            <p:ph type="sldNum" sz="quarter" idx="4"/>
          </p:nvPr>
        </p:nvSpPr>
        <p:spPr/>
        <p:txBody>
          <a:bodyPr/>
          <a:lstStyle/>
          <a:p>
            <a:fld id="{5CC3E5C4-3E2B-40F1-9F2B-C46CEB0C88DF}" type="slidenum">
              <a:rPr lang="en-CA" smtClean="0"/>
              <a:pPr/>
              <a:t>28</a:t>
            </a:fld>
            <a:endParaRPr lang="en-CA" dirty="0"/>
          </a:p>
        </p:txBody>
      </p:sp>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43470" y="3501008"/>
            <a:ext cx="1187533" cy="1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9803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Freely available</a:t>
            </a:r>
            <a:endParaRPr lang="en-CA" dirty="0"/>
          </a:p>
        </p:txBody>
      </p:sp>
      <p:sp>
        <p:nvSpPr>
          <p:cNvPr id="3" name="Content Placeholder 2"/>
          <p:cNvSpPr>
            <a:spLocks noGrp="1"/>
          </p:cNvSpPr>
          <p:nvPr>
            <p:ph idx="1"/>
          </p:nvPr>
        </p:nvSpPr>
        <p:spPr/>
        <p:txBody>
          <a:bodyPr/>
          <a:lstStyle/>
          <a:p>
            <a:r>
              <a:rPr lang="en-US" dirty="0" smtClean="0"/>
              <a:t>Unencumbered – free for use, no membership required</a:t>
            </a:r>
          </a:p>
          <a:p>
            <a:r>
              <a:rPr lang="en-US" dirty="0" smtClean="0">
                <a:hlinkClick r:id="rId3"/>
              </a:rPr>
              <a:t>http://hl7.org/fhir</a:t>
            </a:r>
            <a:r>
              <a:rPr lang="en-US" dirty="0" smtClean="0"/>
              <a:t> + other versions</a:t>
            </a:r>
          </a:p>
          <a:p>
            <a:r>
              <a:rPr lang="en-US" dirty="0" smtClean="0"/>
              <a:t>Licensed under CC0: True public domain</a:t>
            </a:r>
            <a:endParaRPr lang="en-US" dirty="0"/>
          </a:p>
          <a:p>
            <a:r>
              <a:rPr lang="en-US" dirty="0" smtClean="0"/>
              <a:t>Any use is allowed</a:t>
            </a:r>
          </a:p>
          <a:p>
            <a:r>
              <a:rPr lang="en-US" dirty="0" smtClean="0"/>
              <a:t>HL7 enforces the trademark protection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29</a:t>
            </a:fld>
            <a:endParaRPr lang="en-CA" dirty="0"/>
          </a:p>
        </p:txBody>
      </p:sp>
      <p:pic>
        <p:nvPicPr>
          <p:cNvPr id="3074" name="Picture 2" descr="C:\Users\office\AppData\Local\Microsoft\Windows\Temporary Internet Files\Content.IE5\2B0EXTZ8\MC900104752[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32240" y="1753741"/>
            <a:ext cx="1747838" cy="181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39863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Who am I?</a:t>
            </a:r>
            <a:endParaRPr lang="en-US" noProof="0" dirty="0"/>
          </a:p>
        </p:txBody>
      </p:sp>
      <p:sp>
        <p:nvSpPr>
          <p:cNvPr id="3" name="Content Placeholder 2"/>
          <p:cNvSpPr>
            <a:spLocks noGrp="1"/>
          </p:cNvSpPr>
          <p:nvPr>
            <p:ph idx="1"/>
          </p:nvPr>
        </p:nvSpPr>
        <p:spPr/>
        <p:txBody>
          <a:bodyPr/>
          <a:lstStyle/>
          <a:p>
            <a:r>
              <a:rPr lang="en-US" b="1" noProof="0" dirty="0" smtClean="0"/>
              <a:t>Name:</a:t>
            </a:r>
            <a:r>
              <a:rPr lang="en-US" noProof="0" dirty="0" smtClean="0"/>
              <a:t> Lloyd McKenzie</a:t>
            </a:r>
          </a:p>
          <a:p>
            <a:r>
              <a:rPr lang="en-US" b="1" noProof="0" dirty="0" smtClean="0"/>
              <a:t>Company:</a:t>
            </a:r>
            <a:r>
              <a:rPr lang="en-US" noProof="0" dirty="0" smtClean="0"/>
              <a:t> Gevity</a:t>
            </a:r>
          </a:p>
          <a:p>
            <a:r>
              <a:rPr lang="en-US" b="1" noProof="0" dirty="0" smtClean="0"/>
              <a:t>Background:</a:t>
            </a:r>
          </a:p>
          <a:p>
            <a:pPr lvl="1"/>
            <a:r>
              <a:rPr lang="en-US" noProof="0" dirty="0" smtClean="0"/>
              <a:t>One of FHIR’s 3 principle editors</a:t>
            </a:r>
          </a:p>
          <a:p>
            <a:pPr lvl="1"/>
            <a:r>
              <a:rPr lang="en-US" noProof="0" dirty="0" smtClean="0"/>
              <a:t>Co-chair FMG &amp; FHIR Infrastructure</a:t>
            </a:r>
          </a:p>
          <a:p>
            <a:pPr lvl="1"/>
            <a:r>
              <a:rPr lang="en-US" noProof="0" dirty="0" smtClean="0"/>
              <a:t>Co-chair HL7 Modeling &amp; Methodology</a:t>
            </a:r>
          </a:p>
          <a:p>
            <a:pPr lvl="1"/>
            <a:r>
              <a:rPr lang="en-US" noProof="0" dirty="0" smtClean="0"/>
              <a:t>Heavily involved in HL7 and healthcare exchange for last 15 years (v2, v3, CDA, etc.)</a:t>
            </a:r>
          </a:p>
        </p:txBody>
      </p:sp>
      <p:sp>
        <p:nvSpPr>
          <p:cNvPr id="4" name="Slide Number Placeholder 3"/>
          <p:cNvSpPr>
            <a:spLocks noGrp="1"/>
          </p:cNvSpPr>
          <p:nvPr>
            <p:ph type="sldNum" sz="quarter" idx="4"/>
          </p:nvPr>
        </p:nvSpPr>
        <p:spPr/>
        <p:txBody>
          <a:bodyPr/>
          <a:lstStyle/>
          <a:p>
            <a:fld id="{5CC3E5C4-3E2B-40F1-9F2B-C46CEB0C88DF}" type="slidenum">
              <a:rPr lang="en-CA" smtClean="0"/>
              <a:pPr/>
              <a:t>3</a:t>
            </a:fld>
            <a:endParaRPr lang="en-CA" dirty="0"/>
          </a:p>
        </p:txBody>
      </p:sp>
      <p:pic>
        <p:nvPicPr>
          <p:cNvPr id="8194" name="Picture 2" descr="C:\Users\office\Pictures\2012-07-30\ShadowrunHeadshot.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710" t="6800" r="-73153"/>
          <a:stretch/>
        </p:blipFill>
        <p:spPr bwMode="auto">
          <a:xfrm>
            <a:off x="6876256" y="1772816"/>
            <a:ext cx="2609911" cy="1955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6655650"/>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a:t>
            </a:r>
            <a:endParaRPr lang="en-CA" dirty="0"/>
          </a:p>
        </p:txBody>
      </p:sp>
      <p:sp>
        <p:nvSpPr>
          <p:cNvPr id="3" name="Content Placeholder 2"/>
          <p:cNvSpPr>
            <a:spLocks noGrp="1"/>
          </p:cNvSpPr>
          <p:nvPr>
            <p:ph idx="1"/>
          </p:nvPr>
        </p:nvSpPr>
        <p:spPr/>
        <p:txBody>
          <a:bodyPr/>
          <a:lstStyle/>
          <a:p>
            <a:r>
              <a:rPr lang="en-US" dirty="0" smtClean="0"/>
              <a:t>FHIR supports 4 interoperability paradigms</a:t>
            </a:r>
          </a:p>
          <a:p>
            <a:pPr lvl="1"/>
            <a:r>
              <a:rPr lang="en-US" dirty="0" smtClean="0"/>
              <a:t>REST – Lightweight, leverages web stack</a:t>
            </a:r>
          </a:p>
          <a:p>
            <a:pPr lvl="1"/>
            <a:r>
              <a:rPr lang="en-US" dirty="0" smtClean="0"/>
              <a:t>Documents – Long-term persistence</a:t>
            </a:r>
          </a:p>
          <a:p>
            <a:pPr lvl="1"/>
            <a:r>
              <a:rPr lang="en-US" dirty="0" smtClean="0"/>
              <a:t>Messages – Request/response paradigm</a:t>
            </a:r>
          </a:p>
          <a:p>
            <a:pPr lvl="1"/>
            <a:r>
              <a:rPr lang="en-US" dirty="0" smtClean="0"/>
              <a:t>Services – other SOA-based interfaces</a:t>
            </a:r>
          </a:p>
          <a:p>
            <a:r>
              <a:rPr lang="en-US" dirty="0" smtClean="0"/>
              <a:t>Regardless of approach, content stays the same</a:t>
            </a:r>
          </a:p>
          <a:p>
            <a:pPr lvl="1"/>
            <a:r>
              <a:rPr lang="en-US" dirty="0" smtClean="0"/>
              <a:t>Can leverage same models, same </a:t>
            </a:r>
            <a:r>
              <a:rPr lang="en-US" smtClean="0"/>
              <a:t>profiles everywhere</a:t>
            </a:r>
            <a:endParaRPr lang="en-US" dirty="0" smtClean="0"/>
          </a:p>
        </p:txBody>
      </p:sp>
      <p:sp>
        <p:nvSpPr>
          <p:cNvPr id="4" name="Slide Number Placeholder 3"/>
          <p:cNvSpPr>
            <a:spLocks noGrp="1"/>
          </p:cNvSpPr>
          <p:nvPr>
            <p:ph type="sldNum" sz="quarter" idx="4"/>
          </p:nvPr>
        </p:nvSpPr>
        <p:spPr/>
        <p:txBody>
          <a:bodyPr/>
          <a:lstStyle/>
          <a:p>
            <a:fld id="{5CC3E5C4-3E2B-40F1-9F2B-C46CEB0C88DF}" type="slidenum">
              <a:rPr lang="en-CA" smtClean="0"/>
              <a:pPr/>
              <a:t>30</a:t>
            </a:fld>
            <a:endParaRPr lang="en-CA" dirty="0"/>
          </a:p>
        </p:txBody>
      </p:sp>
    </p:spTree>
    <p:extLst>
      <p:ext uri="{BB962C8B-B14F-4D97-AF65-F5344CB8AC3E}">
        <p14:creationId xmlns:p14="http://schemas.microsoft.com/office/powerpoint/2010/main" val="10540925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Architectures</a:t>
            </a:r>
            <a:endParaRPr lang="en-CA" dirty="0"/>
          </a:p>
        </p:txBody>
      </p:sp>
      <p:sp>
        <p:nvSpPr>
          <p:cNvPr id="3" name="Content Placeholder 2"/>
          <p:cNvSpPr>
            <a:spLocks noGrp="1"/>
          </p:cNvSpPr>
          <p:nvPr>
            <p:ph idx="1"/>
          </p:nvPr>
        </p:nvSpPr>
        <p:spPr/>
        <p:txBody>
          <a:bodyPr/>
          <a:lstStyle/>
          <a:p>
            <a:r>
              <a:rPr lang="en-US" dirty="0" smtClean="0"/>
              <a:t>FHIR makes no assumptions about the architectural design of systems</a:t>
            </a:r>
          </a:p>
        </p:txBody>
      </p:sp>
      <p:sp>
        <p:nvSpPr>
          <p:cNvPr id="4" name="Slide Number Placeholder 3"/>
          <p:cNvSpPr>
            <a:spLocks noGrp="1"/>
          </p:cNvSpPr>
          <p:nvPr>
            <p:ph type="sldNum" sz="quarter" idx="4"/>
          </p:nvPr>
        </p:nvSpPr>
        <p:spPr/>
        <p:txBody>
          <a:bodyPr/>
          <a:lstStyle/>
          <a:p>
            <a:fld id="{5CC3E5C4-3E2B-40F1-9F2B-C46CEB0C88DF}" type="slidenum">
              <a:rPr lang="en-CA" smtClean="0"/>
              <a:pPr/>
              <a:t>31</a:t>
            </a:fld>
            <a:endParaRPr lang="en-CA" dirty="0"/>
          </a:p>
        </p:txBody>
      </p:sp>
      <p:pic>
        <p:nvPicPr>
          <p:cNvPr id="1026" name="Picture 2" descr="C:\Users\office\AppData\Local\Microsoft\Windows\Temporary Internet Files\Content.IE5\5O8TIZUQ\MC900433839[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5616" y="3356992"/>
            <a:ext cx="2591258" cy="2591258"/>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office\AppData\Local\Microsoft\Windows\Temporary Internet Files\Content.IE5\WA3NX6Q5\MC900432115[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8105" y="3356992"/>
            <a:ext cx="1453084" cy="2609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5929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FHIR &amp; Cost of Integration</a:t>
            </a:r>
          </a:p>
        </p:txBody>
      </p:sp>
      <p:sp>
        <p:nvSpPr>
          <p:cNvPr id="3" name="Content Placeholder 2"/>
          <p:cNvSpPr>
            <a:spLocks noGrp="1"/>
          </p:cNvSpPr>
          <p:nvPr>
            <p:ph idx="1"/>
          </p:nvPr>
        </p:nvSpPr>
        <p:spPr/>
        <p:txBody>
          <a:bodyPr>
            <a:normAutofit/>
          </a:bodyPr>
          <a:lstStyle/>
          <a:p>
            <a:r>
              <a:rPr lang="en-AU" sz="2800" dirty="0" smtClean="0"/>
              <a:t>These factors will drive down the cost of integration and interoperability </a:t>
            </a:r>
          </a:p>
          <a:p>
            <a:pPr lvl="1"/>
            <a:r>
              <a:rPr lang="en-AU" sz="2600" dirty="0" smtClean="0"/>
              <a:t>Easier to Develop</a:t>
            </a:r>
          </a:p>
          <a:p>
            <a:pPr lvl="1"/>
            <a:r>
              <a:rPr lang="en-AU" sz="2600" dirty="0" smtClean="0"/>
              <a:t>Easier to Troubleshoot</a:t>
            </a:r>
          </a:p>
          <a:p>
            <a:pPr lvl="1"/>
            <a:r>
              <a:rPr lang="en-AU" sz="2600" dirty="0" smtClean="0"/>
              <a:t>Easier to Leverage in production</a:t>
            </a:r>
          </a:p>
          <a:p>
            <a:pPr lvl="1"/>
            <a:r>
              <a:rPr lang="en-AU" sz="2600" dirty="0" smtClean="0"/>
              <a:t>More people to do the work (less expensive consultants)</a:t>
            </a:r>
          </a:p>
          <a:p>
            <a:r>
              <a:rPr lang="en-AU" sz="2800" dirty="0" smtClean="0"/>
              <a:t>Competing approaches will have to match the cost, or disappear – effect is already being felt</a:t>
            </a:r>
          </a:p>
        </p:txBody>
      </p:sp>
    </p:spTree>
    <p:extLst>
      <p:ext uri="{BB962C8B-B14F-4D97-AF65-F5344CB8AC3E}">
        <p14:creationId xmlns:p14="http://schemas.microsoft.com/office/powerpoint/2010/main" val="11495928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Future impact of FHIR</a:t>
            </a:r>
            <a:endParaRPr lang="en-AU" dirty="0"/>
          </a:p>
        </p:txBody>
      </p:sp>
      <p:sp>
        <p:nvSpPr>
          <p:cNvPr id="3" name="Content Placeholder 2"/>
          <p:cNvSpPr>
            <a:spLocks noGrp="1"/>
          </p:cNvSpPr>
          <p:nvPr>
            <p:ph idx="1"/>
          </p:nvPr>
        </p:nvSpPr>
        <p:spPr>
          <a:xfrm>
            <a:off x="539552" y="1844824"/>
            <a:ext cx="7772400" cy="4478149"/>
          </a:xfrm>
        </p:spPr>
        <p:txBody>
          <a:bodyPr/>
          <a:lstStyle/>
          <a:p>
            <a:r>
              <a:rPr lang="en-AU" sz="2800" dirty="0" smtClean="0"/>
              <a:t>Impact of FHIR on the market:</a:t>
            </a:r>
          </a:p>
          <a:p>
            <a:pPr lvl="1"/>
            <a:r>
              <a:rPr lang="en-AU" sz="2400" dirty="0" smtClean="0"/>
              <a:t>Drive interoperability prices down</a:t>
            </a:r>
          </a:p>
          <a:p>
            <a:pPr lvl="1"/>
            <a:r>
              <a:rPr lang="en-AU" sz="2400" dirty="0" smtClean="0"/>
              <a:t>Higher Expectations</a:t>
            </a:r>
          </a:p>
          <a:p>
            <a:pPr lvl="1"/>
            <a:r>
              <a:rPr lang="en-AU" sz="2400" dirty="0" smtClean="0"/>
              <a:t>Increased spend on integration (N x 2!)</a:t>
            </a:r>
          </a:p>
          <a:p>
            <a:r>
              <a:rPr lang="en-AU" sz="2800" dirty="0" smtClean="0"/>
              <a:t>Overall Market focus</a:t>
            </a:r>
          </a:p>
          <a:p>
            <a:pPr lvl="1"/>
            <a:r>
              <a:rPr lang="en-AU" sz="2400" dirty="0" smtClean="0"/>
              <a:t>PHR on the web</a:t>
            </a:r>
          </a:p>
          <a:p>
            <a:pPr lvl="1"/>
            <a:r>
              <a:rPr lang="en-AU" sz="2400" dirty="0" smtClean="0"/>
              <a:t>Healthcare repositories (MHD+)</a:t>
            </a:r>
          </a:p>
          <a:p>
            <a:pPr lvl="1"/>
            <a:r>
              <a:rPr lang="en-AU" sz="2400" dirty="0" smtClean="0"/>
              <a:t>Device Data management</a:t>
            </a:r>
          </a:p>
          <a:p>
            <a:r>
              <a:rPr lang="en-AU" sz="2800" dirty="0" smtClean="0"/>
              <a:t>Freeing data can enable new business models and new companies</a:t>
            </a:r>
            <a:endParaRPr lang="en-AU" sz="2800" dirty="0"/>
          </a:p>
          <a:p>
            <a:pPr lvl="1"/>
            <a:endParaRPr lang="en-AU" sz="2400" dirty="0"/>
          </a:p>
        </p:txBody>
      </p:sp>
      <p:sp>
        <p:nvSpPr>
          <p:cNvPr id="4" name="Slide Number Placeholder 3"/>
          <p:cNvSpPr>
            <a:spLocks noGrp="1"/>
          </p:cNvSpPr>
          <p:nvPr>
            <p:ph type="sldNum" sz="quarter" idx="4294967295"/>
          </p:nvPr>
        </p:nvSpPr>
        <p:spPr>
          <a:xfrm>
            <a:off x="179512" y="6304235"/>
            <a:ext cx="720080" cy="221109"/>
          </a:xfrm>
          <a:prstGeom prst="rect">
            <a:avLst/>
          </a:prstGeom>
        </p:spPr>
        <p:txBody>
          <a:bodyPr/>
          <a:lstStyle/>
          <a:p>
            <a:fld id="{5CC3E5C4-3E2B-40F1-9F2B-C46CEB0C88DF}" type="slidenum">
              <a:rPr lang="en-CA" smtClean="0"/>
              <a:pPr/>
              <a:t>33</a:t>
            </a:fld>
            <a:endParaRPr lang="en-CA" dirty="0"/>
          </a:p>
        </p:txBody>
      </p:sp>
    </p:spTree>
    <p:extLst>
      <p:ext uri="{BB962C8B-B14F-4D97-AF65-F5344CB8AC3E}">
        <p14:creationId xmlns:p14="http://schemas.microsoft.com/office/powerpoint/2010/main" val="42894498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FHIR Resources</a:t>
            </a:r>
            <a:endParaRPr lang="en-CA" dirty="0"/>
          </a:p>
        </p:txBody>
      </p:sp>
      <p:sp>
        <p:nvSpPr>
          <p:cNvPr id="2" name="Text Placeholder 1"/>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900151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4" descr="http://images.fastcompany.com/upload/lego-rack.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395584" y="4508290"/>
            <a:ext cx="1872188" cy="181242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6" name="Picture 2" descr="http://cache.jalopnik.com/assets/images/12/2008/12/medium_title-lego_0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560" y="2105880"/>
            <a:ext cx="1872208" cy="186830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2" name="Picture 2" descr="http://images.bit-tech.net/content_images/2010/07/fun-with-lego/lego2.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6012175" y="2136983"/>
            <a:ext cx="2751013" cy="374028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1268" name="Picture 4" descr="http://t2.gstatic.com/images?q=tbn:ANd9GcQbAvF0UYEu8-e5rAydpYTsKO552hR1jnYyEb8UCh_isD97Ka7S7Jl6AtWzL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3419872" y="2564921"/>
            <a:ext cx="1491344" cy="244825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555776" y="3295821"/>
            <a:ext cx="678391" cy="1107996"/>
          </a:xfrm>
          <a:prstGeom prst="rect">
            <a:avLst/>
          </a:prstGeom>
          <a:noFill/>
        </p:spPr>
        <p:txBody>
          <a:bodyPr wrap="none" rtlCol="0">
            <a:spAutoFit/>
          </a:bodyPr>
          <a:lstStyle/>
          <a:p>
            <a:r>
              <a:rPr lang="nl-NL" sz="6600" dirty="0" smtClean="0">
                <a:solidFill>
                  <a:schemeClr val="bg2">
                    <a:lumMod val="50000"/>
                  </a:schemeClr>
                </a:solidFill>
              </a:rPr>
              <a:t>+</a:t>
            </a:r>
            <a:endParaRPr lang="nl-NL" sz="6600" dirty="0">
              <a:solidFill>
                <a:schemeClr val="bg2">
                  <a:lumMod val="50000"/>
                </a:schemeClr>
              </a:solidFill>
            </a:endParaRPr>
          </a:p>
        </p:txBody>
      </p:sp>
      <p:sp>
        <p:nvSpPr>
          <p:cNvPr id="9" name="TextBox 8"/>
          <p:cNvSpPr txBox="1"/>
          <p:nvPr/>
        </p:nvSpPr>
        <p:spPr>
          <a:xfrm>
            <a:off x="5148064" y="3236979"/>
            <a:ext cx="678391" cy="1107996"/>
          </a:xfrm>
          <a:prstGeom prst="rect">
            <a:avLst/>
          </a:prstGeom>
          <a:noFill/>
        </p:spPr>
        <p:txBody>
          <a:bodyPr wrap="none" rtlCol="0">
            <a:spAutoFit/>
          </a:bodyPr>
          <a:lstStyle/>
          <a:p>
            <a:r>
              <a:rPr lang="nl-NL" sz="6600" dirty="0">
                <a:solidFill>
                  <a:schemeClr val="bg2">
                    <a:lumMod val="50000"/>
                  </a:schemeClr>
                </a:solidFill>
              </a:rPr>
              <a:t>=</a:t>
            </a:r>
          </a:p>
        </p:txBody>
      </p:sp>
      <p:sp>
        <p:nvSpPr>
          <p:cNvPr id="3" name="Title 2"/>
          <p:cNvSpPr>
            <a:spLocks noGrp="1"/>
          </p:cNvSpPr>
          <p:nvPr>
            <p:ph type="title"/>
          </p:nvPr>
        </p:nvSpPr>
        <p:spPr>
          <a:xfrm>
            <a:off x="395536" y="332656"/>
            <a:ext cx="6552728" cy="1152128"/>
          </a:xfrm>
        </p:spPr>
        <p:txBody>
          <a:bodyPr/>
          <a:lstStyle/>
          <a:p>
            <a:r>
              <a:rPr lang="nl-NL" dirty="0" smtClean="0"/>
              <a:t>FHIR solutions</a:t>
            </a:r>
            <a:endParaRPr lang="nl-NL" dirty="0"/>
          </a:p>
        </p:txBody>
      </p:sp>
      <p:sp>
        <p:nvSpPr>
          <p:cNvPr id="4" name="TextBox 3"/>
          <p:cNvSpPr txBox="1"/>
          <p:nvPr/>
        </p:nvSpPr>
        <p:spPr>
          <a:xfrm>
            <a:off x="539552" y="1700808"/>
            <a:ext cx="1728220" cy="400110"/>
          </a:xfrm>
          <a:prstGeom prst="rect">
            <a:avLst/>
          </a:prstGeom>
          <a:noFill/>
        </p:spPr>
        <p:txBody>
          <a:bodyPr wrap="square" rtlCol="0">
            <a:spAutoFit/>
          </a:bodyPr>
          <a:lstStyle/>
          <a:p>
            <a:r>
              <a:rPr lang="en-US" sz="2000" b="1" dirty="0" smtClean="0"/>
              <a:t>Resources</a:t>
            </a:r>
            <a:endParaRPr lang="en-CA" sz="2000" b="1" dirty="0"/>
          </a:p>
        </p:txBody>
      </p:sp>
      <p:sp>
        <p:nvSpPr>
          <p:cNvPr id="10" name="TextBox 9"/>
          <p:cNvSpPr txBox="1"/>
          <p:nvPr/>
        </p:nvSpPr>
        <p:spPr>
          <a:xfrm>
            <a:off x="3343173" y="1700808"/>
            <a:ext cx="1588867" cy="400110"/>
          </a:xfrm>
          <a:prstGeom prst="rect">
            <a:avLst/>
          </a:prstGeom>
          <a:noFill/>
        </p:spPr>
        <p:txBody>
          <a:bodyPr wrap="square" rtlCol="0">
            <a:spAutoFit/>
          </a:bodyPr>
          <a:lstStyle/>
          <a:p>
            <a:r>
              <a:rPr lang="en-US" sz="2000" b="1" dirty="0" smtClean="0"/>
              <a:t>Extensions</a:t>
            </a:r>
            <a:endParaRPr lang="en-CA" sz="2000" b="1" dirty="0"/>
          </a:p>
        </p:txBody>
      </p:sp>
      <p:sp>
        <p:nvSpPr>
          <p:cNvPr id="11" name="TextBox 10"/>
          <p:cNvSpPr txBox="1"/>
          <p:nvPr/>
        </p:nvSpPr>
        <p:spPr>
          <a:xfrm>
            <a:off x="6732240" y="1700808"/>
            <a:ext cx="1296144" cy="400110"/>
          </a:xfrm>
          <a:prstGeom prst="rect">
            <a:avLst/>
          </a:prstGeom>
          <a:noFill/>
        </p:spPr>
        <p:txBody>
          <a:bodyPr wrap="square" rtlCol="0">
            <a:spAutoFit/>
          </a:bodyPr>
          <a:lstStyle/>
          <a:p>
            <a:r>
              <a:rPr lang="en-US" sz="2000" b="1" dirty="0" smtClean="0"/>
              <a:t>Solution</a:t>
            </a:r>
            <a:endParaRPr lang="en-CA" sz="2000" b="1" dirty="0"/>
          </a:p>
        </p:txBody>
      </p:sp>
    </p:spTree>
    <p:extLst>
      <p:ext uri="{BB962C8B-B14F-4D97-AF65-F5344CB8AC3E}">
        <p14:creationId xmlns:p14="http://schemas.microsoft.com/office/powerpoint/2010/main" val="21569701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268"/>
                                        </p:tgtEl>
                                        <p:attrNameLst>
                                          <p:attrName>style.visibility</p:attrName>
                                        </p:attrNameLst>
                                      </p:cBhvr>
                                      <p:to>
                                        <p:strVal val="visible"/>
                                      </p:to>
                                    </p:set>
                                    <p:anim calcmode="lin" valueType="num">
                                      <p:cBhvr additive="base">
                                        <p:cTn id="19" dur="500" fill="hold"/>
                                        <p:tgtEl>
                                          <p:spTgt spid="11268"/>
                                        </p:tgtEl>
                                        <p:attrNameLst>
                                          <p:attrName>ppt_x</p:attrName>
                                        </p:attrNameLst>
                                      </p:cBhvr>
                                      <p:tavLst>
                                        <p:tav tm="0">
                                          <p:val>
                                            <p:strVal val="#ppt_x"/>
                                          </p:val>
                                        </p:tav>
                                        <p:tav tm="100000">
                                          <p:val>
                                            <p:strVal val="#ppt_x"/>
                                          </p:val>
                                        </p:tav>
                                      </p:tavLst>
                                    </p:anim>
                                    <p:anim calcmode="lin" valueType="num">
                                      <p:cBhvr additive="base">
                                        <p:cTn id="20" dur="500" fill="hold"/>
                                        <p:tgtEl>
                                          <p:spTgt spid="112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Resources</a:t>
            </a:r>
            <a:endParaRPr lang="en-AU" dirty="0"/>
          </a:p>
        </p:txBody>
      </p:sp>
      <p:sp>
        <p:nvSpPr>
          <p:cNvPr id="3" name="Content Placeholder 2"/>
          <p:cNvSpPr>
            <a:spLocks noGrp="1"/>
          </p:cNvSpPr>
          <p:nvPr>
            <p:ph idx="1"/>
          </p:nvPr>
        </p:nvSpPr>
        <p:spPr/>
        <p:txBody>
          <a:bodyPr/>
          <a:lstStyle/>
          <a:p>
            <a:r>
              <a:rPr lang="en-AU" dirty="0" smtClean="0"/>
              <a:t>“Resources” are:</a:t>
            </a:r>
          </a:p>
          <a:p>
            <a:pPr lvl="1"/>
            <a:r>
              <a:rPr lang="en-AU" dirty="0" smtClean="0"/>
              <a:t>Small logically discrete units of exchange</a:t>
            </a:r>
          </a:p>
          <a:p>
            <a:pPr lvl="1"/>
            <a:r>
              <a:rPr lang="en-AU" dirty="0" smtClean="0"/>
              <a:t>Defined behaviour and meaning</a:t>
            </a:r>
          </a:p>
          <a:p>
            <a:pPr lvl="1"/>
            <a:r>
              <a:rPr lang="en-AU" dirty="0" smtClean="0"/>
              <a:t>Known identity / location</a:t>
            </a:r>
          </a:p>
          <a:p>
            <a:pPr lvl="1"/>
            <a:r>
              <a:rPr lang="en-AU" dirty="0" smtClean="0"/>
              <a:t>Smallest unit of transaction</a:t>
            </a:r>
          </a:p>
          <a:p>
            <a:pPr lvl="1"/>
            <a:r>
              <a:rPr lang="en-AU" dirty="0" smtClean="0"/>
              <a:t>“of interest” to healthcare</a:t>
            </a:r>
          </a:p>
          <a:p>
            <a:pPr lvl="1"/>
            <a:endParaRPr lang="en-AU" dirty="0" smtClean="0"/>
          </a:p>
          <a:p>
            <a:pPr lvl="1"/>
            <a:r>
              <a:rPr lang="en-AU" dirty="0" smtClean="0"/>
              <a:t>V2: Sort of like Segments</a:t>
            </a:r>
          </a:p>
          <a:p>
            <a:pPr lvl="1"/>
            <a:r>
              <a:rPr lang="en-AU" dirty="0" smtClean="0"/>
              <a:t>V3: Sort of like CMETs</a:t>
            </a:r>
          </a:p>
        </p:txBody>
      </p:sp>
      <p:sp>
        <p:nvSpPr>
          <p:cNvPr id="4" name="Slide Number Placeholder 3"/>
          <p:cNvSpPr>
            <a:spLocks noGrp="1"/>
          </p:cNvSpPr>
          <p:nvPr>
            <p:ph type="sldNum" sz="quarter" idx="4"/>
          </p:nvPr>
        </p:nvSpPr>
        <p:spPr/>
        <p:txBody>
          <a:bodyPr/>
          <a:lstStyle/>
          <a:p>
            <a:fld id="{5CC3E5C4-3E2B-40F1-9F2B-C46CEB0C88DF}" type="slidenum">
              <a:rPr lang="en-CA" smtClean="0"/>
              <a:pPr/>
              <a:t>36</a:t>
            </a:fld>
            <a:endParaRPr lang="en-CA"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27071" t="19101" r="26890" b="29814"/>
          <a:stretch/>
        </p:blipFill>
        <p:spPr>
          <a:xfrm>
            <a:off x="6876256" y="265046"/>
            <a:ext cx="2034746" cy="1252151"/>
          </a:xfrm>
          <a:prstGeom prst="rect">
            <a:avLst/>
          </a:prstGeom>
        </p:spPr>
      </p:pic>
      <p:pic>
        <p:nvPicPr>
          <p:cNvPr id="5122" name="Picture 2" descr="C:\Users\office\AppData\Local\Microsoft\Windows\Temporary Internet Files\Content.IE5\5WDXES51\MC90043981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1968" y="3356992"/>
            <a:ext cx="2362324" cy="2362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999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FHIR Resource URLs</a:t>
            </a:r>
            <a:endParaRPr lang="en-AU" dirty="0"/>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4192620140"/>
              </p:ext>
            </p:extLst>
          </p:nvPr>
        </p:nvGraphicFramePr>
        <p:xfrm>
          <a:off x="323527" y="1700809"/>
          <a:ext cx="8352930" cy="4357680"/>
        </p:xfrm>
        <a:graphic>
          <a:graphicData uri="http://schemas.openxmlformats.org/drawingml/2006/table">
            <a:tbl>
              <a:tblPr firstRow="1" bandRow="1">
                <a:tableStyleId>{5C22544A-7EE6-4342-B048-85BDC9FD1C3A}</a:tableStyleId>
              </a:tblPr>
              <a:tblGrid>
                <a:gridCol w="2160241">
                  <a:extLst>
                    <a:ext uri="{9D8B030D-6E8A-4147-A177-3AD203B41FA5}">
                      <a16:colId xmlns:a16="http://schemas.microsoft.com/office/drawing/2014/main" val="20000"/>
                    </a:ext>
                  </a:extLst>
                </a:gridCol>
                <a:gridCol w="1728192">
                  <a:extLst>
                    <a:ext uri="{9D8B030D-6E8A-4147-A177-3AD203B41FA5}">
                      <a16:colId xmlns:a16="http://schemas.microsoft.com/office/drawing/2014/main" val="20001"/>
                    </a:ext>
                  </a:extLst>
                </a:gridCol>
                <a:gridCol w="2592288">
                  <a:extLst>
                    <a:ext uri="{9D8B030D-6E8A-4147-A177-3AD203B41FA5}">
                      <a16:colId xmlns:a16="http://schemas.microsoft.com/office/drawing/2014/main" val="20002"/>
                    </a:ext>
                  </a:extLst>
                </a:gridCol>
                <a:gridCol w="1872209">
                  <a:extLst>
                    <a:ext uri="{9D8B030D-6E8A-4147-A177-3AD203B41FA5}">
                      <a16:colId xmlns:a16="http://schemas.microsoft.com/office/drawing/2014/main" val="20003"/>
                    </a:ext>
                  </a:extLst>
                </a:gridCol>
              </a:tblGrid>
              <a:tr h="643307">
                <a:tc>
                  <a:txBody>
                    <a:bodyPr/>
                    <a:lstStyle/>
                    <a:p>
                      <a:r>
                        <a:rPr kumimoji="0" lang="en-AU" sz="2000" b="1" kern="1200" dirty="0" smtClean="0">
                          <a:solidFill>
                            <a:schemeClr val="bg1"/>
                          </a:solidFill>
                          <a:latin typeface="Franklin Gothic Book" charset="0"/>
                          <a:ea typeface="ＭＳ Ｐゴシック" charset="-128"/>
                          <a:cs typeface="ＭＳ Ｐゴシック" charset="-128"/>
                        </a:rPr>
                        <a:t>Template</a:t>
                      </a:r>
                      <a:endParaRPr kumimoji="0" lang="en-AU" sz="2000" b="1" kern="1200" dirty="0">
                        <a:solidFill>
                          <a:schemeClr val="bg1"/>
                        </a:solidFill>
                        <a:latin typeface="Franklin Gothic Book" charset="0"/>
                        <a:ea typeface="ＭＳ Ｐゴシック" charset="-128"/>
                        <a:cs typeface="ＭＳ Ｐゴシック" charset="-128"/>
                      </a:endParaRPr>
                    </a:p>
                  </a:txBody>
                  <a:tcPr/>
                </a:tc>
                <a:tc>
                  <a:txBody>
                    <a:bodyPr/>
                    <a:lstStyle/>
                    <a:p>
                      <a:r>
                        <a:rPr kumimoji="0" lang="en-AU" sz="2000" b="1" kern="1200" dirty="0" smtClean="0">
                          <a:solidFill>
                            <a:schemeClr val="bg1"/>
                          </a:solidFill>
                          <a:latin typeface="Franklin Gothic Book" charset="0"/>
                          <a:ea typeface="ＭＳ Ｐゴシック" charset="-128"/>
                          <a:cs typeface="ＭＳ Ｐゴシック" charset="-128"/>
                        </a:rPr>
                        <a:t>Description</a:t>
                      </a:r>
                      <a:endParaRPr kumimoji="0" lang="en-AU" sz="2000" b="1" kern="1200" dirty="0">
                        <a:solidFill>
                          <a:schemeClr val="bg1"/>
                        </a:solidFill>
                        <a:latin typeface="Franklin Gothic Book" charset="0"/>
                        <a:ea typeface="ＭＳ Ｐゴシック" charset="-128"/>
                        <a:cs typeface="ＭＳ Ｐゴシック" charset="-128"/>
                      </a:endParaRPr>
                    </a:p>
                  </a:txBody>
                  <a:tcPr/>
                </a:tc>
                <a:tc>
                  <a:txBody>
                    <a:bodyPr/>
                    <a:lstStyle/>
                    <a:p>
                      <a:r>
                        <a:rPr kumimoji="0" lang="en-AU" sz="1600" b="1" kern="1200" dirty="0" smtClean="0">
                          <a:solidFill>
                            <a:schemeClr val="bg1"/>
                          </a:solidFill>
                          <a:latin typeface="Franklin Gothic Book" charset="0"/>
                          <a:ea typeface="ＭＳ Ｐゴシック" charset="-128"/>
                          <a:cs typeface="ＭＳ Ｐゴシック" charset="-128"/>
                        </a:rPr>
                        <a:t>Example</a:t>
                      </a:r>
                      <a:endParaRPr kumimoji="0" lang="en-AU" sz="1600" b="1" kern="1200" dirty="0">
                        <a:solidFill>
                          <a:schemeClr val="bg1"/>
                        </a:solidFill>
                        <a:latin typeface="Franklin Gothic Book" charset="0"/>
                        <a:ea typeface="ＭＳ Ｐゴシック" charset="-128"/>
                        <a:cs typeface="ＭＳ Ｐゴシック" charset="-128"/>
                      </a:endParaRPr>
                    </a:p>
                  </a:txBody>
                  <a:tcPr/>
                </a:tc>
                <a:tc>
                  <a:txBody>
                    <a:bodyPr/>
                    <a:lstStyle/>
                    <a:p>
                      <a:r>
                        <a:rPr kumimoji="0" lang="en-AU" sz="1600" b="1" kern="1200" dirty="0" smtClean="0">
                          <a:solidFill>
                            <a:schemeClr val="bg1"/>
                          </a:solidFill>
                          <a:latin typeface="Franklin Gothic Book" charset="0"/>
                          <a:ea typeface="ＭＳ Ｐゴシック" charset="-128"/>
                          <a:cs typeface="ＭＳ Ｐゴシック" charset="-128"/>
                        </a:rPr>
                        <a:t>Operations</a:t>
                      </a:r>
                      <a:endParaRPr kumimoji="0" lang="en-AU" sz="1600" b="1" kern="1200" dirty="0">
                        <a:solidFill>
                          <a:schemeClr val="bg1"/>
                        </a:solidFill>
                        <a:latin typeface="Franklin Gothic Book" charset="0"/>
                        <a:ea typeface="ＭＳ Ｐゴシック" charset="-128"/>
                        <a:cs typeface="ＭＳ Ｐゴシック" charset="-128"/>
                      </a:endParaRPr>
                    </a:p>
                  </a:txBody>
                  <a:tcPr/>
                </a:tc>
                <a:extLst>
                  <a:ext uri="{0D108BD9-81ED-4DB2-BD59-A6C34878D82A}">
                    <a16:rowId xmlns:a16="http://schemas.microsoft.com/office/drawing/2014/main" val="10000"/>
                  </a:ext>
                </a:extLst>
              </a:tr>
              <a:tr h="450034">
                <a:tc>
                  <a:txBody>
                    <a:bodyPr/>
                    <a:lstStyle/>
                    <a:p>
                      <a:r>
                        <a:rPr kumimoji="0" lang="en-AU" sz="2000" b="1" kern="1200" dirty="0" smtClean="0">
                          <a:solidFill>
                            <a:schemeClr val="tx1"/>
                          </a:solidFill>
                          <a:latin typeface="Franklin Gothic Book" charset="0"/>
                          <a:ea typeface="ＭＳ Ｐゴシック" charset="-128"/>
                          <a:cs typeface="ＭＳ Ｐゴシック" charset="-128"/>
                        </a:rPr>
                        <a:t>[base]</a:t>
                      </a:r>
                      <a:endParaRPr kumimoji="0" lang="en-AU" sz="2000" b="1" kern="1200" dirty="0">
                        <a:solidFill>
                          <a:schemeClr val="tx1"/>
                        </a:solidFill>
                        <a:latin typeface="Franklin Gothic Book" charset="0"/>
                        <a:ea typeface="ＭＳ Ｐゴシック" charset="-128"/>
                        <a:cs typeface="ＭＳ Ｐゴシック" charset="-128"/>
                      </a:endParaRPr>
                    </a:p>
                  </a:txBody>
                  <a:tcPr/>
                </a:tc>
                <a:tc>
                  <a:txBody>
                    <a:bodyPr/>
                    <a:lstStyle/>
                    <a:p>
                      <a:r>
                        <a:rPr kumimoji="0" lang="en-AU" sz="2000" b="1" kern="1200" dirty="0" smtClean="0">
                          <a:solidFill>
                            <a:schemeClr val="tx1"/>
                          </a:solidFill>
                          <a:latin typeface="Franklin Gothic Book" charset="0"/>
                          <a:ea typeface="ＭＳ Ｐゴシック" charset="-128"/>
                          <a:cs typeface="ＭＳ Ｐゴシック" charset="-128"/>
                        </a:rPr>
                        <a:t>Server URL</a:t>
                      </a:r>
                    </a:p>
                  </a:txBody>
                  <a:tcPr/>
                </a:tc>
                <a:tc>
                  <a:txBody>
                    <a:bodyPr/>
                    <a:lstStyle/>
                    <a:p>
                      <a:r>
                        <a:rPr kumimoji="0" lang="en-AU" sz="1600" b="1" kern="1200" dirty="0" smtClean="0">
                          <a:solidFill>
                            <a:schemeClr val="tx1"/>
                          </a:solidFill>
                          <a:latin typeface="Franklin Gothic Book" charset="0"/>
                          <a:ea typeface="ＭＳ Ｐゴシック" charset="-128"/>
                          <a:cs typeface="ＭＳ Ｐゴシック" charset="-128"/>
                        </a:rPr>
                        <a:t>http://fhir.com</a:t>
                      </a:r>
                      <a:endParaRPr kumimoji="0" lang="en-AU" sz="1600" b="1" kern="1200" dirty="0">
                        <a:solidFill>
                          <a:schemeClr val="tx1"/>
                        </a:solidFill>
                        <a:latin typeface="Franklin Gothic Book" charset="0"/>
                        <a:ea typeface="ＭＳ Ｐゴシック" charset="-128"/>
                        <a:cs typeface="ＭＳ Ｐゴシック" charset="-128"/>
                      </a:endParaRPr>
                    </a:p>
                  </a:txBody>
                  <a:tcPr/>
                </a:tc>
                <a:tc>
                  <a:txBody>
                    <a:bodyPr/>
                    <a:lstStyle/>
                    <a:p>
                      <a:r>
                        <a:rPr kumimoji="0" lang="en-AU" sz="1600" b="1" kern="1200" dirty="0" smtClean="0">
                          <a:solidFill>
                            <a:schemeClr val="tx1"/>
                          </a:solidFill>
                          <a:latin typeface="Franklin Gothic Book" charset="0"/>
                          <a:ea typeface="ＭＳ Ｐゴシック" charset="-128"/>
                          <a:cs typeface="ＭＳ Ｐゴシック" charset="-128"/>
                        </a:rPr>
                        <a:t>OPTIONS, POST</a:t>
                      </a:r>
                      <a:endParaRPr kumimoji="0" lang="en-AU" sz="1600" b="1" kern="1200" dirty="0">
                        <a:solidFill>
                          <a:schemeClr val="tx1"/>
                        </a:solidFill>
                        <a:latin typeface="Franklin Gothic Book" charset="0"/>
                        <a:ea typeface="ＭＳ Ｐゴシック" charset="-128"/>
                        <a:cs typeface="ＭＳ Ｐゴシック" charset="-128"/>
                      </a:endParaRPr>
                    </a:p>
                  </a:txBody>
                  <a:tcPr/>
                </a:tc>
                <a:extLst>
                  <a:ext uri="{0D108BD9-81ED-4DB2-BD59-A6C34878D82A}">
                    <a16:rowId xmlns:a16="http://schemas.microsoft.com/office/drawing/2014/main" val="10001"/>
                  </a:ext>
                </a:extLst>
              </a:tr>
              <a:tr h="706858">
                <a:tc>
                  <a:txBody>
                    <a:bodyPr/>
                    <a:lstStyle/>
                    <a:p>
                      <a:r>
                        <a:rPr kumimoji="0" lang="en-AU" sz="2000" b="1" kern="1200" dirty="0" smtClean="0">
                          <a:solidFill>
                            <a:schemeClr val="tx1"/>
                          </a:solidFill>
                          <a:latin typeface="Franklin Gothic Book" charset="0"/>
                          <a:ea typeface="ＭＳ Ｐゴシック" charset="-128"/>
                          <a:cs typeface="ＭＳ Ｐゴシック" charset="-128"/>
                        </a:rPr>
                        <a:t>[base]/[type]</a:t>
                      </a:r>
                      <a:endParaRPr kumimoji="0" lang="en-AU" sz="2000" b="1" kern="1200" dirty="0">
                        <a:solidFill>
                          <a:schemeClr val="tx1"/>
                        </a:solidFill>
                        <a:latin typeface="Franklin Gothic Book" charset="0"/>
                        <a:ea typeface="ＭＳ Ｐゴシック" charset="-128"/>
                        <a:cs typeface="ＭＳ Ｐゴシック" charset="-128"/>
                      </a:endParaRPr>
                    </a:p>
                  </a:txBody>
                  <a:tcPr/>
                </a:tc>
                <a:tc>
                  <a:txBody>
                    <a:bodyPr/>
                    <a:lstStyle/>
                    <a:p>
                      <a:r>
                        <a:rPr kumimoji="0" lang="en-AU" sz="2000" b="1" kern="1200" baseline="0" dirty="0" smtClean="0">
                          <a:solidFill>
                            <a:schemeClr val="tx1"/>
                          </a:solidFill>
                          <a:latin typeface="Franklin Gothic Book" charset="0"/>
                          <a:ea typeface="ＭＳ Ｐゴシック" charset="-128"/>
                          <a:cs typeface="ＭＳ Ｐゴシック" charset="-128"/>
                        </a:rPr>
                        <a:t>Collection Manager</a:t>
                      </a:r>
                    </a:p>
                  </a:txBody>
                  <a:tcPr/>
                </a:tc>
                <a:tc>
                  <a:txBody>
                    <a:bodyPr/>
                    <a:lstStyle/>
                    <a:p>
                      <a:r>
                        <a:rPr kumimoji="0" lang="en-AU" sz="1600" b="1" kern="1200" dirty="0" smtClean="0">
                          <a:solidFill>
                            <a:schemeClr val="tx1"/>
                          </a:solidFill>
                          <a:latin typeface="Franklin Gothic Book" charset="0"/>
                          <a:ea typeface="ＭＳ Ｐゴシック" charset="-128"/>
                          <a:cs typeface="ＭＳ Ｐゴシック" charset="-128"/>
                        </a:rPr>
                        <a:t>http://fhir.com/Patient</a:t>
                      </a:r>
                      <a:endParaRPr kumimoji="0" lang="en-AU" sz="1600" b="1" kern="1200" dirty="0">
                        <a:solidFill>
                          <a:schemeClr val="tx1"/>
                        </a:solidFill>
                        <a:latin typeface="Franklin Gothic Book" charset="0"/>
                        <a:ea typeface="ＭＳ Ｐゴシック" charset="-128"/>
                        <a:cs typeface="ＭＳ Ｐゴシック" charset="-128"/>
                      </a:endParaRPr>
                    </a:p>
                  </a:txBody>
                  <a:tcPr/>
                </a:tc>
                <a:tc>
                  <a:txBody>
                    <a:bodyPr/>
                    <a:lstStyle/>
                    <a:p>
                      <a:r>
                        <a:rPr kumimoji="0" lang="en-AU" sz="1600" b="1" kern="1200" dirty="0" smtClean="0">
                          <a:solidFill>
                            <a:schemeClr val="tx1"/>
                          </a:solidFill>
                          <a:latin typeface="Franklin Gothic Book" charset="0"/>
                          <a:ea typeface="ＭＳ Ｐゴシック" charset="-128"/>
                          <a:cs typeface="ＭＳ Ｐゴシック" charset="-128"/>
                        </a:rPr>
                        <a:t>GET, POST</a:t>
                      </a:r>
                      <a:endParaRPr kumimoji="0" lang="en-AU" sz="1600" b="1" kern="1200" dirty="0">
                        <a:solidFill>
                          <a:schemeClr val="tx1"/>
                        </a:solidFill>
                        <a:latin typeface="Franklin Gothic Book" charset="0"/>
                        <a:ea typeface="ＭＳ Ｐゴシック" charset="-128"/>
                        <a:cs typeface="ＭＳ Ｐゴシック" charset="-128"/>
                      </a:endParaRPr>
                    </a:p>
                  </a:txBody>
                  <a:tcPr/>
                </a:tc>
                <a:extLst>
                  <a:ext uri="{0D108BD9-81ED-4DB2-BD59-A6C34878D82A}">
                    <a16:rowId xmlns:a16="http://schemas.microsoft.com/office/drawing/2014/main" val="10002"/>
                  </a:ext>
                </a:extLst>
              </a:tr>
              <a:tr h="720080">
                <a:tc>
                  <a:txBody>
                    <a:bodyPr/>
                    <a:lstStyle/>
                    <a:p>
                      <a:r>
                        <a:rPr kumimoji="0" lang="en-AU" sz="2000" b="1" kern="1200" dirty="0" smtClean="0">
                          <a:solidFill>
                            <a:schemeClr val="tx1"/>
                          </a:solidFill>
                          <a:latin typeface="Franklin Gothic Book" charset="0"/>
                          <a:ea typeface="ＭＳ Ｐゴシック" charset="-128"/>
                          <a:cs typeface="ＭＳ Ｐゴシック" charset="-128"/>
                        </a:rPr>
                        <a:t>[base]/[type]/[id]</a:t>
                      </a:r>
                      <a:endParaRPr kumimoji="0" lang="en-AU" sz="2000" b="1" kern="1200" dirty="0">
                        <a:solidFill>
                          <a:schemeClr val="tx1"/>
                        </a:solidFill>
                        <a:latin typeface="Franklin Gothic Book" charset="0"/>
                        <a:ea typeface="ＭＳ Ｐゴシック" charset="-128"/>
                        <a:cs typeface="ＭＳ Ｐゴシック" charset="-128"/>
                      </a:endParaRPr>
                    </a:p>
                  </a:txBody>
                  <a:tcPr/>
                </a:tc>
                <a:tc>
                  <a:txBody>
                    <a:bodyPr/>
                    <a:lstStyle/>
                    <a:p>
                      <a:r>
                        <a:rPr kumimoji="0" lang="en-AU" sz="2000" b="1" kern="1200" dirty="0" smtClean="0">
                          <a:solidFill>
                            <a:schemeClr val="tx1"/>
                          </a:solidFill>
                          <a:latin typeface="Franklin Gothic Book" charset="0"/>
                          <a:ea typeface="ＭＳ Ｐゴシック" charset="-128"/>
                          <a:cs typeface="ＭＳ Ｐゴシック" charset="-128"/>
                        </a:rPr>
                        <a:t>URL for a resource</a:t>
                      </a:r>
                      <a:endParaRPr kumimoji="0" lang="en-AU" sz="2000" b="1" kern="1200" dirty="0">
                        <a:solidFill>
                          <a:schemeClr val="tx1"/>
                        </a:solidFill>
                        <a:latin typeface="Franklin Gothic Book" charset="0"/>
                        <a:ea typeface="ＭＳ Ｐゴシック" charset="-128"/>
                        <a:cs typeface="ＭＳ Ｐゴシック"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smtClean="0">
                          <a:solidFill>
                            <a:schemeClr val="tx1"/>
                          </a:solidFill>
                          <a:latin typeface="Franklin Gothic Book" charset="0"/>
                          <a:ea typeface="ＭＳ Ｐゴシック" charset="-128"/>
                          <a:cs typeface="ＭＳ Ｐゴシック" charset="-128"/>
                        </a:rPr>
                        <a:t>http://fhir.com/Patient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smtClean="0">
                          <a:solidFill>
                            <a:schemeClr val="tx1"/>
                          </a:solidFill>
                          <a:latin typeface="Franklin Gothic Book" charset="0"/>
                          <a:ea typeface="ＭＳ Ｐゴシック" charset="-128"/>
                          <a:cs typeface="ＭＳ Ｐゴシック" charset="-128"/>
                        </a:rPr>
                        <a:t>/23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smtClean="0">
                          <a:solidFill>
                            <a:schemeClr val="tx1"/>
                          </a:solidFill>
                          <a:latin typeface="Franklin Gothic Book" charset="0"/>
                          <a:ea typeface="ＭＳ Ｐゴシック" charset="-128"/>
                          <a:cs typeface="ＭＳ Ｐゴシック" charset="-128"/>
                        </a:rPr>
                        <a:t>GET, PUT, DELETE</a:t>
                      </a:r>
                    </a:p>
                  </a:txBody>
                  <a:tcPr/>
                </a:tc>
                <a:extLst>
                  <a:ext uri="{0D108BD9-81ED-4DB2-BD59-A6C34878D82A}">
                    <a16:rowId xmlns:a16="http://schemas.microsoft.com/office/drawing/2014/main" val="10003"/>
                  </a:ext>
                </a:extLst>
              </a:tr>
              <a:tr h="720080">
                <a:tc>
                  <a:txBody>
                    <a:bodyPr/>
                    <a:lstStyle/>
                    <a:p>
                      <a:r>
                        <a:rPr kumimoji="0" lang="en-AU" sz="2000" b="1" kern="1200" dirty="0" smtClean="0">
                          <a:solidFill>
                            <a:schemeClr val="tx1"/>
                          </a:solidFill>
                          <a:latin typeface="Franklin Gothic Book" charset="0"/>
                          <a:ea typeface="ＭＳ Ｐゴシック" charset="-128"/>
                          <a:cs typeface="ＭＳ Ｐゴシック" charset="-128"/>
                        </a:rPr>
                        <a:t>[base]/[type]/[id]/$[name]</a:t>
                      </a:r>
                      <a:endParaRPr kumimoji="0" lang="en-AU" sz="2000" b="1" kern="1200" dirty="0">
                        <a:solidFill>
                          <a:schemeClr val="tx1"/>
                        </a:solidFill>
                        <a:latin typeface="Franklin Gothic Book" charset="0"/>
                        <a:ea typeface="ＭＳ Ｐゴシック" charset="-128"/>
                        <a:cs typeface="ＭＳ Ｐゴシック" charset="-128"/>
                      </a:endParaRPr>
                    </a:p>
                  </a:txBody>
                  <a:tcPr/>
                </a:tc>
                <a:tc>
                  <a:txBody>
                    <a:bodyPr/>
                    <a:lstStyle/>
                    <a:p>
                      <a:r>
                        <a:rPr kumimoji="0" lang="en-AU" sz="2000" b="1" kern="1200" dirty="0" smtClean="0">
                          <a:solidFill>
                            <a:schemeClr val="tx1"/>
                          </a:solidFill>
                          <a:latin typeface="Franklin Gothic Book" charset="0"/>
                          <a:ea typeface="ＭＳ Ｐゴシック" charset="-128"/>
                          <a:cs typeface="ＭＳ Ｐゴシック" charset="-128"/>
                        </a:rPr>
                        <a:t>Operation (server action)</a:t>
                      </a:r>
                      <a:endParaRPr kumimoji="0" lang="en-AU" sz="2000" b="1" kern="1200" dirty="0">
                        <a:solidFill>
                          <a:schemeClr val="tx1"/>
                        </a:solidFill>
                        <a:latin typeface="Franklin Gothic Book" charset="0"/>
                        <a:ea typeface="ＭＳ Ｐゴシック" charset="-128"/>
                        <a:cs typeface="ＭＳ Ｐゴシック"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smtClean="0">
                          <a:solidFill>
                            <a:schemeClr val="tx1"/>
                          </a:solidFill>
                          <a:latin typeface="Franklin Gothic Book" charset="0"/>
                          <a:ea typeface="ＭＳ Ｐゴシック" charset="-128"/>
                          <a:cs typeface="ＭＳ Ｐゴシック" charset="-128"/>
                        </a:rPr>
                        <a:t>http://fhir.com/Patient</a:t>
                      </a:r>
                      <a:br>
                        <a:rPr kumimoji="0" lang="en-AU" sz="1600" b="1" kern="1200" dirty="0" smtClean="0">
                          <a:solidFill>
                            <a:schemeClr val="tx1"/>
                          </a:solidFill>
                          <a:latin typeface="Franklin Gothic Book" charset="0"/>
                          <a:ea typeface="ＭＳ Ｐゴシック" charset="-128"/>
                          <a:cs typeface="ＭＳ Ｐゴシック" charset="-128"/>
                        </a:rPr>
                      </a:br>
                      <a:r>
                        <a:rPr kumimoji="0" lang="en-AU" sz="1600" b="1" kern="1200" dirty="0" smtClean="0">
                          <a:solidFill>
                            <a:schemeClr val="tx1"/>
                          </a:solidFill>
                          <a:latin typeface="Franklin Gothic Book" charset="0"/>
                          <a:ea typeface="ＭＳ Ｐゴシック" charset="-128"/>
                          <a:cs typeface="ＭＳ Ｐゴシック" charset="-128"/>
                        </a:rPr>
                        <a:t>/23/$everything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smtClean="0">
                          <a:solidFill>
                            <a:schemeClr val="tx1"/>
                          </a:solidFill>
                          <a:latin typeface="Franklin Gothic Book" charset="0"/>
                          <a:ea typeface="ＭＳ Ｐゴシック" charset="-128"/>
                          <a:cs typeface="ＭＳ Ｐゴシック" charset="-128"/>
                        </a:rPr>
                        <a:t>POST</a:t>
                      </a:r>
                    </a:p>
                  </a:txBody>
                  <a:tcPr/>
                </a:tc>
                <a:extLst>
                  <a:ext uri="{0D108BD9-81ED-4DB2-BD59-A6C34878D82A}">
                    <a16:rowId xmlns:a16="http://schemas.microsoft.com/office/drawing/2014/main" val="10004"/>
                  </a:ext>
                </a:extLst>
              </a:tr>
              <a:tr h="1117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2000" b="1" kern="1200" dirty="0" smtClean="0">
                          <a:solidFill>
                            <a:schemeClr val="tx1"/>
                          </a:solidFill>
                          <a:latin typeface="Franklin Gothic Book" charset="0"/>
                          <a:ea typeface="ＭＳ Ｐゴシック" charset="-128"/>
                          <a:cs typeface="ＭＳ Ｐゴシック" charset="-128"/>
                        </a:rPr>
                        <a:t>[base]/[type]/[id]/_history/[vid]</a:t>
                      </a:r>
                    </a:p>
                  </a:txBody>
                  <a:tcPr/>
                </a:tc>
                <a:tc>
                  <a:txBody>
                    <a:bodyPr/>
                    <a:lstStyle/>
                    <a:p>
                      <a:r>
                        <a:rPr kumimoji="0" lang="en-AU" sz="2000" b="1" kern="1200" baseline="0" dirty="0" smtClean="0">
                          <a:solidFill>
                            <a:schemeClr val="tx1"/>
                          </a:solidFill>
                          <a:latin typeface="Franklin Gothic Book" charset="0"/>
                          <a:ea typeface="ＭＳ Ｐゴシック" charset="-128"/>
                          <a:cs typeface="ＭＳ Ｐゴシック" charset="-128"/>
                        </a:rPr>
                        <a:t>Past version</a:t>
                      </a:r>
                      <a:endParaRPr kumimoji="0" lang="en-AU" sz="2000" b="1" kern="1200" dirty="0">
                        <a:solidFill>
                          <a:schemeClr val="tx1"/>
                        </a:solidFill>
                        <a:latin typeface="Franklin Gothic Book" charset="0"/>
                        <a:ea typeface="ＭＳ Ｐゴシック" charset="-128"/>
                        <a:cs typeface="ＭＳ Ｐゴシック"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smtClean="0">
                          <a:solidFill>
                            <a:schemeClr val="tx1"/>
                          </a:solidFill>
                          <a:latin typeface="Franklin Gothic Book" charset="0"/>
                          <a:ea typeface="ＭＳ Ｐゴシック" charset="-128"/>
                          <a:cs typeface="ＭＳ Ｐゴシック" charset="-128"/>
                        </a:rPr>
                        <a:t>http://fhir.com/Patient/23/_history/2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smtClean="0">
                          <a:solidFill>
                            <a:schemeClr val="tx1"/>
                          </a:solidFill>
                          <a:latin typeface="Franklin Gothic Book" charset="0"/>
                          <a:ea typeface="ＭＳ Ｐゴシック" charset="-128"/>
                          <a:cs typeface="ＭＳ Ｐゴシック" charset="-128"/>
                        </a:rPr>
                        <a:t>GET</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36692422"/>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What’s a Resource?</a:t>
            </a:r>
            <a:endParaRPr lang="en-CA" dirty="0"/>
          </a:p>
        </p:txBody>
      </p:sp>
      <p:sp>
        <p:nvSpPr>
          <p:cNvPr id="9" name="Text Placeholder 8"/>
          <p:cNvSpPr>
            <a:spLocks noGrp="1"/>
          </p:cNvSpPr>
          <p:nvPr>
            <p:ph type="body" idx="1"/>
          </p:nvPr>
        </p:nvSpPr>
        <p:spPr/>
        <p:txBody>
          <a:bodyPr/>
          <a:lstStyle/>
          <a:p>
            <a:r>
              <a:rPr lang="en-US" dirty="0" smtClean="0"/>
              <a:t>Examples</a:t>
            </a:r>
            <a:endParaRPr lang="en-CA" dirty="0"/>
          </a:p>
        </p:txBody>
      </p:sp>
      <p:sp>
        <p:nvSpPr>
          <p:cNvPr id="7" name="Content Placeholder 6"/>
          <p:cNvSpPr>
            <a:spLocks noGrp="1"/>
          </p:cNvSpPr>
          <p:nvPr>
            <p:ph sz="half" idx="2"/>
          </p:nvPr>
        </p:nvSpPr>
        <p:spPr/>
        <p:txBody>
          <a:bodyPr/>
          <a:lstStyle/>
          <a:p>
            <a:r>
              <a:rPr lang="en-US" dirty="0" smtClean="0"/>
              <a:t>Administrative</a:t>
            </a:r>
          </a:p>
          <a:p>
            <a:pPr lvl="1"/>
            <a:r>
              <a:rPr lang="en-US" dirty="0" smtClean="0"/>
              <a:t>Patient, Practitioner, Organization, Location, Coverage, Invoice</a:t>
            </a:r>
          </a:p>
          <a:p>
            <a:r>
              <a:rPr lang="en-US" dirty="0" smtClean="0"/>
              <a:t>Clinical Concepts</a:t>
            </a:r>
          </a:p>
          <a:p>
            <a:pPr lvl="1"/>
            <a:r>
              <a:rPr lang="en-US" dirty="0" smtClean="0"/>
              <a:t>Allergy, Condition, Family History, Care Plan</a:t>
            </a:r>
          </a:p>
          <a:p>
            <a:r>
              <a:rPr lang="en-US" dirty="0" smtClean="0"/>
              <a:t>Infrastructure</a:t>
            </a:r>
          </a:p>
          <a:p>
            <a:pPr lvl="1"/>
            <a:r>
              <a:rPr lang="en-US" dirty="0" smtClean="0"/>
              <a:t>Document, Message, Profile, Conformance</a:t>
            </a:r>
          </a:p>
        </p:txBody>
      </p:sp>
      <p:sp>
        <p:nvSpPr>
          <p:cNvPr id="10" name="Text Placeholder 9"/>
          <p:cNvSpPr>
            <a:spLocks noGrp="1"/>
          </p:cNvSpPr>
          <p:nvPr>
            <p:ph type="body" sz="quarter" idx="3"/>
          </p:nvPr>
        </p:nvSpPr>
        <p:spPr/>
        <p:txBody>
          <a:bodyPr/>
          <a:lstStyle/>
          <a:p>
            <a:r>
              <a:rPr lang="en-US" dirty="0" smtClean="0"/>
              <a:t>Non-examples</a:t>
            </a:r>
            <a:endParaRPr lang="en-CA" dirty="0"/>
          </a:p>
        </p:txBody>
      </p:sp>
      <p:sp>
        <p:nvSpPr>
          <p:cNvPr id="11" name="Content Placeholder 10"/>
          <p:cNvSpPr>
            <a:spLocks noGrp="1"/>
          </p:cNvSpPr>
          <p:nvPr>
            <p:ph sz="quarter" idx="4"/>
          </p:nvPr>
        </p:nvSpPr>
        <p:spPr/>
        <p:txBody>
          <a:bodyPr/>
          <a:lstStyle/>
          <a:p>
            <a:r>
              <a:rPr lang="en-US" dirty="0" smtClean="0"/>
              <a:t>Gender</a:t>
            </a:r>
          </a:p>
          <a:p>
            <a:pPr lvl="1"/>
            <a:r>
              <a:rPr lang="en-US" dirty="0" smtClean="0"/>
              <a:t>Too small</a:t>
            </a:r>
          </a:p>
          <a:p>
            <a:r>
              <a:rPr lang="en-US" dirty="0" smtClean="0"/>
              <a:t>Electronic Health Record </a:t>
            </a:r>
          </a:p>
          <a:p>
            <a:pPr lvl="1"/>
            <a:r>
              <a:rPr lang="en-US" dirty="0" smtClean="0"/>
              <a:t>Too big</a:t>
            </a:r>
          </a:p>
          <a:p>
            <a:r>
              <a:rPr lang="en-US" dirty="0" smtClean="0"/>
              <a:t>Blood Pressure</a:t>
            </a:r>
          </a:p>
          <a:p>
            <a:pPr lvl="1"/>
            <a:r>
              <a:rPr lang="en-US" dirty="0" smtClean="0"/>
              <a:t>Too specific</a:t>
            </a:r>
          </a:p>
          <a:p>
            <a:r>
              <a:rPr lang="en-US" dirty="0" smtClean="0"/>
              <a:t>Intervention</a:t>
            </a:r>
          </a:p>
          <a:p>
            <a:pPr lvl="1"/>
            <a:r>
              <a:rPr lang="en-US" dirty="0" smtClean="0"/>
              <a:t>Too broad</a:t>
            </a:r>
          </a:p>
        </p:txBody>
      </p:sp>
      <p:sp>
        <p:nvSpPr>
          <p:cNvPr id="4" name="Slide Number Placeholder 3"/>
          <p:cNvSpPr>
            <a:spLocks noGrp="1"/>
          </p:cNvSpPr>
          <p:nvPr>
            <p:ph type="sldNum" sz="quarter" idx="4294967295"/>
          </p:nvPr>
        </p:nvSpPr>
        <p:spPr>
          <a:xfrm>
            <a:off x="0" y="6303963"/>
            <a:ext cx="720725" cy="220662"/>
          </a:xfrm>
          <a:prstGeom prst="rect">
            <a:avLst/>
          </a:prstGeom>
        </p:spPr>
        <p:txBody>
          <a:bodyPr/>
          <a:lstStyle/>
          <a:p>
            <a:fld id="{5CC3E5C4-3E2B-40F1-9F2B-C46CEB0C88DF}" type="slidenum">
              <a:rPr lang="en-CA" smtClean="0"/>
              <a:pPr/>
              <a:t>38</a:t>
            </a:fld>
            <a:endParaRPr lang="en-CA" dirty="0"/>
          </a:p>
        </p:txBody>
      </p:sp>
      <p:sp>
        <p:nvSpPr>
          <p:cNvPr id="12" name="TextBox 11"/>
          <p:cNvSpPr txBox="1"/>
          <p:nvPr/>
        </p:nvSpPr>
        <p:spPr>
          <a:xfrm>
            <a:off x="3203848" y="5805264"/>
            <a:ext cx="4896544" cy="707886"/>
          </a:xfrm>
          <a:prstGeom prst="rect">
            <a:avLst/>
          </a:prstGeom>
          <a:noFill/>
        </p:spPr>
        <p:txBody>
          <a:bodyPr wrap="square" rtlCol="0">
            <a:spAutoFit/>
          </a:bodyPr>
          <a:lstStyle/>
          <a:p>
            <a:r>
              <a:rPr lang="en-US" sz="4000" b="1" dirty="0" smtClean="0">
                <a:solidFill>
                  <a:schemeClr val="accent1"/>
                </a:solidFill>
              </a:rPr>
              <a:t>100-150 total - ever</a:t>
            </a:r>
            <a:endParaRPr lang="en-CA" sz="4000" b="1" dirty="0">
              <a:solidFill>
                <a:schemeClr val="accent1"/>
              </a:solidFill>
            </a:endParaRPr>
          </a:p>
        </p:txBody>
      </p:sp>
    </p:spTree>
    <p:extLst>
      <p:ext uri="{BB962C8B-B14F-4D97-AF65-F5344CB8AC3E}">
        <p14:creationId xmlns:p14="http://schemas.microsoft.com/office/powerpoint/2010/main" val="1797951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xEl>
                                              <p:pRg st="4" end="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xEl>
                                              <p:pRg st="6" end="6"/>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6" presetClass="emph" presetSubtype="0" fill="hold" grpId="0" nodeType="clickEffect">
                                  <p:stCondLst>
                                    <p:cond delay="0"/>
                                  </p:stCondLst>
                                  <p:childTnLst>
                                    <p:animEffect transition="out" filter="fade">
                                      <p:cBhvr>
                                        <p:cTn id="48" dur="500" tmFilter="0, 0; .2, .5; .8, .5; 1, 0"/>
                                        <p:tgtEl>
                                          <p:spTgt spid="12"/>
                                        </p:tgtEl>
                                      </p:cBhvr>
                                    </p:animEffect>
                                    <p:animScale>
                                      <p:cBhvr>
                                        <p:cTn id="49"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1" grpId="0" build="p"/>
      <p:bldP spid="12" grpId="0"/>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DSTU Resource List</a:t>
            </a:r>
            <a:endParaRPr lang="en-US" dirty="0"/>
          </a:p>
        </p:txBody>
      </p:sp>
      <p:sp>
        <p:nvSpPr>
          <p:cNvPr id="3" name="Text Placeholder 2"/>
          <p:cNvSpPr>
            <a:spLocks noGrp="1"/>
          </p:cNvSpPr>
          <p:nvPr>
            <p:ph type="body" idx="1"/>
          </p:nvPr>
        </p:nvSpPr>
        <p:spPr/>
        <p:txBody>
          <a:bodyPr/>
          <a:lstStyle/>
          <a:p>
            <a:endParaRPr lang="en-AU"/>
          </a:p>
        </p:txBody>
      </p:sp>
      <p:pic>
        <p:nvPicPr>
          <p:cNvPr id="6" name="Picture 5"/>
          <p:cNvPicPr>
            <a:picLocks noChangeAspect="1"/>
          </p:cNvPicPr>
          <p:nvPr/>
        </p:nvPicPr>
        <p:blipFill rotWithShape="1">
          <a:blip r:embed="rId2" cstate="print"/>
          <a:srcRect l="12201" t="10625" r="31800" b="8526"/>
          <a:stretch/>
        </p:blipFill>
        <p:spPr>
          <a:xfrm>
            <a:off x="348824" y="188640"/>
            <a:ext cx="6583588" cy="6336704"/>
          </a:xfrm>
          <a:prstGeom prst="rect">
            <a:avLst/>
          </a:prstGeom>
        </p:spPr>
      </p:pic>
    </p:spTree>
    <p:extLst>
      <p:ext uri="{BB962C8B-B14F-4D97-AF65-F5344CB8AC3E}">
        <p14:creationId xmlns:p14="http://schemas.microsoft.com/office/powerpoint/2010/main" val="373192763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 Objectives</a:t>
            </a:r>
            <a:endParaRPr lang="en-CA" dirty="0"/>
          </a:p>
        </p:txBody>
      </p:sp>
      <p:sp>
        <p:nvSpPr>
          <p:cNvPr id="3" name="Content Placeholder 2"/>
          <p:cNvSpPr>
            <a:spLocks noGrp="1"/>
          </p:cNvSpPr>
          <p:nvPr>
            <p:ph idx="1"/>
          </p:nvPr>
        </p:nvSpPr>
        <p:spPr/>
        <p:txBody>
          <a:bodyPr/>
          <a:lstStyle/>
          <a:p>
            <a:r>
              <a:rPr lang="en-US" dirty="0" smtClean="0"/>
              <a:t>You should:</a:t>
            </a:r>
          </a:p>
          <a:p>
            <a:pPr lvl="1"/>
            <a:r>
              <a:rPr lang="en-US" dirty="0" smtClean="0"/>
              <a:t>Know where FHIR fits in the broader healthcare landscape, including other HL7 specifications</a:t>
            </a:r>
          </a:p>
          <a:p>
            <a:pPr lvl="1"/>
            <a:r>
              <a:rPr lang="en-US" dirty="0" smtClean="0"/>
              <a:t>Be able to explain what FHIR is to others in your organization</a:t>
            </a:r>
          </a:p>
          <a:p>
            <a:pPr lvl="1"/>
            <a:r>
              <a:rPr lang="en-US" dirty="0" smtClean="0"/>
              <a:t>Be able to evaluate whether and how FHIR is relevant to your organization and within what timelines</a:t>
            </a:r>
          </a:p>
          <a:p>
            <a:pPr lvl="1"/>
            <a:r>
              <a:rPr lang="en-US" dirty="0" smtClean="0"/>
              <a:t>Have a basic picture of what’s happening in the FHIR implementation space right now</a:t>
            </a:r>
          </a:p>
        </p:txBody>
      </p:sp>
      <p:sp>
        <p:nvSpPr>
          <p:cNvPr id="4" name="Slide Number Placeholder 3"/>
          <p:cNvSpPr>
            <a:spLocks noGrp="1"/>
          </p:cNvSpPr>
          <p:nvPr>
            <p:ph type="sldNum" sz="quarter" idx="4"/>
          </p:nvPr>
        </p:nvSpPr>
        <p:spPr/>
        <p:txBody>
          <a:bodyPr/>
          <a:lstStyle/>
          <a:p>
            <a:fld id="{5CC3E5C4-3E2B-40F1-9F2B-C46CEB0C88DF}" type="slidenum">
              <a:rPr lang="en-CA" smtClean="0"/>
              <a:pPr/>
              <a:t>4</a:t>
            </a:fld>
            <a:endParaRPr lang="en-CA" dirty="0"/>
          </a:p>
        </p:txBody>
      </p:sp>
    </p:spTree>
    <p:extLst>
      <p:ext uri="{BB962C8B-B14F-4D97-AF65-F5344CB8AC3E}">
        <p14:creationId xmlns:p14="http://schemas.microsoft.com/office/powerpoint/2010/main" val="365042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srcRect l="3451" t="9052" r="57700" b="31100"/>
          <a:stretch/>
        </p:blipFill>
        <p:spPr>
          <a:xfrm>
            <a:off x="392928" y="305861"/>
            <a:ext cx="5840522" cy="5998374"/>
          </a:xfrm>
          <a:prstGeom prst="rect">
            <a:avLst/>
          </a:prstGeom>
        </p:spPr>
      </p:pic>
      <p:sp>
        <p:nvSpPr>
          <p:cNvPr id="11" name="Rectangle 10"/>
          <p:cNvSpPr/>
          <p:nvPr/>
        </p:nvSpPr>
        <p:spPr>
          <a:xfrm>
            <a:off x="428713" y="1295555"/>
            <a:ext cx="5416056" cy="1173839"/>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dirty="0"/>
          </a:p>
        </p:txBody>
      </p:sp>
      <p:sp>
        <p:nvSpPr>
          <p:cNvPr id="7" name="Text Box 3"/>
          <p:cNvSpPr txBox="1"/>
          <p:nvPr/>
        </p:nvSpPr>
        <p:spPr>
          <a:xfrm>
            <a:off x="6434444" y="1478439"/>
            <a:ext cx="2397336" cy="72008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a:effectLst/>
                <a:ea typeface="Calibri"/>
                <a:cs typeface="Times New Roman"/>
              </a:rPr>
              <a:t>Human Readable </a:t>
            </a:r>
            <a:r>
              <a:rPr lang="en-AU" sz="1600" dirty="0" smtClean="0">
                <a:effectLst/>
                <a:ea typeface="Calibri"/>
                <a:cs typeface="Times New Roman"/>
              </a:rPr>
              <a:t>Summary</a:t>
            </a:r>
            <a:endParaRPr lang="en-AU" sz="1600" dirty="0">
              <a:effectLst/>
              <a:ea typeface="Calibri"/>
              <a:cs typeface="Times New Roman"/>
            </a:endParaRPr>
          </a:p>
        </p:txBody>
      </p:sp>
      <p:cxnSp>
        <p:nvCxnSpPr>
          <p:cNvPr id="8" name="Straight Arrow Connector 7"/>
          <p:cNvCxnSpPr/>
          <p:nvPr/>
        </p:nvCxnSpPr>
        <p:spPr>
          <a:xfrm flipH="1">
            <a:off x="5868144" y="1772816"/>
            <a:ext cx="542925"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Text Box 6"/>
          <p:cNvSpPr txBox="1"/>
          <p:nvPr/>
        </p:nvSpPr>
        <p:spPr>
          <a:xfrm>
            <a:off x="6419171" y="3717032"/>
            <a:ext cx="2401146" cy="1728192"/>
          </a:xfrm>
          <a:prstGeom prst="rect">
            <a:avLst/>
          </a:prstGeom>
          <a:ln>
            <a:solidFill>
              <a:srgbClr val="00B050"/>
            </a:solidFill>
          </a:ln>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a:effectLst/>
                <a:ea typeface="Calibri"/>
                <a:cs typeface="Times New Roman"/>
              </a:rPr>
              <a:t>Standard Data </a:t>
            </a:r>
            <a:br>
              <a:rPr lang="en-AU" sz="1600" dirty="0">
                <a:effectLst/>
                <a:ea typeface="Calibri"/>
                <a:cs typeface="Times New Roman"/>
              </a:rPr>
            </a:br>
            <a:r>
              <a:rPr lang="en-AU" sz="1600" dirty="0">
                <a:effectLst/>
                <a:ea typeface="Calibri"/>
                <a:cs typeface="Times New Roman"/>
              </a:rPr>
              <a:t>Content:</a:t>
            </a:r>
          </a:p>
          <a:p>
            <a:pPr marL="342900" lvl="0" indent="-342900">
              <a:lnSpc>
                <a:spcPct val="115000"/>
              </a:lnSpc>
              <a:spcAft>
                <a:spcPts val="0"/>
              </a:spcAft>
              <a:buFont typeface="Symbol"/>
              <a:buChar char=""/>
            </a:pPr>
            <a:r>
              <a:rPr lang="en-AU" sz="1200" dirty="0">
                <a:effectLst/>
                <a:ea typeface="Calibri"/>
                <a:cs typeface="Times New Roman"/>
              </a:rPr>
              <a:t>MRN</a:t>
            </a:r>
            <a:endParaRPr lang="en-AU" sz="1600" dirty="0">
              <a:effectLst/>
              <a:ea typeface="Calibri"/>
              <a:cs typeface="Times New Roman"/>
            </a:endParaRPr>
          </a:p>
          <a:p>
            <a:pPr marL="342900" lvl="0" indent="-342900">
              <a:lnSpc>
                <a:spcPct val="115000"/>
              </a:lnSpc>
              <a:spcAft>
                <a:spcPts val="0"/>
              </a:spcAft>
              <a:buFont typeface="Symbol"/>
              <a:buChar char=""/>
            </a:pPr>
            <a:r>
              <a:rPr lang="en-AU" sz="1200" dirty="0">
                <a:effectLst/>
                <a:ea typeface="Calibri"/>
                <a:cs typeface="Times New Roman"/>
              </a:rPr>
              <a:t>Name</a:t>
            </a:r>
            <a:endParaRPr lang="en-AU" sz="1600" dirty="0">
              <a:effectLst/>
              <a:ea typeface="Calibri"/>
              <a:cs typeface="Times New Roman"/>
            </a:endParaRPr>
          </a:p>
          <a:p>
            <a:pPr marL="342900" lvl="0" indent="-342900">
              <a:lnSpc>
                <a:spcPct val="115000"/>
              </a:lnSpc>
              <a:spcAft>
                <a:spcPts val="0"/>
              </a:spcAft>
              <a:buFont typeface="Symbol"/>
              <a:buChar char=""/>
            </a:pPr>
            <a:r>
              <a:rPr lang="en-AU" sz="1200" dirty="0">
                <a:effectLst/>
                <a:ea typeface="Calibri"/>
                <a:cs typeface="Times New Roman"/>
              </a:rPr>
              <a:t>Gender</a:t>
            </a:r>
            <a:endParaRPr lang="en-AU" sz="1600" dirty="0">
              <a:effectLst/>
              <a:ea typeface="Calibri"/>
              <a:cs typeface="Times New Roman"/>
            </a:endParaRPr>
          </a:p>
          <a:p>
            <a:pPr marL="342900" lvl="0" indent="-342900">
              <a:lnSpc>
                <a:spcPct val="115000"/>
              </a:lnSpc>
              <a:spcAft>
                <a:spcPts val="0"/>
              </a:spcAft>
              <a:buFont typeface="Symbol"/>
              <a:buChar char=""/>
            </a:pPr>
            <a:r>
              <a:rPr lang="en-AU" sz="1200" dirty="0">
                <a:effectLst/>
                <a:ea typeface="Calibri"/>
                <a:cs typeface="Times New Roman"/>
              </a:rPr>
              <a:t>Date of Birth</a:t>
            </a:r>
            <a:endParaRPr lang="en-AU" sz="1600" dirty="0">
              <a:effectLst/>
              <a:ea typeface="Calibri"/>
              <a:cs typeface="Times New Roman"/>
            </a:endParaRPr>
          </a:p>
          <a:p>
            <a:pPr marL="342900" lvl="0" indent="-342900">
              <a:lnSpc>
                <a:spcPct val="115000"/>
              </a:lnSpc>
              <a:spcAft>
                <a:spcPts val="1000"/>
              </a:spcAft>
              <a:buFont typeface="Symbol"/>
              <a:buChar char=""/>
            </a:pPr>
            <a:r>
              <a:rPr lang="en-AU" sz="1200" dirty="0">
                <a:effectLst/>
                <a:ea typeface="Calibri"/>
                <a:cs typeface="Times New Roman"/>
              </a:rPr>
              <a:t>Provider</a:t>
            </a:r>
            <a:endParaRPr lang="en-AU" sz="1600" dirty="0">
              <a:effectLst/>
              <a:ea typeface="Calibri"/>
              <a:cs typeface="Times New Roman"/>
            </a:endParaRPr>
          </a:p>
        </p:txBody>
      </p:sp>
      <p:cxnSp>
        <p:nvCxnSpPr>
          <p:cNvPr id="10" name="Straight Arrow Connector 9"/>
          <p:cNvCxnSpPr/>
          <p:nvPr/>
        </p:nvCxnSpPr>
        <p:spPr>
          <a:xfrm flipH="1">
            <a:off x="5844769" y="4653136"/>
            <a:ext cx="543560" cy="0"/>
          </a:xfrm>
          <a:prstGeom prst="straightConnector1">
            <a:avLst/>
          </a:prstGeom>
          <a:ln w="28575">
            <a:solidFill>
              <a:srgbClr val="00B050"/>
            </a:solidFill>
            <a:tailEnd type="arrow"/>
          </a:ln>
        </p:spPr>
        <p:style>
          <a:lnRef idx="1">
            <a:schemeClr val="accent3"/>
          </a:lnRef>
          <a:fillRef idx="0">
            <a:schemeClr val="accent3"/>
          </a:fillRef>
          <a:effectRef idx="0">
            <a:schemeClr val="accent3"/>
          </a:effectRef>
          <a:fontRef idx="minor">
            <a:schemeClr val="tx1"/>
          </a:fontRef>
        </p:style>
      </p:cxnSp>
      <p:sp>
        <p:nvSpPr>
          <p:cNvPr id="12" name="Rectangle 11"/>
          <p:cNvSpPr/>
          <p:nvPr/>
        </p:nvSpPr>
        <p:spPr>
          <a:xfrm>
            <a:off x="428713" y="3212976"/>
            <a:ext cx="5439431" cy="2880320"/>
          </a:xfrm>
          <a:prstGeom prst="rect">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a:p>
        </p:txBody>
      </p:sp>
      <p:sp>
        <p:nvSpPr>
          <p:cNvPr id="13" name="Rectangle 12"/>
          <p:cNvSpPr/>
          <p:nvPr/>
        </p:nvSpPr>
        <p:spPr>
          <a:xfrm>
            <a:off x="419541" y="2517149"/>
            <a:ext cx="5416056" cy="648072"/>
          </a:xfrm>
          <a:prstGeom prst="rect">
            <a:avLst/>
          </a:prstGeom>
          <a:solidFill>
            <a:schemeClr val="accent6">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a:p>
        </p:txBody>
      </p:sp>
      <p:sp>
        <p:nvSpPr>
          <p:cNvPr id="14" name="Text Box 10"/>
          <p:cNvSpPr txBox="1"/>
          <p:nvPr/>
        </p:nvSpPr>
        <p:spPr>
          <a:xfrm>
            <a:off x="6419171" y="2511255"/>
            <a:ext cx="2401146" cy="657225"/>
          </a:xfrm>
          <a:prstGeom prst="rect">
            <a:avLst/>
          </a:prstGeom>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smtClean="0">
                <a:solidFill>
                  <a:schemeClr val="tx1"/>
                </a:solidFill>
                <a:effectLst/>
                <a:ea typeface="Calibri"/>
                <a:cs typeface="Times New Roman"/>
              </a:rPr>
              <a:t>Extension </a:t>
            </a:r>
            <a:r>
              <a:rPr lang="en-AU" sz="1600" dirty="0">
                <a:solidFill>
                  <a:schemeClr val="tx1"/>
                </a:solidFill>
                <a:effectLst/>
                <a:ea typeface="Calibri"/>
                <a:cs typeface="Times New Roman"/>
              </a:rPr>
              <a:t>with reference to its definition</a:t>
            </a:r>
          </a:p>
        </p:txBody>
      </p:sp>
      <p:cxnSp>
        <p:nvCxnSpPr>
          <p:cNvPr id="15" name="Straight Arrow Connector 14"/>
          <p:cNvCxnSpPr/>
          <p:nvPr/>
        </p:nvCxnSpPr>
        <p:spPr>
          <a:xfrm flipH="1">
            <a:off x="5847309" y="2832785"/>
            <a:ext cx="541020" cy="4576"/>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sp>
        <p:nvSpPr>
          <p:cNvPr id="16" name="Rectangle 15"/>
          <p:cNvSpPr/>
          <p:nvPr/>
        </p:nvSpPr>
        <p:spPr>
          <a:xfrm>
            <a:off x="428713" y="497697"/>
            <a:ext cx="5416056" cy="750104"/>
          </a:xfrm>
          <a:prstGeom prst="rect">
            <a:avLst/>
          </a:prstGeom>
          <a:solidFill>
            <a:srgbClr val="00B0F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dirty="0"/>
          </a:p>
        </p:txBody>
      </p:sp>
      <p:sp>
        <p:nvSpPr>
          <p:cNvPr id="17" name="Text Box 3"/>
          <p:cNvSpPr txBox="1"/>
          <p:nvPr/>
        </p:nvSpPr>
        <p:spPr>
          <a:xfrm>
            <a:off x="6434444" y="680580"/>
            <a:ext cx="2397336" cy="460144"/>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smtClean="0">
                <a:effectLst/>
                <a:ea typeface="Calibri"/>
                <a:cs typeface="Times New Roman"/>
              </a:rPr>
              <a:t>Identity &amp; Metadata</a:t>
            </a:r>
            <a:endParaRPr lang="en-AU" sz="1600" dirty="0">
              <a:effectLst/>
              <a:ea typeface="Calibri"/>
              <a:cs typeface="Times New Roman"/>
            </a:endParaRPr>
          </a:p>
        </p:txBody>
      </p:sp>
      <p:cxnSp>
        <p:nvCxnSpPr>
          <p:cNvPr id="18" name="Straight Arrow Connector 17"/>
          <p:cNvCxnSpPr/>
          <p:nvPr/>
        </p:nvCxnSpPr>
        <p:spPr>
          <a:xfrm flipH="1">
            <a:off x="5868145" y="974957"/>
            <a:ext cx="542925"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9961393"/>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Resource Definitions</a:t>
            </a:r>
            <a:endParaRPr lang="en-AU" dirty="0"/>
          </a:p>
        </p:txBody>
      </p:sp>
      <p:pic>
        <p:nvPicPr>
          <p:cNvPr id="5" name="Content Placeholder 4"/>
          <p:cNvPicPr>
            <a:picLocks noGrp="1" noChangeAspect="1"/>
          </p:cNvPicPr>
          <p:nvPr>
            <p:ph idx="1"/>
          </p:nvPr>
        </p:nvPicPr>
        <p:blipFill rotWithShape="1">
          <a:blip r:embed="rId2" cstate="print"/>
          <a:srcRect l="12495" t="19647" r="32855" b="4808"/>
          <a:stretch/>
        </p:blipFill>
        <p:spPr>
          <a:xfrm>
            <a:off x="603250" y="1700807"/>
            <a:ext cx="5120878" cy="4719241"/>
          </a:xfrm>
          <a:prstGeom prst="rect">
            <a:avLst/>
          </a:prstGeom>
        </p:spPr>
      </p:pic>
    </p:spTree>
    <p:extLst>
      <p:ext uri="{BB962C8B-B14F-4D97-AF65-F5344CB8AC3E}">
        <p14:creationId xmlns:p14="http://schemas.microsoft.com/office/powerpoint/2010/main" val="3041863516"/>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Resource Definitions</a:t>
            </a:r>
            <a:endParaRPr lang="en-AU" dirty="0"/>
          </a:p>
        </p:txBody>
      </p:sp>
      <p:pic>
        <p:nvPicPr>
          <p:cNvPr id="6" name="Content Placeholder 5"/>
          <p:cNvPicPr>
            <a:picLocks noGrp="1" noChangeAspect="1"/>
          </p:cNvPicPr>
          <p:nvPr>
            <p:ph idx="1"/>
          </p:nvPr>
        </p:nvPicPr>
        <p:blipFill rotWithShape="1">
          <a:blip r:embed="rId2" cstate="print"/>
          <a:srcRect l="12495" t="14824" r="46785" b="44992"/>
          <a:stretch/>
        </p:blipFill>
        <p:spPr>
          <a:xfrm>
            <a:off x="755576" y="1844823"/>
            <a:ext cx="6624736" cy="4358379"/>
          </a:xfrm>
          <a:prstGeom prst="rect">
            <a:avLst/>
          </a:prstGeom>
        </p:spPr>
      </p:pic>
    </p:spTree>
    <p:extLst>
      <p:ext uri="{BB962C8B-B14F-4D97-AF65-F5344CB8AC3E}">
        <p14:creationId xmlns:p14="http://schemas.microsoft.com/office/powerpoint/2010/main" val="1335161089"/>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Resource Definitions</a:t>
            </a:r>
            <a:endParaRPr lang="en-AU" dirty="0"/>
          </a:p>
        </p:txBody>
      </p:sp>
      <p:pic>
        <p:nvPicPr>
          <p:cNvPr id="6" name="Content Placeholder 5"/>
          <p:cNvPicPr>
            <a:picLocks noGrp="1" noChangeAspect="1"/>
          </p:cNvPicPr>
          <p:nvPr>
            <p:ph idx="1"/>
          </p:nvPr>
        </p:nvPicPr>
        <p:blipFill rotWithShape="1">
          <a:blip r:embed="rId2" cstate="print"/>
          <a:srcRect l="12495" t="19646" r="41427" b="22489"/>
          <a:stretch/>
        </p:blipFill>
        <p:spPr>
          <a:xfrm>
            <a:off x="251520" y="332656"/>
            <a:ext cx="7310812" cy="6120679"/>
          </a:xfrm>
          <a:prstGeom prst="rect">
            <a:avLst/>
          </a:prstGeom>
        </p:spPr>
      </p:pic>
    </p:spTree>
    <p:extLst>
      <p:ext uri="{BB962C8B-B14F-4D97-AF65-F5344CB8AC3E}">
        <p14:creationId xmlns:p14="http://schemas.microsoft.com/office/powerpoint/2010/main" val="1744403363"/>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Resource Definitions</a:t>
            </a:r>
            <a:endParaRPr lang="en-AU" dirty="0"/>
          </a:p>
        </p:txBody>
      </p:sp>
      <p:sp>
        <p:nvSpPr>
          <p:cNvPr id="4" name="Slide Number Placeholder 3"/>
          <p:cNvSpPr>
            <a:spLocks noGrp="1"/>
          </p:cNvSpPr>
          <p:nvPr>
            <p:ph type="sldNum" sz="quarter" idx="4294967295"/>
          </p:nvPr>
        </p:nvSpPr>
        <p:spPr>
          <a:xfrm>
            <a:off x="146050" y="6210300"/>
            <a:ext cx="457200" cy="457200"/>
          </a:xfrm>
          <a:prstGeom prst="ellipse">
            <a:avLst/>
          </a:prstGeom>
        </p:spPr>
        <p:txBody>
          <a:bodyPr/>
          <a:lstStyle/>
          <a:p>
            <a:pPr>
              <a:defRPr/>
            </a:pPr>
            <a:fld id="{7BA541E5-6822-8543-9807-26155EA309BB}" type="slidenum">
              <a:rPr lang="en-US" smtClean="0"/>
              <a:pPr>
                <a:defRPr/>
              </a:pPr>
              <a:t>44</a:t>
            </a:fld>
            <a:endParaRPr lang="en-US" dirty="0"/>
          </a:p>
        </p:txBody>
      </p:sp>
      <p:pic>
        <p:nvPicPr>
          <p:cNvPr id="6" name="Content Placeholder 5"/>
          <p:cNvPicPr>
            <a:picLocks noGrp="1" noChangeAspect="1"/>
          </p:cNvPicPr>
          <p:nvPr>
            <p:ph idx="1"/>
          </p:nvPr>
        </p:nvPicPr>
        <p:blipFill rotWithShape="1">
          <a:blip r:embed="rId2" cstate="print"/>
          <a:srcRect l="12495" t="19646" r="41427" b="6416"/>
          <a:stretch/>
        </p:blipFill>
        <p:spPr>
          <a:xfrm>
            <a:off x="251520" y="297960"/>
            <a:ext cx="6624736" cy="7086926"/>
          </a:xfrm>
          <a:prstGeom prst="rect">
            <a:avLst/>
          </a:prstGeom>
        </p:spPr>
      </p:pic>
    </p:spTree>
    <p:extLst>
      <p:ext uri="{BB962C8B-B14F-4D97-AF65-F5344CB8AC3E}">
        <p14:creationId xmlns:p14="http://schemas.microsoft.com/office/powerpoint/2010/main" val="2106414780"/>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resources?</a:t>
            </a:r>
            <a:endParaRPr lang="en-CA" dirty="0"/>
          </a:p>
        </p:txBody>
      </p:sp>
      <p:sp>
        <p:nvSpPr>
          <p:cNvPr id="5" name="Content Placeholder 4"/>
          <p:cNvSpPr>
            <a:spLocks noGrp="1"/>
          </p:cNvSpPr>
          <p:nvPr>
            <p:ph idx="1"/>
          </p:nvPr>
        </p:nvSpPr>
        <p:spPr/>
        <p:txBody>
          <a:bodyPr/>
          <a:lstStyle/>
          <a:p>
            <a:r>
              <a:rPr lang="en-US" dirty="0" smtClean="0"/>
              <a:t>Increases re-use</a:t>
            </a:r>
          </a:p>
          <a:p>
            <a:pPr lvl="1"/>
            <a:r>
              <a:rPr lang="en-US" dirty="0" smtClean="0"/>
              <a:t>Can use the same resource structures (and profiles on them) in many solutions</a:t>
            </a:r>
          </a:p>
          <a:p>
            <a:r>
              <a:rPr lang="en-US" dirty="0" smtClean="0"/>
              <a:t>Lighter-weight communication</a:t>
            </a:r>
          </a:p>
          <a:p>
            <a:pPr lvl="1"/>
            <a:r>
              <a:rPr lang="en-US" dirty="0" smtClean="0"/>
              <a:t>Can point to resources “by reference” rather than sending all data</a:t>
            </a:r>
          </a:p>
          <a:p>
            <a:r>
              <a:rPr lang="en-US" dirty="0" smtClean="0"/>
              <a:t>Aligns well with how data is stored</a:t>
            </a:r>
          </a:p>
        </p:txBody>
      </p:sp>
      <p:sp>
        <p:nvSpPr>
          <p:cNvPr id="2" name="Slide Number Placeholder 1"/>
          <p:cNvSpPr>
            <a:spLocks noGrp="1"/>
          </p:cNvSpPr>
          <p:nvPr>
            <p:ph type="sldNum" sz="quarter" idx="4"/>
          </p:nvPr>
        </p:nvSpPr>
        <p:spPr/>
        <p:txBody>
          <a:bodyPr/>
          <a:lstStyle/>
          <a:p>
            <a:fld id="{5CC3E5C4-3E2B-40F1-9F2B-C46CEB0C88DF}" type="slidenum">
              <a:rPr lang="en-CA" smtClean="0"/>
              <a:pPr/>
              <a:t>45</a:t>
            </a:fld>
            <a:endParaRPr lang="en-CA" dirty="0"/>
          </a:p>
        </p:txBody>
      </p:sp>
    </p:spTree>
    <p:extLst>
      <p:ext uri="{BB962C8B-B14F-4D97-AF65-F5344CB8AC3E}">
        <p14:creationId xmlns:p14="http://schemas.microsoft.com/office/powerpoint/2010/main" val="310893351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in a resource definition?</a:t>
            </a:r>
            <a:endParaRPr lang="en-CA" dirty="0"/>
          </a:p>
        </p:txBody>
      </p:sp>
      <p:sp>
        <p:nvSpPr>
          <p:cNvPr id="3" name="Content Placeholder 2"/>
          <p:cNvSpPr>
            <a:spLocks noGrp="1"/>
          </p:cNvSpPr>
          <p:nvPr>
            <p:ph idx="1"/>
          </p:nvPr>
        </p:nvSpPr>
        <p:spPr/>
        <p:txBody>
          <a:bodyPr/>
          <a:lstStyle/>
          <a:p>
            <a:r>
              <a:rPr lang="en-US" sz="2800" dirty="0" smtClean="0"/>
              <a:t>Each resource defines:</a:t>
            </a:r>
          </a:p>
          <a:p>
            <a:pPr lvl="1"/>
            <a:r>
              <a:rPr lang="en-US" sz="2400" dirty="0" smtClean="0"/>
              <a:t>What elements are part of “core”</a:t>
            </a:r>
          </a:p>
          <a:p>
            <a:pPr lvl="1"/>
            <a:r>
              <a:rPr lang="en-US" sz="2400" dirty="0" smtClean="0"/>
              <a:t>Names</a:t>
            </a:r>
          </a:p>
          <a:p>
            <a:pPr lvl="1"/>
            <a:r>
              <a:rPr lang="en-US" sz="2400" dirty="0" smtClean="0"/>
              <a:t>Definitions</a:t>
            </a:r>
          </a:p>
          <a:p>
            <a:pPr lvl="1"/>
            <a:r>
              <a:rPr lang="en-US" sz="2400" dirty="0" smtClean="0"/>
              <a:t>Cardinality</a:t>
            </a:r>
          </a:p>
          <a:p>
            <a:pPr lvl="1"/>
            <a:r>
              <a:rPr lang="en-US" sz="2400" dirty="0" smtClean="0"/>
              <a:t>Code lists</a:t>
            </a:r>
          </a:p>
          <a:p>
            <a:pPr lvl="1"/>
            <a:r>
              <a:rPr lang="en-US" sz="2400" dirty="0" smtClean="0"/>
              <a:t>Mappings (to RIM, v2 and other specs)</a:t>
            </a:r>
          </a:p>
          <a:p>
            <a:pPr lvl="1"/>
            <a:r>
              <a:rPr lang="en-US" sz="2400" dirty="0" smtClean="0"/>
              <a:t>Constraints</a:t>
            </a:r>
          </a:p>
          <a:p>
            <a:r>
              <a:rPr lang="en-US" sz="2800" dirty="0" smtClean="0"/>
              <a:t>All in a computable form</a:t>
            </a:r>
          </a:p>
          <a:p>
            <a:pPr lvl="1"/>
            <a:r>
              <a:rPr lang="en-US" sz="2400" dirty="0" smtClean="0"/>
              <a:t>Create spec, schemas, reference implementations</a:t>
            </a:r>
          </a:p>
        </p:txBody>
      </p:sp>
      <p:sp>
        <p:nvSpPr>
          <p:cNvPr id="4" name="Slide Number Placeholder 3"/>
          <p:cNvSpPr>
            <a:spLocks noGrp="1"/>
          </p:cNvSpPr>
          <p:nvPr>
            <p:ph type="sldNum" sz="quarter" idx="4"/>
          </p:nvPr>
        </p:nvSpPr>
        <p:spPr/>
        <p:txBody>
          <a:bodyPr/>
          <a:lstStyle/>
          <a:p>
            <a:fld id="{5CC3E5C4-3E2B-40F1-9F2B-C46CEB0C88DF}" type="slidenum">
              <a:rPr lang="en-CA" smtClean="0"/>
              <a:pPr/>
              <a:t>46</a:t>
            </a:fld>
            <a:endParaRPr lang="en-CA" dirty="0"/>
          </a:p>
        </p:txBody>
      </p:sp>
    </p:spTree>
    <p:extLst>
      <p:ext uri="{BB962C8B-B14F-4D97-AF65-F5344CB8AC3E}">
        <p14:creationId xmlns:p14="http://schemas.microsoft.com/office/powerpoint/2010/main" val="159216993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(FHIR home)</a:t>
            </a:r>
            <a:endParaRPr lang="en-CA" dirty="0"/>
          </a:p>
        </p:txBody>
      </p:sp>
      <p:pic>
        <p:nvPicPr>
          <p:cNvPr id="1028" name="Picture 4"/>
          <p:cNvPicPr>
            <a:picLocks noChangeAspect="1" noChangeArrowheads="1"/>
          </p:cNvPicPr>
          <p:nvPr/>
        </p:nvPicPr>
        <p:blipFill>
          <a:blip r:embed="rId3" cstate="print"/>
          <a:srcRect/>
          <a:stretch>
            <a:fillRect/>
          </a:stretch>
        </p:blipFill>
        <p:spPr bwMode="auto">
          <a:xfrm>
            <a:off x="927024" y="260647"/>
            <a:ext cx="7272808" cy="6263249"/>
          </a:xfrm>
          <a:prstGeom prst="rect">
            <a:avLst/>
          </a:prstGeom>
          <a:noFill/>
          <a:ln w="9525">
            <a:noFill/>
            <a:miter lim="800000"/>
            <a:headEnd/>
            <a:tailEnd/>
          </a:ln>
        </p:spPr>
      </p:pic>
      <p:sp>
        <p:nvSpPr>
          <p:cNvPr id="2" name="Slide Number Placeholder 1"/>
          <p:cNvSpPr>
            <a:spLocks noGrp="1"/>
          </p:cNvSpPr>
          <p:nvPr>
            <p:ph type="sldNum" sz="quarter" idx="4"/>
          </p:nvPr>
        </p:nvSpPr>
        <p:spPr/>
        <p:txBody>
          <a:bodyPr/>
          <a:lstStyle/>
          <a:p>
            <a:fld id="{5CC3E5C4-3E2B-40F1-9F2B-C46CEB0C88DF}" type="slidenum">
              <a:rPr lang="en-CA" smtClean="0"/>
              <a:pPr/>
              <a:t>47</a:t>
            </a:fld>
            <a:endParaRPr lang="en-CA" dirty="0"/>
          </a:p>
        </p:txBody>
      </p:sp>
      <p:sp>
        <p:nvSpPr>
          <p:cNvPr id="7" name="Rectangle 6"/>
          <p:cNvSpPr/>
          <p:nvPr/>
        </p:nvSpPr>
        <p:spPr bwMode="auto">
          <a:xfrm>
            <a:off x="4139952" y="4293096"/>
            <a:ext cx="1872208" cy="1296144"/>
          </a:xfrm>
          <a:prstGeom prst="rect">
            <a:avLst/>
          </a:prstGeom>
          <a:solidFill>
            <a:srgbClr val="00B050">
              <a:alpha val="25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9" name="TextBox 8"/>
          <p:cNvSpPr txBox="1"/>
          <p:nvPr/>
        </p:nvSpPr>
        <p:spPr>
          <a:xfrm>
            <a:off x="2771800" y="1052736"/>
            <a:ext cx="3320091" cy="769441"/>
          </a:xfrm>
          <a:prstGeom prst="rect">
            <a:avLst/>
          </a:prstGeom>
          <a:noFill/>
        </p:spPr>
        <p:txBody>
          <a:bodyPr wrap="square" rtlCol="0">
            <a:spAutoFit/>
          </a:bodyPr>
          <a:lstStyle/>
          <a:p>
            <a:pPr algn="ctr"/>
            <a:r>
              <a:rPr lang="en-US" sz="4400" b="1" dirty="0" smtClean="0">
                <a:solidFill>
                  <a:srgbClr val="FF0000"/>
                </a:solidFill>
              </a:rPr>
              <a:t>hl7.org/</a:t>
            </a:r>
            <a:r>
              <a:rPr lang="en-US" sz="4400" b="1" dirty="0" err="1" smtClean="0">
                <a:solidFill>
                  <a:srgbClr val="FF0000"/>
                </a:solidFill>
              </a:rPr>
              <a:t>fhir</a:t>
            </a:r>
            <a:endParaRPr lang="en-CA" sz="4400" b="1" dirty="0">
              <a:solidFill>
                <a:srgbClr val="FF0000"/>
              </a:solidFill>
            </a:endParaRPr>
          </a:p>
        </p:txBody>
      </p:sp>
      <p:pic>
        <p:nvPicPr>
          <p:cNvPr id="1030" name="Picture 6"/>
          <p:cNvPicPr>
            <a:picLocks noChangeAspect="1" noChangeArrowheads="1"/>
          </p:cNvPicPr>
          <p:nvPr/>
        </p:nvPicPr>
        <p:blipFill>
          <a:blip r:embed="rId4" cstate="print"/>
          <a:srcRect/>
          <a:stretch>
            <a:fillRect/>
          </a:stretch>
        </p:blipFill>
        <p:spPr bwMode="auto">
          <a:xfrm>
            <a:off x="6084168" y="2636912"/>
            <a:ext cx="2786024" cy="1800200"/>
          </a:xfrm>
          <a:prstGeom prst="rect">
            <a:avLst/>
          </a:prstGeom>
          <a:noFill/>
          <a:ln w="9525">
            <a:noFill/>
            <a:miter lim="800000"/>
            <a:headEnd/>
            <a:tailEnd/>
          </a:ln>
        </p:spPr>
      </p:pic>
    </p:spTree>
    <p:extLst>
      <p:ext uri="{BB962C8B-B14F-4D97-AF65-F5344CB8AC3E}">
        <p14:creationId xmlns:p14="http://schemas.microsoft.com/office/powerpoint/2010/main" val="150720786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Outline</a:t>
            </a:r>
            <a:endParaRPr lang="en-CA" dirty="0"/>
          </a:p>
        </p:txBody>
      </p:sp>
      <p:sp>
        <p:nvSpPr>
          <p:cNvPr id="5" name="Text Placeholder 4"/>
          <p:cNvSpPr>
            <a:spLocks noGrp="1"/>
          </p:cNvSpPr>
          <p:nvPr>
            <p:ph type="body" idx="1"/>
          </p:nvPr>
        </p:nvSpPr>
        <p:spPr/>
        <p:txBody>
          <a:bodyPr/>
          <a:lstStyle/>
          <a:p>
            <a:r>
              <a:rPr lang="en-CA" dirty="0" smtClean="0"/>
              <a:t>Monday</a:t>
            </a:r>
            <a:endParaRPr lang="en-CA" dirty="0"/>
          </a:p>
        </p:txBody>
      </p:sp>
      <p:sp>
        <p:nvSpPr>
          <p:cNvPr id="6" name="Content Placeholder 5"/>
          <p:cNvSpPr>
            <a:spLocks noGrp="1"/>
          </p:cNvSpPr>
          <p:nvPr>
            <p:ph sz="half" idx="2"/>
          </p:nvPr>
        </p:nvSpPr>
        <p:spPr/>
        <p:txBody>
          <a:bodyPr/>
          <a:lstStyle/>
          <a:p>
            <a:r>
              <a:rPr lang="en-CA" dirty="0" smtClean="0"/>
              <a:t>Why FHIR?</a:t>
            </a:r>
          </a:p>
          <a:p>
            <a:r>
              <a:rPr lang="en-CA" dirty="0" smtClean="0"/>
              <a:t>What makes FHIR different?</a:t>
            </a:r>
          </a:p>
          <a:p>
            <a:pPr lvl="1"/>
            <a:r>
              <a:rPr lang="en-CA" dirty="0" smtClean="0"/>
              <a:t>Core principles</a:t>
            </a:r>
          </a:p>
          <a:p>
            <a:r>
              <a:rPr lang="en-CA" dirty="0" smtClean="0"/>
              <a:t>FHIR Resources</a:t>
            </a:r>
          </a:p>
          <a:p>
            <a:r>
              <a:rPr lang="en-CA" dirty="0" smtClean="0"/>
              <a:t>Power of an interface</a:t>
            </a:r>
            <a:endParaRPr lang="en-CA" dirty="0"/>
          </a:p>
        </p:txBody>
      </p:sp>
      <p:sp>
        <p:nvSpPr>
          <p:cNvPr id="7" name="Text Placeholder 6"/>
          <p:cNvSpPr>
            <a:spLocks noGrp="1"/>
          </p:cNvSpPr>
          <p:nvPr>
            <p:ph type="body" sz="quarter" idx="3"/>
          </p:nvPr>
        </p:nvSpPr>
        <p:spPr/>
        <p:txBody>
          <a:bodyPr/>
          <a:lstStyle/>
          <a:p>
            <a:r>
              <a:rPr lang="en-CA" dirty="0" smtClean="0"/>
              <a:t>Tuesday</a:t>
            </a:r>
            <a:endParaRPr lang="en-CA" dirty="0"/>
          </a:p>
        </p:txBody>
      </p:sp>
      <p:sp>
        <p:nvSpPr>
          <p:cNvPr id="8" name="Content Placeholder 7"/>
          <p:cNvSpPr>
            <a:spLocks noGrp="1"/>
          </p:cNvSpPr>
          <p:nvPr>
            <p:ph sz="quarter" idx="4"/>
          </p:nvPr>
        </p:nvSpPr>
        <p:spPr/>
        <p:txBody>
          <a:bodyPr/>
          <a:lstStyle/>
          <a:p>
            <a:r>
              <a:rPr lang="en-CA" dirty="0" smtClean="0"/>
              <a:t>How does FHIR Compare?</a:t>
            </a:r>
          </a:p>
          <a:p>
            <a:r>
              <a:rPr lang="en-CA" dirty="0" smtClean="0"/>
              <a:t>FHIR Status</a:t>
            </a:r>
          </a:p>
          <a:p>
            <a:r>
              <a:rPr lang="en-CA" dirty="0" smtClean="0"/>
              <a:t>Where is FHIR being used?</a:t>
            </a:r>
          </a:p>
          <a:p>
            <a:r>
              <a:rPr lang="en-CA" dirty="0" smtClean="0"/>
              <a:t>Risks &amp; Next steps</a:t>
            </a:r>
            <a:endParaRPr lang="en-CA" dirty="0"/>
          </a:p>
        </p:txBody>
      </p:sp>
      <p:sp>
        <p:nvSpPr>
          <p:cNvPr id="4" name="Slide Number Placeholder 3"/>
          <p:cNvSpPr>
            <a:spLocks noGrp="1"/>
          </p:cNvSpPr>
          <p:nvPr>
            <p:ph type="sldNum" sz="quarter" idx="4294967295"/>
          </p:nvPr>
        </p:nvSpPr>
        <p:spPr>
          <a:xfrm>
            <a:off x="0" y="6303963"/>
            <a:ext cx="720725" cy="220662"/>
          </a:xfrm>
          <a:prstGeom prst="rect">
            <a:avLst/>
          </a:prstGeom>
        </p:spPr>
        <p:txBody>
          <a:bodyPr/>
          <a:lstStyle/>
          <a:p>
            <a:fld id="{5CC3E5C4-3E2B-40F1-9F2B-C46CEB0C88DF}" type="slidenum">
              <a:rPr lang="en-CA" smtClean="0"/>
              <a:pPr/>
              <a:t>48</a:t>
            </a:fld>
            <a:endParaRPr lang="en-CA" dirty="0"/>
          </a:p>
        </p:txBody>
      </p:sp>
    </p:spTree>
    <p:extLst>
      <p:ext uri="{BB962C8B-B14F-4D97-AF65-F5344CB8AC3E}">
        <p14:creationId xmlns:p14="http://schemas.microsoft.com/office/powerpoint/2010/main" val="45825736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Questions?</a:t>
            </a:r>
            <a:endParaRPr lang="en-AU" dirty="0"/>
          </a:p>
        </p:txBody>
      </p:sp>
      <p:sp>
        <p:nvSpPr>
          <p:cNvPr id="3" name="Content Placeholder 2"/>
          <p:cNvSpPr>
            <a:spLocks noGrp="1"/>
          </p:cNvSpPr>
          <p:nvPr>
            <p:ph idx="1"/>
          </p:nvPr>
        </p:nvSpPr>
        <p:spPr/>
        <p:txBody>
          <a:bodyPr/>
          <a:lstStyle/>
          <a:p>
            <a:pPr>
              <a:buNone/>
            </a:pPr>
            <a:r>
              <a:rPr lang="en-AU" sz="2800" dirty="0" smtClean="0">
                <a:hlinkClick r:id="rId2"/>
              </a:rPr>
              <a:t>http://hl7.org/fhir</a:t>
            </a:r>
            <a:r>
              <a:rPr lang="en-AU" sz="2800" dirty="0" smtClean="0"/>
              <a:t>	    	   </a:t>
            </a:r>
            <a:r>
              <a:rPr lang="en-AU" sz="2800" dirty="0" smtClean="0">
                <a:hlinkClick r:id="rId3"/>
              </a:rPr>
              <a:t>lmckenzie@gevityinc.com</a:t>
            </a:r>
            <a:r>
              <a:rPr lang="en-AU" sz="2800" dirty="0" smtClean="0"/>
              <a:t> </a:t>
            </a:r>
          </a:p>
        </p:txBody>
      </p:sp>
      <p:sp>
        <p:nvSpPr>
          <p:cNvPr id="4" name="Slide Number Placeholder 3"/>
          <p:cNvSpPr>
            <a:spLocks noGrp="1"/>
          </p:cNvSpPr>
          <p:nvPr>
            <p:ph type="sldNum" sz="quarter" idx="4"/>
          </p:nvPr>
        </p:nvSpPr>
        <p:spPr/>
        <p:txBody>
          <a:bodyPr/>
          <a:lstStyle/>
          <a:p>
            <a:fld id="{5CC3E5C4-3E2B-40F1-9F2B-C46CEB0C88DF}" type="slidenum">
              <a:rPr lang="en-CA" smtClean="0"/>
              <a:pPr/>
              <a:t>49</a:t>
            </a:fld>
            <a:endParaRPr lang="en-CA" dirty="0"/>
          </a:p>
        </p:txBody>
      </p:sp>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27071" t="19101" r="26890" b="29814"/>
          <a:stretch/>
        </p:blipFill>
        <p:spPr>
          <a:xfrm>
            <a:off x="6876256" y="260647"/>
            <a:ext cx="2034746" cy="1252151"/>
          </a:xfrm>
          <a:prstGeom prst="rect">
            <a:avLst/>
          </a:prstGeom>
        </p:spPr>
      </p:pic>
      <p:pic>
        <p:nvPicPr>
          <p:cNvPr id="19458" name="Picture 2" descr="C:\Users\office\AppData\Local\Microsoft\Windows\Temporary Internet Files\Content.IE5\2B0EXTZ8\MC900431512[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63888" y="3111500"/>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7936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Outline</a:t>
            </a:r>
            <a:endParaRPr lang="en-CA" dirty="0"/>
          </a:p>
        </p:txBody>
      </p:sp>
      <p:sp>
        <p:nvSpPr>
          <p:cNvPr id="5" name="Text Placeholder 4"/>
          <p:cNvSpPr>
            <a:spLocks noGrp="1"/>
          </p:cNvSpPr>
          <p:nvPr>
            <p:ph type="body" idx="1"/>
          </p:nvPr>
        </p:nvSpPr>
        <p:spPr/>
        <p:txBody>
          <a:bodyPr/>
          <a:lstStyle/>
          <a:p>
            <a:r>
              <a:rPr lang="en-CA" dirty="0" smtClean="0"/>
              <a:t>Monday</a:t>
            </a:r>
            <a:endParaRPr lang="en-CA" dirty="0"/>
          </a:p>
        </p:txBody>
      </p:sp>
      <p:sp>
        <p:nvSpPr>
          <p:cNvPr id="6" name="Content Placeholder 5"/>
          <p:cNvSpPr>
            <a:spLocks noGrp="1"/>
          </p:cNvSpPr>
          <p:nvPr>
            <p:ph sz="half" idx="2"/>
          </p:nvPr>
        </p:nvSpPr>
        <p:spPr/>
        <p:txBody>
          <a:bodyPr/>
          <a:lstStyle/>
          <a:p>
            <a:r>
              <a:rPr lang="en-CA" dirty="0" smtClean="0"/>
              <a:t>Why FHIR?</a:t>
            </a:r>
          </a:p>
          <a:p>
            <a:r>
              <a:rPr lang="en-CA" dirty="0" smtClean="0"/>
              <a:t>What makes FHIR different?</a:t>
            </a:r>
          </a:p>
          <a:p>
            <a:pPr lvl="1"/>
            <a:r>
              <a:rPr lang="en-CA" dirty="0" smtClean="0"/>
              <a:t>Core principles</a:t>
            </a:r>
          </a:p>
          <a:p>
            <a:r>
              <a:rPr lang="en-CA" dirty="0" smtClean="0"/>
              <a:t>FHIR Resources</a:t>
            </a:r>
          </a:p>
          <a:p>
            <a:r>
              <a:rPr lang="en-CA" dirty="0" smtClean="0"/>
              <a:t>Power of an interface</a:t>
            </a:r>
            <a:endParaRPr lang="en-CA" dirty="0"/>
          </a:p>
        </p:txBody>
      </p:sp>
      <p:sp>
        <p:nvSpPr>
          <p:cNvPr id="7" name="Text Placeholder 6"/>
          <p:cNvSpPr>
            <a:spLocks noGrp="1"/>
          </p:cNvSpPr>
          <p:nvPr>
            <p:ph type="body" sz="quarter" idx="3"/>
          </p:nvPr>
        </p:nvSpPr>
        <p:spPr/>
        <p:txBody>
          <a:bodyPr/>
          <a:lstStyle/>
          <a:p>
            <a:r>
              <a:rPr lang="en-CA" dirty="0" smtClean="0"/>
              <a:t>Tuesday</a:t>
            </a:r>
            <a:endParaRPr lang="en-CA" dirty="0"/>
          </a:p>
        </p:txBody>
      </p:sp>
      <p:sp>
        <p:nvSpPr>
          <p:cNvPr id="8" name="Content Placeholder 7"/>
          <p:cNvSpPr>
            <a:spLocks noGrp="1"/>
          </p:cNvSpPr>
          <p:nvPr>
            <p:ph sz="quarter" idx="4"/>
          </p:nvPr>
        </p:nvSpPr>
        <p:spPr/>
        <p:txBody>
          <a:bodyPr/>
          <a:lstStyle/>
          <a:p>
            <a:r>
              <a:rPr lang="en-CA" dirty="0" smtClean="0"/>
              <a:t>How does FHIR Compare?</a:t>
            </a:r>
          </a:p>
          <a:p>
            <a:r>
              <a:rPr lang="en-CA" dirty="0" smtClean="0"/>
              <a:t>FHIR Status</a:t>
            </a:r>
          </a:p>
          <a:p>
            <a:r>
              <a:rPr lang="en-CA" dirty="0" smtClean="0"/>
              <a:t>Where is FHIR being used?</a:t>
            </a:r>
          </a:p>
          <a:p>
            <a:r>
              <a:rPr lang="en-CA" dirty="0" smtClean="0"/>
              <a:t>Risks &amp; Next steps</a:t>
            </a:r>
            <a:endParaRPr lang="en-CA" dirty="0"/>
          </a:p>
        </p:txBody>
      </p:sp>
      <p:sp>
        <p:nvSpPr>
          <p:cNvPr id="4" name="Slide Number Placeholder 3"/>
          <p:cNvSpPr>
            <a:spLocks noGrp="1"/>
          </p:cNvSpPr>
          <p:nvPr>
            <p:ph type="sldNum" sz="quarter" idx="4294967295"/>
          </p:nvPr>
        </p:nvSpPr>
        <p:spPr>
          <a:xfrm>
            <a:off x="0" y="6303963"/>
            <a:ext cx="720725" cy="220662"/>
          </a:xfrm>
          <a:prstGeom prst="rect">
            <a:avLst/>
          </a:prstGeom>
        </p:spPr>
        <p:txBody>
          <a:bodyPr/>
          <a:lstStyle/>
          <a:p>
            <a:fld id="{5CC3E5C4-3E2B-40F1-9F2B-C46CEB0C88DF}" type="slidenum">
              <a:rPr lang="en-CA" smtClean="0"/>
              <a:pPr/>
              <a:t>5</a:t>
            </a:fld>
            <a:endParaRPr lang="en-CA" dirty="0"/>
          </a:p>
        </p:txBody>
      </p:sp>
    </p:spTree>
    <p:extLst>
      <p:ext uri="{BB962C8B-B14F-4D97-AF65-F5344CB8AC3E}">
        <p14:creationId xmlns:p14="http://schemas.microsoft.com/office/powerpoint/2010/main" val="17117297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FHIR?</a:t>
            </a:r>
            <a:endParaRPr lang="en-CA" dirty="0"/>
          </a:p>
        </p:txBody>
      </p:sp>
      <p:sp>
        <p:nvSpPr>
          <p:cNvPr id="6" name="Text Placeholder 5"/>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41876613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8014" y="5949280"/>
            <a:ext cx="6552728" cy="532070"/>
          </a:xfrm>
        </p:spPr>
        <p:txBody>
          <a:bodyPr anchor="b"/>
          <a:lstStyle/>
          <a:p>
            <a:r>
              <a:rPr lang="en-US" sz="2400" dirty="0">
                <a:solidFill>
                  <a:schemeClr val="tx1"/>
                </a:solidFill>
              </a:rPr>
              <a:t>http://</a:t>
            </a:r>
            <a:r>
              <a:rPr lang="en-US" sz="2400" dirty="0" smtClean="0">
                <a:solidFill>
                  <a:schemeClr val="tx1"/>
                </a:solidFill>
              </a:rPr>
              <a:t>xkcd.com/927</a:t>
            </a:r>
            <a:endParaRPr lang="en-CA" sz="2400" dirty="0">
              <a:solidFill>
                <a:schemeClr val="tx1"/>
              </a:solidFill>
            </a:endParaRPr>
          </a:p>
        </p:txBody>
      </p:sp>
      <p:pic>
        <p:nvPicPr>
          <p:cNvPr id="1026" name="Picture 2" descr="Standard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404664"/>
            <a:ext cx="8403814" cy="4756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32523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Existing standards and bodies</a:t>
            </a:r>
            <a:endParaRPr lang="en-CA" dirty="0"/>
          </a:p>
        </p:txBody>
      </p:sp>
      <p:sp>
        <p:nvSpPr>
          <p:cNvPr id="5" name="Content Placeholder 4"/>
          <p:cNvSpPr>
            <a:spLocks noGrp="1"/>
          </p:cNvSpPr>
          <p:nvPr>
            <p:ph idx="1"/>
          </p:nvPr>
        </p:nvSpPr>
        <p:spPr/>
        <p:txBody>
          <a:bodyPr/>
          <a:lstStyle/>
          <a:p>
            <a:r>
              <a:rPr lang="en-US" sz="2800" dirty="0" smtClean="0"/>
              <a:t>HL7 – v2, v3, CDA</a:t>
            </a:r>
          </a:p>
          <a:p>
            <a:r>
              <a:rPr lang="en-US" sz="2800" dirty="0"/>
              <a:t>OpenEHR</a:t>
            </a:r>
          </a:p>
          <a:p>
            <a:r>
              <a:rPr lang="en-US" sz="2800" dirty="0" smtClean="0"/>
              <a:t>CDISC – SDTM, ADAM, define.xml</a:t>
            </a:r>
          </a:p>
          <a:p>
            <a:r>
              <a:rPr lang="en-US" sz="2800" dirty="0" smtClean="0"/>
              <a:t>X12</a:t>
            </a:r>
          </a:p>
          <a:p>
            <a:r>
              <a:rPr lang="en-US" sz="2800" dirty="0" smtClean="0"/>
              <a:t>CTS</a:t>
            </a:r>
          </a:p>
          <a:p>
            <a:r>
              <a:rPr lang="en-US" sz="2800" dirty="0" smtClean="0"/>
              <a:t>ISO – 11179, 21090, etc.</a:t>
            </a:r>
          </a:p>
          <a:p>
            <a:r>
              <a:rPr lang="en-US" sz="2800" dirty="0" smtClean="0"/>
              <a:t>DICOM</a:t>
            </a:r>
          </a:p>
          <a:p>
            <a:r>
              <a:rPr lang="en-US" sz="2800" dirty="0" smtClean="0"/>
              <a:t>W3C – </a:t>
            </a:r>
            <a:r>
              <a:rPr lang="en-US" sz="2800" dirty="0" err="1" smtClean="0"/>
              <a:t>Xforms</a:t>
            </a:r>
            <a:r>
              <a:rPr lang="en-US" sz="2800" dirty="0" smtClean="0"/>
              <a:t>, XSD</a:t>
            </a:r>
          </a:p>
          <a:p>
            <a:r>
              <a:rPr lang="en-US" sz="2800" dirty="0" smtClean="0"/>
              <a:t>Many others</a:t>
            </a:r>
          </a:p>
        </p:txBody>
      </p:sp>
      <p:sp>
        <p:nvSpPr>
          <p:cNvPr id="2" name="Slide Number Placeholder 1"/>
          <p:cNvSpPr>
            <a:spLocks noGrp="1"/>
          </p:cNvSpPr>
          <p:nvPr>
            <p:ph type="sldNum" sz="quarter" idx="4"/>
          </p:nvPr>
        </p:nvSpPr>
        <p:spPr/>
        <p:txBody>
          <a:bodyPr/>
          <a:lstStyle/>
          <a:p>
            <a:fld id="{5CC3E5C4-3E2B-40F1-9F2B-C46CEB0C88DF}" type="slidenum">
              <a:rPr lang="en-CA" smtClean="0"/>
              <a:pPr/>
              <a:t>8</a:t>
            </a:fld>
            <a:endParaRPr lang="en-CA" dirty="0"/>
          </a:p>
        </p:txBody>
      </p:sp>
      <p:sp>
        <p:nvSpPr>
          <p:cNvPr id="6" name="TextBox 5"/>
          <p:cNvSpPr txBox="1"/>
          <p:nvPr/>
        </p:nvSpPr>
        <p:spPr>
          <a:xfrm>
            <a:off x="1331640" y="3412499"/>
            <a:ext cx="6571030" cy="646331"/>
          </a:xfrm>
          <a:prstGeom prst="rect">
            <a:avLst/>
          </a:prstGeom>
          <a:solidFill>
            <a:schemeClr val="bg1"/>
          </a:solidFill>
        </p:spPr>
        <p:txBody>
          <a:bodyPr wrap="none" rtlCol="0">
            <a:spAutoFit/>
          </a:bodyPr>
          <a:lstStyle/>
          <a:p>
            <a:r>
              <a:rPr lang="en-US" sz="3600" b="1" dirty="0" smtClean="0">
                <a:solidFill>
                  <a:srgbClr val="C00000"/>
                </a:solidFill>
              </a:rPr>
              <a:t>Do we really need one more?</a:t>
            </a:r>
            <a:endParaRPr lang="en-CA" sz="3600" b="1" dirty="0">
              <a:solidFill>
                <a:srgbClr val="C00000"/>
              </a:solidFill>
            </a:endParaRPr>
          </a:p>
        </p:txBody>
      </p:sp>
    </p:spTree>
    <p:extLst>
      <p:ext uri="{BB962C8B-B14F-4D97-AF65-F5344CB8AC3E}">
        <p14:creationId xmlns:p14="http://schemas.microsoft.com/office/powerpoint/2010/main" val="1903963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Need</a:t>
            </a:r>
            <a:endParaRPr lang="en-CA" dirty="0"/>
          </a:p>
        </p:txBody>
      </p:sp>
      <p:sp>
        <p:nvSpPr>
          <p:cNvPr id="3" name="Content Placeholder 2"/>
          <p:cNvSpPr>
            <a:spLocks noGrp="1"/>
          </p:cNvSpPr>
          <p:nvPr>
            <p:ph idx="1"/>
          </p:nvPr>
        </p:nvSpPr>
        <p:spPr/>
        <p:txBody>
          <a:bodyPr/>
          <a:lstStyle/>
          <a:p>
            <a:r>
              <a:rPr lang="en-US" dirty="0" smtClean="0"/>
              <a:t>Has been a need to share healthcare information electronically for a long time</a:t>
            </a:r>
          </a:p>
          <a:p>
            <a:pPr lvl="1"/>
            <a:r>
              <a:rPr lang="en-US" dirty="0" smtClean="0"/>
              <a:t>HL7 v2 is nearly 30 years old</a:t>
            </a:r>
          </a:p>
          <a:p>
            <a:r>
              <a:rPr lang="en-US" dirty="0" smtClean="0"/>
              <a:t>Increasing pressure to broaden scope of sharing</a:t>
            </a:r>
          </a:p>
          <a:p>
            <a:pPr lvl="1"/>
            <a:r>
              <a:rPr lang="en-US" dirty="0" smtClean="0"/>
              <a:t>Across organizations, disciplines, even borders</a:t>
            </a:r>
          </a:p>
          <a:p>
            <a:pPr lvl="1"/>
            <a:r>
              <a:rPr lang="en-US" dirty="0" smtClean="0"/>
              <a:t>Mobile &amp; cloud-based applications</a:t>
            </a:r>
          </a:p>
          <a:p>
            <a:pPr lvl="1"/>
            <a:r>
              <a:rPr lang="en-US" dirty="0" smtClean="0"/>
              <a:t>Faster – integration in days or weeks, not months or years</a:t>
            </a:r>
          </a:p>
        </p:txBody>
      </p:sp>
      <p:sp>
        <p:nvSpPr>
          <p:cNvPr id="4" name="Slide Number Placeholder 3"/>
          <p:cNvSpPr>
            <a:spLocks noGrp="1"/>
          </p:cNvSpPr>
          <p:nvPr>
            <p:ph type="sldNum" sz="quarter" idx="4"/>
          </p:nvPr>
        </p:nvSpPr>
        <p:spPr/>
        <p:txBody>
          <a:bodyPr/>
          <a:lstStyle/>
          <a:p>
            <a:fld id="{5CC3E5C4-3E2B-40F1-9F2B-C46CEB0C88DF}" type="slidenum">
              <a:rPr lang="en-CA" smtClean="0"/>
              <a:pPr/>
              <a:t>9</a:t>
            </a:fld>
            <a:endParaRPr lang="en-CA" dirty="0"/>
          </a:p>
        </p:txBody>
      </p:sp>
    </p:spTree>
    <p:extLst>
      <p:ext uri="{BB962C8B-B14F-4D97-AF65-F5344CB8AC3E}">
        <p14:creationId xmlns:p14="http://schemas.microsoft.com/office/powerpoint/2010/main" val="119728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Refined">
  <a:themeElements>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fontScheme name="Refined">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Ambassador HL7 Power Point Template 2012</Template>
  <TotalTime>12824</TotalTime>
  <Words>2479</Words>
  <Application>Microsoft Office PowerPoint</Application>
  <PresentationFormat>On-screen Show (4:3)</PresentationFormat>
  <Paragraphs>464</Paragraphs>
  <Slides>49</Slides>
  <Notes>25</Notes>
  <HiddenSlides>6</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49</vt:i4>
      </vt:variant>
    </vt:vector>
  </HeadingPairs>
  <TitlesOfParts>
    <vt:vector size="61" baseType="lpstr">
      <vt:lpstr>MS PGothic</vt:lpstr>
      <vt:lpstr>MS PGothic</vt:lpstr>
      <vt:lpstr>Arial</vt:lpstr>
      <vt:lpstr>Calibri</vt:lpstr>
      <vt:lpstr>Cambria</vt:lpstr>
      <vt:lpstr>Consolas</vt:lpstr>
      <vt:lpstr>Franklin Gothic Book</vt:lpstr>
      <vt:lpstr>Symbol</vt:lpstr>
      <vt:lpstr>Times New Roman</vt:lpstr>
      <vt:lpstr>Verdana</vt:lpstr>
      <vt:lpstr>Wingdings</vt:lpstr>
      <vt:lpstr>Refined</vt:lpstr>
      <vt:lpstr>FHIR for Executives (1 of 2)</vt:lpstr>
      <vt:lpstr>This presentation</vt:lpstr>
      <vt:lpstr>Who am I?</vt:lpstr>
      <vt:lpstr>Tutorial Objectives</vt:lpstr>
      <vt:lpstr>Outline</vt:lpstr>
      <vt:lpstr>WHY FHIR?</vt:lpstr>
      <vt:lpstr>http://xkcd.com/927</vt:lpstr>
      <vt:lpstr>Existing standards and bodies</vt:lpstr>
      <vt:lpstr>The Need</vt:lpstr>
      <vt:lpstr>What we have – v2</vt:lpstr>
      <vt:lpstr>What we have – v3</vt:lpstr>
      <vt:lpstr>What we have - CDA</vt:lpstr>
      <vt:lpstr>So I should drop everything and use FHIR?</vt:lpstr>
      <vt:lpstr>Problems we face</vt:lpstr>
      <vt:lpstr>Complexity Model</vt:lpstr>
      <vt:lpstr>Three Laws of Interoperability</vt:lpstr>
      <vt:lpstr>Platform for Interoperability</vt:lpstr>
      <vt:lpstr>What is FHIR?</vt:lpstr>
      <vt:lpstr>The acronym</vt:lpstr>
      <vt:lpstr>Genesis of FHIR</vt:lpstr>
      <vt:lpstr>FHIR – Key differences</vt:lpstr>
      <vt:lpstr>Implementer Focus</vt:lpstr>
      <vt:lpstr>Support “Common” Scenarios</vt:lpstr>
      <vt:lpstr>Example – ISO AD type</vt:lpstr>
      <vt:lpstr>Example – FHIR Address</vt:lpstr>
      <vt:lpstr>Won’t extensions break interoperability?</vt:lpstr>
      <vt:lpstr>Web technologies</vt:lpstr>
      <vt:lpstr>Human Readable</vt:lpstr>
      <vt:lpstr>Freely available</vt:lpstr>
      <vt:lpstr>Paradigms</vt:lpstr>
      <vt:lpstr>Architectures</vt:lpstr>
      <vt:lpstr>FHIR &amp; Cost of Integration</vt:lpstr>
      <vt:lpstr>Future impact of FHIR</vt:lpstr>
      <vt:lpstr>FHIR Resources</vt:lpstr>
      <vt:lpstr>FHIR solutions</vt:lpstr>
      <vt:lpstr>Resources</vt:lpstr>
      <vt:lpstr>FHIR Resource URLs</vt:lpstr>
      <vt:lpstr>What’s a Resource?</vt:lpstr>
      <vt:lpstr>DSTU Resource List</vt:lpstr>
      <vt:lpstr>PowerPoint Presentation</vt:lpstr>
      <vt:lpstr>Resource Definitions</vt:lpstr>
      <vt:lpstr>Resource Definitions</vt:lpstr>
      <vt:lpstr>Resource Definitions</vt:lpstr>
      <vt:lpstr>Resource Definitions</vt:lpstr>
      <vt:lpstr>Why resources?</vt:lpstr>
      <vt:lpstr>What’s in a resource definition?</vt:lpstr>
      <vt:lpstr>(FHIR home)</vt:lpstr>
      <vt:lpstr>Outline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FHIR Webinar</dc:title>
  <dc:creator>Grahame</dc:creator>
  <cp:lastModifiedBy>Lloyd</cp:lastModifiedBy>
  <cp:revision>321</cp:revision>
  <dcterms:created xsi:type="dcterms:W3CDTF">2012-12-03T20:41:34Z</dcterms:created>
  <dcterms:modified xsi:type="dcterms:W3CDTF">2015-12-14T16:31:01Z</dcterms:modified>
</cp:coreProperties>
</file>