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98" r:id="rId3"/>
    <p:sldId id="39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95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96" r:id="rId21"/>
    <p:sldId id="397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6" r:id="rId41"/>
    <p:sldId id="32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139" autoAdjust="0"/>
  </p:normalViewPr>
  <p:slideViewPr>
    <p:cSldViewPr>
      <p:cViewPr varScale="1">
        <p:scale>
          <a:sx n="104" d="100"/>
          <a:sy n="10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15/12/2015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09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15/12/2015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69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416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CIS = hospital information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51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NHS, they have</a:t>
            </a:r>
            <a:r>
              <a:rPr lang="en-US" baseline="0" dirty="0" smtClean="0"/>
              <a:t> messaging based system to share risk information.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95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Detailed</a:t>
            </a:r>
            <a:r>
              <a:rPr lang="en-US" baseline="0" dirty="0" smtClean="0"/>
              <a:t> for vial signs. Believe public review is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085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Been very involved in clinical connectathon and supportive of Hl7</a:t>
            </a:r>
          </a:p>
          <a:p>
            <a:r>
              <a:rPr lang="en-US" dirty="0" smtClean="0"/>
              <a:t>Integration</a:t>
            </a:r>
            <a:r>
              <a:rPr lang="en-US" baseline="0" dirty="0" smtClean="0"/>
              <a:t> is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0565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also updated their HAPI v2 integration engine to support FHIR</a:t>
            </a:r>
          </a:p>
          <a:p>
            <a:endParaRPr lang="en-US" dirty="0" smtClean="0"/>
          </a:p>
          <a:p>
            <a:r>
              <a:rPr lang="en-US" dirty="0" smtClean="0"/>
              <a:t>UNH –</a:t>
            </a:r>
            <a:r>
              <a:rPr lang="en-US" baseline="0" dirty="0" smtClean="0"/>
              <a:t> collection of major hospitals in Toronto. They had build their own SOAP interface for EMPI and clinical data repository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37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IHE CSD  =</a:t>
            </a:r>
            <a:r>
              <a:rPr lang="en-US" baseline="0" dirty="0" smtClean="0"/>
              <a:t> Care Service Discovery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6147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858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DSTU</a:t>
            </a:r>
          </a:p>
          <a:p>
            <a:pPr lvl="1"/>
            <a:r>
              <a:rPr lang="en-US" dirty="0" smtClean="0"/>
              <a:t>No backward compatibility guarantee</a:t>
            </a:r>
          </a:p>
          <a:p>
            <a:pPr lvl="1"/>
            <a:r>
              <a:rPr lang="en-US" dirty="0" smtClean="0"/>
              <a:t>Some content missing</a:t>
            </a:r>
          </a:p>
          <a:p>
            <a:pPr lvl="1"/>
            <a:r>
              <a:rPr lang="en-US" dirty="0" smtClean="0"/>
              <a:t>Limited production experience</a:t>
            </a:r>
          </a:p>
          <a:p>
            <a:pPr lvl="1"/>
            <a:r>
              <a:rPr lang="en-US" dirty="0" smtClean="0"/>
              <a:t>Change is likely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Near the top of the hype curve</a:t>
            </a:r>
          </a:p>
          <a:p>
            <a:pPr lvl="1"/>
            <a:r>
              <a:rPr lang="en-US" dirty="0" smtClean="0"/>
              <a:t>FHIR won’t fix all interoperability issues</a:t>
            </a:r>
          </a:p>
          <a:p>
            <a:pPr lvl="1"/>
            <a:r>
              <a:rPr lang="en-US" dirty="0" smtClean="0"/>
              <a:t>Consensus, terminology, legacy burdens</a:t>
            </a:r>
            <a:r>
              <a:rPr lang="en-US" baseline="0" dirty="0" smtClean="0"/>
              <a:t> still exist</a:t>
            </a:r>
          </a:p>
          <a:p>
            <a:pPr lvl="1"/>
            <a:r>
              <a:rPr lang="en-US" baseline="0" dirty="0" smtClean="0"/>
              <a:t>FHIR provides a framework and platform</a:t>
            </a:r>
          </a:p>
          <a:p>
            <a:pPr lvl="2"/>
            <a:r>
              <a:rPr lang="en-US" dirty="0" smtClean="0"/>
              <a:t>Hard work still in profiling</a:t>
            </a:r>
          </a:p>
          <a:p>
            <a:pPr lvl="0"/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industry groups) on the profiles you’ll need</a:t>
            </a:r>
          </a:p>
          <a:p>
            <a:r>
              <a:rPr lang="en-US" dirty="0" smtClean="0"/>
              <a:t>Momentum is high – it </a:t>
            </a:r>
            <a:r>
              <a:rPr lang="en-US" b="1" dirty="0" smtClean="0"/>
              <a:t>will</a:t>
            </a:r>
            <a:r>
              <a:rPr lang="en-US" b="0" dirty="0" smtClean="0"/>
              <a:t> disrupt the health IT environment</a:t>
            </a:r>
          </a:p>
          <a:p>
            <a:pPr lvl="1"/>
            <a:r>
              <a:rPr lang="en-US" dirty="0" smtClean="0"/>
              <a:t>Strong</a:t>
            </a:r>
            <a:r>
              <a:rPr lang="en-US" baseline="0" dirty="0" smtClean="0"/>
              <a:t> interest from regulators (e.g. ONC)</a:t>
            </a:r>
          </a:p>
          <a:p>
            <a:pPr lvl="1"/>
            <a:r>
              <a:rPr lang="en-US" baseline="0" dirty="0" smtClean="0"/>
              <a:t>Strong interest from major vendors</a:t>
            </a:r>
          </a:p>
          <a:p>
            <a:pPr lvl="1"/>
            <a:r>
              <a:rPr lang="en-US" baseline="0" dirty="0" smtClean="0"/>
              <a:t>Hitting at all points in the market chain</a:t>
            </a:r>
          </a:p>
          <a:p>
            <a:pPr lvl="0"/>
            <a:r>
              <a:rPr lang="en-US" dirty="0" smtClean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5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Many interface engine vendors working</a:t>
            </a:r>
            <a:r>
              <a:rPr lang="en-CA" baseline="0" dirty="0" smtClean="0"/>
              <a:t> on FHIR support</a:t>
            </a:r>
          </a:p>
          <a:p>
            <a:r>
              <a:rPr lang="en-CA" baseline="0" dirty="0" smtClean="0"/>
              <a:t>May make sense for internals of some v2 systems</a:t>
            </a:r>
          </a:p>
          <a:p>
            <a:r>
              <a:rPr lang="en-CA" baseline="0" dirty="0" smtClean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65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learning curve</a:t>
            </a:r>
          </a:p>
          <a:p>
            <a:r>
              <a:rPr lang="en-US" dirty="0" smtClean="0"/>
              <a:t>Unlikely to see significant new v3 initiatives</a:t>
            </a:r>
            <a:r>
              <a:rPr lang="en-US" baseline="0" dirty="0" smtClean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86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Significant work on CCDA &lt;-&gt; FHIR</a:t>
            </a:r>
          </a:p>
          <a:p>
            <a:r>
              <a:rPr lang="en-CA" dirty="0" smtClean="0"/>
              <a:t>Can use both FHIR and CCDA documents with XDS</a:t>
            </a:r>
            <a:r>
              <a:rPr lang="en-CA" baseline="0" dirty="0" smtClean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2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allows defining simple services via the “</a:t>
            </a:r>
            <a:r>
              <a:rPr lang="en-US" dirty="0" err="1" smtClean="0"/>
              <a:t>OperationDefinition</a:t>
            </a:r>
            <a:r>
              <a:rPr lang="en-US" dirty="0" smtClean="0"/>
              <a:t>” mechanism as well as custom services.</a:t>
            </a:r>
          </a:p>
          <a:p>
            <a:r>
              <a:rPr lang="en-US" dirty="0" smtClean="0"/>
              <a:t>E.g.</a:t>
            </a:r>
            <a:r>
              <a:rPr lang="en-US" baseline="0" dirty="0" smtClean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9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84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dates are subject</a:t>
            </a:r>
            <a:r>
              <a:rPr lang="en-CA" baseline="0" dirty="0" smtClean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432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Split resources, dropped resources, changed JSON and XML syntax, added and changed elements,</a:t>
            </a:r>
            <a:r>
              <a:rPr lang="en-CA" baseline="0" dirty="0" smtClean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571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they’re that desperate?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38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5-12%20Tutorials/FHIR%20for%20Executives2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for Executives</a:t>
            </a:r>
            <a:br>
              <a:rPr lang="en-AU" dirty="0" smtClean="0"/>
            </a:br>
            <a:r>
              <a:rPr lang="en-AU" dirty="0" smtClean="0"/>
              <a:t>(2 of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88" y="4221088"/>
            <a:ext cx="6400800" cy="1338808"/>
          </a:xfrm>
        </p:spPr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December 15,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as a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probably not going to do so right away</a:t>
            </a:r>
          </a:p>
          <a:p>
            <a:pPr marL="571500" indent="-514350"/>
            <a:endParaRPr lang="en-US" sz="2900" dirty="0" smtClean="0"/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7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8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First</a:t>
            </a:r>
            <a:br>
              <a:rPr lang="en-US" sz="2000" dirty="0" smtClean="0">
                <a:solidFill>
                  <a:srgbClr val="636360"/>
                </a:solidFill>
              </a:rPr>
            </a:br>
            <a:r>
              <a:rPr lang="en-US" sz="2000" dirty="0" smtClean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</a:t>
            </a:r>
            <a:r>
              <a:rPr lang="en-US" sz="2000" baseline="30000" dirty="0" smtClean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572000" y="2524504"/>
            <a:ext cx="885179" cy="2272648"/>
            <a:chOff x="4133365" y="2524504"/>
            <a:chExt cx="88517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8851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DSTU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6253336" y="2500095"/>
            <a:ext cx="881973" cy="2297057"/>
            <a:chOff x="5555524" y="2500095"/>
            <a:chExt cx="88197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st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7605869" y="2503658"/>
            <a:ext cx="881973" cy="2293494"/>
            <a:chOff x="7075517" y="2503658"/>
            <a:chExt cx="881973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8310233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. . .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4860032" y="2132856"/>
            <a:ext cx="0" cy="28083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Group 53"/>
          <p:cNvGrpSpPr/>
          <p:nvPr/>
        </p:nvGrpSpPr>
        <p:grpSpPr>
          <a:xfrm>
            <a:off x="5292080" y="3573016"/>
            <a:ext cx="971741" cy="1224136"/>
            <a:chOff x="4133367" y="2865401"/>
            <a:chExt cx="1194543" cy="1931751"/>
          </a:xfrm>
        </p:grpSpPr>
        <p:sp>
          <p:nvSpPr>
            <p:cNvPr id="50" name="TextBox 49"/>
            <p:cNvSpPr txBox="1"/>
            <p:nvPr/>
          </p:nvSpPr>
          <p:spPr>
            <a:xfrm>
              <a:off x="4133367" y="2865401"/>
              <a:ext cx="1194543" cy="485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636360"/>
                  </a:solidFill>
                </a:rPr>
                <a:t>DSTU 2.1</a:t>
              </a:r>
            </a:p>
          </p:txBody>
        </p:sp>
        <p:grpSp>
          <p:nvGrpSpPr>
            <p:cNvPr id="54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28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Sept 2015</a:t>
            </a:r>
          </a:p>
          <a:p>
            <a:r>
              <a:rPr lang="en-US" dirty="0" smtClean="0"/>
              <a:t>Expected 2.1 content includes:</a:t>
            </a:r>
          </a:p>
          <a:p>
            <a:pPr lvl="1"/>
            <a:r>
              <a:rPr lang="en-US" dirty="0" smtClean="0"/>
              <a:t>Migration of multiple resources from draft to DSTU</a:t>
            </a:r>
          </a:p>
          <a:p>
            <a:pPr lvl="1"/>
            <a:r>
              <a:rPr lang="en-US" dirty="0" smtClean="0"/>
              <a:t>Revamp of some resources to reflect workflow</a:t>
            </a:r>
          </a:p>
          <a:p>
            <a:pPr lvl="1"/>
            <a:r>
              <a:rPr lang="en-US" dirty="0" smtClean="0"/>
              <a:t>Improved quality of resources – migration up the maturity level</a:t>
            </a:r>
          </a:p>
          <a:p>
            <a:pPr lvl="1"/>
            <a:r>
              <a:rPr lang="en-US" dirty="0" smtClean="0"/>
              <a:t>Note: Some key resources are “frozen” for DSTU 2.1</a:t>
            </a:r>
          </a:p>
        </p:txBody>
      </p:sp>
    </p:spTree>
    <p:extLst>
      <p:ext uri="{BB962C8B-B14F-4D97-AF65-F5344CB8AC3E}">
        <p14:creationId xmlns:p14="http://schemas.microsoft.com/office/powerpoint/2010/main" val="907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DSTU mean?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Maturity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Intended to indicate level of stability</a:t>
            </a:r>
          </a:p>
          <a:p>
            <a:pPr lvl="1"/>
            <a:r>
              <a:rPr lang="en-CA" dirty="0" smtClean="0"/>
              <a:t>FMM1 – Resource is “done”, no build warnings</a:t>
            </a:r>
          </a:p>
          <a:p>
            <a:pPr lvl="1"/>
            <a:r>
              <a:rPr lang="en-CA" dirty="0" smtClean="0"/>
              <a:t>FMM2 – Tested at approved Connectathon</a:t>
            </a:r>
          </a:p>
          <a:p>
            <a:pPr lvl="1"/>
            <a:r>
              <a:rPr lang="en-CA" dirty="0" smtClean="0"/>
              <a:t>FMM3 – Passes QA, has passed ballot</a:t>
            </a:r>
          </a:p>
          <a:p>
            <a:pPr lvl="1"/>
            <a:r>
              <a:rPr lang="en-CA" dirty="0" smtClean="0"/>
              <a:t>FMM4* – Tested across scope, published, prototype implementation</a:t>
            </a:r>
          </a:p>
          <a:p>
            <a:pPr lvl="1"/>
            <a:r>
              <a:rPr lang="en-CA" dirty="0" smtClean="0"/>
              <a:t>FMM5* – 5 distinct production implementations, multiple countries, 2</a:t>
            </a:r>
          </a:p>
          <a:p>
            <a:r>
              <a:rPr lang="en-CA" dirty="0" smtClean="0"/>
              <a:t>Non-compatible changes at level 4 and 5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will </a:t>
            </a:r>
            <a:r>
              <a:rPr lang="en-CA" dirty="0" smtClean="0"/>
              <a:t>face increased hurdles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75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Will include</a:t>
            </a:r>
          </a:p>
          <a:p>
            <a:pPr lvl="1"/>
            <a:r>
              <a:rPr lang="en-US" sz="2400" dirty="0" smtClean="0"/>
              <a:t>Core specification</a:t>
            </a:r>
          </a:p>
          <a:p>
            <a:pPr lvl="1"/>
            <a:r>
              <a:rPr lang="en-US" sz="2400" dirty="0" smtClean="0"/>
              <a:t>Structural resources</a:t>
            </a:r>
          </a:p>
          <a:p>
            <a:pPr lvl="1"/>
            <a:r>
              <a:rPr lang="en-US" sz="2400" dirty="0" smtClean="0"/>
              <a:t>Subset of other resources</a:t>
            </a:r>
          </a:p>
          <a:p>
            <a:pPr lvl="2"/>
            <a:r>
              <a:rPr lang="en-US" sz="2000" dirty="0" smtClean="0"/>
              <a:t>Some resources won’t go normative right away</a:t>
            </a:r>
          </a:p>
          <a:p>
            <a:r>
              <a:rPr lang="en-US" sz="2800" dirty="0" smtClean="0"/>
              <a:t>Future releases</a:t>
            </a:r>
          </a:p>
          <a:p>
            <a:pPr lvl="1"/>
            <a:r>
              <a:rPr lang="en-US" sz="2400" dirty="0" smtClean="0"/>
              <a:t>Add more resources</a:t>
            </a:r>
          </a:p>
          <a:p>
            <a:pPr lvl="1"/>
            <a:r>
              <a:rPr lang="en-US" sz="2400" dirty="0" smtClean="0"/>
              <a:t>Add profiles on existing resources</a:t>
            </a:r>
          </a:p>
          <a:p>
            <a:pPr lvl="1"/>
            <a:r>
              <a:rPr lang="en-US" sz="2400" dirty="0" smtClean="0"/>
              <a:t>May add elements to resources</a:t>
            </a:r>
          </a:p>
          <a:p>
            <a:pPr lvl="2"/>
            <a:r>
              <a:rPr lang="en-US" sz="2000" dirty="0" smtClean="0"/>
              <a:t>Very rare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6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during DSTU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No commitment yet to backward compatibility</a:t>
            </a:r>
          </a:p>
          <a:p>
            <a:pPr lvl="1"/>
            <a:r>
              <a:rPr lang="en-US" dirty="0" smtClean="0"/>
              <a:t>No stability guarantee until 2017+</a:t>
            </a:r>
          </a:p>
          <a:p>
            <a:pPr lvl="1"/>
            <a:r>
              <a:rPr lang="en-US" dirty="0" smtClean="0"/>
              <a:t>Some resources don’t exist yet</a:t>
            </a:r>
          </a:p>
          <a:p>
            <a:pPr lvl="2"/>
            <a:r>
              <a:rPr lang="en-US" dirty="0" smtClean="0"/>
              <a:t>Appointment, Referral, Insurance, Nutrition, etc.</a:t>
            </a:r>
          </a:p>
          <a:p>
            <a:r>
              <a:rPr lang="en-US" dirty="0" smtClean="0"/>
              <a:t>However, implementers are choosing to build with it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7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gforge.hl7.org/svn/fhir/trunk/presentations/2015-12 Webinars/FHIR for Executives2.pptx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working with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&gt;150 organizations declared</a:t>
            </a:r>
          </a:p>
          <a:p>
            <a:pPr lvl="1"/>
            <a:r>
              <a:rPr lang="en-US" dirty="0" smtClean="0"/>
              <a:t>attended a Connectathon and/or</a:t>
            </a:r>
          </a:p>
          <a:p>
            <a:pPr lvl="1"/>
            <a:r>
              <a:rPr lang="en-US" dirty="0" smtClean="0"/>
              <a:t>signed up on wiki</a:t>
            </a:r>
          </a:p>
          <a:p>
            <a:r>
              <a:rPr lang="en-US" dirty="0" smtClean="0"/>
              <a:t>Aware of many others not on either list</a:t>
            </a:r>
          </a:p>
          <a:p>
            <a:r>
              <a:rPr lang="en-US" dirty="0" smtClean="0"/>
              <a:t>Almost 300 participants on the FHIR Implementer’s Skype chat</a:t>
            </a:r>
          </a:p>
          <a:p>
            <a:pPr lvl="1"/>
            <a:r>
              <a:rPr lang="en-US" dirty="0" smtClean="0"/>
              <a:t>Probably scared away another 50%</a:t>
            </a:r>
          </a:p>
          <a:p>
            <a:r>
              <a:rPr lang="en-US" dirty="0" smtClean="0"/>
              <a:t>20+ countries involved so far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91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Who’s using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1026" name="Picture 2" descr="C:\Users\Lloyd\Downloads\FHIR hotsp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7789957" cy="48965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39952" y="1916832"/>
            <a:ext cx="4288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Systems accessing HAPI server in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7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Using FHIR for MHD (mobile XDS)</a:t>
            </a:r>
          </a:p>
          <a:p>
            <a:pPr lvl="1"/>
            <a:r>
              <a:rPr lang="en-AU" sz="2400" dirty="0" smtClean="0"/>
              <a:t>FHIR profile for PIX/PDQ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Building profile to make key images available to EHR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the ONC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Access Framework</a:t>
            </a:r>
          </a:p>
          <a:p>
            <a:pPr lvl="1"/>
            <a:r>
              <a:rPr lang="en-US" sz="2000" dirty="0"/>
              <a:t>Profiling FHIR for meaningful use data access </a:t>
            </a:r>
            <a:endParaRPr lang="en-US" sz="2000" dirty="0" smtClean="0"/>
          </a:p>
          <a:p>
            <a:pPr lvl="1"/>
            <a:r>
              <a:rPr lang="en-US" sz="2000" dirty="0" smtClean="0"/>
              <a:t>Collaborating with IHE on document access</a:t>
            </a:r>
          </a:p>
          <a:p>
            <a:pPr lvl="1"/>
            <a:r>
              <a:rPr lang="en-US" sz="2000" dirty="0"/>
              <a:t>Support for clinical </a:t>
            </a:r>
            <a:r>
              <a:rPr lang="en-US" sz="2000" dirty="0" smtClean="0"/>
              <a:t>research</a:t>
            </a:r>
            <a:endParaRPr lang="en-US" sz="2400" dirty="0" smtClean="0"/>
          </a:p>
          <a:p>
            <a:r>
              <a:rPr lang="en-US" sz="2400" dirty="0" smtClean="0"/>
              <a:t>Structured Data Capture</a:t>
            </a:r>
          </a:p>
          <a:p>
            <a:pPr lvl="1"/>
            <a:r>
              <a:rPr lang="en-US" sz="2000" dirty="0" smtClean="0"/>
              <a:t>Profiling FHIR to convey data elements, form designs and form data</a:t>
            </a:r>
          </a:p>
          <a:p>
            <a:pPr lvl="1"/>
            <a:r>
              <a:rPr lang="en-US" sz="2000" dirty="0" smtClean="0"/>
              <a:t>Custom service to allow auto-populating forms based on C-CDA or FHIR data</a:t>
            </a:r>
          </a:p>
          <a:p>
            <a:r>
              <a:rPr lang="en-US" sz="2400" dirty="0" smtClean="0"/>
              <a:t>Clinical Decision Support / Clinical Quality Measures</a:t>
            </a:r>
          </a:p>
          <a:p>
            <a:pPr lvl="1"/>
            <a:r>
              <a:rPr lang="en-US" sz="2000" dirty="0" smtClean="0"/>
              <a:t>Using FHIR as their logical/physical model</a:t>
            </a:r>
          </a:p>
          <a:p>
            <a:r>
              <a:rPr lang="en-US" sz="2400" dirty="0" smtClean="0"/>
              <a:t>Strong interest in FHIR for other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93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developing FHIR profiles for C-CDA</a:t>
            </a:r>
          </a:p>
          <a:p>
            <a:pPr lvl="1"/>
            <a:r>
              <a:rPr lang="en-US" dirty="0" smtClean="0"/>
              <a:t>Will have key ones present in next DSTU</a:t>
            </a:r>
          </a:p>
          <a:p>
            <a:pPr lvl="0"/>
            <a:r>
              <a:rPr lang="en-US" dirty="0" smtClean="0"/>
              <a:t>HL7 project to define “Clinical Document Architecture” in FHIR</a:t>
            </a:r>
          </a:p>
          <a:p>
            <a:pPr lvl="0"/>
            <a:r>
              <a:rPr lang="en-US" dirty="0" smtClean="0"/>
              <a:t>At least 3 projects looking at providing automated transformation between C-CDA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3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HSPC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Health Services Platform Consortium</a:t>
            </a:r>
          </a:p>
          <a:p>
            <a:pPr lvl="1"/>
            <a:r>
              <a:rPr lang="en-CA" dirty="0" smtClean="0"/>
              <a:t>Intermountain Healthcare, Veterans Affairs, Harris, </a:t>
            </a:r>
            <a:r>
              <a:rPr lang="en-CA" dirty="0" err="1" smtClean="0"/>
              <a:t>Telus</a:t>
            </a:r>
            <a:r>
              <a:rPr lang="en-CA" dirty="0" smtClean="0"/>
              <a:t>, Dignity Health, IBM, Epic, Cerner, Mayo, HP, Kaiser, +++ (not all are official members)</a:t>
            </a:r>
          </a:p>
          <a:p>
            <a:pPr lvl="1"/>
            <a:r>
              <a:rPr lang="en-CA" dirty="0" smtClean="0"/>
              <a:t>Leverage FHIR + security and additional layers to allow plug &amp; play EHR modules</a:t>
            </a:r>
          </a:p>
          <a:p>
            <a:pPr lvl="1"/>
            <a:r>
              <a:rPr lang="en-CA" dirty="0" smtClean="0"/>
              <a:t>Stems from SMART on FHIR work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691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CA" dirty="0" err="1" smtClean="0"/>
              <a:t>Oridashi</a:t>
            </a:r>
            <a:r>
              <a:rPr lang="en-CA" dirty="0" smtClean="0"/>
              <a:t> – Australian eHealth consultant/vendor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smtClean="0"/>
              <a:t>Use FHIR </a:t>
            </a:r>
            <a:r>
              <a:rPr lang="en-CA" dirty="0"/>
              <a:t>as </a:t>
            </a:r>
            <a:r>
              <a:rPr lang="en-CA" dirty="0" smtClean="0"/>
              <a:t>primary </a:t>
            </a:r>
            <a:r>
              <a:rPr lang="en-CA" dirty="0"/>
              <a:t>care EMR integration interface to </a:t>
            </a:r>
            <a:r>
              <a:rPr lang="en-CA" dirty="0" smtClean="0"/>
              <a:t>two </a:t>
            </a:r>
            <a:r>
              <a:rPr lang="en-CA" dirty="0"/>
              <a:t>leading primary care </a:t>
            </a:r>
            <a:r>
              <a:rPr lang="en-CA" dirty="0" smtClean="0"/>
              <a:t>CISs.</a:t>
            </a:r>
          </a:p>
          <a:p>
            <a:pPr lvl="1"/>
            <a:r>
              <a:rPr lang="en-CA" dirty="0" smtClean="0"/>
              <a:t>Enables decision </a:t>
            </a:r>
            <a:r>
              <a:rPr lang="en-CA" dirty="0"/>
              <a:t>support, referral and personal health record portals</a:t>
            </a:r>
            <a:r>
              <a:rPr lang="en-CA" dirty="0" smtClean="0"/>
              <a:t>.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Full production Fall,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8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Who</a:t>
            </a:r>
          </a:p>
          <a:p>
            <a:pPr lvl="1"/>
            <a:r>
              <a:rPr lang="en-US" sz="2400" dirty="0" smtClean="0"/>
              <a:t>Healthcentrix.co – U.S. cloud-based PHR start-up</a:t>
            </a:r>
          </a:p>
          <a:p>
            <a:r>
              <a:rPr lang="en-US" sz="2800" dirty="0" smtClean="0"/>
              <a:t>What</a:t>
            </a:r>
          </a:p>
          <a:p>
            <a:pPr lvl="1"/>
            <a:r>
              <a:rPr lang="en-CA" sz="2400" dirty="0"/>
              <a:t> </a:t>
            </a:r>
            <a:r>
              <a:rPr lang="en-CA" sz="2400" dirty="0" smtClean="0"/>
              <a:t>Community portal, PHR, mobile health assistant, device aggregator</a:t>
            </a:r>
          </a:p>
          <a:p>
            <a:pPr lvl="2"/>
            <a:r>
              <a:rPr lang="en-CA" sz="2000" dirty="0" smtClean="0"/>
              <a:t>XDS </a:t>
            </a:r>
            <a:r>
              <a:rPr lang="en-CA" sz="2000" dirty="0"/>
              <a:t>persistence integrated with a </a:t>
            </a:r>
            <a:r>
              <a:rPr lang="en-CA" sz="2000" dirty="0" smtClean="0"/>
              <a:t>C-CDA </a:t>
            </a:r>
            <a:r>
              <a:rPr lang="en-CA" sz="2000" dirty="0"/>
              <a:t>bridge (HISP Direct and HIE</a:t>
            </a:r>
            <a:r>
              <a:rPr lang="en-CA" sz="2000" dirty="0" smtClean="0"/>
              <a:t>)</a:t>
            </a:r>
          </a:p>
          <a:p>
            <a:pPr lvl="1"/>
            <a:r>
              <a:rPr lang="en-CA" sz="2400" dirty="0" smtClean="0"/>
              <a:t>Patients</a:t>
            </a:r>
            <a:r>
              <a:rPr lang="en-CA" sz="2400" dirty="0"/>
              <a:t>, doctors and families share </a:t>
            </a:r>
            <a:r>
              <a:rPr lang="en-CA" sz="2400" dirty="0" smtClean="0"/>
              <a:t>PHI</a:t>
            </a:r>
            <a:r>
              <a:rPr lang="en-CA" sz="2400" dirty="0"/>
              <a:t>, </a:t>
            </a:r>
            <a:r>
              <a:rPr lang="en-CA" sz="2400" dirty="0" smtClean="0"/>
              <a:t>care plans &amp; patient-generated data</a:t>
            </a:r>
            <a:endParaRPr lang="en-US" sz="2400" dirty="0" smtClean="0"/>
          </a:p>
          <a:p>
            <a:r>
              <a:rPr lang="en-US" sz="2800" dirty="0" smtClean="0"/>
              <a:t>When:</a:t>
            </a:r>
          </a:p>
          <a:p>
            <a:pPr lvl="1"/>
            <a:r>
              <a:rPr lang="en-US" sz="2400" dirty="0" smtClean="0"/>
              <a:t>Alpha Feb (200 patients). Beta May, Prod: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72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CA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CA" sz="3600" dirty="0" smtClean="0"/>
              <a:t>When</a:t>
            </a:r>
          </a:p>
          <a:p>
            <a:pPr lvl="1"/>
            <a:r>
              <a:rPr lang="en-US" dirty="0" smtClean="0"/>
              <a:t>Available now.  Enhancing to support LOINC, SNOMED and advanced search and </a:t>
            </a:r>
            <a:r>
              <a:rPr lang="en-US" dirty="0" err="1" smtClean="0"/>
              <a:t>plugins</a:t>
            </a:r>
            <a:r>
              <a:rPr lang="en-US" dirty="0" smtClean="0"/>
              <a:t> for CDA, v2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64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endParaRPr lang="en-CA" sz="3100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endParaRPr lang="en-CA" sz="31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message to share risk information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production  Q2, 2015</a:t>
            </a:r>
          </a:p>
          <a:p>
            <a:r>
              <a:rPr lang="en-US" dirty="0" smtClean="0"/>
              <a:t>Follow-ups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 for demographics, scheduling, medications, CDA &lt;-&gt; FHIR conversion for 2016</a:t>
            </a:r>
          </a:p>
          <a:p>
            <a:pPr lvl="1"/>
            <a:endParaRPr lang="en-CA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4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Intermountain Health</a:t>
            </a:r>
            <a:r>
              <a:rPr lang="en-US" baseline="0" dirty="0" smtClean="0"/>
              <a:t>care</a:t>
            </a:r>
            <a:r>
              <a:rPr lang="en-US" dirty="0" smtClean="0"/>
              <a:t> – provider org</a:t>
            </a:r>
            <a:r>
              <a:rPr lang="en-US" baseline="0" dirty="0" smtClean="0"/>
              <a:t> (USA)</a:t>
            </a:r>
          </a:p>
          <a:p>
            <a:pPr lvl="0"/>
            <a:r>
              <a:rPr lang="en-US" baseline="0" dirty="0" smtClean="0"/>
              <a:t>What</a:t>
            </a:r>
          </a:p>
          <a:p>
            <a:pPr lvl="1" rtl="0" eaLnBrk="1" fontAlgn="base" hangingPunct="1"/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Converted 3000+ detailed clinical models and their accompanying value sets to FHIR</a:t>
            </a:r>
            <a:endParaRPr lang="en-CA" sz="2600" dirty="0" smtClean="0">
              <a:effectLst/>
            </a:endParaRPr>
          </a:p>
          <a:p>
            <a:pPr lvl="1"/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CIMI and other groups</a:t>
            </a:r>
            <a:endParaRPr lang="en-US" baseline="0" dirty="0" smtClean="0"/>
          </a:p>
          <a:p>
            <a:pPr lvl="0"/>
            <a:r>
              <a:rPr lang="en-US" baseline="0" dirty="0" smtClean="0"/>
              <a:t>When</a:t>
            </a:r>
          </a:p>
          <a:p>
            <a:pPr lvl="1"/>
            <a:r>
              <a:rPr lang="en-US" baseline="0" dirty="0" smtClean="0"/>
              <a:t>Complete public review within </a:t>
            </a:r>
            <a:r>
              <a:rPr lang="en-US" dirty="0" smtClean="0"/>
              <a:t>next 6 months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33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Orion Health - vendor (New Zealand)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err="1" smtClean="0"/>
              <a:t>iOS</a:t>
            </a:r>
            <a:r>
              <a:rPr lang="en-CA" dirty="0" smtClean="0"/>
              <a:t> Application to expose </a:t>
            </a:r>
            <a:r>
              <a:rPr lang="en-CA" dirty="0" err="1" smtClean="0"/>
              <a:t>healthKit</a:t>
            </a:r>
            <a:r>
              <a:rPr lang="en-CA" dirty="0" smtClean="0"/>
              <a:t> data over FHIR to cloud based repository for viewing by patient and authorized providers</a:t>
            </a:r>
          </a:p>
          <a:p>
            <a:pPr lvl="1"/>
            <a:r>
              <a:rPr lang="en-CA" dirty="0" smtClean="0"/>
              <a:t>Updates to Integration engine to map v2 to FHIR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Delivery Q2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86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University Health Network (Canada)</a:t>
            </a:r>
          </a:p>
          <a:p>
            <a:pPr lvl="0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Replace existing custom SOAP interface to back-end systems (CDR, EMPI, HIS, etc.)</a:t>
            </a:r>
          </a:p>
          <a:p>
            <a:pPr lvl="0"/>
            <a:r>
              <a:rPr lang="en-US" dirty="0" smtClean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</a:rPr>
              <a:t>Production: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Registration/ADT, Clinical Document and Med order clinical portal portion production (2014)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Electronic discharge &amp; medication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1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Study 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</a:t>
            </a:r>
          </a:p>
          <a:p>
            <a:pPr lvl="1"/>
            <a:r>
              <a:rPr lang="en-CA" dirty="0" smtClean="0"/>
              <a:t>UNICEF, USAID, </a:t>
            </a:r>
            <a:r>
              <a:rPr lang="en-CA" dirty="0" err="1" smtClean="0"/>
              <a:t>IntraHealth</a:t>
            </a:r>
            <a:r>
              <a:rPr lang="en-CA" dirty="0" smtClean="0"/>
              <a:t>, </a:t>
            </a:r>
            <a:r>
              <a:rPr lang="en-CA" dirty="0" err="1" smtClean="0"/>
              <a:t>OpenMRS</a:t>
            </a:r>
            <a:r>
              <a:rPr lang="en-CA" dirty="0" smtClean="0"/>
              <a:t>, +++</a:t>
            </a:r>
          </a:p>
          <a:p>
            <a:r>
              <a:rPr lang="en-CA" dirty="0" smtClean="0"/>
              <a:t>What</a:t>
            </a:r>
          </a:p>
          <a:p>
            <a:pPr lvl="1"/>
            <a:r>
              <a:rPr lang="en-CA" dirty="0" smtClean="0"/>
              <a:t>Sharing Practitioner, Location &amp; Organization registry information over IHE’s CSD to SMS applications for front-line Ebola healthcare workers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CA" dirty="0" smtClean="0"/>
              <a:t>Prod: Liberia in Aug.; Sierra </a:t>
            </a:r>
            <a:r>
              <a:rPr lang="en-CA" dirty="0" err="1" smtClean="0"/>
              <a:t>Leonne</a:t>
            </a:r>
            <a:r>
              <a:rPr lang="en-CA" dirty="0" smtClean="0"/>
              <a:t>, </a:t>
            </a:r>
            <a:r>
              <a:rPr lang="en-CA" dirty="0" err="1" smtClean="0"/>
              <a:t>Guinnea</a:t>
            </a:r>
            <a:r>
              <a:rPr lang="en-CA" dirty="0" smtClean="0"/>
              <a:t> now</a:t>
            </a:r>
          </a:p>
          <a:p>
            <a:pPr lvl="1"/>
            <a:r>
              <a:rPr lang="en-CA" dirty="0" smtClean="0"/>
              <a:t>Rollout &amp; expansion </a:t>
            </a:r>
            <a:r>
              <a:rPr lang="en-CA" smtClean="0"/>
              <a:t>in several more </a:t>
            </a:r>
            <a:r>
              <a:rPr lang="en-CA" dirty="0" smtClean="0"/>
              <a:t>countries</a:t>
            </a:r>
            <a:br>
              <a:rPr lang="en-CA" dirty="0" smtClean="0"/>
            </a:br>
            <a:r>
              <a:rPr lang="en-CA" dirty="0" smtClean="0"/>
              <a:t>in next 6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83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takeaways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international interest</a:t>
            </a:r>
          </a:p>
          <a:p>
            <a:r>
              <a:rPr lang="en-US" dirty="0" smtClean="0"/>
              <a:t>Wide range of engagement</a:t>
            </a:r>
          </a:p>
          <a:p>
            <a:pPr lvl="1"/>
            <a:r>
              <a:rPr lang="en-US" dirty="0" smtClean="0"/>
              <a:t>National initiatives</a:t>
            </a:r>
          </a:p>
          <a:p>
            <a:pPr lvl="1"/>
            <a:r>
              <a:rPr lang="en-US" dirty="0" smtClean="0"/>
              <a:t>Care</a:t>
            </a:r>
            <a:r>
              <a:rPr lang="en-US" baseline="0" dirty="0" smtClean="0"/>
              <a:t> provider organizations</a:t>
            </a:r>
          </a:p>
          <a:p>
            <a:pPr lvl="1"/>
            <a:r>
              <a:rPr lang="en-US" baseline="0" dirty="0" smtClean="0"/>
              <a:t>Small vendors/entrepreneurs</a:t>
            </a:r>
          </a:p>
          <a:p>
            <a:pPr lvl="0"/>
            <a:r>
              <a:rPr lang="en-US" dirty="0" smtClean="0"/>
              <a:t>Mixture of green-field and upgrading existing systems</a:t>
            </a:r>
          </a:p>
          <a:p>
            <a:pPr lvl="0"/>
            <a:r>
              <a:rPr lang="en-US" dirty="0" smtClean="0"/>
              <a:t>All with short times to production</a:t>
            </a:r>
          </a:p>
          <a:p>
            <a:pPr lvl="0"/>
            <a:r>
              <a:rPr lang="en-US" dirty="0" smtClean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96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Risks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with FHIR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Be ready to migrate</a:t>
            </a:r>
          </a:p>
          <a:p>
            <a:pPr lvl="1"/>
            <a:r>
              <a:rPr lang="en-US" dirty="0" smtClean="0"/>
              <a:t>Caution for mission critical applications</a:t>
            </a:r>
          </a:p>
          <a:p>
            <a:r>
              <a:rPr lang="en-US" dirty="0" smtClean="0"/>
              <a:t>FHIR is cool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etc.) to build profiles</a:t>
            </a:r>
          </a:p>
          <a:p>
            <a:r>
              <a:rPr lang="en-US" dirty="0" smtClean="0"/>
              <a:t>FHIR is coming</a:t>
            </a:r>
          </a:p>
          <a:p>
            <a:pPr lvl="1"/>
            <a:r>
              <a:rPr lang="en-US" dirty="0" smtClean="0"/>
              <a:t>At minimum, monitor</a:t>
            </a:r>
          </a:p>
          <a:p>
            <a:pPr lvl="1"/>
            <a:r>
              <a:rPr lang="en-US" dirty="0" smtClean="0"/>
              <a:t>Consider whether to pilot to build experience</a:t>
            </a:r>
          </a:p>
        </p:txBody>
      </p:sp>
    </p:spTree>
    <p:extLst>
      <p:ext uri="{BB962C8B-B14F-4D97-AF65-F5344CB8AC3E}">
        <p14:creationId xmlns:p14="http://schemas.microsoft.com/office/powerpoint/2010/main" val="7904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and your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36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Is this something your organization wants/needs to track?</a:t>
            </a:r>
          </a:p>
          <a:p>
            <a:r>
              <a:rPr lang="en-AU" sz="2400" dirty="0" smtClean="0"/>
              <a:t>Monitor</a:t>
            </a:r>
          </a:p>
          <a:p>
            <a:pPr lvl="1"/>
            <a:r>
              <a:rPr lang="en-AU" sz="1900" dirty="0" smtClean="0"/>
              <a:t>Have someone sign up to the FHIR list</a:t>
            </a:r>
            <a:br>
              <a:rPr lang="en-AU" sz="1900" dirty="0" smtClean="0"/>
            </a:br>
            <a:r>
              <a:rPr lang="en-AU" sz="1900" dirty="0" smtClean="0"/>
              <a:t>or Skype chats</a:t>
            </a:r>
          </a:p>
          <a:p>
            <a:pPr marL="457200" lvl="1" indent="0">
              <a:buNone/>
            </a:pPr>
            <a:r>
              <a:rPr lang="en-AU" sz="1900" dirty="0" smtClean="0"/>
              <a:t>	(instructions on the wiki)</a:t>
            </a:r>
          </a:p>
          <a:p>
            <a:pPr lvl="2"/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wiki.hl7.org?title=FHIR</a:t>
            </a:r>
            <a:endParaRPr lang="en-AU" sz="1700" dirty="0" smtClean="0"/>
          </a:p>
          <a:p>
            <a:r>
              <a:rPr lang="en-AU" sz="2400" dirty="0" smtClean="0"/>
              <a:t>Engage</a:t>
            </a:r>
          </a:p>
          <a:p>
            <a:pPr lvl="1"/>
            <a:r>
              <a:rPr lang="en-AU" sz="1900" dirty="0" smtClean="0"/>
              <a:t>Have someone read through the specs</a:t>
            </a:r>
          </a:p>
          <a:p>
            <a:pPr lvl="1"/>
            <a:r>
              <a:rPr lang="en-AU" sz="1900" dirty="0" smtClean="0"/>
              <a:t>Send someone to development tutorials</a:t>
            </a:r>
          </a:p>
          <a:p>
            <a:pPr lvl="1"/>
            <a:r>
              <a:rPr lang="en-AU" sz="1900" dirty="0" smtClean="0"/>
              <a:t>Have your organization participate in or observe a connectathon</a:t>
            </a:r>
          </a:p>
          <a:p>
            <a:pPr lvl="1"/>
            <a:r>
              <a:rPr lang="en-AU" sz="1900" dirty="0" smtClean="0"/>
              <a:t>Participate in the upcoming DSTU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January 10-15 Orlando</a:t>
            </a:r>
          </a:p>
          <a:p>
            <a:pPr lvl="1"/>
            <a:r>
              <a:rPr lang="en-AU" sz="1900" dirty="0" smtClean="0"/>
              <a:t>May 7-13 Montreal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More next year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December 7-11</a:t>
            </a:r>
          </a:p>
          <a:p>
            <a:pPr lvl="1"/>
            <a:r>
              <a:rPr lang="en-AU" sz="1900" dirty="0" smtClean="0"/>
              <a:t>More next year</a:t>
            </a:r>
          </a:p>
          <a:p>
            <a:r>
              <a:rPr lang="en-AU" sz="2400" dirty="0" smtClean="0"/>
              <a:t>Custom education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1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message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dirty="0" smtClean="0"/>
              <a:t>is easier and cheaper</a:t>
            </a:r>
          </a:p>
          <a:p>
            <a:pPr lvl="1"/>
            <a:r>
              <a:rPr lang="en-US" dirty="0" smtClean="0"/>
              <a:t>is being implemented now</a:t>
            </a:r>
          </a:p>
          <a:p>
            <a:pPr lvl="1"/>
            <a:r>
              <a:rPr lang="en-US" dirty="0" smtClean="0"/>
              <a:t>is likely to significantly impact Health IT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Decide how you </a:t>
            </a:r>
            <a:r>
              <a:rPr lang="en-US" dirty="0" smtClean="0"/>
              <a:t>want it to </a:t>
            </a:r>
            <a:r>
              <a:rPr lang="en-US" smtClean="0"/>
              <a:t>impact </a:t>
            </a:r>
            <a:r>
              <a:rPr lang="en-US" b="1" smtClean="0"/>
              <a:t>your </a:t>
            </a:r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3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   </a:t>
            </a:r>
            <a:r>
              <a:rPr lang="en-AU" sz="2800" dirty="0" smtClean="0">
                <a:hlinkClick r:id="rId3"/>
              </a:rPr>
              <a:t>lmckenzie@gevityinc.com</a:t>
            </a:r>
            <a:r>
              <a:rPr lang="en-AU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and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around re-usable “chunks” of data</a:t>
            </a:r>
          </a:p>
          <a:p>
            <a:r>
              <a:rPr lang="en-US" dirty="0" smtClean="0"/>
              <a:t>Strong forward/backward compatibility rules</a:t>
            </a:r>
          </a:p>
          <a:p>
            <a:r>
              <a:rPr lang="en-US" dirty="0" smtClean="0"/>
              <a:t>Extensibility mechanism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chunk (resource) is independently addressable</a:t>
            </a:r>
          </a:p>
          <a:p>
            <a:r>
              <a:rPr lang="en-US" dirty="0" smtClean="0"/>
              <a:t>More than messages</a:t>
            </a:r>
          </a:p>
          <a:p>
            <a:r>
              <a:rPr lang="en-US" dirty="0" smtClean="0"/>
              <a:t>Human readable required</a:t>
            </a:r>
          </a:p>
          <a:p>
            <a:r>
              <a:rPr lang="en-US" dirty="0" smtClean="0"/>
              <a:t>Extensions don’t collide, are discoverable</a:t>
            </a:r>
          </a:p>
          <a:p>
            <a:r>
              <a:rPr lang="en-US" dirty="0" smtClean="0"/>
              <a:t>Modern tools/skills</a:t>
            </a:r>
          </a:p>
          <a:p>
            <a:r>
              <a:rPr lang="en-US" dirty="0" smtClean="0"/>
              <a:t>Instances easy to read</a:t>
            </a:r>
          </a:p>
          <a:p>
            <a:r>
              <a:rPr lang="en-US" dirty="0" smtClean="0"/>
              <a:t>Lighter spec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60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FHIR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RIM, vocab &amp; ISO Data types foundations</a:t>
            </a:r>
          </a:p>
          <a:p>
            <a:r>
              <a:rPr lang="en-US" dirty="0" smtClean="0"/>
              <a:t>Support XML syntax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Simpler models &amp; syntax (reference model hidden)</a:t>
            </a:r>
          </a:p>
          <a:p>
            <a:r>
              <a:rPr lang="en-US" dirty="0"/>
              <a:t>Friendly names</a:t>
            </a:r>
          </a:p>
          <a:p>
            <a:r>
              <a:rPr lang="en-US" dirty="0" smtClean="0"/>
              <a:t>Extensibility with discovery</a:t>
            </a:r>
          </a:p>
          <a:p>
            <a:r>
              <a:rPr lang="en-US" dirty="0" smtClean="0"/>
              <a:t>Easy inter-version wire compatibility</a:t>
            </a:r>
          </a:p>
          <a:p>
            <a:r>
              <a:rPr lang="en-US" dirty="0" smtClean="0"/>
              <a:t>Messages, documents, etc. use same syntax</a:t>
            </a:r>
          </a:p>
          <a:p>
            <a:r>
              <a:rPr lang="en-US" dirty="0" smtClean="0"/>
              <a:t>JSON syntax too</a:t>
            </a:r>
          </a:p>
        </p:txBody>
      </p:sp>
    </p:spTree>
    <p:extLst>
      <p:ext uri="{BB962C8B-B14F-4D97-AF65-F5344CB8AC3E}">
        <p14:creationId xmlns:p14="http://schemas.microsoft.com/office/powerpoint/2010/main" val="566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CDA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profiling for specific use-cases</a:t>
            </a:r>
          </a:p>
          <a:p>
            <a:r>
              <a:rPr lang="en-US" dirty="0" smtClean="0"/>
              <a:t>Human readability is minimum for interoperability</a:t>
            </a:r>
          </a:p>
          <a:p>
            <a:r>
              <a:rPr lang="en-US" dirty="0" smtClean="0"/>
              <a:t>APIs, validation tooling, profile tooling</a:t>
            </a:r>
          </a:p>
          <a:p>
            <a:r>
              <a:rPr lang="en-US" dirty="0" smtClean="0"/>
              <a:t>(See v3 similarities on prior slide)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use out of the box – no templates required</a:t>
            </a:r>
          </a:p>
          <a:p>
            <a:r>
              <a:rPr lang="en-US" dirty="0" smtClean="0"/>
              <a:t>Not restricted to just documents</a:t>
            </a:r>
          </a:p>
          <a:p>
            <a:r>
              <a:rPr lang="en-US" dirty="0" smtClean="0"/>
              <a:t>Implementer tooling generated with spec</a:t>
            </a:r>
          </a:p>
          <a:p>
            <a:r>
              <a:rPr lang="en-US" dirty="0" smtClean="0"/>
              <a:t>(</a:t>
            </a:r>
            <a:r>
              <a:rPr lang="en-US" dirty="0"/>
              <a:t>See v3 </a:t>
            </a:r>
            <a:r>
              <a:rPr lang="en-US" dirty="0" smtClean="0"/>
              <a:t>differences on </a:t>
            </a:r>
            <a:r>
              <a:rPr lang="en-US" dirty="0"/>
              <a:t>prior slide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Services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Encourage context neutral, re-usable structures with defined behavior</a:t>
            </a:r>
          </a:p>
          <a:p>
            <a:r>
              <a:rPr lang="en-US" dirty="0" smtClean="0"/>
              <a:t>RESTful interface is a simple SOA interface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Consistent data structures across services</a:t>
            </a:r>
          </a:p>
          <a:p>
            <a:r>
              <a:rPr lang="en-US" dirty="0" smtClean="0"/>
              <a:t>Ease of transport across paradigms message &lt;-&gt; service &lt;-&gt; document &lt;-&gt; REST</a:t>
            </a:r>
          </a:p>
          <a:p>
            <a:r>
              <a:rPr lang="en-US" dirty="0" smtClean="0"/>
              <a:t>Standard framework for defining/discovering 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6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use anything else?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brand new</a:t>
            </a:r>
          </a:p>
          <a:p>
            <a:pPr lvl="1"/>
            <a:r>
              <a:rPr lang="en-US" dirty="0" smtClean="0"/>
              <a:t>Minimal market share</a:t>
            </a:r>
          </a:p>
          <a:p>
            <a:pPr lvl="1"/>
            <a:r>
              <a:rPr lang="en-US" dirty="0" smtClean="0"/>
              <a:t>Not yet normative</a:t>
            </a:r>
          </a:p>
          <a:p>
            <a:pPr lvl="1"/>
            <a:r>
              <a:rPr lang="en-US" dirty="0" smtClean="0"/>
              <a:t>Limited track record</a:t>
            </a:r>
          </a:p>
          <a:p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No-one dumps existing working systems just because something new is “better”</a:t>
            </a:r>
          </a:p>
          <a:p>
            <a:pPr lvl="1"/>
            <a:r>
              <a:rPr lang="en-US" dirty="0" smtClean="0"/>
              <a:t>Most Large projects committed to one standard won’t change direction quickly (or even at all)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16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13137</TotalTime>
  <Words>1805</Words>
  <Application>Microsoft Office PowerPoint</Application>
  <PresentationFormat>On-screen Show (4:3)</PresentationFormat>
  <Paragraphs>389</Paragraphs>
  <Slides>41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Verdana</vt:lpstr>
      <vt:lpstr>Wingdings</vt:lpstr>
      <vt:lpstr>Refined</vt:lpstr>
      <vt:lpstr>FHIR for Executives (2 of 2)</vt:lpstr>
      <vt:lpstr>This presentation</vt:lpstr>
      <vt:lpstr>Questions?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DSTU 2</vt:lpstr>
      <vt:lpstr>What does DSTU mean?</vt:lpstr>
      <vt:lpstr>Maturity levels</vt:lpstr>
      <vt:lpstr>Normative FHIR</vt:lpstr>
      <vt:lpstr>Using FHIR</vt:lpstr>
      <vt:lpstr>Where can FHIR be used?</vt:lpstr>
      <vt:lpstr>Implementation during DSTU</vt:lpstr>
      <vt:lpstr>Who’s working with FHIR?</vt:lpstr>
      <vt:lpstr>Who’s using FHIR?</vt:lpstr>
      <vt:lpstr>FHIR &amp; other SDOs</vt:lpstr>
      <vt:lpstr>FHIR &amp; the ONC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Final message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322</cp:revision>
  <dcterms:created xsi:type="dcterms:W3CDTF">2012-12-03T20:41:34Z</dcterms:created>
  <dcterms:modified xsi:type="dcterms:W3CDTF">2015-12-15T22:10:09Z</dcterms:modified>
</cp:coreProperties>
</file>