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324" r:id="rId3"/>
    <p:sldId id="642" r:id="rId4"/>
    <p:sldId id="283" r:id="rId5"/>
    <p:sldId id="501" r:id="rId6"/>
    <p:sldId id="564" r:id="rId7"/>
    <p:sldId id="338" r:id="rId8"/>
    <p:sldId id="288" r:id="rId9"/>
    <p:sldId id="339" r:id="rId10"/>
    <p:sldId id="566" r:id="rId11"/>
    <p:sldId id="402" r:id="rId12"/>
    <p:sldId id="403" r:id="rId13"/>
    <p:sldId id="340" r:id="rId14"/>
    <p:sldId id="567" r:id="rId15"/>
    <p:sldId id="408" r:id="rId16"/>
    <p:sldId id="409" r:id="rId17"/>
    <p:sldId id="341" r:id="rId18"/>
    <p:sldId id="568" r:id="rId19"/>
    <p:sldId id="410" r:id="rId20"/>
    <p:sldId id="411" r:id="rId21"/>
    <p:sldId id="342" r:id="rId22"/>
    <p:sldId id="569" r:id="rId23"/>
    <p:sldId id="412" r:id="rId24"/>
    <p:sldId id="414" r:id="rId25"/>
    <p:sldId id="413" r:id="rId26"/>
    <p:sldId id="415" r:id="rId27"/>
    <p:sldId id="416" r:id="rId28"/>
    <p:sldId id="636" r:id="rId29"/>
    <p:sldId id="421" r:id="rId30"/>
    <p:sldId id="417" r:id="rId31"/>
    <p:sldId id="418" r:id="rId32"/>
    <p:sldId id="422" r:id="rId33"/>
    <p:sldId id="419" r:id="rId34"/>
    <p:sldId id="420" r:id="rId35"/>
    <p:sldId id="423" r:id="rId36"/>
    <p:sldId id="424" r:id="rId37"/>
    <p:sldId id="643" r:id="rId38"/>
    <p:sldId id="644" r:id="rId39"/>
    <p:sldId id="645" r:id="rId40"/>
    <p:sldId id="646" r:id="rId41"/>
    <p:sldId id="647" r:id="rId42"/>
    <p:sldId id="648" r:id="rId43"/>
    <p:sldId id="649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665" r:id="rId60"/>
    <p:sldId id="666" r:id="rId61"/>
    <p:sldId id="667" r:id="rId62"/>
    <p:sldId id="668" r:id="rId63"/>
    <p:sldId id="669" r:id="rId64"/>
    <p:sldId id="670" r:id="rId65"/>
    <p:sldId id="671" r:id="rId66"/>
    <p:sldId id="672" r:id="rId67"/>
    <p:sldId id="673" r:id="rId68"/>
    <p:sldId id="674" r:id="rId69"/>
    <p:sldId id="675" r:id="rId70"/>
    <p:sldId id="676" r:id="rId71"/>
    <p:sldId id="677" r:id="rId72"/>
    <p:sldId id="678" r:id="rId73"/>
    <p:sldId id="679" r:id="rId74"/>
    <p:sldId id="680" r:id="rId75"/>
    <p:sldId id="681" r:id="rId76"/>
    <p:sldId id="682" r:id="rId77"/>
    <p:sldId id="683" r:id="rId78"/>
    <p:sldId id="684" r:id="rId79"/>
    <p:sldId id="685" r:id="rId80"/>
    <p:sldId id="686" r:id="rId81"/>
    <p:sldId id="687" r:id="rId82"/>
    <p:sldId id="688" r:id="rId83"/>
    <p:sldId id="689" r:id="rId84"/>
    <p:sldId id="690" r:id="rId85"/>
    <p:sldId id="691" r:id="rId86"/>
    <p:sldId id="692" r:id="rId87"/>
    <p:sldId id="693" r:id="rId88"/>
    <p:sldId id="694" r:id="rId89"/>
    <p:sldId id="695" r:id="rId90"/>
    <p:sldId id="696" r:id="rId91"/>
    <p:sldId id="697" r:id="rId92"/>
    <p:sldId id="698" r:id="rId93"/>
    <p:sldId id="699" r:id="rId94"/>
    <p:sldId id="700" r:id="rId95"/>
    <p:sldId id="701" r:id="rId96"/>
    <p:sldId id="702" r:id="rId97"/>
    <p:sldId id="703" r:id="rId98"/>
    <p:sldId id="704" r:id="rId99"/>
    <p:sldId id="705" r:id="rId100"/>
    <p:sldId id="706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15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-28656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0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1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5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6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7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8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#9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#10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#1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#1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#1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4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5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#6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7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#8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#9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03/01/2016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03/01/2016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re-craft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413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001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Bundle has </a:t>
            </a:r>
            <a:r>
              <a:rPr lang="en-US" baseline="0" dirty="0" smtClean="0"/>
              <a:t>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7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559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2566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7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4661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1740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6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</a:t>
            </a:r>
            <a:r>
              <a:rPr lang="en-US" sz="800" b="1" dirty="0" smtClean="0"/>
              <a:t>2016 </a:t>
            </a:r>
            <a:r>
              <a:rPr lang="en-US" sz="800" b="1" dirty="0" smtClean="0"/>
              <a:t>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6-01%20Tutorials/FHIR%20for%20Architec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</a:t>
            </a:r>
            <a:r>
              <a:rPr lang="en-US" noProof="0" dirty="0" smtClean="0"/>
              <a:t>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January 12</a:t>
            </a:r>
            <a:r>
              <a:rPr lang="en-US" noProof="0" dirty="0" smtClean="0"/>
              <a:t>, 2016</a:t>
            </a:r>
          </a:p>
          <a:p>
            <a:r>
              <a:rPr lang="en-US" dirty="0" smtClean="0"/>
              <a:t>Atlanta WGM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2620140"/>
              </p:ext>
            </p:extLst>
          </p:nvPr>
        </p:nvGraphicFramePr>
        <p:xfrm>
          <a:off x="323527" y="1700809"/>
          <a:ext cx="8352930" cy="464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3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OPTIONS,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[base]/[type]/[id]/$[name]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92422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12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41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</a:t>
            </a:r>
            <a:r>
              <a:rPr lang="en-US" noProof="0" dirty="0" smtClean="0"/>
              <a:t> Bundle resource</a:t>
            </a:r>
            <a:endParaRPr lang="en-US" baseline="0" noProof="0" dirty="0" smtClean="0"/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700808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5096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123699" y="3868044"/>
            <a:ext cx="227650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&lt;List/&gt;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&lt;Condition/&gt;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658787">
            <a:off x="7091616" y="2514783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483768" y="2913063"/>
            <a:ext cx="0" cy="431800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17992763">
            <a:off x="6608568" y="4762970"/>
            <a:ext cx="518119" cy="850422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24472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5096" y="2004866"/>
            <a:ext cx="990600" cy="272006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37" name="Elbow Connector 36"/>
          <p:cNvCxnSpPr>
            <a:stCxn id="29" idx="2"/>
            <a:endCxn id="24" idx="0"/>
          </p:cNvCxnSpPr>
          <p:nvPr/>
        </p:nvCxnSpPr>
        <p:spPr bwMode="auto">
          <a:xfrm rot="5400000">
            <a:off x="2331740" y="1285528"/>
            <a:ext cx="376065" cy="235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>
            <a:stCxn id="29" idx="2"/>
            <a:endCxn id="35" idx="0"/>
          </p:cNvCxnSpPr>
          <p:nvPr/>
        </p:nvCxnSpPr>
        <p:spPr bwMode="auto">
          <a:xfrm rot="5400000">
            <a:off x="2935052" y="1888840"/>
            <a:ext cx="376065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414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4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2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 </a:t>
            </a:r>
            <a:r>
              <a:rPr lang="en-US" dirty="0" smtClean="0"/>
              <a:t>Bundle resource</a:t>
            </a:r>
            <a:endParaRPr lang="en-US" noProof="0" dirty="0" smtClean="0"/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6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26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</a:t>
            </a:r>
            <a:r>
              <a:rPr lang="en-US" noProof="0" dirty="0" smtClean="0">
                <a:hlinkClick r:id="rId3"/>
              </a:rPr>
              <a:t>gforge.hl7.org/svn/fhir/trunk/presentations/2016-01 Tutorials/FHIR </a:t>
            </a:r>
            <a:r>
              <a:rPr lang="en-US" noProof="0" dirty="0" smtClean="0">
                <a:hlinkClick r:id="rId3"/>
              </a:rPr>
              <a:t>for </a:t>
            </a:r>
            <a:r>
              <a:rPr lang="en-US" noProof="0" dirty="0" smtClean="0">
                <a:hlinkClick r:id="rId3"/>
              </a:rPr>
              <a:t>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3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Bundles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87" y="1772816"/>
            <a:ext cx="778351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0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71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0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76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paradigm(s) are you like to use in your organization and why?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FMG &amp; FHIR Infrastructure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168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40337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52747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62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26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79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90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 smtClean="0"/>
              <a:t>Conformance Resources</a:t>
            </a:r>
            <a:endParaRPr lang="en-US" dirty="0"/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674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20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val="40144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113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84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995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smtClean="0"/>
              <a:t>Systems shouldn’t</a:t>
            </a:r>
            <a:r>
              <a:rPr lang="en-US" baseline="0" noProof="0" smtClean="0"/>
              <a:t> </a:t>
            </a:r>
            <a:r>
              <a:rPr lang="en-US" baseline="0" noProof="0" dirty="0" smtClean="0"/>
              <a:t>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071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273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90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638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48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764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Introduction to FHIR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Basic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134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821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16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Where can extensions appear?</a:t>
            </a:r>
          </a:p>
          <a:p>
            <a:r>
              <a:rPr lang="en-CA" dirty="0" smtClean="0"/>
              <a:t>When must a receiver process an extension?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95507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dirty="0" smtClean="0"/>
              <a:t>3 types:</a:t>
            </a:r>
          </a:p>
          <a:p>
            <a:pPr lvl="2"/>
            <a:r>
              <a:rPr lang="en-US" noProof="0" dirty="0" smtClean="0"/>
              <a:t>Security</a:t>
            </a:r>
          </a:p>
          <a:p>
            <a:pPr lvl="2"/>
            <a:r>
              <a:rPr lang="en-US" dirty="0" smtClean="0"/>
              <a:t>Profile</a:t>
            </a:r>
          </a:p>
          <a:p>
            <a:pPr lvl="2"/>
            <a:r>
              <a:rPr lang="en-US" noProof="0" dirty="0" smtClean="0"/>
              <a:t>General (workflow, etc.)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include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945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111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(yet)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28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</a:t>
            </a:r>
            <a:r>
              <a:rPr lang="en-US" sz="2400" dirty="0" smtClean="0"/>
              <a:t>used to be</a:t>
            </a:r>
            <a:r>
              <a:rPr lang="en-US" sz="2400" noProof="0" dirty="0" smtClean="0"/>
              <a:t> required for servers</a:t>
            </a:r>
          </a:p>
          <a:p>
            <a:pPr lvl="2"/>
            <a:r>
              <a:rPr lang="en-US" sz="2000" noProof="0" dirty="0" smtClean="0"/>
              <a:t>Now implementer’s choice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05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Additional considerations</a:t>
            </a:r>
          </a:p>
          <a:p>
            <a:r>
              <a:rPr lang="en-CA" dirty="0" smtClean="0"/>
              <a:t>Profiles</a:t>
            </a:r>
          </a:p>
          <a:p>
            <a:r>
              <a:rPr lang="en-CA" dirty="0" smtClean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02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</a:t>
            </a:r>
            <a:r>
              <a:rPr lang="en-US" noProof="0" dirty="0" err="1" smtClean="0"/>
              <a:t>Javascript</a:t>
            </a:r>
            <a:r>
              <a:rPr lang="en-US" noProof="0" dirty="0" smtClean="0"/>
              <a:t>, Swift</a:t>
            </a:r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15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03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Conformance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ValueSet,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NamingSystem</a:t>
            </a:r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ConceptMap &amp;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StructureDefinition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</a:t>
            </a:r>
            <a:br>
              <a:rPr lang="en-US" noProof="0" dirty="0" smtClean="0"/>
            </a:br>
            <a:r>
              <a:rPr lang="en-US" noProof="0" dirty="0" smtClean="0"/>
              <a:t>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944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Conformance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872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745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732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13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44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Which of the previous FHIR considerations are you going to pay particular attention to in your implementation?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8123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6609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38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60669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83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83874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15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02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 shouldn’t prohibit unknown extensions or unsupported data elements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</a:t>
            </a:r>
          </a:p>
          <a:p>
            <a:pPr lvl="1"/>
            <a:r>
              <a:rPr lang="en-US" dirty="0" smtClean="0"/>
              <a:t>This forces clients to 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71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85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2113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88795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noProof="0" dirty="0" smtClean="0"/>
              <a:t>Profiles are still quite useful</a:t>
            </a:r>
          </a:p>
          <a:p>
            <a:pPr lvl="1"/>
            <a:r>
              <a:rPr lang="en-US" sz="2800" noProof="0" dirty="0" smtClean="0"/>
              <a:t>Define documents and messages</a:t>
            </a:r>
          </a:p>
          <a:p>
            <a:pPr lvl="1"/>
            <a:r>
              <a:rPr lang="en-US" sz="2800" dirty="0" smtClean="0"/>
              <a:t>Define extensions, search parameters</a:t>
            </a:r>
          </a:p>
          <a:p>
            <a:pPr lvl="1"/>
            <a:r>
              <a:rPr lang="en-US" sz="2800" noProof="0" dirty="0" smtClean="0"/>
              <a:t>Set interoperability expectations in a particular context</a:t>
            </a:r>
          </a:p>
          <a:p>
            <a:pPr lvl="2"/>
            <a:r>
              <a:rPr lang="en-US" dirty="0" smtClean="0"/>
              <a:t>National standards, types of care, business patterns</a:t>
            </a:r>
          </a:p>
          <a:p>
            <a:pPr lvl="1"/>
            <a:r>
              <a:rPr lang="en-US" sz="2800" noProof="0" dirty="0" smtClean="0"/>
              <a:t>Clinical practice guidelines / detailed clinical models</a:t>
            </a:r>
          </a:p>
          <a:p>
            <a:pPr lvl="1"/>
            <a:r>
              <a:rPr lang="en-US" sz="2800" dirty="0" smtClean="0"/>
              <a:t>Document system capabilities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714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040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25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466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95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err="1" smtClean="0"/>
              <a:t>BillingItem</a:t>
            </a:r>
            <a:r>
              <a:rPr lang="en-US" sz="2000" noProof="0" dirty="0" smtClean="0"/>
              <a:t>, </a:t>
            </a:r>
            <a:r>
              <a:rPr lang="en-US" sz="2000" noProof="0" dirty="0" err="1" smtClean="0"/>
              <a:t>ClinicalTrial</a:t>
            </a:r>
            <a:r>
              <a:rPr lang="en-US" sz="2000" noProof="0" dirty="0" smtClean="0"/>
              <a:t>, Outbreak,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Basic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8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69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76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May be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89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46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2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9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23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May 2016: DSTU 2.1 ballot</a:t>
            </a:r>
          </a:p>
          <a:p>
            <a:pPr marL="342900" lvl="0" indent="-342900"/>
            <a:r>
              <a:rPr lang="en-US" dirty="0" smtClean="0"/>
              <a:t>Summer 2016: DSTU 2.1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18-24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82" y="4365104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6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77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7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</a:t>
            </a:r>
            <a:r>
              <a:rPr lang="en-AU" sz="1900" dirty="0" smtClean="0"/>
              <a:t>7-13 </a:t>
            </a:r>
            <a:r>
              <a:rPr lang="en-AU" sz="1900" dirty="0" smtClean="0"/>
              <a:t>Montreal</a:t>
            </a:r>
          </a:p>
          <a:p>
            <a:pPr lvl="1"/>
            <a:r>
              <a:rPr lang="en-AU" sz="1900" dirty="0" smtClean="0"/>
              <a:t>Sept. 17-23 Baltimore</a:t>
            </a:r>
            <a:endParaRPr lang="en-AU" sz="1900" dirty="0" smtClean="0"/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Mar. 14-16 Cambridge</a:t>
            </a:r>
            <a:endParaRPr lang="en-AU" sz="1900" dirty="0" smtClean="0"/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Apr. 4-8, </a:t>
            </a:r>
            <a:r>
              <a:rPr lang="en-AU" sz="1900" smtClean="0"/>
              <a:t>June 20-24</a:t>
            </a:r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15521</TotalTime>
  <Words>4797</Words>
  <Application>Microsoft Office PowerPoint</Application>
  <PresentationFormat>On-screen Show (4:3)</PresentationFormat>
  <Paragraphs>878</Paragraphs>
  <Slides>100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ＭＳ Ｐゴシック</vt:lpstr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Refined</vt:lpstr>
      <vt:lpstr>FHIR for Architects</vt:lpstr>
      <vt:lpstr>This presentation</vt:lpstr>
      <vt:lpstr>Who am I?</vt:lpstr>
      <vt:lpstr>Tutorial Objectives</vt:lpstr>
      <vt:lpstr>Level Setting</vt:lpstr>
      <vt:lpstr>Outline</vt:lpstr>
      <vt:lpstr>What Paradigm</vt:lpstr>
      <vt:lpstr>Paradigms</vt:lpstr>
      <vt:lpstr>REST</vt:lpstr>
      <vt:lpstr>FHIR Resource URLs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Apply it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Pop Quiz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Conformance resources</vt:lpstr>
      <vt:lpstr>Conformance resources (cont’d)</vt:lpstr>
      <vt:lpstr>Bundles</vt:lpstr>
      <vt:lpstr>Bundles (cont’d)</vt:lpstr>
      <vt:lpstr>Bundle decisions</vt:lpstr>
      <vt:lpstr>Bundle decisions (cont’d)</vt:lpstr>
      <vt:lpstr>Apply it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309</cp:revision>
  <dcterms:created xsi:type="dcterms:W3CDTF">2012-12-03T20:41:34Z</dcterms:created>
  <dcterms:modified xsi:type="dcterms:W3CDTF">2016-01-04T16:22:42Z</dcterms:modified>
</cp:coreProperties>
</file>