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6" r:id="rId1"/>
  </p:sldMasterIdLst>
  <p:notesMasterIdLst>
    <p:notesMasterId r:id="rId156"/>
  </p:notesMasterIdLst>
  <p:sldIdLst>
    <p:sldId id="256" r:id="rId2"/>
    <p:sldId id="630" r:id="rId3"/>
    <p:sldId id="258" r:id="rId4"/>
    <p:sldId id="636" r:id="rId5"/>
    <p:sldId id="259" r:id="rId6"/>
    <p:sldId id="644" r:id="rId7"/>
    <p:sldId id="356" r:id="rId8"/>
    <p:sldId id="631" r:id="rId9"/>
    <p:sldId id="632" r:id="rId10"/>
    <p:sldId id="633" r:id="rId11"/>
    <p:sldId id="403" r:id="rId12"/>
    <p:sldId id="260" r:id="rId13"/>
    <p:sldId id="404" r:id="rId14"/>
    <p:sldId id="560" r:id="rId15"/>
    <p:sldId id="447" r:id="rId16"/>
    <p:sldId id="640" r:id="rId17"/>
    <p:sldId id="554" r:id="rId18"/>
    <p:sldId id="567" r:id="rId19"/>
    <p:sldId id="642" r:id="rId20"/>
    <p:sldId id="556" r:id="rId21"/>
    <p:sldId id="557" r:id="rId22"/>
    <p:sldId id="558" r:id="rId23"/>
    <p:sldId id="559" r:id="rId24"/>
    <p:sldId id="561" r:id="rId25"/>
    <p:sldId id="264" r:id="rId26"/>
    <p:sldId id="457" r:id="rId27"/>
    <p:sldId id="266" r:id="rId28"/>
    <p:sldId id="458" r:id="rId29"/>
    <p:sldId id="270" r:id="rId30"/>
    <p:sldId id="459" r:id="rId31"/>
    <p:sldId id="562" r:id="rId32"/>
    <p:sldId id="461" r:id="rId33"/>
    <p:sldId id="537" r:id="rId34"/>
    <p:sldId id="637" r:id="rId35"/>
    <p:sldId id="272" r:id="rId36"/>
    <p:sldId id="563" r:id="rId37"/>
    <p:sldId id="463" r:id="rId38"/>
    <p:sldId id="564" r:id="rId39"/>
    <p:sldId id="588" r:id="rId40"/>
    <p:sldId id="565" r:id="rId41"/>
    <p:sldId id="539" r:id="rId42"/>
    <p:sldId id="566" r:id="rId43"/>
    <p:sldId id="413" r:id="rId44"/>
    <p:sldId id="281" r:id="rId45"/>
    <p:sldId id="572" r:id="rId46"/>
    <p:sldId id="282" r:id="rId47"/>
    <p:sldId id="613" r:id="rId48"/>
    <p:sldId id="614" r:id="rId49"/>
    <p:sldId id="284" r:id="rId50"/>
    <p:sldId id="571" r:id="rId51"/>
    <p:sldId id="643" r:id="rId52"/>
    <p:sldId id="617" r:id="rId53"/>
    <p:sldId id="419" r:id="rId54"/>
    <p:sldId id="286" r:id="rId55"/>
    <p:sldId id="309" r:id="rId56"/>
    <p:sldId id="573" r:id="rId57"/>
    <p:sldId id="474" r:id="rId58"/>
    <p:sldId id="475" r:id="rId59"/>
    <p:sldId id="476" r:id="rId60"/>
    <p:sldId id="477" r:id="rId61"/>
    <p:sldId id="295" r:id="rId62"/>
    <p:sldId id="292" r:id="rId63"/>
    <p:sldId id="393" r:id="rId64"/>
    <p:sldId id="394" r:id="rId65"/>
    <p:sldId id="290" r:id="rId66"/>
    <p:sldId id="310" r:id="rId67"/>
    <p:sldId id="311" r:id="rId68"/>
    <p:sldId id="373" r:id="rId69"/>
    <p:sldId id="414" r:id="rId70"/>
    <p:sldId id="469" r:id="rId71"/>
    <p:sldId id="569" r:id="rId72"/>
    <p:sldId id="570" r:id="rId73"/>
    <p:sldId id="582" r:id="rId74"/>
    <p:sldId id="583" r:id="rId75"/>
    <p:sldId id="422" r:id="rId76"/>
    <p:sldId id="428" r:id="rId77"/>
    <p:sldId id="584" r:id="rId78"/>
    <p:sldId id="647" r:id="rId79"/>
    <p:sldId id="635" r:id="rId80"/>
    <p:sldId id="585" r:id="rId81"/>
    <p:sldId id="646" r:id="rId82"/>
    <p:sldId id="490" r:id="rId83"/>
    <p:sldId id="526" r:id="rId84"/>
    <p:sldId id="486" r:id="rId85"/>
    <p:sldId id="586" r:id="rId86"/>
    <p:sldId id="357" r:id="rId87"/>
    <p:sldId id="489" r:id="rId88"/>
    <p:sldId id="589" r:id="rId89"/>
    <p:sldId id="493" r:id="rId90"/>
    <p:sldId id="495" r:id="rId91"/>
    <p:sldId id="590" r:id="rId92"/>
    <p:sldId id="397" r:id="rId93"/>
    <p:sldId id="591" r:id="rId94"/>
    <p:sldId id="542" r:id="rId95"/>
    <p:sldId id="302" r:id="rId96"/>
    <p:sldId id="593" r:id="rId97"/>
    <p:sldId id="601" r:id="rId98"/>
    <p:sldId id="648" r:id="rId99"/>
    <p:sldId id="600" r:id="rId100"/>
    <p:sldId id="638" r:id="rId101"/>
    <p:sldId id="596" r:id="rId102"/>
    <p:sldId id="598" r:id="rId103"/>
    <p:sldId id="602" r:id="rId104"/>
    <p:sldId id="532" r:id="rId105"/>
    <p:sldId id="639" r:id="rId106"/>
    <p:sldId id="599" r:id="rId107"/>
    <p:sldId id="307" r:id="rId108"/>
    <p:sldId id="604" r:id="rId109"/>
    <p:sldId id="605" r:id="rId110"/>
    <p:sldId id="606" r:id="rId111"/>
    <p:sldId id="341" r:id="rId112"/>
    <p:sldId id="608" r:id="rId113"/>
    <p:sldId id="527" r:id="rId114"/>
    <p:sldId id="528" r:id="rId115"/>
    <p:sldId id="529" r:id="rId116"/>
    <p:sldId id="531" r:id="rId117"/>
    <p:sldId id="530" r:id="rId118"/>
    <p:sldId id="368" r:id="rId119"/>
    <p:sldId id="546" r:id="rId120"/>
    <p:sldId id="618" r:id="rId121"/>
    <p:sldId id="619" r:id="rId122"/>
    <p:sldId id="620" r:id="rId123"/>
    <p:sldId id="621" r:id="rId124"/>
    <p:sldId id="649" r:id="rId125"/>
    <p:sldId id="627" r:id="rId126"/>
    <p:sldId id="622" r:id="rId127"/>
    <p:sldId id="625" r:id="rId128"/>
    <p:sldId id="628" r:id="rId129"/>
    <p:sldId id="626" r:id="rId130"/>
    <p:sldId id="500" r:id="rId131"/>
    <p:sldId id="501" r:id="rId132"/>
    <p:sldId id="502" r:id="rId133"/>
    <p:sldId id="503" r:id="rId134"/>
    <p:sldId id="504" r:id="rId135"/>
    <p:sldId id="505" r:id="rId136"/>
    <p:sldId id="506" r:id="rId137"/>
    <p:sldId id="507" r:id="rId138"/>
    <p:sldId id="547" r:id="rId139"/>
    <p:sldId id="508" r:id="rId140"/>
    <p:sldId id="509" r:id="rId141"/>
    <p:sldId id="510" r:id="rId142"/>
    <p:sldId id="511" r:id="rId143"/>
    <p:sldId id="512" r:id="rId144"/>
    <p:sldId id="513" r:id="rId145"/>
    <p:sldId id="514" r:id="rId146"/>
    <p:sldId id="515" r:id="rId147"/>
    <p:sldId id="516" r:id="rId148"/>
    <p:sldId id="517" r:id="rId149"/>
    <p:sldId id="518" r:id="rId150"/>
    <p:sldId id="519" r:id="rId151"/>
    <p:sldId id="524" r:id="rId152"/>
    <p:sldId id="522" r:id="rId153"/>
    <p:sldId id="523" r:id="rId154"/>
    <p:sldId id="383" r:id="rId1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  <p14:sldId id="630"/>
          </p14:sldIdLst>
        </p14:section>
        <p14:section name="Introduction" id="{5A784368-57B4-4351-A497-BA220C0CDE81}">
          <p14:sldIdLst>
            <p14:sldId id="258"/>
            <p14:sldId id="636"/>
            <p14:sldId id="259"/>
            <p14:sldId id="644"/>
            <p14:sldId id="356"/>
            <p14:sldId id="631"/>
            <p14:sldId id="632"/>
            <p14:sldId id="633"/>
            <p14:sldId id="403"/>
          </p14:sldIdLst>
        </p14:section>
        <p14:section name="Deconstructing FHIR" id="{0FDFBA23-3CF0-4510-A204-DC47955666D5}">
          <p14:sldIdLst>
            <p14:sldId id="260"/>
            <p14:sldId id="404"/>
            <p14:sldId id="560"/>
            <p14:sldId id="447"/>
            <p14:sldId id="640"/>
            <p14:sldId id="554"/>
            <p14:sldId id="567"/>
            <p14:sldId id="642"/>
            <p14:sldId id="556"/>
            <p14:sldId id="557"/>
            <p14:sldId id="558"/>
            <p14:sldId id="559"/>
            <p14:sldId id="561"/>
            <p14:sldId id="264"/>
            <p14:sldId id="457"/>
            <p14:sldId id="266"/>
            <p14:sldId id="458"/>
            <p14:sldId id="270"/>
            <p14:sldId id="459"/>
            <p14:sldId id="562"/>
            <p14:sldId id="461"/>
            <p14:sldId id="537"/>
            <p14:sldId id="637"/>
            <p14:sldId id="272"/>
            <p14:sldId id="563"/>
            <p14:sldId id="463"/>
            <p14:sldId id="564"/>
            <p14:sldId id="588"/>
            <p14:sldId id="565"/>
            <p14:sldId id="539"/>
            <p14:sldId id="566"/>
            <p14:sldId id="413"/>
          </p14:sldIdLst>
        </p14:section>
        <p14:section name="REST service interface" id="{73234B1E-292A-458B-96BD-D1646C2E2B3C}">
          <p14:sldIdLst>
            <p14:sldId id="281"/>
            <p14:sldId id="572"/>
            <p14:sldId id="282"/>
            <p14:sldId id="613"/>
            <p14:sldId id="614"/>
            <p14:sldId id="284"/>
            <p14:sldId id="571"/>
            <p14:sldId id="643"/>
            <p14:sldId id="617"/>
            <p14:sldId id="419"/>
            <p14:sldId id="286"/>
            <p14:sldId id="309"/>
            <p14:sldId id="573"/>
            <p14:sldId id="474"/>
            <p14:sldId id="475"/>
            <p14:sldId id="476"/>
            <p14:sldId id="477"/>
            <p14:sldId id="295"/>
            <p14:sldId id="292"/>
            <p14:sldId id="393"/>
            <p14:sldId id="394"/>
            <p14:sldId id="290"/>
            <p14:sldId id="310"/>
            <p14:sldId id="311"/>
          </p14:sldIdLst>
        </p14:section>
        <p14:section name="Resources in code" id="{3B0274F8-1B4B-404D-9FAC-7DEBE0C9CD6E}">
          <p14:sldIdLst>
            <p14:sldId id="373"/>
            <p14:sldId id="414"/>
            <p14:sldId id="469"/>
            <p14:sldId id="569"/>
            <p14:sldId id="570"/>
            <p14:sldId id="582"/>
            <p14:sldId id="583"/>
          </p14:sldIdLst>
        </p14:section>
        <p14:section name="Bundles" id="{BDF5F326-FB21-40FB-83A8-5F5817EC5555}">
          <p14:sldIdLst>
            <p14:sldId id="422"/>
            <p14:sldId id="428"/>
            <p14:sldId id="584"/>
            <p14:sldId id="647"/>
            <p14:sldId id="635"/>
            <p14:sldId id="585"/>
            <p14:sldId id="646"/>
            <p14:sldId id="490"/>
            <p14:sldId id="526"/>
            <p14:sldId id="486"/>
            <p14:sldId id="586"/>
          </p14:sldIdLst>
        </p14:section>
        <p14:section name="Search Functionality" id="{B49AE08E-496F-4FEC-ABFF-CB4F1959192D}">
          <p14:sldIdLst>
            <p14:sldId id="357"/>
            <p14:sldId id="489"/>
            <p14:sldId id="589"/>
            <p14:sldId id="493"/>
            <p14:sldId id="495"/>
            <p14:sldId id="590"/>
            <p14:sldId id="397"/>
            <p14:sldId id="591"/>
            <p14:sldId id="542"/>
          </p14:sldIdLst>
        </p14:section>
        <p14:section name="Beyond REST" id="{952537E9-E564-44A8-A484-414F4268056F}">
          <p14:sldIdLst>
            <p14:sldId id="302"/>
            <p14:sldId id="593"/>
            <p14:sldId id="601"/>
            <p14:sldId id="648"/>
            <p14:sldId id="600"/>
            <p14:sldId id="638"/>
            <p14:sldId id="596"/>
            <p14:sldId id="598"/>
            <p14:sldId id="602"/>
            <p14:sldId id="532"/>
            <p14:sldId id="639"/>
            <p14:sldId id="599"/>
            <p14:sldId id="307"/>
            <p14:sldId id="604"/>
            <p14:sldId id="605"/>
            <p14:sldId id="606"/>
          </p14:sldIdLst>
        </p14:section>
        <p14:section name="FHIR distribution" id="{6F64A7F0-4BA5-40F3-9C03-CF0D1D2111AB}">
          <p14:sldIdLst>
            <p14:sldId id="341"/>
            <p14:sldId id="608"/>
            <p14:sldId id="527"/>
            <p14:sldId id="528"/>
            <p14:sldId id="529"/>
            <p14:sldId id="531"/>
            <p14:sldId id="530"/>
            <p14:sldId id="368"/>
            <p14:sldId id="546"/>
          </p14:sldIdLst>
        </p14:section>
        <p14:section name="Profiles and validation" id="{6D6EEBC9-33D2-413B-858C-3B4C67EF6125}">
          <p14:sldIdLst>
            <p14:sldId id="618"/>
            <p14:sldId id="619"/>
            <p14:sldId id="620"/>
            <p14:sldId id="621"/>
            <p14:sldId id="649"/>
            <p14:sldId id="627"/>
            <p14:sldId id="622"/>
            <p14:sldId id="625"/>
            <p14:sldId id="628"/>
            <p14:sldId id="626"/>
          </p14:sldIdLst>
        </p14:section>
        <p14:section name="Building a server" id="{7DEBD1BB-B2B9-4920-9486-022A914702CB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4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4"/>
            <p14:sldId id="522"/>
            <p14:sldId id="523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70529" autoAdjust="0"/>
  </p:normalViewPr>
  <p:slideViewPr>
    <p:cSldViewPr>
      <p:cViewPr varScale="1">
        <p:scale>
          <a:sx n="66" d="100"/>
          <a:sy n="66" d="100"/>
        </p:scale>
        <p:origin x="22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4A94A1A-B467-40CA-9E23-CABA9162145C}" type="presOf" srcId="{B5E039F1-BBD9-49CA-AED0-167893AD4C2D}" destId="{AA9D5778-9E54-41DB-BF3A-44486A11C644}" srcOrd="0" destOrd="0" presId="urn:microsoft.com/office/officeart/2005/8/layout/matrix3"/>
    <dgm:cxn modelId="{3FB4BD04-5628-401C-AF1A-5C3C3A398BF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49CD688-3FA8-4FEB-A266-824844554398}" type="presOf" srcId="{D1EB14A3-E50B-4C6B-8B85-FC2F1AA58ED5}" destId="{ECAE1A64-3C26-4CD0-8055-16154FF0361B}" srcOrd="0" destOrd="0" presId="urn:microsoft.com/office/officeart/2005/8/layout/matrix3"/>
    <dgm:cxn modelId="{C93E9C26-C80B-44C1-A4B3-A2500EEB5EED}" type="presOf" srcId="{1439D559-D189-4FF1-A4FB-F22A15A268D1}" destId="{B6C28692-8BAE-4E06-A3BE-9AAFCCA84D47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DA0A69D-A971-419C-B48E-D1580D999CD6}" type="presOf" srcId="{3E4F9D75-D5D8-4314-ACBD-27833A7F9B37}" destId="{0F528374-3DE1-4486-B71C-82DC73192314}" srcOrd="0" destOrd="0" presId="urn:microsoft.com/office/officeart/2005/8/layout/matrix3"/>
    <dgm:cxn modelId="{EC8E97A0-C76F-449E-AE35-23690890B01D}" type="presParOf" srcId="{0F528374-3DE1-4486-B71C-82DC73192314}" destId="{7476B03F-5A87-4E08-A32E-D8B9821AFAB6}" srcOrd="0" destOrd="0" presId="urn:microsoft.com/office/officeart/2005/8/layout/matrix3"/>
    <dgm:cxn modelId="{EC9A06C7-20A0-4042-942C-DD7ABFB27590}" type="presParOf" srcId="{0F528374-3DE1-4486-B71C-82DC73192314}" destId="{ECAE1A64-3C26-4CD0-8055-16154FF0361B}" srcOrd="1" destOrd="0" presId="urn:microsoft.com/office/officeart/2005/8/layout/matrix3"/>
    <dgm:cxn modelId="{44AECA5B-ED71-41D0-92B9-5C18223FCE59}" type="presParOf" srcId="{0F528374-3DE1-4486-B71C-82DC73192314}" destId="{AA9D5778-9E54-41DB-BF3A-44486A11C644}" srcOrd="2" destOrd="0" presId="urn:microsoft.com/office/officeart/2005/8/layout/matrix3"/>
    <dgm:cxn modelId="{F40D93E5-527B-4D06-867A-E8F626E1B54C}" type="presParOf" srcId="{0F528374-3DE1-4486-B71C-82DC73192314}" destId="{B6C28692-8BAE-4E06-A3BE-9AAFCCA84D47}" srcOrd="3" destOrd="0" presId="urn:microsoft.com/office/officeart/2005/8/layout/matrix3"/>
    <dgm:cxn modelId="{8C48B51C-274A-44DE-A72C-C6261DBE0457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017A-6CB8-4A57-90AA-8ADB32B057AF}" type="presOf" srcId="{D1EB14A3-E50B-4C6B-8B85-FC2F1AA58ED5}" destId="{ECAE1A64-3C26-4CD0-8055-16154FF0361B}" srcOrd="0" destOrd="0" presId="urn:microsoft.com/office/officeart/2005/8/layout/matrix3"/>
    <dgm:cxn modelId="{D202BC90-6A3E-402E-A3CD-C48B92C8B66F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FC93D3CF-8BE5-4B90-A1DE-5AE9B3A07321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F23A3D60-C6AF-4B83-80E4-2DCE34B47943}" type="presOf" srcId="{B5E039F1-BBD9-49CA-AED0-167893AD4C2D}" destId="{AA9D5778-9E54-41DB-BF3A-44486A11C644}" srcOrd="0" destOrd="0" presId="urn:microsoft.com/office/officeart/2005/8/layout/matrix3"/>
    <dgm:cxn modelId="{3C19796D-28CD-4588-964D-8182AA75934E}" type="presOf" srcId="{3E4F9D75-D5D8-4314-ACBD-27833A7F9B37}" destId="{0F528374-3DE1-4486-B71C-82DC73192314}" srcOrd="0" destOrd="0" presId="urn:microsoft.com/office/officeart/2005/8/layout/matrix3"/>
    <dgm:cxn modelId="{5EC3A896-09C5-4EA9-AC89-654B4A813998}" type="presParOf" srcId="{0F528374-3DE1-4486-B71C-82DC73192314}" destId="{7476B03F-5A87-4E08-A32E-D8B9821AFAB6}" srcOrd="0" destOrd="0" presId="urn:microsoft.com/office/officeart/2005/8/layout/matrix3"/>
    <dgm:cxn modelId="{D7D8C8FE-6D4F-4CEA-8667-4E25BB605CDF}" type="presParOf" srcId="{0F528374-3DE1-4486-B71C-82DC73192314}" destId="{ECAE1A64-3C26-4CD0-8055-16154FF0361B}" srcOrd="1" destOrd="0" presId="urn:microsoft.com/office/officeart/2005/8/layout/matrix3"/>
    <dgm:cxn modelId="{8C92C724-6D8F-4F5F-A6AA-EFF71A76CBF6}" type="presParOf" srcId="{0F528374-3DE1-4486-B71C-82DC73192314}" destId="{AA9D5778-9E54-41DB-BF3A-44486A11C644}" srcOrd="2" destOrd="0" presId="urn:microsoft.com/office/officeart/2005/8/layout/matrix3"/>
    <dgm:cxn modelId="{F80EBF10-AB9D-4B71-906E-AFBAEEF74496}" type="presParOf" srcId="{0F528374-3DE1-4486-B71C-82DC73192314}" destId="{B6C28692-8BAE-4E06-A3BE-9AAFCCA84D47}" srcOrd="3" destOrd="0" presId="urn:microsoft.com/office/officeart/2005/8/layout/matrix3"/>
    <dgm:cxn modelId="{98C4600F-015C-4FEC-9A1E-AAB41684ABCE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80268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766348" y="386080"/>
          <a:ext cx="1584960" cy="1584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843719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2473228" y="386080"/>
          <a:ext cx="1584960" cy="15849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2550599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766348" y="2092960"/>
          <a:ext cx="1584960" cy="1584960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843719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2473228" y="2092960"/>
          <a:ext cx="1584960" cy="1584960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2550599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condition.ht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hl7.org/implement/standards/fhir/procedure.htm" TargetMode="External"/><Relationship Id="rId4" Type="http://schemas.openxmlformats.org/officeDocument/2006/relationships/hyperlink" Target="http://www.hl7.org/implement/standards/fhir/patient.ht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observation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2/Observation?date=2015-10-13&amp;_include=Observation:patient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4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US" noProof="0" dirty="0" smtClean="0"/>
              <a:t>No context conduction: </a:t>
            </a:r>
            <a:r>
              <a:rPr lang="en-US" dirty="0"/>
              <a:t>if a </a:t>
            </a:r>
            <a:r>
              <a:rPr lang="en-US" dirty="0">
                <a:hlinkClick r:id="rId3"/>
              </a:rPr>
              <a:t>Condition</a:t>
            </a:r>
            <a:r>
              <a:rPr lang="en-US" dirty="0"/>
              <a:t> resource references a particular </a:t>
            </a:r>
            <a:r>
              <a:rPr lang="en-US" dirty="0">
                <a:hlinkClick r:id="rId4"/>
              </a:rPr>
              <a:t>Patient</a:t>
            </a:r>
            <a:r>
              <a:rPr lang="en-US" dirty="0"/>
              <a:t> as it's subject, and it links to a </a:t>
            </a:r>
            <a:r>
              <a:rPr lang="en-US" dirty="0">
                <a:hlinkClick r:id="rId5"/>
              </a:rPr>
              <a:t>Procedure</a:t>
            </a:r>
            <a:r>
              <a:rPr lang="en-US" dirty="0"/>
              <a:t> resource as it's cause, there is no automatic rule or implication that the procedure has the same patient as it's subject</a:t>
            </a:r>
            <a:r>
              <a:rPr lang="en-US" dirty="0" smtClean="0"/>
              <a:t>.</a:t>
            </a:r>
          </a:p>
          <a:p>
            <a:pPr marL="171428" indent="-171428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Tx/>
              <a:buChar char="-"/>
            </a:pPr>
            <a:r>
              <a:rPr lang="en-US" baseline="0" dirty="0" smtClean="0"/>
              <a:t>Medication Dispense – the Resource root</a:t>
            </a:r>
          </a:p>
          <a:p>
            <a:pPr marL="171428" indent="-171428">
              <a:buFontTx/>
              <a:buChar char="-"/>
            </a:pPr>
            <a:r>
              <a:rPr lang="en-US" baseline="0" dirty="0" smtClean="0"/>
              <a:t>Dispense &amp; Substitution are components within Medication Dispense</a:t>
            </a:r>
          </a:p>
          <a:p>
            <a:pPr marL="171428" indent="-171428">
              <a:buFontTx/>
              <a:buChar char="-"/>
            </a:pPr>
            <a:r>
              <a:rPr lang="en-US" baseline="0" dirty="0" smtClean="0"/>
              <a:t>Use of non-primitive “datatypes” / “value types”</a:t>
            </a:r>
          </a:p>
          <a:p>
            <a:pPr marL="171428" marR="0" indent="-17142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[RS] Black diamond signifies Composition – these don’t have a life outside of the associated class.</a:t>
            </a:r>
          </a:p>
          <a:p>
            <a:pPr marL="171428" indent="-171428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1263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Diagnostic</a:t>
            </a:r>
            <a:r>
              <a:rPr lang="en-US" baseline="0" dirty="0" smtClean="0"/>
              <a:t> Report is the central resource here, that references the others, see next slide [RS]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References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between</a:t>
            </a:r>
            <a:r>
              <a:rPr lang="nl-NL" baseline="0" dirty="0" smtClean="0"/>
              <a:t> resources are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“business </a:t>
            </a:r>
            <a:r>
              <a:rPr lang="nl-NL" baseline="0" dirty="0" err="1" smtClean="0"/>
              <a:t>key</a:t>
            </a:r>
            <a:r>
              <a:rPr lang="nl-NL" baseline="0" dirty="0" smtClean="0"/>
              <a:t>”, </a:t>
            </a:r>
            <a:r>
              <a:rPr lang="nl-NL" baseline="0" dirty="0" err="1" smtClean="0"/>
              <a:t>it</a:t>
            </a:r>
            <a:r>
              <a:rPr lang="nl-NL" dirty="0" smtClean="0"/>
              <a:t> is *</a:t>
            </a:r>
            <a:r>
              <a:rPr lang="nl-NL" dirty="0" err="1" smtClean="0"/>
              <a:t>not</a:t>
            </a:r>
            <a:r>
              <a:rPr lang="nl-NL" dirty="0" smtClean="0"/>
              <a:t>* the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id</a:t>
            </a:r>
            <a:r>
              <a:rPr lang="nl-NL" dirty="0" smtClean="0"/>
              <a:t>, </a:t>
            </a:r>
            <a:r>
              <a:rPr lang="nl-NL" dirty="0" err="1" smtClean="0"/>
              <a:t>it’s</a:t>
            </a:r>
            <a:r>
              <a:rPr lang="nl-NL" dirty="0" smtClean="0"/>
              <a:t> a REST URI!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References</a:t>
            </a:r>
            <a:r>
              <a:rPr lang="nl-NL" b="1" baseline="0" dirty="0" smtClean="0"/>
              <a:t> between resources are not by “business key”, it</a:t>
            </a:r>
            <a:r>
              <a:rPr lang="nl-NL" b="1" dirty="0" smtClean="0"/>
              <a:t> is *not* the patient id, it’s a REST URI! </a:t>
            </a:r>
            <a:r>
              <a:rPr lang="nl-NL" b="0" dirty="0" smtClean="0"/>
              <a:t>[RS]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US" dirty="0" smtClean="0"/>
              <a:t>Resource</a:t>
            </a:r>
            <a:r>
              <a:rPr lang="en-US" baseline="0" dirty="0" smtClean="0"/>
              <a:t> Id’s (=URLs) are infrastructural id’s, they differ from “business” identifier.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Many Resources also have business identifiers, they are explicitly modeled, like Patient.identifier (even more than one identifier possible!)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Business identifiers are completely separate from technical resource id’s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The URL is the position of the resource and isn’t shown in the resource itself (metadata, see next slide) [RS]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Good to use words “Id” or “identifier” (even though those words are actually the same thing in most other contexts) [RS]</a:t>
            </a:r>
            <a:endParaRPr lang="nl-NL" dirty="0" smtClean="0"/>
          </a:p>
          <a:p>
            <a:pPr marL="171428" indent="-171428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4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baseline="0" dirty="0" smtClean="0"/>
              <a:t>It is *metadata*, you won’t find this in the Resource’s definition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</a:t>
            </a:r>
            <a:r>
              <a:rPr lang="en-US" baseline="0" dirty="0" smtClean="0"/>
              <a:t> box is resource</a:t>
            </a:r>
          </a:p>
          <a:p>
            <a:r>
              <a:rPr lang="en-US" baseline="0" dirty="0" smtClean="0"/>
              <a:t>Metadata has the ID, and history with version of 4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(core resource and stuff around the resource – yellow is no longer in HTTP, but in metadata) - </a:t>
            </a:r>
            <a:r>
              <a:rPr lang="nl-NL" sz="1200" i="1" dirty="0" smtClean="0"/>
              <a:t>http://hl7.org/fhir/tag</a:t>
            </a:r>
            <a:r>
              <a:rPr lang="nl-NL" sz="1200" dirty="0" smtClean="0"/>
              <a:t>http://example.org/fhir/Status#Test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Bundle there are </a:t>
            </a:r>
            <a:r>
              <a:rPr lang="en-US" baseline="0" dirty="0" err="1" smtClean="0"/>
              <a:t>eTAGS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05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marR="0" indent="-17142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[RS] changed composit</a:t>
            </a:r>
            <a:r>
              <a:rPr lang="en-US" baseline="0" dirty="0" smtClean="0"/>
              <a:t>e to complex</a:t>
            </a:r>
            <a:endParaRPr lang="en-US" dirty="0" smtClean="0"/>
          </a:p>
          <a:p>
            <a:pPr marL="171428" indent="-171428">
              <a:buFontTx/>
              <a:buChar char="-"/>
            </a:pPr>
            <a:r>
              <a:rPr lang="en-US" dirty="0" smtClean="0"/>
              <a:t>[RS – resources</a:t>
            </a:r>
            <a:r>
              <a:rPr lang="en-US" baseline="0" dirty="0" smtClean="0"/>
              <a:t> are user definable?</a:t>
            </a:r>
            <a:r>
              <a:rPr lang="en-US" dirty="0" smtClean="0"/>
              <a:t>] </a:t>
            </a:r>
            <a:r>
              <a:rPr lang="en-US" strike="sngStrike" dirty="0" smtClean="0"/>
              <a:t>Only the Resources are user-definable, other types are “built-in” 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Derived primitives are patterns -&gt; validation consists of regexp matching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Xpath, prose) -&gt; validation using schematron, code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[RS] </a:t>
            </a:r>
            <a:r>
              <a:rPr lang="en-US" strike="sngStrike" dirty="0" smtClean="0"/>
              <a:t>Narrative and Extension are both ONLY used in Resources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Resources can use both (derived) primitives and complex</a:t>
            </a:r>
            <a:r>
              <a:rPr lang="en-US" baseline="0" dirty="0" smtClean="0"/>
              <a:t> </a:t>
            </a:r>
            <a:r>
              <a:rPr lang="en-US" strike="sngStrike" dirty="0" smtClean="0"/>
              <a:t>composite </a:t>
            </a:r>
            <a:r>
              <a:rPr lang="en-US" dirty="0" smtClean="0"/>
              <a:t>datatypes in its definitions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[RS] </a:t>
            </a:r>
            <a:r>
              <a:rPr lang="en-US" strike="sngStrike" dirty="0" smtClean="0"/>
              <a:t>Infrastructural types need special</a:t>
            </a:r>
            <a:r>
              <a:rPr lang="en-US" strike="sngStrike" baseline="0" dirty="0" smtClean="0"/>
              <a:t> handling, not general-purpose types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Now we will look at FHIR definitions</a:t>
            </a:r>
            <a:r>
              <a:rPr lang="en-US" baseline="0" dirty="0" smtClean="0"/>
              <a:t> </a:t>
            </a:r>
            <a:r>
              <a:rPr lang="en-US" dirty="0" smtClean="0"/>
              <a:t>from the bottom</a:t>
            </a:r>
            <a:r>
              <a:rPr lang="en-US" baseline="0" dirty="0" smtClean="0"/>
              <a:t> up, from datatype primitives, in several steps up to resources [RS]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xs:boolean.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zulu, user-timezone, sorting of times etc.</a:t>
            </a:r>
          </a:p>
          <a:p>
            <a:r>
              <a:rPr lang="en-US" baseline="0" dirty="0" smtClean="0"/>
              <a:t>* Old-school types built on classis logic and math from the Greek, we have new stuff too…types based on urls!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zulu, user-timezone, sorting of times etc.</a:t>
            </a:r>
          </a:p>
          <a:p>
            <a:r>
              <a:rPr lang="en-US" baseline="0" dirty="0" smtClean="0"/>
              <a:t>* Old-school types built on classis logic and math from the Greek, we have new stuff too…types based on urls!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US" dirty="0" smtClean="0"/>
              <a:t>The content</a:t>
            </a:r>
            <a:r>
              <a:rPr lang="en-US" baseline="0" dirty="0" smtClean="0"/>
              <a:t> of a primitive is not rendered in XML as a text node but as an attribute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Notice how the “system” of a code is now a uri, so unlike in v3 an OID is now ALSO a uri (urn:oid:1.2.3.4.5)</a:t>
            </a:r>
          </a:p>
          <a:p>
            <a:pPr marL="171428" indent="-171428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Datatypes use both primitives and other datatypes.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datatypes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CodeableConcept.primary</a:t>
            </a:r>
            <a:r>
              <a:rPr lang="en-US" baseline="0" dirty="0" smtClean="0"/>
              <a:t> is actually refers to a coding in CodeableConcept.coding,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Note that HumanId.assigner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marR="0" indent="-17142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CodeableConcept builds on Coding, which uses code [RS]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[Rik - This slide redone, CodeableConcept had extra attribute, also swapped the classes around. XML was using Problem which no longer exists]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Examples is from </a:t>
            </a:r>
            <a:r>
              <a:rPr lang="nl-NL" dirty="0" smtClean="0">
                <a:hlinkClick r:id="rId3"/>
              </a:rPr>
              <a:t>http://www.hl7.org/implement/standards/fhir/observation.htm</a:t>
            </a:r>
            <a:endParaRPr lang="nl-NL" dirty="0" smtClean="0"/>
          </a:p>
          <a:p>
            <a:pPr marL="171428" indent="-171428">
              <a:buFont typeface="Arial" charset="0"/>
              <a:buChar char="•"/>
            </a:pPr>
            <a:r>
              <a:rPr lang="en-GB" dirty="0" smtClean="0"/>
              <a:t>[RS] [removed bindings part, next slide]</a:t>
            </a:r>
          </a:p>
          <a:p>
            <a:pPr marL="171428" indent="-171428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00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GB" baseline="0" dirty="0" smtClean="0"/>
              <a:t>Rik - Bindings are to value sets, as indicated by the “/vs/” in that path.</a:t>
            </a:r>
            <a:endParaRPr lang="nl-NL" dirty="0" smtClean="0"/>
          </a:p>
          <a:p>
            <a:pPr marL="171428" indent="-171428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00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pitchFamily="34" charset="0"/>
              <a:buChar char="•"/>
            </a:pPr>
            <a:r>
              <a:rPr lang="en-US" dirty="0" smtClean="0"/>
              <a:t>Bindings</a:t>
            </a:r>
            <a:r>
              <a:rPr lang="en-US" baseline="0" dirty="0" smtClean="0"/>
              <a:t> use ValueSets to define what codes are allowed.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Patient.administrativeGender has a binding using the </a:t>
            </a:r>
            <a:r>
              <a:rPr lang="en-US" b="1" baseline="0" dirty="0" smtClean="0"/>
              <a:t>valueset</a:t>
            </a:r>
            <a:r>
              <a:rPr lang="en-US" baseline="0" dirty="0" smtClean="0"/>
              <a:t> “http://hl7.org/fhir/vs/administrative-gender”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This valueset includes codes from two </a:t>
            </a:r>
            <a:r>
              <a:rPr lang="en-US" b="1" baseline="0" dirty="0" smtClean="0"/>
              <a:t>code systems</a:t>
            </a:r>
            <a:r>
              <a:rPr lang="en-US" b="0" baseline="0" dirty="0" smtClean="0"/>
              <a:t> http://hl7.org/fhir/v3/AdministrativeGender and http://hl7.org/fhir/v3/NullFlavor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="0" baseline="0" dirty="0" smtClean="0"/>
              <a:t>So yes, FHIR reused code systems from v3 (and v2), and has some defined specifically for FHIR.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 value set are at </a:t>
            </a:r>
            <a:r>
              <a:rPr lang="en-US" baseline="0" dirty="0" smtClean="0"/>
              <a:t>home-&gt;documentation-&gt;using terminologies -&gt; value set list</a:t>
            </a:r>
            <a:r>
              <a:rPr lang="en-US" dirty="0" smtClean="0"/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[RS value set resource</a:t>
            </a:r>
            <a:r>
              <a:rPr lang="en-US" baseline="0" dirty="0" smtClean="0"/>
              <a:t> is home-&gt;infrastructural resources-&gt;value sets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[RS – probably</a:t>
            </a:r>
            <a:r>
              <a:rPr lang="en-US" baseline="0" dirty="0" smtClean="0"/>
              <a:t> skip this part, readers can browse on their own</a:t>
            </a:r>
            <a:r>
              <a:rPr lang="en-US" dirty="0" smtClean="0"/>
              <a:t>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90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Identifier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baseline="0" dirty="0" smtClean="0"/>
              <a:t>Empty elements are left out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Rik – Both Identifier and Contact are datatypes, of identifier and telecom respectively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Rik – somewhat confusing that Organization.telecom has a type of Contact, and there is also a component class in Organization called Contact.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* value[x] means: </a:t>
            </a:r>
            <a:r>
              <a:rPr lang="en-US" dirty="0" smtClean="0"/>
              <a:t>An element with a name that starts with “value”. The [x] is replaced by the (capitalized) name of the actual datatype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15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In this example: Resource(Patient | Group | Device)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The reference has a “type” element to indicate the kind of Resource that is referenced</a:t>
            </a:r>
          </a:p>
          <a:p>
            <a:pPr marL="171428" indent="-171428">
              <a:buFont typeface="Arial" charset="0"/>
              <a:buChar char="•"/>
            </a:pPr>
            <a:r>
              <a:rPr lang="en-US" dirty="0" smtClean="0"/>
              <a:t>References may be: Relative</a:t>
            </a:r>
            <a:r>
              <a:rPr lang="en-US" baseline="0" dirty="0" smtClean="0"/>
              <a:t> (on the same server), a</a:t>
            </a:r>
            <a:r>
              <a:rPr lang="en-US" dirty="0" smtClean="0"/>
              <a:t>bsolute URL (somewhere</a:t>
            </a:r>
            <a:r>
              <a:rPr lang="en-US" baseline="0" dirty="0" smtClean="0"/>
              <a:t> external) and internal (not treated here)</a:t>
            </a:r>
          </a:p>
          <a:p>
            <a:pPr marL="171428" indent="-171428">
              <a:buFont typeface="Arial" charset="0"/>
              <a:buChar char="•"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5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[RS</a:t>
            </a:r>
            <a:r>
              <a:rPr lang="en-US" baseline="0" dirty="0" smtClean="0"/>
              <a:t> think these notes are copied from slide 20</a:t>
            </a:r>
            <a:r>
              <a:rPr lang="en-US" dirty="0" smtClean="0"/>
              <a:t>]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Only the Resources are user-definable, other types are “built-in”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Derived primitives are patterns -&gt; validation consists of regexp matching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Constrained types are</a:t>
            </a:r>
            <a:r>
              <a:rPr lang="en-US" strike="sngStrike" baseline="0" dirty="0" smtClean="0"/>
              <a:t> defined using invariants (OCL, Xpath, prose) -&gt; validation using schematron, code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Narrative and Extension are both ONLY used in Resources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Resources can use both (derived) primitives and composite datatypes in its definitions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Infrastructural types need special</a:t>
            </a:r>
            <a:r>
              <a:rPr lang="en-US" strike="sngStrike" baseline="0" dirty="0" smtClean="0"/>
              <a:t> handling, not general-purpose types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 smtClean="0"/>
              <a:t> 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You should be able to go to the formal definition endpoint and get the definition of the extension.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Note: birth order is already provided for</a:t>
            </a:r>
            <a:r>
              <a:rPr lang="en-US" baseline="0" dirty="0" smtClean="0"/>
              <a:t> in FHIR through the multipleBirthInteger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4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Resources SHOULD always contain narrative to support human-consumption as a fallback. However, in a strictly managed trading systems where all systems share a common data model and additional text is unnecessary or even a clinical safety risk, the narrative may be omitted. 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88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 [26 slides, 41 to 66]</a:t>
            </a:r>
          </a:p>
          <a:p>
            <a:endParaRPr lang="en-US" dirty="0" smtClean="0"/>
          </a:p>
          <a:p>
            <a:r>
              <a:rPr lang="en-US" dirty="0" smtClean="0"/>
              <a:t>Rik -</a:t>
            </a:r>
            <a:r>
              <a:rPr lang="en-US" baseline="0" dirty="0" smtClean="0"/>
              <a:t> start at 14:20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5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Content is the same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25-6-2010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545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Rik – Start at the top right with</a:t>
            </a:r>
            <a:r>
              <a:rPr lang="en-GB" baseline="0" dirty="0" smtClean="0"/>
              <a:t> the report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9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url</a:t>
            </a:r>
            <a:r>
              <a:rPr lang="en-US" baseline="0" dirty="0" smtClean="0"/>
              <a:t> on the server: /fhir/Patient/&lt;id&gt;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“text/xml+fhir”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There can be a Byte Order Mark, but hopefully your framework handles all that ;-) [RS this is an optional character string preceding a UTF-8 set of bytes, to say if little endian or big endian – which is actually irrelevant to UTF-8]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The response returns a Content-Location header with a version-specific location….see </a:t>
            </a:r>
            <a:r>
              <a:rPr lang="en-US" strike="sngStrike" baseline="0" dirty="0" smtClean="0"/>
              <a:t>next </a:t>
            </a:r>
            <a:r>
              <a:rPr lang="en-US" baseline="0" dirty="0" smtClean="0"/>
              <a:t>slide 52 [RS]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0" indent="0" defTabSz="914281">
              <a:buFont typeface="Arial" charset="0"/>
              <a:buNone/>
              <a:defRPr/>
            </a:pPr>
            <a:endParaRPr lang="en-US" baseline="0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71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</a:t>
            </a:r>
            <a:r>
              <a:rPr lang="en-US" baseline="0" dirty="0" smtClean="0"/>
              <a:t> box is resource</a:t>
            </a:r>
          </a:p>
          <a:p>
            <a:r>
              <a:rPr lang="en-US" baseline="0" dirty="0" smtClean="0"/>
              <a:t>Metadata has the ID, and history with version of 4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(core resource and stuff around the resource – yellow is no longer in HTTP, but in metadata) - </a:t>
            </a:r>
            <a:r>
              <a:rPr lang="nl-NL" sz="1200" i="1" dirty="0" smtClean="0"/>
              <a:t>http://hl7.org/fhir/tag</a:t>
            </a:r>
            <a:r>
              <a:rPr lang="nl-NL" sz="1200" dirty="0" smtClean="0"/>
              <a:t>http://example.org/fhir/Status#Test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04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 that the Version Id is considered a "weak"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 </a:t>
            </a:r>
            <a:r>
              <a:rPr lang="en-US" dirty="0" err="1" smtClean="0"/>
              <a:t>ETag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headers should be prefixed with </a:t>
            </a:r>
            <a:r>
              <a:rPr lang="en-US" dirty="0" smtClean="0"/>
              <a:t>W/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and enclosed in quotes, for example: </a:t>
            </a:r>
            <a:r>
              <a:rPr lang="en-US" dirty="0" err="1" smtClean="0"/>
              <a:t>ETag</a:t>
            </a:r>
            <a:r>
              <a:rPr lang="en-US" dirty="0" smtClean="0"/>
              <a:t>: W/"3141"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8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url</a:t>
            </a:r>
            <a:r>
              <a:rPr lang="en-US" baseline="0" dirty="0" smtClean="0"/>
              <a:t> on the server: /fhir/person/@&lt;id&gt;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“text/xml+fhir”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 [RS - What are these two?]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pitchFamily="34" charset="0"/>
              <a:buChar char="•"/>
            </a:pPr>
            <a:r>
              <a:rPr lang="en-US" dirty="0" smtClean="0"/>
              <a:t>You can retrieve any patient using a GET on the patient’s id, which is just an url</a:t>
            </a:r>
            <a:r>
              <a:rPr lang="en-US" baseline="0" dirty="0" smtClean="0"/>
              <a:t> on the server: /fhir/Patient/&lt;id&gt;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We have our own MIME-type: “application/xml+fhir” and “application/json+fhir”</a:t>
            </a:r>
          </a:p>
          <a:p>
            <a:pPr marL="171428" indent="-171428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Rik – these</a:t>
            </a:r>
            <a:r>
              <a:rPr lang="en-GB" baseline="0" dirty="0" smtClean="0"/>
              <a:t> are section numbers from FHIR spec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3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Behaviour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05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 [RS corrected note from @33, no longer using @]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 [7 slides, 67 to 73] </a:t>
            </a:r>
          </a:p>
          <a:p>
            <a:r>
              <a:rPr lang="en-US" dirty="0" smtClean="0"/>
              <a:t>Rik - should start at 14:50,</a:t>
            </a:r>
            <a:r>
              <a:rPr lang="en-US" baseline="0" dirty="0" smtClean="0"/>
              <a:t> with break at 15:00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64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[RS]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NuGet</a:t>
            </a:r>
            <a:r>
              <a:rPr lang="en-US" baseline="0" dirty="0" smtClean="0"/>
              <a:t> syntax: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Install-Package Hl7.Fhir –Pre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http://ewoutkramer.github.io/fhir-net-api/whats-new.html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75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minutes, 16 slides 74 to 89)</a:t>
            </a:r>
          </a:p>
          <a:p>
            <a:r>
              <a:rPr lang="en-US" dirty="0" smtClean="0"/>
              <a:t>Rik - Start after break at 15:30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36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34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POSTed it to your RESTful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the entry.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elements you see here are Atom spec,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FHIR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252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multiple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755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[RS _since</a:t>
            </a:r>
            <a:r>
              <a:rPr lang="nl-NL" baseline="0" dirty="0" smtClean="0"/>
              <a:t> is used with _history</a:t>
            </a:r>
            <a:r>
              <a:rPr lang="nl-NL" dirty="0" smtClean="0"/>
              <a:t>]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27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86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 [9 slides, 90 to 98]</a:t>
            </a:r>
          </a:p>
          <a:p>
            <a:r>
              <a:rPr lang="en-US" dirty="0" smtClean="0"/>
              <a:t>Rik – Start at 16:05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3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[RS] _searc</a:t>
            </a:r>
            <a:r>
              <a:rPr lang="en-US" baseline="0" dirty="0" smtClean="0"/>
              <a:t>h version is an alternative, and is documented in 2.1.11, under RESTful API</a:t>
            </a:r>
          </a:p>
          <a:p>
            <a:r>
              <a:rPr lang="en-US" baseline="0" dirty="0" smtClean="0"/>
              <a:t>[RS] note search is case and accent insensitive (unless :exact is specified), and are “partial”. 2.2.2.4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53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319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[RS]</a:t>
            </a:r>
            <a:r>
              <a:rPr lang="en-US" baseline="0" noProof="0" dirty="0" smtClean="0"/>
              <a:t> key here is that some are neither M nor F</a:t>
            </a:r>
            <a:endParaRPr lang="en-US" noProof="0" dirty="0" smtClean="0"/>
          </a:p>
          <a:p>
            <a:r>
              <a:rPr lang="en-US" noProof="0" dirty="0" smtClean="0"/>
              <a:t>[RS] </a:t>
            </a:r>
            <a:r>
              <a:rPr lang="en-US" strike="sngStrike" noProof="0" dirty="0" smtClean="0"/>
              <a:t>Look at</a:t>
            </a:r>
            <a:r>
              <a:rPr lang="en-US" strike="sngStrike" baseline="0" noProof="0" dirty="0" smtClean="0"/>
              <a:t>  </a:t>
            </a:r>
            <a:r>
              <a:rPr lang="en-US" strike="noStrike" baseline="0" noProof="0" dirty="0" smtClean="0"/>
              <a:t> For more info see m</a:t>
            </a:r>
            <a:r>
              <a:rPr lang="en-US" baseline="0" noProof="0" dirty="0" smtClean="0"/>
              <a:t>odifiers on the HL7 FHIR site (:exact, :missing, etc.) Search, 2.2.2.1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49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http://fhirtest.uhn.ca/baseDstu2/Observation?date=2016-10-13&amp;_include=Observation:patient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5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95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 [18 slides, 99 to 116]</a:t>
            </a:r>
          </a:p>
          <a:p>
            <a:r>
              <a:rPr lang="en-US" dirty="0" smtClean="0"/>
              <a:t>Rik - Start 16:25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183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25-6-2010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/>
              <a:pPr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1527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35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Tags are http header “category”s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297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of course,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079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111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 [9 slides, 117 to 125]</a:t>
            </a:r>
          </a:p>
          <a:p>
            <a:r>
              <a:rPr lang="en-US" dirty="0" smtClean="0"/>
              <a:t>Rik –</a:t>
            </a:r>
            <a:r>
              <a:rPr lang="en-US" baseline="0" dirty="0" smtClean="0"/>
              <a:t> 16:35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06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[RS]</a:t>
            </a:r>
          </a:p>
          <a:p>
            <a:r>
              <a:rPr lang="en-US" dirty="0" smtClean="0"/>
              <a:t>You do need ANT installed, for windows</a:t>
            </a:r>
            <a:r>
              <a:rPr lang="en-US" baseline="0" dirty="0" smtClean="0"/>
              <a:t> at least. </a:t>
            </a:r>
          </a:p>
          <a:p>
            <a:r>
              <a:rPr lang="en-US" baseline="0" dirty="0" smtClean="0"/>
              <a:t>Publish = build. It builds what gets published.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296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120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 [9 slides, 126 to 134]</a:t>
            </a:r>
          </a:p>
          <a:p>
            <a:r>
              <a:rPr lang="en-US" dirty="0" smtClean="0"/>
              <a:t>Rik</a:t>
            </a:r>
            <a:r>
              <a:rPr lang="en-US" baseline="0" dirty="0" smtClean="0"/>
              <a:t> – 16:45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10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[RS] added</a:t>
            </a:r>
            <a:r>
              <a:rPr lang="en-US" baseline="0" dirty="0" smtClean="0"/>
              <a:t> “to </a:t>
            </a:r>
            <a:r>
              <a:rPr lang="en-US" i="1" baseline="0" dirty="0" smtClean="0"/>
              <a:t>be</a:t>
            </a:r>
            <a:r>
              <a:rPr lang="en-US" baseline="0" dirty="0" smtClean="0"/>
              <a:t>:” on third bullet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072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server might defer validation to another server (because it doesn’t know the profile)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server may fetch the “unknown” profile and validate it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may be several servers sharing the 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3297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130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7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noProof="0" dirty="0" smtClean="0"/>
              <a:t>[Use FHIR as the common language for a Vendor Neutral Archive – this is not pictured here but is ] [RS]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combination….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134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Json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83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83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62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filesystem)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 [33 slides, 8</a:t>
            </a:r>
            <a:r>
              <a:rPr lang="en-US" baseline="0" dirty="0" smtClean="0"/>
              <a:t> to 40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68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151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267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154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 –</a:t>
            </a:r>
            <a:r>
              <a:rPr lang="en-US" baseline="0" dirty="0" smtClean="0"/>
              <a:t> added thank you]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7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2016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" y="6501342"/>
            <a:ext cx="1613164" cy="192021"/>
          </a:xfrm>
          <a:prstGeom prst="rect">
            <a:avLst/>
          </a:prstGeom>
        </p:spPr>
        <p:txBody>
          <a:bodyPr/>
          <a:lstStyle/>
          <a:p>
            <a:fld id="{60DF3849-E887-4193-B76F-9C51765F958D}" type="datetimeFigureOut">
              <a:rPr lang="nl-NL" smtClean="0"/>
              <a:pPr/>
              <a:t>31-12-2015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43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2016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  <p:sldLayoutId id="214748369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histo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ocuments.html#bundle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org/fhir/Binary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" TargetMode="Externa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www.hl7.org/implement/standards/fhir/http.htm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jpe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gf/project/fhir/scmsvn/?action=browse&amp;path=%2Ftrunk%2Fpresentations%2F2016-01%2520Tutorials%2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atatyp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rett.marquard@lantanagroup.co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hl7.org/fhir/conformance.htm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Relationship Id="rId5" Type="http://schemas.microsoft.com/office/2007/relationships/hdphoto" Target="../media/hdphoto2.wdp"/><Relationship Id="rId4" Type="http://schemas.openxmlformats.org/officeDocument/2006/relationships/image" Target="../media/image3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1100" y="1828800"/>
            <a:ext cx="6781800" cy="1873250"/>
          </a:xfrm>
        </p:spPr>
        <p:txBody>
          <a:bodyPr/>
          <a:lstStyle/>
          <a:p>
            <a:r>
              <a:rPr lang="en-US" sz="4800" dirty="0" smtClean="0"/>
              <a:t>Introduction to FHIR for Developers</a:t>
            </a:r>
            <a:endParaRPr lang="en-US" sz="4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0" y="4114800"/>
            <a:ext cx="64008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100" kern="0" dirty="0" smtClean="0">
              <a:ea typeface="ＭＳ Ｐゴシック" pitchFamily="34" charset="-128"/>
            </a:endParaRPr>
          </a:p>
          <a:p>
            <a:r>
              <a:rPr lang="en-US" sz="2400" kern="0" dirty="0" smtClean="0">
                <a:ea typeface="ＭＳ Ｐゴシック" pitchFamily="34" charset="-128"/>
              </a:rPr>
              <a:t>HL7 Working Group Meeting</a:t>
            </a:r>
          </a:p>
          <a:p>
            <a:r>
              <a:rPr lang="en-US" sz="2400" kern="0" dirty="0" smtClean="0">
                <a:ea typeface="ＭＳ Ｐゴシック" pitchFamily="34" charset="-128"/>
              </a:rPr>
              <a:t>Orlando, FL January, 2016</a:t>
            </a:r>
          </a:p>
          <a:p>
            <a:r>
              <a:rPr lang="en-US" sz="2400" kern="0" dirty="0" smtClean="0">
                <a:ea typeface="ＭＳ Ｐゴシック" pitchFamily="34" charset="-128"/>
              </a:rPr>
              <a:t>Brett Marquard</a:t>
            </a:r>
          </a:p>
          <a:p>
            <a:endParaRPr lang="en-US" sz="2100" kern="0" dirty="0" smtClean="0">
              <a:ea typeface="ＭＳ Ｐゴシック" pitchFamily="34" charset="-128"/>
            </a:endParaRPr>
          </a:p>
          <a:p>
            <a:endParaRPr lang="en-US" sz="2100" kern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DSTU2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Change from “Atom” </a:t>
            </a:r>
            <a:r>
              <a:rPr lang="en-GB" sz="2800" dirty="0"/>
              <a:t>to </a:t>
            </a:r>
            <a:r>
              <a:rPr lang="en-GB" sz="2800" dirty="0" smtClean="0"/>
              <a:t>“Bundle”</a:t>
            </a:r>
          </a:p>
          <a:p>
            <a:pPr lvl="1"/>
            <a:endParaRPr lang="en-GB" sz="2000" dirty="0"/>
          </a:p>
          <a:p>
            <a:r>
              <a:rPr lang="en-GB" sz="2800" dirty="0"/>
              <a:t>F</a:t>
            </a:r>
            <a:r>
              <a:rPr lang="en-GB" sz="2800" dirty="0" smtClean="0"/>
              <a:t>ull </a:t>
            </a:r>
            <a:r>
              <a:rPr lang="en-GB" sz="2800" dirty="0"/>
              <a:t>list of </a:t>
            </a:r>
            <a:r>
              <a:rPr lang="en-GB" sz="2800" dirty="0" smtClean="0"/>
              <a:t>changes:</a:t>
            </a:r>
            <a:endParaRPr lang="en-GB" sz="2800" dirty="0"/>
          </a:p>
          <a:p>
            <a:pPr lvl="1"/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www.hl7.org/implement/standards/fhir/history.html</a:t>
            </a:r>
            <a:endParaRPr lang="en-GB" sz="2000" dirty="0" smtClean="0"/>
          </a:p>
          <a:p>
            <a:pPr lvl="1"/>
            <a:r>
              <a:rPr lang="en-GB" sz="2400" dirty="0" smtClean="0"/>
              <a:t>Includes list of breaking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0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700808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5096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123699" y="3868044"/>
            <a:ext cx="227650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&lt;List/&gt;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&lt;Condition/&gt;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658787">
            <a:off x="7091616" y="2514783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483768" y="2913063"/>
            <a:ext cx="0" cy="431800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17992763">
            <a:off x="6608568" y="4762970"/>
            <a:ext cx="518119" cy="850422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24472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5096" y="2004866"/>
            <a:ext cx="990600" cy="272006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37" name="Elbow Connector 36"/>
          <p:cNvCxnSpPr>
            <a:stCxn id="29" idx="2"/>
            <a:endCxn id="24" idx="0"/>
          </p:cNvCxnSpPr>
          <p:nvPr/>
        </p:nvCxnSpPr>
        <p:spPr bwMode="auto">
          <a:xfrm rot="5400000">
            <a:off x="2331740" y="1285528"/>
            <a:ext cx="376065" cy="235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>
            <a:stCxn id="29" idx="2"/>
            <a:endCxn id="35" idx="0"/>
          </p:cNvCxnSpPr>
          <p:nvPr/>
        </p:nvCxnSpPr>
        <p:spPr bwMode="auto">
          <a:xfrm rot="5400000">
            <a:off x="2935052" y="1888840"/>
            <a:ext cx="376065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50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10" y="2205321"/>
            <a:ext cx="6189580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as “Document”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810000" y="3657600"/>
            <a:ext cx="1136535" cy="17241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4527434" y="4991100"/>
            <a:ext cx="2425700" cy="13335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Bundle is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105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store your document using</a:t>
            </a:r>
          </a:p>
          <a:p>
            <a:pPr lvl="1"/>
            <a:r>
              <a:rPr lang="en-US" dirty="0" smtClean="0"/>
              <a:t>http://server.org/fhir/Composition</a:t>
            </a:r>
          </a:p>
          <a:p>
            <a:pPr lvl="1"/>
            <a:r>
              <a:rPr lang="en-US" dirty="0" smtClean="0"/>
              <a:t>Others discussed in </a:t>
            </a:r>
            <a:r>
              <a:rPr lang="en-US" dirty="0" smtClean="0">
                <a:hlinkClick r:id="rId3"/>
              </a:rPr>
              <a:t>spec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Storage, NO disassembly is implied, document (and signature) stays intact</a:t>
            </a:r>
          </a:p>
          <a:p>
            <a:r>
              <a:rPr lang="en-US" dirty="0" smtClean="0"/>
              <a:t>Search is supported (you search on it’s Message header – Composition)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6717" y="1701388"/>
            <a:ext cx="2178968" cy="2436659"/>
            <a:chOff x="3347864" y="1107419"/>
            <a:chExt cx="2178968" cy="1827494"/>
          </a:xfrm>
        </p:grpSpPr>
        <p:pic>
          <p:nvPicPr>
            <p:cNvPr id="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592167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47864" y="1107419"/>
              <a:ext cx="2178968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CDA to FHIR Document bridge</a:t>
              </a:r>
              <a:endParaRPr lang="nl-NL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7272" y="2743200"/>
            <a:ext cx="2202270" cy="2159660"/>
            <a:chOff x="251520" y="989679"/>
            <a:chExt cx="2202270" cy="1619745"/>
          </a:xfrm>
        </p:grpSpPr>
        <p:pic>
          <p:nvPicPr>
            <p:cNvPr id="1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9679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51520" y="2332425"/>
              <a:ext cx="2202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Hospital System A</a:t>
              </a:r>
              <a:endParaRPr lang="nl-NL" b="1" dirty="0"/>
            </a:p>
          </p:txBody>
        </p:sp>
      </p:grpSp>
      <p:sp>
        <p:nvSpPr>
          <p:cNvPr id="19" name="Up-Down Arrow 18"/>
          <p:cNvSpPr/>
          <p:nvPr/>
        </p:nvSpPr>
        <p:spPr>
          <a:xfrm rot="5400000">
            <a:off x="5067311" y="2177223"/>
            <a:ext cx="736200" cy="1919757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Documents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2779914" y="4533528"/>
            <a:ext cx="383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Documents are </a:t>
            </a:r>
            <a:r>
              <a:rPr lang="en-US" i="1" dirty="0" smtClean="0"/>
              <a:t>compositions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update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Wholeness?</a:t>
            </a:r>
          </a:p>
        </p:txBody>
      </p:sp>
      <p:sp>
        <p:nvSpPr>
          <p:cNvPr id="21" name="Up-Down Arrow 20"/>
          <p:cNvSpPr/>
          <p:nvPr/>
        </p:nvSpPr>
        <p:spPr>
          <a:xfrm rot="4660860">
            <a:off x="2154475" y="2628287"/>
            <a:ext cx="991296" cy="2049291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V3 CDA Documents</a:t>
            </a:r>
            <a:endParaRPr lang="nl-NL" dirty="0"/>
          </a:p>
        </p:txBody>
      </p:sp>
      <p:sp>
        <p:nvSpPr>
          <p:cNvPr id="28" name="Can 27"/>
          <p:cNvSpPr/>
          <p:nvPr/>
        </p:nvSpPr>
        <p:spPr>
          <a:xfrm>
            <a:off x="7524328" y="1892829"/>
            <a:ext cx="1414028" cy="119472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Repository</a:t>
            </a:r>
            <a:endParaRPr lang="nl-NL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57" y="4691269"/>
            <a:ext cx="2330623" cy="152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Up-Down Arrow 30"/>
          <p:cNvSpPr/>
          <p:nvPr/>
        </p:nvSpPr>
        <p:spPr>
          <a:xfrm>
            <a:off x="7666107" y="2925494"/>
            <a:ext cx="1199605" cy="2223840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FHIR</a:t>
            </a:r>
          </a:p>
          <a:p>
            <a:pPr algn="ctr"/>
            <a:r>
              <a:rPr lang="en-US" sz="1200" dirty="0" smtClean="0"/>
              <a:t>REST</a:t>
            </a:r>
            <a:endParaRPr lang="nl-N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2600" y="1752600"/>
            <a:ext cx="217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FHIR Document processor</a:t>
            </a:r>
            <a:endParaRPr lang="nl-NL" b="1" dirty="0"/>
          </a:p>
        </p:txBody>
      </p:sp>
      <p:pic>
        <p:nvPicPr>
          <p:cNvPr id="33" name="Picture 3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72" y="228600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3528" y="332657"/>
            <a:ext cx="65527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V3 </a:t>
            </a:r>
            <a:r>
              <a:rPr lang="en-US" dirty="0" smtClean="0"/>
              <a:t>and </a:t>
            </a:r>
            <a:r>
              <a:rPr lang="en-US" dirty="0"/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977127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8" grpId="0" animBg="1"/>
      <p:bldP spid="31" grpId="0" animBg="1"/>
      <p:bldP spid="3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MessageHeader Resource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87728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37" y="2310875"/>
            <a:ext cx="6397221" cy="2024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as “Message”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599892" y="3791787"/>
            <a:ext cx="1364457" cy="15476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4288971" y="4800600"/>
            <a:ext cx="2340430" cy="14478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Bundle is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8116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operation:</a:t>
            </a:r>
          </a:p>
          <a:p>
            <a:pPr lvl="1"/>
            <a:r>
              <a:rPr lang="en-US" dirty="0"/>
              <a:t>[base]/$</a:t>
            </a:r>
            <a:r>
              <a:rPr lang="en-US" dirty="0" smtClean="0"/>
              <a:t>process-message</a:t>
            </a:r>
          </a:p>
          <a:p>
            <a:pPr lvl="1"/>
            <a:r>
              <a:rPr lang="en-US" smtClean="0"/>
              <a:t>No </a:t>
            </a:r>
            <a:r>
              <a:rPr lang="en-US" dirty="0" smtClean="0"/>
              <a:t>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6717" y="1701388"/>
            <a:ext cx="2178968" cy="2436659"/>
            <a:chOff x="3347864" y="1107419"/>
            <a:chExt cx="2178968" cy="1827494"/>
          </a:xfrm>
        </p:grpSpPr>
        <p:pic>
          <p:nvPicPr>
            <p:cNvPr id="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592167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47864" y="1107419"/>
              <a:ext cx="2178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V2 to FHIR bridge</a:t>
              </a:r>
              <a:endParaRPr lang="nl-NL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7272" y="2743200"/>
            <a:ext cx="1980029" cy="2159660"/>
            <a:chOff x="251520" y="989679"/>
            <a:chExt cx="1980029" cy="1619745"/>
          </a:xfrm>
        </p:grpSpPr>
        <p:pic>
          <p:nvPicPr>
            <p:cNvPr id="1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9679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51520" y="2332425"/>
              <a:ext cx="198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Hospital System</a:t>
              </a:r>
              <a:endParaRPr lang="nl-NL" b="1" dirty="0"/>
            </a:p>
          </p:txBody>
        </p:sp>
      </p:grpSp>
      <p:sp>
        <p:nvSpPr>
          <p:cNvPr id="19" name="Up-Down Arrow 18"/>
          <p:cNvSpPr/>
          <p:nvPr/>
        </p:nvSpPr>
        <p:spPr>
          <a:xfrm rot="5400000">
            <a:off x="5067311" y="2177223"/>
            <a:ext cx="736200" cy="1919757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Messages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2779914" y="4867870"/>
            <a:ext cx="320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Messages are </a:t>
            </a:r>
            <a:r>
              <a:rPr lang="en-US" i="1" dirty="0"/>
              <a:t>events</a:t>
            </a:r>
            <a:r>
              <a:rPr lang="en-US" dirty="0"/>
              <a:t>,</a:t>
            </a:r>
          </a:p>
          <a:p>
            <a:r>
              <a:rPr lang="en-US" dirty="0"/>
              <a:t>REST exposes a “repository” </a:t>
            </a:r>
            <a:endParaRPr lang="nl-NL" dirty="0"/>
          </a:p>
          <a:p>
            <a:r>
              <a:rPr lang="en-US" dirty="0"/>
              <a:t>Model of data…</a:t>
            </a:r>
          </a:p>
        </p:txBody>
      </p:sp>
      <p:sp>
        <p:nvSpPr>
          <p:cNvPr id="21" name="Up-Down Arrow 20"/>
          <p:cNvSpPr/>
          <p:nvPr/>
        </p:nvSpPr>
        <p:spPr>
          <a:xfrm rot="4660860">
            <a:off x="2154475" y="2628287"/>
            <a:ext cx="991296" cy="2049291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V2 Messages</a:t>
            </a:r>
            <a:endParaRPr lang="nl-NL" dirty="0"/>
          </a:p>
        </p:txBody>
      </p:sp>
      <p:sp>
        <p:nvSpPr>
          <p:cNvPr id="28" name="Can 27"/>
          <p:cNvSpPr/>
          <p:nvPr/>
        </p:nvSpPr>
        <p:spPr>
          <a:xfrm>
            <a:off x="7524328" y="1892829"/>
            <a:ext cx="1414028" cy="119472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Repository</a:t>
            </a:r>
            <a:endParaRPr lang="nl-NL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57" y="4691269"/>
            <a:ext cx="2330623" cy="152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Up-Down Arrow 30"/>
          <p:cNvSpPr/>
          <p:nvPr/>
        </p:nvSpPr>
        <p:spPr>
          <a:xfrm>
            <a:off x="7666107" y="2925494"/>
            <a:ext cx="1199605" cy="2223840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FHIR</a:t>
            </a:r>
          </a:p>
          <a:p>
            <a:pPr algn="ctr"/>
            <a:r>
              <a:rPr lang="en-US" sz="1200" dirty="0" smtClean="0"/>
              <a:t>REST</a:t>
            </a:r>
            <a:endParaRPr lang="nl-N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2600" y="1752600"/>
            <a:ext cx="217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FHIR Message processor</a:t>
            </a:r>
            <a:endParaRPr lang="nl-NL" b="1" dirty="0"/>
          </a:p>
        </p:txBody>
      </p:sp>
      <p:pic>
        <p:nvPicPr>
          <p:cNvPr id="33" name="Picture 3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72" y="228600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3528" y="332657"/>
            <a:ext cx="65527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V2 and </a:t>
            </a:r>
            <a:r>
              <a:rPr lang="en-US" dirty="0"/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131341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8" grpId="0" animBg="1"/>
      <p:bldP spid="31" grpId="0" animBg="1"/>
      <p:bldP spid="3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Binary </a:t>
            </a:r>
            <a:r>
              <a:rPr lang="en-US" dirty="0"/>
              <a:t>E</a:t>
            </a:r>
            <a:r>
              <a:rPr lang="en-US" dirty="0" smtClean="0"/>
              <a:t>ndpoint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http://server.org/fhir/Binary/</a:t>
            </a:r>
            <a:endParaRPr lang="en-US" dirty="0" smtClean="0"/>
          </a:p>
          <a:p>
            <a:r>
              <a:rPr lang="en-US" dirty="0" smtClean="0"/>
              <a:t>Accepts </a:t>
            </a:r>
            <a:r>
              <a:rPr lang="en-US" dirty="0"/>
              <a:t>any kind of </a:t>
            </a:r>
            <a:r>
              <a:rPr lang="en-US" dirty="0" smtClean="0"/>
              <a:t>content </a:t>
            </a:r>
          </a:p>
          <a:p>
            <a:r>
              <a:rPr lang="en-US" dirty="0" smtClean="0"/>
              <a:t>Stores </a:t>
            </a:r>
            <a:r>
              <a:rPr lang="en-US" dirty="0"/>
              <a:t>the content as is, along with the content type provided by the HTTP headers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Acts just like the normal Resource endpoints (but there is no search)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0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perspective?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5950"/>
            <a:ext cx="4943475" cy="382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for Attachments</a:t>
            </a:r>
            <a:endParaRPr lang="nl-NL" dirty="0"/>
          </a:p>
        </p:txBody>
      </p:sp>
      <p:sp>
        <p:nvSpPr>
          <p:cNvPr id="6" name="Can 5"/>
          <p:cNvSpPr/>
          <p:nvPr/>
        </p:nvSpPr>
        <p:spPr bwMode="auto">
          <a:xfrm>
            <a:off x="6172200" y="3200400"/>
            <a:ext cx="2438400" cy="2209800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/Binary/23344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590800" y="4572000"/>
            <a:ext cx="3505200" cy="8382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096"/>
          <a:stretch/>
        </p:blipFill>
        <p:spPr>
          <a:xfrm>
            <a:off x="323527" y="685800"/>
            <a:ext cx="792757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the site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XML &amp; JSON</a:t>
            </a:r>
          </a:p>
          <a:p>
            <a:r>
              <a:rPr lang="en-US" dirty="0" smtClean="0"/>
              <a:t>Codes / Terminologies</a:t>
            </a:r>
          </a:p>
          <a:p>
            <a:r>
              <a:rPr lang="en-US" dirty="0" smtClean="0"/>
              <a:t>Resource List</a:t>
            </a:r>
          </a:p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Public Test servers</a:t>
            </a:r>
            <a:endParaRPr lang="en-US" dirty="0"/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Implementation-Support-Downloads:</a:t>
            </a:r>
            <a:endParaRPr lang="en-US" dirty="0"/>
          </a:p>
          <a:p>
            <a:pPr lvl="1"/>
            <a:r>
              <a:rPr lang="en-US" dirty="0" smtClean="0"/>
              <a:t>The XSD schemas / schematrons</a:t>
            </a:r>
          </a:p>
          <a:p>
            <a:pPr lvl="1"/>
            <a:r>
              <a:rPr lang="en-US" dirty="0" smtClean="0"/>
              <a:t>The Java / C# / Delphi zips (model, serializers, parsers, etc, both code &amp; binary)</a:t>
            </a:r>
          </a:p>
          <a:p>
            <a:pPr lvl="1"/>
            <a:r>
              <a:rPr lang="en-US" dirty="0" smtClean="0"/>
              <a:t>All xml + json examples</a:t>
            </a:r>
          </a:p>
          <a:p>
            <a:pPr lvl="1"/>
            <a:r>
              <a:rPr lang="en-US" dirty="0" smtClean="0"/>
              <a:t>Full spec for offline reading (always have your FHIR with you)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Note! .NET implementation has moved to GitHub, distribution by NuGet (.NET) and Maven (Java)</a:t>
            </a:r>
          </a:p>
        </p:txBody>
      </p:sp>
    </p:spTree>
    <p:extLst>
      <p:ext uri="{BB962C8B-B14F-4D97-AF65-F5344CB8AC3E}">
        <p14:creationId xmlns:p14="http://schemas.microsoft.com/office/powerpoint/2010/main" val="3841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you need to build FHIR (/build)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Source of the publication process (/build/tools, we </a:t>
            </a:r>
            <a:r>
              <a:rPr lang="en-US" dirty="0"/>
              <a:t>use Eclipse + Java </a:t>
            </a:r>
            <a:r>
              <a:rPr lang="en-US" dirty="0" smtClean="0"/>
              <a:t>1.6)</a:t>
            </a:r>
          </a:p>
          <a:p>
            <a:r>
              <a:rPr lang="en-US" dirty="0" smtClean="0"/>
              <a:t>Archived older versions of FHIR (/archive)</a:t>
            </a:r>
          </a:p>
          <a:p>
            <a:endParaRPr lang="en-US" dirty="0"/>
          </a:p>
          <a:p>
            <a:r>
              <a:rPr lang="en-US" dirty="0" smtClean="0"/>
              <a:t>You can download only the /build</a:t>
            </a:r>
          </a:p>
          <a:p>
            <a:r>
              <a:rPr lang="en-US" dirty="0" smtClean="0"/>
              <a:t>Then run publish.bat &amp; wait</a:t>
            </a:r>
          </a:p>
        </p:txBody>
      </p:sp>
    </p:spTree>
    <p:extLst>
      <p:ext uri="{BB962C8B-B14F-4D97-AF65-F5344CB8AC3E}">
        <p14:creationId xmlns:p14="http://schemas.microsoft.com/office/powerpoint/2010/main" val="10556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SVN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“build” SVN tree, the “full” SVN tree</a:t>
            </a:r>
          </a:p>
          <a:p>
            <a:pPr lvl="1"/>
            <a:r>
              <a:rPr lang="nl-NL" dirty="0">
                <a:hlinkClick r:id="rId2"/>
              </a:rPr>
              <a:t>http://gforge.hl7.org/svn/fhir</a:t>
            </a:r>
            <a:endParaRPr lang="nl-NL" dirty="0"/>
          </a:p>
          <a:p>
            <a:pPr lvl="1"/>
            <a:r>
              <a:rPr lang="en-US" dirty="0"/>
              <a:t>User ‘anonymous’, blank password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Note: you </a:t>
            </a:r>
            <a:r>
              <a:rPr lang="en-US" b="1" dirty="0" smtClean="0"/>
              <a:t>have to run the publisher</a:t>
            </a:r>
            <a:r>
              <a:rPr lang="en-US" dirty="0" smtClean="0"/>
              <a:t> to be able to build the C# and Delphi source. Without that…they won’t compile!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113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133600" cy="4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6456363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0" y="5638800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Straight from the HL7 SVN “code” repository</a:t>
            </a:r>
          </a:p>
          <a:p>
            <a:r>
              <a:rPr lang="en-US" i="1" dirty="0" smtClean="0"/>
              <a:t>at gforge.hl7.org 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06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400800" y="1851381"/>
            <a:ext cx="1339921" cy="1653819"/>
            <a:chOff x="7010400" y="3733800"/>
            <a:chExt cx="1339921" cy="1653819"/>
          </a:xfrm>
        </p:grpSpPr>
        <p:pic>
          <p:nvPicPr>
            <p:cNvPr id="28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081360" y="501828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writers!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file called eCoreDefinitions.xml that the C# generator runs of. It has all details from the definitions</a:t>
            </a:r>
          </a:p>
          <a:p>
            <a:endParaRPr lang="en-US" dirty="0"/>
          </a:p>
          <a:p>
            <a:r>
              <a:rPr lang="en-US" dirty="0" smtClean="0"/>
              <a:t>There are Profiles for each resource, basically describing the “unconstrained” resources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61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and validation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Short introduction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different contexts in </a:t>
            </a:r>
            <a:r>
              <a:rPr lang="en-US" dirty="0" smtClean="0"/>
              <a:t>healthcare, but a single set of Resources</a:t>
            </a:r>
          </a:p>
          <a:p>
            <a:r>
              <a:rPr lang="en-US" dirty="0" smtClean="0"/>
              <a:t>Need </a:t>
            </a:r>
            <a:r>
              <a:rPr lang="en-US" dirty="0"/>
              <a:t>to be able to describe restrictions </a:t>
            </a:r>
            <a:r>
              <a:rPr lang="en-US" dirty="0" smtClean="0"/>
              <a:t>based on use and context</a:t>
            </a:r>
          </a:p>
          <a:p>
            <a:r>
              <a:rPr lang="en-US" dirty="0" smtClean="0"/>
              <a:t>Allow </a:t>
            </a:r>
            <a:r>
              <a:rPr lang="en-US" dirty="0"/>
              <a:t>for these usage statements </a:t>
            </a:r>
            <a:r>
              <a:rPr lang="en-US" dirty="0" smtClean="0"/>
              <a:t>to be:</a:t>
            </a:r>
          </a:p>
          <a:p>
            <a:pPr lvl="1"/>
            <a:r>
              <a:rPr lang="en-US" sz="2400" dirty="0" smtClean="0"/>
              <a:t>Authored in a structured manner</a:t>
            </a:r>
          </a:p>
          <a:p>
            <a:pPr lvl="1"/>
            <a:r>
              <a:rPr lang="en-US" sz="2400" dirty="0" smtClean="0"/>
              <a:t>Published in a repository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as the basis for </a:t>
            </a:r>
            <a:r>
              <a:rPr lang="en-US" sz="2400" dirty="0" smtClean="0"/>
              <a:t>validation, code</a:t>
            </a:r>
            <a:r>
              <a:rPr lang="en-US" sz="2400" dirty="0"/>
              <a:t>, report and UI generation.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60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Constraining </a:t>
            </a:r>
            <a:r>
              <a:rPr lang="en-US" dirty="0" smtClean="0"/>
              <a:t>cardinality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00"/>
          <a:stretch/>
        </p:blipFill>
        <p:spPr bwMode="auto">
          <a:xfrm>
            <a:off x="381001" y="1711327"/>
            <a:ext cx="6351241" cy="219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8446" y="2032873"/>
            <a:ext cx="34020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cardinality to 1..2</a:t>
            </a:r>
          </a:p>
          <a:p>
            <a:r>
              <a:rPr lang="en-US" dirty="0" smtClean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0323" y="2458126"/>
            <a:ext cx="1528124" cy="35321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879814" y="3645025"/>
            <a:ext cx="892483" cy="7107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72297" y="3338360"/>
            <a:ext cx="1140189" cy="4493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7114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1..2</a:t>
            </a:r>
            <a:endParaRPr lang="nl-NL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627784" y="2811340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627784" y="2804085"/>
            <a:ext cx="360040" cy="1928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3080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1..1</a:t>
            </a:r>
            <a:endParaRPr lang="nl-N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78415" y="3787676"/>
            <a:ext cx="391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627784" y="3181420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2699792" y="3164125"/>
            <a:ext cx="360040" cy="1928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39552" y="3645024"/>
            <a:ext cx="22682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4355812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..</a:t>
            </a:r>
            <a:r>
              <a:rPr lang="en-US" b="1" dirty="0"/>
              <a:t>0</a:t>
            </a:r>
            <a:endParaRPr lang="nl-NL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783963" y="515893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something that’s mandatory in the core definition cannot be made optional in a 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333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value domains</a:t>
            </a:r>
            <a:endParaRPr lang="nl-NL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323529" y="2057400"/>
            <a:ext cx="5469335" cy="31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3584" y="5733257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Fix value: 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2732457" y="5046471"/>
            <a:ext cx="51818" cy="6045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4215" y="467713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=“true”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46438" y="1809691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deceased is given, it must be a dateTime, not a boolean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3815917" y="2132857"/>
            <a:ext cx="1530521" cy="14634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781049" y="2231571"/>
            <a:ext cx="6890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462" y="3448769"/>
            <a:ext cx="31860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our national codes for MaritalStatus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4804628" y="3094210"/>
            <a:ext cx="760487" cy="70420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4871" y="4654877"/>
            <a:ext cx="3402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another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324335" y="4374396"/>
            <a:ext cx="1860536" cy="3251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7904" y="40050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OrganizationNL</a:t>
            </a:r>
            <a:endParaRPr lang="nl-NL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178722" y="4215626"/>
            <a:ext cx="11074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5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124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611956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http://hl7.org/fhir/daf/daf.html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7" y="1818596"/>
            <a:ext cx="7597425" cy="396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5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Tagging a Resource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844824"/>
            <a:ext cx="2448272" cy="3672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MRN </a:t>
            </a:r>
            <a:r>
              <a:rPr lang="en-US" sz="1400" dirty="0">
                <a:latin typeface="Arial" charset="0"/>
              </a:rPr>
              <a:t>22234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“Ewout Kramer”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30-11-1972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Amsterdam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843808" y="1853056"/>
            <a:ext cx="5760640" cy="1071889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hl7.org/fhir/tag/security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“I’m a VIP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-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 information cannot yet be disclosed”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Card 7"/>
          <p:cNvSpPr/>
          <p:nvPr/>
        </p:nvSpPr>
        <p:spPr bwMode="auto">
          <a:xfrm>
            <a:off x="2195736" y="3332635"/>
            <a:ext cx="3600400" cy="100811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is TEST data!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!”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lowchart: Card 8"/>
          <p:cNvSpPr/>
          <p:nvPr/>
        </p:nvSpPr>
        <p:spPr bwMode="auto">
          <a:xfrm>
            <a:off x="1187624" y="4653136"/>
            <a:ext cx="6480720" cy="1560173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I’m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Norwegian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Profile –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http://hl7.no/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-no”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0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02197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84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schematrons</a:t>
            </a:r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schematrons</a:t>
            </a:r>
          </a:p>
          <a:p>
            <a:r>
              <a:rPr lang="en-US" dirty="0" smtClean="0"/>
              <a:t>There’s a validation pack for Java</a:t>
            </a:r>
          </a:p>
        </p:txBody>
      </p:sp>
    </p:spTree>
    <p:extLst>
      <p:ext uri="{BB962C8B-B14F-4D97-AF65-F5344CB8AC3E}">
        <p14:creationId xmlns:p14="http://schemas.microsoft.com/office/powerpoint/2010/main" val="7959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(Distributed) validation</a:t>
            </a:r>
            <a:endParaRPr lang="nl-NL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5"/>
            <a:ext cx="1357190" cy="226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16" y="221473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8" y="1979548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App’s server</a:t>
            </a:r>
            <a:endParaRPr lang="nl-NL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1835696" y="2743200"/>
            <a:ext cx="1800200" cy="10321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 &amp;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72" y="329485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08914" y="293636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validation server</a:t>
            </a:r>
            <a:endParaRPr lang="nl-NL" dirty="0"/>
          </a:p>
        </p:txBody>
      </p:sp>
      <p:sp>
        <p:nvSpPr>
          <p:cNvPr id="11" name="Right Arrow 10"/>
          <p:cNvSpPr/>
          <p:nvPr/>
        </p:nvSpPr>
        <p:spPr bwMode="auto">
          <a:xfrm rot="1780419">
            <a:off x="5228451" y="3302138"/>
            <a:ext cx="1224136" cy="7751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 Y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07904" y="3236979"/>
            <a:ext cx="1368152" cy="337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X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77236" y="4465283"/>
            <a:ext cx="1368152" cy="411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6216" y="5157192"/>
            <a:ext cx="1368152" cy="405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8936927" flipV="1">
            <a:off x="5143849" y="3647420"/>
            <a:ext cx="950896" cy="2398188"/>
          </a:xfrm>
          <a:prstGeom prst="bentUpArrow">
            <a:avLst>
              <a:gd name="adj1" fmla="val 28879"/>
              <a:gd name="adj2" fmla="val 18824"/>
              <a:gd name="adj3" fmla="val 27264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3514489">
            <a:off x="4558192" y="5003304"/>
            <a:ext cx="1835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charset="0"/>
              </a:rPr>
              <a:t>Download &amp; Validate</a:t>
            </a:r>
            <a:endParaRPr lang="nl-NL" sz="1400" dirty="0">
              <a:latin typeface="Arial" charset="0"/>
            </a:endParaRPr>
          </a:p>
        </p:txBody>
      </p:sp>
      <p:sp>
        <p:nvSpPr>
          <p:cNvPr id="15" name="Flowchart: Card 14"/>
          <p:cNvSpPr/>
          <p:nvPr/>
        </p:nvSpPr>
        <p:spPr bwMode="auto">
          <a:xfrm rot="19871185">
            <a:off x="1860612" y="2324585"/>
            <a:ext cx="1069158" cy="50405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 X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owchart: Card 16"/>
          <p:cNvSpPr/>
          <p:nvPr/>
        </p:nvSpPr>
        <p:spPr bwMode="auto">
          <a:xfrm rot="19871185">
            <a:off x="2541822" y="2397177"/>
            <a:ext cx="1069158" cy="50405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 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41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8" grpId="0" animBg="1"/>
      <p:bldP spid="16" grpId="0"/>
      <p:bldP spid="15" grpId="0" animBg="1"/>
      <p:bldP spid="1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Outcome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something goes wrong….return the OperationOutcome Resource!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641445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(review!)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fhir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8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possible uses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25295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Repository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355976" y="295338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0578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068960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2996952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068960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83600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of a server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7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wire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store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39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“Country"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“name" : “the Netherlands",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“population" : 16696000,</a:t>
            </a:r>
          </a:p>
          <a:p>
            <a:pPr marL="719138" lvl="2" indent="0" defTabSz="8016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“popDensity” : 447.9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var report = eval(“({…})”);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alert(report.LabReport.status);</a:t>
            </a:r>
          </a:p>
          <a:p>
            <a:r>
              <a:rPr lang="en-US" dirty="0" smtClean="0"/>
              <a:t>Very easy parsing for JavaScript clients. But actually, use JSON.parse() instead ;-)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0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datatypes?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8700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in FHIR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602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code.coding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362075" y="2787134"/>
            <a:ext cx="619125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0" y="2438400"/>
            <a:ext cx="7717240" cy="214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0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in FHIR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15" y="2362200"/>
            <a:ext cx="6561971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4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both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“meta” knowledge of the definition to distinguish lists / attributes</a:t>
            </a:r>
          </a:p>
          <a:p>
            <a:r>
              <a:rPr lang="en-US" dirty="0" smtClean="0"/>
              <a:t>The Java/C# API’s can easily interconvert</a:t>
            </a:r>
          </a:p>
          <a:p>
            <a:r>
              <a:rPr lang="en-US" dirty="0" smtClean="0"/>
              <a:t>Digital Signatures (in json?) are a problem when converting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store the original</a:t>
            </a:r>
          </a:p>
          <a:p>
            <a:r>
              <a:rPr lang="en-US" dirty="0" smtClean="0"/>
              <a:t>JAXB / XmlSerializer / DataContract would need extensive customization / additional @annotation / [attributes]. </a:t>
            </a:r>
            <a:r>
              <a:rPr lang="en-US" i="1" dirty="0" smtClean="0"/>
              <a:t>Contact us!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5226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19400" y="2743200"/>
            <a:ext cx="3494048" cy="2667000"/>
            <a:chOff x="1981200" y="2438400"/>
            <a:chExt cx="3494048" cy="2667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81200" y="2438400"/>
              <a:ext cx="3494048" cy="26670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Resource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44590" y="2545266"/>
              <a:ext cx="168197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Narrative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44590" y="3395546"/>
              <a:ext cx="1681975" cy="1486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Elements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773718" y="3954268"/>
              <a:ext cx="14041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55542" y="3850887"/>
              <a:ext cx="14403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Structure</a:t>
            </a:r>
            <a:r>
              <a:rPr lang="nl-NL" dirty="0" smtClean="0"/>
              <a:t> of a Resource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13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MongoDb stores documents in JSON: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smtClean="0"/>
              <a:t>db.posts.save( post );</a:t>
            </a:r>
          </a:p>
          <a:p>
            <a:endParaRPr lang="en-US" dirty="0"/>
          </a:p>
          <a:p>
            <a:r>
              <a:rPr lang="en-US" dirty="0" smtClean="0"/>
              <a:t>db.posts.find( { author: “mike” } );</a:t>
            </a:r>
          </a:p>
          <a:p>
            <a:r>
              <a:rPr lang="en-US" dirty="0" smtClean="0"/>
              <a:t>db.posts.find().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ofirm.files.wordpress.com/2013/01/scalability-cap-theorem1.png?w=584&amp;h=4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6" y="533400"/>
            <a:ext cx="758088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(sql) transactions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4279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839272" cy="1152128"/>
          </a:xfrm>
        </p:spPr>
        <p:txBody>
          <a:bodyPr/>
          <a:lstStyle/>
          <a:p>
            <a:r>
              <a:rPr lang="en-US" dirty="0" smtClean="0"/>
              <a:t>Batch: needs transactions</a:t>
            </a: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1905000"/>
            <a:ext cx="7772400" cy="225091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65067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Arial" pitchFamily="34" charset="0"/>
              </a:rPr>
              <a:t>Transaction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4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The transaction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interaction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submits</a:t>
            </a: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a set of resources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to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be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updated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,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created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or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deleted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on the server.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This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interaction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allows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multiple resources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to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be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updated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/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created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 a single transaction.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The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interaction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is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performed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by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an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HTTP POST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command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as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shown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kumimoji="0" lang="nl-NL" altLang="nl-NL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8"/>
              <a:ea typeface="Monaco"/>
              <a:cs typeface="Arial" pitchFamily="34" charset="0"/>
            </a:endParaRPr>
          </a:p>
        </p:txBody>
      </p:sp>
      <p:pic>
        <p:nvPicPr>
          <p:cNvPr id="5122" name="Picture 2" descr="http://www.hl7.org/implement/standards/fhir/target.png">
            <a:hlinkClick r:id="rId2" tooltip="link to her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-1825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2320" y="4343400"/>
            <a:ext cx="54232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lvl="0"/>
            <a:endParaRPr lang="nl-NL" altLang="nl-NL" dirty="0" smtClean="0">
              <a:solidFill>
                <a:srgbClr val="333333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lang="nl-NL" altLang="nl-NL" dirty="0" smtClean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POST </a:t>
            </a:r>
            <a:r>
              <a:rPr lang="nl-NL" altLang="nl-NL" dirty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[service-</a:t>
            </a:r>
            <a:r>
              <a:rPr lang="nl-NL" altLang="nl-NL" dirty="0" err="1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url</a:t>
            </a:r>
            <a:r>
              <a:rPr lang="nl-NL" altLang="nl-NL" dirty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 (?_format=</a:t>
            </a:r>
            <a:r>
              <a:rPr lang="nl-NL" altLang="nl-NL" dirty="0" err="1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mimeType</a:t>
            </a:r>
            <a:r>
              <a:rPr lang="nl-NL" altLang="nl-NL" dirty="0" smtClean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nl-NL" altLang="nl-NL" dirty="0" smtClean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endParaRPr lang="nl-NL" alt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237" y="5543490"/>
            <a:ext cx="749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altLang="nl-NL" sz="2000" dirty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The content of the post </a:t>
            </a:r>
            <a:r>
              <a:rPr lang="en-US" altLang="nl-NL" sz="2000" dirty="0" smtClean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submission</a:t>
            </a:r>
            <a:r>
              <a:rPr lang="nl-NL" altLang="nl-NL" sz="2000" dirty="0" smtClean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 </a:t>
            </a:r>
            <a:r>
              <a:rPr lang="nl-NL" altLang="nl-NL" sz="2000" dirty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is a resource bundle</a:t>
            </a:r>
            <a:r>
              <a:rPr lang="nl-NL" altLang="nl-NL" sz="2000" dirty="0" smtClean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.</a:t>
            </a:r>
            <a:endParaRPr lang="nl-NL" altLang="nl-NL" sz="2000" dirty="0">
              <a:solidFill>
                <a:srgbClr val="428BCA"/>
              </a:solidFill>
              <a:ea typeface="Helvetica Neue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1934936" y="44958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20536" y="1752600"/>
            <a:ext cx="3257821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POCO Model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715736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992336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2370364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649712" y="2400300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3822958" y="2361879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803415">
            <a:off x="1095483" y="2440049"/>
            <a:ext cx="949222" cy="381000"/>
          </a:xfrm>
          <a:prstGeom prst="rightArrow">
            <a:avLst>
              <a:gd name="adj1" fmla="val 5962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5837243" y="1826446"/>
            <a:ext cx="2773357" cy="434575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ight Arrow 28"/>
          <p:cNvSpPr/>
          <p:nvPr/>
        </p:nvSpPr>
        <p:spPr bwMode="auto">
          <a:xfrm rot="5400000">
            <a:off x="2858476" y="4122546"/>
            <a:ext cx="1310892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2239736" y="5257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69965" y="2590800"/>
            <a:ext cx="2212035" cy="3352800"/>
            <a:chOff x="6093765" y="2514600"/>
            <a:chExt cx="2212035" cy="3352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3765" y="2514600"/>
              <a:ext cx="2212035" cy="3352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96630" y="5083962"/>
              <a:ext cx="1856770" cy="70723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  <a:ex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Original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(json or xml)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74857" y="4397011"/>
              <a:ext cx="1878543" cy="55598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72516" y="2743200"/>
              <a:ext cx="1880884" cy="14478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  <a:extLst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Atom Entry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(stored json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0024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56894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20711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/>
              <a:t>Both implementations use a separately maintained index for search?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Yes, here’s why…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79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389" y="2190750"/>
            <a:ext cx="7305070" cy="38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search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620949" y="16719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Each resource </a:t>
            </a:r>
            <a:r>
              <a:rPr lang="en-US" sz="2400" dirty="0" smtClean="0">
                <a:latin typeface="+mn-lt"/>
              </a:rPr>
              <a:t>has a </a:t>
            </a:r>
            <a:r>
              <a:rPr lang="en-US" sz="2400" u="sng" dirty="0" smtClean="0">
                <a:latin typeface="+mn-lt"/>
              </a:rPr>
              <a:t>fixed set</a:t>
            </a:r>
            <a:r>
              <a:rPr lang="en-US" sz="2400" dirty="0" smtClean="0">
                <a:latin typeface="+mn-lt"/>
              </a:rPr>
              <a:t> of search parameters:</a:t>
            </a:r>
            <a:endParaRPr lang="nl-NL" sz="24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76400" y="5067300"/>
            <a:ext cx="609601" cy="4953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6019800" y="3959557"/>
            <a:ext cx="457200" cy="1552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4114800" y="3959557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Searched element</a:t>
            </a:r>
          </a:p>
        </p:txBody>
      </p:sp>
    </p:spTree>
    <p:extLst>
      <p:ext uri="{BB962C8B-B14F-4D97-AF65-F5344CB8AC3E}">
        <p14:creationId xmlns:p14="http://schemas.microsoft.com/office/powerpoint/2010/main" val="30975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5629"/>
              </p:ext>
            </p:extLst>
          </p:nvPr>
        </p:nvGraphicFramePr>
        <p:xfrm>
          <a:off x="838200" y="2075976"/>
          <a:ext cx="7620000" cy="22959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187037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/>
                        <a:t>Search parameter must be a simple whole number.</a:t>
                      </a:r>
                      <a:endParaRPr lang="en-US" sz="1400" dirty="0"/>
                    </a:p>
                  </a:txBody>
                  <a:tcPr marL="16232" marR="16232" marT="16232" marB="16232"/>
                </a:tc>
              </a:tr>
              <a:tr h="302588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parameter is a simple string, like a name part.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is case-insensitive and accent-insensitive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May match just the start of a string.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02588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Search for an exact match on a date</a:t>
                      </a:r>
                      <a:r>
                        <a:rPr lang="en-US" sz="1400" baseline="0" dirty="0" smtClean="0">
                          <a:effectLst/>
                        </a:rPr>
                        <a:t> (parameters look like 1956-05-27T12:34:12+04:00 or shorter)</a:t>
                      </a:r>
                    </a:p>
                  </a:txBody>
                  <a:tcPr marL="16232" marR="16232" marT="16232" marB="16232"/>
                </a:tc>
              </a:tr>
              <a:tr h="443185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parameter on a coded element or identifier. May be used to search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 the text, displayname, code and code/codesystem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(for codes) and label, system and key (for identifier).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49159">
                <a:tc>
                  <a:txBody>
                    <a:bodyPr/>
                    <a:lstStyle/>
                    <a:p>
                      <a:pPr fontAlgn="t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nl-NL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pair of resource type and resource id, separated by "/". Matches when the resource reference resolves to a resource of the given type and id.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309125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Partial/combined match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47685"/>
              </p:ext>
            </p:extLst>
          </p:nvPr>
        </p:nvGraphicFramePr>
        <p:xfrm>
          <a:off x="685800" y="3221457"/>
          <a:ext cx="7543800" cy="1649045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209800"/>
                <a:gridCol w="5334000"/>
              </a:tblGrid>
              <a:tr h="258283">
                <a:tc>
                  <a:txBody>
                    <a:bodyPr/>
                    <a:lstStyle/>
                    <a:p>
                      <a:pPr fontAlgn="t"/>
                      <a:r>
                        <a:rPr lang="nl-NL" sz="1400" b="1" dirty="0">
                          <a:effectLst/>
                        </a:rPr>
                        <a:t>Name / Type</a:t>
                      </a:r>
                      <a:endParaRPr lang="nl-NL" sz="1400" b="1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 b="1" dirty="0" err="1">
                          <a:effectLst/>
                        </a:rPr>
                        <a:t>Description</a:t>
                      </a:r>
                      <a:endParaRPr lang="nl-NL" sz="1400" b="1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222861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 err="1">
                          <a:effectLst/>
                        </a:rPr>
                        <a:t>address</a:t>
                      </a:r>
                      <a:r>
                        <a:rPr lang="nl-NL" sz="1400" dirty="0">
                          <a:effectLst/>
                        </a:rPr>
                        <a:t>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an address in </a:t>
                      </a:r>
                      <a:r>
                        <a:rPr lang="en-US" sz="1400" b="1" dirty="0">
                          <a:effectLst/>
                        </a:rPr>
                        <a:t>any kind of address/part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>
                          <a:effectLst/>
                        </a:rPr>
                        <a:t>family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the family name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237810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 err="1">
                          <a:effectLst/>
                        </a:rPr>
                        <a:t>given</a:t>
                      </a:r>
                      <a:r>
                        <a:rPr lang="nl-NL" sz="1400" dirty="0">
                          <a:effectLst/>
                        </a:rPr>
                        <a:t>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the given name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158912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>
                          <a:effectLst/>
                        </a:rPr>
                        <a:t>name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either family or given name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328959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 err="1">
                          <a:effectLst/>
                        </a:rPr>
                        <a:t>phonetic</a:t>
                      </a:r>
                      <a:r>
                        <a:rPr lang="nl-NL" sz="1400" dirty="0">
                          <a:effectLst/>
                        </a:rPr>
                        <a:t>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either family or given name</a:t>
                      </a:r>
                      <a:r>
                        <a:rPr lang="en-US" sz="1400" dirty="0">
                          <a:effectLst/>
                        </a:rPr>
                        <a:t> using some kind of </a:t>
                      </a:r>
                      <a:r>
                        <a:rPr lang="en-US" sz="1400" b="1" dirty="0">
                          <a:effectLst/>
                        </a:rPr>
                        <a:t>phonetic matching algorithm</a:t>
                      </a:r>
                      <a:endParaRPr lang="en-US" sz="1400" b="1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2057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search parameter description shows that the match certainly isn’t always exact, and can even combine the contents of several elements:</a:t>
            </a:r>
          </a:p>
        </p:txBody>
      </p:sp>
    </p:spTree>
    <p:extLst>
      <p:ext uri="{BB962C8B-B14F-4D97-AF65-F5344CB8AC3E}">
        <p14:creationId xmlns:p14="http://schemas.microsoft.com/office/powerpoint/2010/main" val="17239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i="1" dirty="0" smtClean="0"/>
              <a:t>References</a:t>
            </a:r>
            <a:r>
              <a:rPr lang="en-US" dirty="0" smtClean="0"/>
              <a:t> are in between Resources. </a:t>
            </a:r>
            <a:r>
              <a:rPr lang="en-US" b="1" dirty="0" smtClean="0"/>
              <a:t>No context conduction across references</a:t>
            </a:r>
            <a:r>
              <a:rPr lang="en-US" dirty="0" smtClean="0"/>
              <a:t> – safe retrieval as individual resources.</a:t>
            </a:r>
          </a:p>
          <a:p>
            <a:pPr lvl="1"/>
            <a:r>
              <a:rPr lang="en-US" i="1" dirty="0" smtClean="0"/>
              <a:t>Composition</a:t>
            </a:r>
            <a:r>
              <a:rPr lang="en-US" dirty="0" smtClean="0"/>
              <a:t> is within a Resource: Components have no meaning outside resource, no identity, no separate access path except through resource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data!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814015"/>
            <a:ext cx="4038600" cy="448052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patient</a:t>
            </a:r>
            <a:r>
              <a:rPr lang="nl-NL" dirty="0" smtClean="0"/>
              <a:t>/search?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johan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grafin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telecom=5552004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Groom</a:t>
            </a:r>
            <a:r>
              <a:rPr lang="nl-NL" dirty="0" smtClean="0"/>
              <a:t>” – </a:t>
            </a:r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searching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2447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is near…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Second Draft Standard for Trial Use ballot (DSTU) complete</a:t>
            </a:r>
          </a:p>
          <a:p>
            <a:pPr lvl="1"/>
            <a:r>
              <a:rPr lang="en-AU" sz="2000" b="1" dirty="0" smtClean="0"/>
              <a:t>FHIR is now published as a DSTU </a:t>
            </a:r>
          </a:p>
          <a:p>
            <a:pPr lvl="1"/>
            <a:r>
              <a:rPr lang="en-AU" sz="2000" dirty="0" smtClean="0"/>
              <a:t>Will provide a </a:t>
            </a:r>
            <a:r>
              <a:rPr lang="en-AU" sz="2000" b="1" dirty="0" smtClean="0"/>
              <a:t>semi-stable</a:t>
            </a:r>
            <a:r>
              <a:rPr lang="en-AU" sz="2000" b="1" baseline="0" dirty="0" smtClean="0"/>
              <a:t> platform for implementers </a:t>
            </a:r>
            <a:r>
              <a:rPr lang="en-AU" sz="2000" baseline="0" dirty="0" smtClean="0"/>
              <a:t>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</a:t>
            </a:r>
            <a:r>
              <a:rPr lang="en-AU" sz="2000" b="1" dirty="0" smtClean="0"/>
              <a:t>DSTU versions every 1.5-2 years to make fixes</a:t>
            </a:r>
            <a:r>
              <a:rPr lang="en-AU" sz="2000" dirty="0" smtClean="0"/>
              <a:t>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around 2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58387"/>
            <a:ext cx="1125555" cy="11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4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500" dirty="0" smtClean="0"/>
              <a:t>Try implementing it</a:t>
            </a:r>
          </a:p>
          <a:p>
            <a:r>
              <a:rPr lang="en-AU" sz="2000" dirty="0" smtClean="0"/>
              <a:t>C</a:t>
            </a:r>
            <a:r>
              <a:rPr lang="en-AU" sz="2400" dirty="0"/>
              <a:t>ome to </a:t>
            </a:r>
            <a:r>
              <a:rPr lang="en-AU" sz="2400" dirty="0" smtClean="0"/>
              <a:t>a Connectathon!</a:t>
            </a:r>
          </a:p>
          <a:p>
            <a:endParaRPr lang="en-AU" sz="2400" dirty="0"/>
          </a:p>
          <a:p>
            <a:r>
              <a:rPr lang="nl-NL" sz="2400" b="1" dirty="0"/>
              <a:t>fhir@lists.hl7.org	               </a:t>
            </a:r>
          </a:p>
          <a:p>
            <a:r>
              <a:rPr lang="nl-NL" sz="2400" b="1" dirty="0"/>
              <a:t>#FHIR</a:t>
            </a:r>
          </a:p>
          <a:p>
            <a:r>
              <a:rPr lang="nl-NL" sz="2400" b="1" dirty="0" err="1"/>
              <a:t>Implementor’s</a:t>
            </a:r>
            <a:r>
              <a:rPr lang="nl-NL" sz="2400" b="1" dirty="0"/>
              <a:t> Skype </a:t>
            </a:r>
            <a:r>
              <a:rPr lang="nl-NL" sz="2400" b="1" dirty="0" smtClean="0"/>
              <a:t>Channel</a:t>
            </a:r>
            <a:endParaRPr lang="nl-NL" sz="2400" b="1" dirty="0"/>
          </a:p>
          <a:p>
            <a:r>
              <a:rPr lang="en-US" sz="2400" b="1" dirty="0" smtClean="0"/>
              <a:t>StackOverflow</a:t>
            </a:r>
            <a:r>
              <a:rPr lang="en-US" sz="2400" b="1" dirty="0"/>
              <a:t>: hl7 </a:t>
            </a:r>
            <a:r>
              <a:rPr lang="en-US" sz="2400" b="1" dirty="0" smtClean="0"/>
              <a:t>fhir tag</a:t>
            </a:r>
            <a:endParaRPr lang="nl-NL" sz="2400" b="1" dirty="0"/>
          </a:p>
          <a:p>
            <a:endParaRPr lang="en-AU" sz="2400" dirty="0" smtClean="0"/>
          </a:p>
          <a:p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- 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4" y="1921699"/>
            <a:ext cx="7929275" cy="3719512"/>
          </a:xfrm>
          <a:prstGeom prst="rect">
            <a:avLst/>
          </a:prstGeo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7"/>
            <a:ext cx="7167884" cy="1180142"/>
          </a:xfrm>
        </p:spPr>
        <p:txBody>
          <a:bodyPr/>
          <a:lstStyle/>
          <a:p>
            <a:r>
              <a:rPr lang="en-US" dirty="0" smtClean="0"/>
              <a:t>Composition of a Resource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83522" y="3781455"/>
            <a:ext cx="4879478" cy="2238345"/>
          </a:xfrm>
          <a:prstGeom prst="round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1676401" y="3276601"/>
            <a:ext cx="2457882" cy="16240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685800" y="1921699"/>
            <a:ext cx="304800" cy="161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406" y="1598092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Root</a:t>
            </a:r>
            <a:endParaRPr lang="nl-NL" sz="2000" b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5562600" y="2209800"/>
            <a:ext cx="381000" cy="1772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2907" y="1836552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Component</a:t>
            </a:r>
            <a:endParaRPr lang="nl-N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34283" y="4470924"/>
            <a:ext cx="298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&amp; Complex elements</a:t>
            </a:r>
            <a:br>
              <a:rPr lang="en-US" b="1" dirty="0" smtClean="0"/>
            </a:br>
            <a:r>
              <a:rPr lang="en-US" b="1" dirty="0" smtClean="0"/>
              <a:t>(may be repeating)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575" y="4540405"/>
            <a:ext cx="1554770" cy="8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921699"/>
            <a:ext cx="7929275" cy="3719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Composition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24" y="2688460"/>
            <a:ext cx="3823375" cy="3102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5080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67200" y="2971800"/>
            <a:ext cx="3886200" cy="20364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611512" y="3042140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63652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7337" y="3071758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23481" y="4581129"/>
            <a:ext cx="1901825" cy="1577975"/>
            <a:chOff x="3923928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93864" y="179681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130393" y="2442506"/>
              <a:ext cx="1626567" cy="800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Observation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47665" y="2813447"/>
            <a:ext cx="1872208" cy="2535766"/>
            <a:chOff x="812774" y="3284984"/>
            <a:chExt cx="1577975" cy="1901825"/>
          </a:xfrm>
        </p:grpSpPr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113951" y="4460936"/>
              <a:ext cx="12767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Organization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702" y="1796819"/>
            <a:ext cx="8744830" cy="4236814"/>
            <a:chOff x="293702" y="1347614"/>
            <a:chExt cx="8744830" cy="3177611"/>
          </a:xfrm>
        </p:grpSpPr>
        <p:sp>
          <p:nvSpPr>
            <p:cNvPr id="10" name="TextBox 9"/>
            <p:cNvSpPr txBox="1"/>
            <p:nvPr/>
          </p:nvSpPr>
          <p:spPr>
            <a:xfrm rot="2080367">
              <a:off x="1539559" y="1901687"/>
              <a:ext cx="351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http://pat.registry.org/Patient/223</a:t>
              </a:r>
              <a:endParaRPr lang="nl-N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09906" y="4248226"/>
              <a:ext cx="365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http://hospitalA.org/Practitioner/87</a:t>
              </a:r>
              <a:endParaRPr lang="nl-N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9483" y="2867972"/>
              <a:ext cx="4019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http://lab.hospitalA.org/DiagRep/4445</a:t>
              </a:r>
              <a:endParaRPr lang="nl-N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1347614"/>
              <a:ext cx="4361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http://lab.hospitalA.org/Observation/3ff27</a:t>
              </a:r>
              <a:endParaRPr lang="nl-NL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702" y="3858602"/>
              <a:ext cx="367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http://hospitalA.org/Organization/1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237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1296859" y="861812"/>
            <a:ext cx="4786027" cy="509425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7855" y="228600"/>
            <a:ext cx="1600944" cy="1901825"/>
            <a:chOff x="4272827" y="3176791"/>
            <a:chExt cx="1600944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133871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72827" y="3563652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2000" y="2904884"/>
            <a:ext cx="3951338" cy="1577975"/>
            <a:chOff x="4572000" y="2178663"/>
            <a:chExt cx="3951338" cy="118348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72000" y="2499742"/>
              <a:ext cx="2016224" cy="2828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6621513" y="2178663"/>
              <a:ext cx="1901825" cy="1183481"/>
              <a:chOff x="3923928" y="5013176"/>
              <a:chExt cx="1901825" cy="1577975"/>
            </a:xfrm>
          </p:grpSpPr>
          <p:pic>
            <p:nvPicPr>
              <p:cNvPr id="13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501317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tx2">
                    <a:lumMod val="95000"/>
                    <a:lumOff val="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169568" y="5517232"/>
                <a:ext cx="1410543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Practitioner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788024" y="914400"/>
            <a:ext cx="3735314" cy="1577975"/>
            <a:chOff x="4788024" y="817660"/>
            <a:chExt cx="3735314" cy="118348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788024" y="1491630"/>
              <a:ext cx="1944216" cy="44597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621513" y="817660"/>
              <a:ext cx="1901825" cy="1183481"/>
              <a:chOff x="2267744" y="3284984"/>
              <a:chExt cx="1901825" cy="1577975"/>
            </a:xfrm>
          </p:grpSpPr>
          <p:pic>
            <p:nvPicPr>
              <p:cNvPr id="17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284984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14600" y="3750941"/>
                <a:ext cx="100811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Patient</a:t>
                </a:r>
              </a:p>
              <a:p>
                <a:pPr algn="ctr"/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689872" y="4419601"/>
            <a:ext cx="4587824" cy="1835512"/>
            <a:chOff x="3689872" y="3314701"/>
            <a:chExt cx="4587824" cy="1376634"/>
          </a:xfrm>
        </p:grpSpPr>
        <p:grpSp>
          <p:nvGrpSpPr>
            <p:cNvPr id="19" name="Group 18"/>
            <p:cNvGrpSpPr/>
            <p:nvPr/>
          </p:nvGrpSpPr>
          <p:grpSpPr>
            <a:xfrm>
              <a:off x="6375871" y="3507854"/>
              <a:ext cx="1901825" cy="1183481"/>
              <a:chOff x="3895115" y="1724725"/>
              <a:chExt cx="1901825" cy="1577975"/>
            </a:xfrm>
          </p:grpSpPr>
          <p:pic>
            <p:nvPicPr>
              <p:cNvPr id="20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5" y="1724725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107469" y="2457786"/>
                <a:ext cx="1473446" cy="800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Observation</a:t>
                </a:r>
              </a:p>
              <a:p>
                <a:pPr algn="ctr"/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 flipV="1">
              <a:off x="3689872" y="3314701"/>
              <a:ext cx="2685998" cy="78489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16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 smtClean="0">
                <a:hlinkClick r:id="rId2"/>
              </a:rPr>
              <a:t>http://gforge.hl7.org/svn/fhir/trunk/presentations/2016-01 Tutorials/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Unported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57342"/>
            <a:ext cx="8081214" cy="373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Reference</a:t>
            </a:r>
            <a:endParaRPr lang="nl-NL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419600" y="2980184"/>
            <a:ext cx="1656184" cy="144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>
            <a:off x="5544108" y="3191869"/>
            <a:ext cx="1542492" cy="61813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6733" y="168806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: part of </a:t>
            </a:r>
            <a:r>
              <a:rPr lang="nl-NL" dirty="0" err="1" smtClean="0"/>
              <a:t>DiagnosticReport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7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“Business” </a:t>
            </a:r>
            <a:r>
              <a:rPr lang="nl-NL" dirty="0" err="1" smtClean="0"/>
              <a:t>identifiers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57724"/>
            <a:ext cx="3467100" cy="36766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552128" y="2324175"/>
            <a:ext cx="3562672" cy="26662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1957724"/>
            <a:ext cx="3343275" cy="27241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5029200" y="2324175"/>
            <a:ext cx="3429000" cy="26662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332657"/>
            <a:ext cx="7334577" cy="1152128"/>
          </a:xfrm>
        </p:spPr>
        <p:txBody>
          <a:bodyPr/>
          <a:lstStyle/>
          <a:p>
            <a:r>
              <a:rPr lang="en-US" dirty="0" smtClean="0"/>
              <a:t>A Resource’s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848102" y="2095500"/>
            <a:ext cx="381000" cy="2895600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257258" y="2075786"/>
            <a:ext cx="380999" cy="1430084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277104" y="3311004"/>
            <a:ext cx="380999" cy="457206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6697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152400" y="1741714"/>
            <a:ext cx="8915400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248080" y="1705335"/>
            <a:ext cx="8667319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2994999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3456110" y="2812918"/>
            <a:ext cx="4945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&lt;id value="4705149-patient"/&gt;</a:t>
            </a:r>
            <a:br>
              <a:rPr lang="en-US" sz="1600" dirty="0"/>
            </a:br>
            <a:r>
              <a:rPr lang="en-US" sz="1600" dirty="0"/>
              <a:t>    &lt;meta&gt;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versionId</a:t>
            </a:r>
            <a:r>
              <a:rPr lang="en-US" sz="1600" dirty="0"/>
              <a:t> value="4"/&gt;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lastUpdated</a:t>
            </a:r>
            <a:r>
              <a:rPr lang="en-US" sz="1600" dirty="0"/>
              <a:t> value</a:t>
            </a:r>
            <a:r>
              <a:rPr lang="en-US" sz="1600" dirty="0" smtClean="0"/>
              <a:t>="2016-08-10T16:18:46Z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    &lt;/meta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…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612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FHIR </a:t>
            </a:r>
            <a:r>
              <a:rPr lang="en-US" i="1" dirty="0"/>
              <a:t>Elements</a:t>
            </a:r>
            <a:endParaRPr lang="en-US" dirty="0"/>
          </a:p>
        </p:txBody>
      </p:sp>
      <p:pic>
        <p:nvPicPr>
          <p:cNvPr id="43" name="Content Placeholder 2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10"/>
          <p:cNvSpPr/>
          <p:nvPr/>
        </p:nvSpPr>
        <p:spPr bwMode="auto">
          <a:xfrm>
            <a:off x="2819400" y="2743200"/>
            <a:ext cx="3494048" cy="26670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11"/>
          <p:cNvSpPr/>
          <p:nvPr/>
        </p:nvSpPr>
        <p:spPr bwMode="auto">
          <a:xfrm>
            <a:off x="4482790" y="2850066"/>
            <a:ext cx="168197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50" name="Rectangle 14"/>
          <p:cNvSpPr/>
          <p:nvPr/>
        </p:nvSpPr>
        <p:spPr bwMode="auto">
          <a:xfrm>
            <a:off x="2893742" y="4155687"/>
            <a:ext cx="14403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5926539" y="3011091"/>
            <a:ext cx="931461" cy="37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886200" y="2820590"/>
            <a:ext cx="762000" cy="1218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12"/>
          <p:cNvSpPr/>
          <p:nvPr/>
        </p:nvSpPr>
        <p:spPr bwMode="auto">
          <a:xfrm>
            <a:off x="4482790" y="3700346"/>
            <a:ext cx="1681975" cy="1486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49" name="Rectangle 13"/>
          <p:cNvSpPr/>
          <p:nvPr/>
        </p:nvSpPr>
        <p:spPr bwMode="auto">
          <a:xfrm>
            <a:off x="4611918" y="4259068"/>
            <a:ext cx="14041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35940" y="4342209"/>
            <a:ext cx="3657600" cy="179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(integer, boolean,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 instant)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17140" y="4763690"/>
            <a:ext cx="1447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(oid, uuid,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code, 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8200" y="1791890"/>
            <a:ext cx="411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Complex</a:t>
            </a:r>
          </a:p>
          <a:p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(HumanName,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Quantity, Period,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Address, Identifier )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917140" y="2021058"/>
            <a:ext cx="1600200" cy="12948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cxnSp>
        <p:nvCxnSpPr>
          <p:cNvPr id="26" name="Straight Arrow Connector 25"/>
          <p:cNvCxnSpPr>
            <a:stCxn id="19" idx="2"/>
            <a:endCxn id="16" idx="0"/>
          </p:cNvCxnSpPr>
          <p:nvPr/>
        </p:nvCxnSpPr>
        <p:spPr bwMode="auto">
          <a:xfrm>
            <a:off x="6705600" y="3849290"/>
            <a:ext cx="5914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64740" y="386095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  <p:cxnSp>
        <p:nvCxnSpPr>
          <p:cNvPr id="32" name="Straight Arrow Connector 31"/>
          <p:cNvCxnSpPr>
            <a:endCxn id="16" idx="1"/>
          </p:cNvCxnSpPr>
          <p:nvPr/>
        </p:nvCxnSpPr>
        <p:spPr bwMode="auto">
          <a:xfrm>
            <a:off x="3886200" y="4038600"/>
            <a:ext cx="1049740" cy="1202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091637" y="3200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320237" y="4572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94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/>
      <p:bldP spid="48" grpId="0" animBg="1"/>
      <p:bldP spid="49" grpId="0" animBg="1"/>
      <p:bldP spid="49" grpId="1" animBg="1"/>
      <p:bldP spid="16" grpId="0" animBg="1"/>
      <p:bldP spid="17" grpId="0" animBg="1"/>
      <p:bldP spid="19" grpId="0" animBg="1"/>
      <p:bldP spid="21" grpId="0" animBg="1"/>
      <p:bldP spid="31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at the bottom: Primitives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61511"/>
              </p:ext>
            </p:extLst>
          </p:nvPr>
        </p:nvGraphicFramePr>
        <p:xfrm>
          <a:off x="685800" y="1676400"/>
          <a:ext cx="7467601" cy="48852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68294"/>
                <a:gridCol w="1986064"/>
                <a:gridCol w="3813243"/>
              </a:tblGrid>
              <a:tr h="207404">
                <a:tc>
                  <a:txBody>
                    <a:bodyPr/>
                    <a:lstStyle/>
                    <a:p>
                      <a:r>
                        <a:rPr lang="nl-NL" sz="1600" dirty="0" err="1"/>
                        <a:t>boolean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xs:boolean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 can be either true or </a:t>
                      </a:r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integer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xs:int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signed 32-bit </a:t>
                      </a:r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80731">
                <a:tc>
                  <a:txBody>
                    <a:bodyPr/>
                    <a:lstStyle/>
                    <a:p>
                      <a:r>
                        <a:rPr lang="nl-NL" sz="1600" dirty="0" err="1"/>
                        <a:t>decimal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xs:decimal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rational number. </a:t>
                      </a:r>
                      <a:r>
                        <a:rPr lang="en-US" sz="1600" b="1" dirty="0" smtClean="0"/>
                        <a:t>A </a:t>
                      </a:r>
                      <a:r>
                        <a:rPr lang="en-US" sz="1600" b="1" dirty="0"/>
                        <a:t>true decimal</a:t>
                      </a:r>
                      <a:r>
                        <a:rPr lang="en-US" sz="1600" dirty="0"/>
                        <a:t>, with inbuilt precision (e.g. Java BigDecimal)</a:t>
                      </a:r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stream of bytes, base64 </a:t>
                      </a:r>
                      <a:r>
                        <a:rPr lang="en-US" sz="1600" dirty="0" smtClean="0"/>
                        <a:t>encoded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18510">
                <a:tc>
                  <a:txBody>
                    <a:bodyPr/>
                    <a:lstStyle/>
                    <a:p>
                      <a:r>
                        <a:rPr lang="nl-NL" sz="1600" dirty="0"/>
                        <a:t>instant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xs:dateTime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instant in time - </a:t>
                      </a:r>
                      <a:r>
                        <a:rPr lang="en-US" sz="1600" b="1" dirty="0"/>
                        <a:t>known at least to the second and always includes a timezone.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  <a:tr h="269625">
                <a:tc>
                  <a:txBody>
                    <a:bodyPr/>
                    <a:lstStyle/>
                    <a:p>
                      <a:r>
                        <a:rPr lang="nl-NL" sz="1600" dirty="0"/>
                        <a:t>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</a:t>
                      </a:r>
                      <a:r>
                        <a:rPr lang="en-US" sz="1600" b="1" dirty="0"/>
                        <a:t>Unicode</a:t>
                      </a:r>
                      <a:r>
                        <a:rPr lang="en-US" sz="1600" dirty="0"/>
                        <a:t> characters. </a:t>
                      </a:r>
                    </a:p>
                  </a:txBody>
                  <a:tcPr marL="20740" marR="20740" marT="10370" marB="10370" anchor="ctr"/>
                </a:tc>
              </a:tr>
              <a:tr h="394067">
                <a:tc>
                  <a:txBody>
                    <a:bodyPr/>
                    <a:lstStyle/>
                    <a:p>
                      <a:r>
                        <a:rPr lang="nl-NL" sz="1600" dirty="0" err="1"/>
                        <a:t>uri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xs:anyURI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Uniform Resource Identifier Reference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767395">
                <a:tc>
                  <a:txBody>
                    <a:bodyPr/>
                    <a:lstStyle/>
                    <a:p>
                      <a:r>
                        <a:rPr lang="nl-NL" sz="1600" dirty="0"/>
                        <a:t>date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xs:date, xs:gYearMonth, xs:gYear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or </a:t>
                      </a:r>
                      <a:r>
                        <a:rPr lang="en-US" sz="1600" b="1" dirty="0"/>
                        <a:t>partial </a:t>
                      </a:r>
                      <a:r>
                        <a:rPr lang="en-US" sz="1600" b="1" dirty="0" smtClean="0"/>
                        <a:t>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0" dirty="0"/>
                        <a:t>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used in human communication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smtClean="0"/>
                        <a:t>No </a:t>
                      </a:r>
                      <a:r>
                        <a:rPr lang="en-US" sz="1600" dirty="0"/>
                        <a:t>time zone. </a:t>
                      </a:r>
                    </a:p>
                  </a:txBody>
                  <a:tcPr marL="20740" marR="20740" marT="10370" marB="10370" anchor="ctr"/>
                </a:tc>
              </a:tr>
              <a:tr h="1327385">
                <a:tc>
                  <a:txBody>
                    <a:bodyPr/>
                    <a:lstStyle/>
                    <a:p>
                      <a:r>
                        <a:rPr lang="nl-NL" sz="1600" dirty="0" err="1"/>
                        <a:t>dateTime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xs:dateTime, xs:date, xs:gYearMonth, xs:gYear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date-time or </a:t>
                      </a:r>
                      <a:r>
                        <a:rPr lang="en-US" sz="1600" b="1" dirty="0"/>
                        <a:t>partial date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as </a:t>
                      </a:r>
                      <a:r>
                        <a:rPr lang="en-US" sz="1600" dirty="0"/>
                        <a:t>used in human communication. If hours and minutes are specified, </a:t>
                      </a:r>
                      <a:r>
                        <a:rPr lang="en-US" sz="1600" b="1" dirty="0"/>
                        <a:t>a time zone must be populated.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ISO date/time with timezone</a:t>
            </a:r>
            <a:endParaRPr lang="nl-NL" dirty="0" smtClean="0"/>
          </a:p>
          <a:p>
            <a:pPr lvl="1"/>
            <a:r>
              <a:rPr lang="nl-NL" dirty="0" smtClean="0"/>
              <a:t>“1951”, “1951-06” </a:t>
            </a:r>
            <a:r>
              <a:rPr lang="nl-NL" dirty="0" err="1" smtClean="0"/>
              <a:t>and</a:t>
            </a:r>
            <a:r>
              <a:rPr lang="nl-NL" dirty="0" smtClean="0"/>
              <a:t> “1951-06-04”</a:t>
            </a:r>
            <a:endParaRPr lang="nl-NL" dirty="0"/>
          </a:p>
          <a:p>
            <a:pPr lvl="1"/>
            <a:r>
              <a:rPr lang="nl-NL" dirty="0" smtClean="0"/>
              <a:t>“1951-06-04T10:57:34.0321+01”</a:t>
            </a:r>
            <a:endParaRPr lang="nl-NL" dirty="0"/>
          </a:p>
          <a:p>
            <a:pPr lvl="1"/>
            <a:r>
              <a:rPr lang="nl-NL" sz="2600" dirty="0" smtClean="0"/>
              <a:t>“</a:t>
            </a:r>
            <a:r>
              <a:rPr lang="nl-NL" sz="2600" dirty="0"/>
              <a:t>1951-06-04T10:57:34.0321Z</a:t>
            </a:r>
            <a:r>
              <a:rPr lang="nl-NL" sz="2600" dirty="0" smtClean="0"/>
              <a:t>”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403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uri</a:t>
            </a:r>
            <a:r>
              <a:rPr lang="nl-NL" dirty="0" smtClean="0"/>
              <a:t>(!):  OID </a:t>
            </a:r>
            <a:r>
              <a:rPr lang="nl-NL" dirty="0" err="1" smtClean="0"/>
              <a:t>and</a:t>
            </a:r>
            <a:r>
              <a:rPr lang="nl-NL" dirty="0" smtClean="0"/>
              <a:t> UUID</a:t>
            </a:r>
          </a:p>
          <a:p>
            <a:pPr lvl="1"/>
            <a:r>
              <a:rPr lang="nl-NL" dirty="0" smtClean="0"/>
              <a:t>urn:oid:1.2.3.4.5</a:t>
            </a:r>
          </a:p>
          <a:p>
            <a:pPr lvl="1"/>
            <a:r>
              <a:rPr lang="nl-NL" dirty="0" smtClean="0"/>
              <a:t>urn:uuid:a5afddf4-e880-459b-876e-e4591b0acc11</a:t>
            </a:r>
          </a:p>
          <a:p>
            <a:pPr lvl="1"/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string:</a:t>
            </a:r>
          </a:p>
          <a:p>
            <a:pPr lvl="1"/>
            <a:r>
              <a:rPr lang="nl-NL" dirty="0" smtClean="0"/>
              <a:t>code (string of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single </a:t>
            </a:r>
            <a:r>
              <a:rPr lang="nl-NL" dirty="0" err="1" smtClean="0"/>
              <a:t>spaces</a:t>
            </a:r>
            <a:r>
              <a:rPr lang="nl-NL" dirty="0" smtClean="0"/>
              <a:t>)  - “4548-4”, “</a:t>
            </a:r>
            <a:r>
              <a:rPr lang="nl-NL" dirty="0" err="1" smtClean="0"/>
              <a:t>active</a:t>
            </a:r>
            <a:r>
              <a:rPr lang="nl-NL" dirty="0" smtClean="0"/>
              <a:t>”, “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”  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</a:t>
            </a:r>
            <a:r>
              <a:rPr lang="nl-NL" dirty="0"/>
              <a:t>([a-z0-9\-\.]{1,36</a:t>
            </a:r>
            <a:r>
              <a:rPr lang="nl-NL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</a:t>
            </a:r>
            <a:br>
              <a:rPr lang="en-US" dirty="0" smtClean="0"/>
            </a:br>
            <a:r>
              <a:rPr lang="en-US" dirty="0" smtClean="0"/>
              <a:t>Complex Datatypes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75585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4519613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895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Read more at:</a:t>
            </a:r>
          </a:p>
          <a:p>
            <a:endParaRPr lang="nl-NL" sz="2400" dirty="0" smtClean="0"/>
          </a:p>
          <a:p>
            <a:r>
              <a:rPr lang="nl-NL" sz="2400" dirty="0" smtClean="0">
                <a:hlinkClick r:id="rId3"/>
              </a:rPr>
              <a:t>http</a:t>
            </a:r>
            <a:r>
              <a:rPr lang="nl-NL" sz="2400" dirty="0">
                <a:hlinkClick r:id="rId3"/>
              </a:rPr>
              <a:t>://</a:t>
            </a:r>
            <a:r>
              <a:rPr lang="nl-NL" sz="2400" dirty="0" smtClean="0">
                <a:hlinkClick r:id="rId3"/>
              </a:rPr>
              <a:t>www.hl7.org/implement/standards/fhir/datatypes.html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57600"/>
            <a:ext cx="8527739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types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92403" y="587906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Codes are defined in </a:t>
            </a:r>
            <a:r>
              <a:rPr lang="en-US" i="1" dirty="0" smtClean="0"/>
              <a:t>code systems</a:t>
            </a:r>
            <a:endParaRPr lang="nl-NL" i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4343400" y="4572000"/>
            <a:ext cx="342900" cy="10415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783" y="1752583"/>
            <a:ext cx="2501717" cy="2087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617" y="2175905"/>
            <a:ext cx="1725211" cy="9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types</a:t>
            </a:r>
            <a:endParaRPr lang="nl-NL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132" y="3352800"/>
            <a:ext cx="7143868" cy="333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used in a Resource, the modelers include </a:t>
            </a:r>
            <a:r>
              <a:rPr lang="en-US" i="1" dirty="0" smtClean="0"/>
              <a:t>Bindings</a:t>
            </a:r>
          </a:p>
          <a:p>
            <a:r>
              <a:rPr lang="en-US" i="1" dirty="0" smtClean="0"/>
              <a:t>Bindings</a:t>
            </a:r>
            <a:r>
              <a:rPr lang="en-US" dirty="0" smtClean="0"/>
              <a:t> specify which codes can be used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9798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23528" y="332657"/>
            <a:ext cx="8515672" cy="1343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999"/>
            <a:ext cx="7620000" cy="613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Goto Some interesting valuesets to look at them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0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70930"/>
            <a:ext cx="7658100" cy="494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7846" y="1660902"/>
            <a:ext cx="3410272" cy="3662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Publication </a:t>
            </a:r>
            <a:r>
              <a:rPr lang="en-US" sz="2800" dirty="0" smtClean="0"/>
              <a:t>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Concepts from 1 or more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Additional concepts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75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14350"/>
            <a:ext cx="3087429" cy="19240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2057400" y="762000"/>
            <a:ext cx="43434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274" y="2939171"/>
            <a:ext cx="3037443" cy="168992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 flipV="1">
            <a:off x="3657601" y="2819400"/>
            <a:ext cx="3261002" cy="3238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371" y="4945095"/>
            <a:ext cx="2295525" cy="127635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4495800" y="5181600"/>
            <a:ext cx="22098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“Choice” properties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307934" cy="18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4648200"/>
            <a:ext cx="43243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30" y="1635080"/>
            <a:ext cx="4095750" cy="26622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5105400" y="41910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2438400" y="4114800"/>
            <a:ext cx="1122945" cy="8231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32050"/>
            <a:ext cx="4267200" cy="4525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943600" y="1796508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514600"/>
            <a:ext cx="4648200" cy="1114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6553200" y="2728912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305" y="3962400"/>
            <a:ext cx="657889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extensions</a:t>
            </a:r>
            <a:endParaRPr lang="en-US" dirty="0"/>
          </a:p>
        </p:txBody>
      </p:sp>
      <p:pic>
        <p:nvPicPr>
          <p:cNvPr id="43" name="Content Placeholder 2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10"/>
          <p:cNvSpPr/>
          <p:nvPr/>
        </p:nvSpPr>
        <p:spPr bwMode="auto">
          <a:xfrm>
            <a:off x="2819400" y="2743200"/>
            <a:ext cx="3494048" cy="26670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11"/>
          <p:cNvSpPr/>
          <p:nvPr/>
        </p:nvSpPr>
        <p:spPr bwMode="auto">
          <a:xfrm>
            <a:off x="4482790" y="2850066"/>
            <a:ext cx="168197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50" name="Rectangle 14"/>
          <p:cNvSpPr/>
          <p:nvPr/>
        </p:nvSpPr>
        <p:spPr bwMode="auto">
          <a:xfrm>
            <a:off x="2893742" y="4155687"/>
            <a:ext cx="14403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48" name="Rectangle 12"/>
          <p:cNvSpPr/>
          <p:nvPr/>
        </p:nvSpPr>
        <p:spPr bwMode="auto">
          <a:xfrm>
            <a:off x="4482790" y="3700346"/>
            <a:ext cx="1681975" cy="1486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49" name="Rectangle 13"/>
          <p:cNvSpPr/>
          <p:nvPr/>
        </p:nvSpPr>
        <p:spPr bwMode="auto">
          <a:xfrm>
            <a:off x="4611918" y="4259068"/>
            <a:ext cx="14041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2266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4" name="Rectangle 10"/>
          <p:cNvSpPr/>
          <p:nvPr/>
        </p:nvSpPr>
        <p:spPr bwMode="auto">
          <a:xfrm>
            <a:off x="2771800" y="3531192"/>
            <a:ext cx="2016224" cy="1728192"/>
          </a:xfrm>
          <a:prstGeom prst="roundRect">
            <a:avLst>
              <a:gd name="adj" fmla="val 6712"/>
            </a:avLst>
          </a:prstGeom>
          <a:gradFill rotWithShape="1">
            <a:gsLst>
              <a:gs pos="0">
                <a:srgbClr val="808080">
                  <a:shade val="51000"/>
                  <a:satMod val="130000"/>
                </a:srgbClr>
              </a:gs>
              <a:gs pos="80000">
                <a:srgbClr val="808080">
                  <a:shade val="93000"/>
                  <a:satMod val="130000"/>
                </a:srgbClr>
              </a:gs>
              <a:gs pos="100000">
                <a:srgbClr val="80808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Organization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“ACME Hospital”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National Drive 322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Orlando, FL</a:t>
            </a:r>
          </a:p>
        </p:txBody>
      </p:sp>
      <p:sp>
        <p:nvSpPr>
          <p:cNvPr id="5" name="Rectangle 10"/>
          <p:cNvSpPr/>
          <p:nvPr/>
        </p:nvSpPr>
        <p:spPr bwMode="auto">
          <a:xfrm>
            <a:off x="899592" y="1905000"/>
            <a:ext cx="1600200" cy="1728192"/>
          </a:xfrm>
          <a:prstGeom prst="roundRect">
            <a:avLst>
              <a:gd name="adj" fmla="val 6712"/>
            </a:avLst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Patient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MRN 22234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“Ewout Kramer”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30-11-1972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Amsterdam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195736" y="2030089"/>
            <a:ext cx="2520280" cy="575055"/>
          </a:xfrm>
          <a:prstGeom prst="foldedCorner">
            <a:avLst/>
          </a:prstGeom>
          <a:solidFill>
            <a:srgbClr val="FF0000"/>
          </a:solidFill>
          <a:ln w="25400" cap="flat" cmpd="sng" algn="ctr">
            <a:solidFill>
              <a:srgbClr val="DDDDD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+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Haircolor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BROWN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3851920" y="4909400"/>
            <a:ext cx="3024336" cy="575055"/>
          </a:xfrm>
          <a:prstGeom prst="foldedCorner">
            <a:avLst/>
          </a:prstGeom>
          <a:solidFill>
            <a:srgbClr val="FF0000"/>
          </a:solidFill>
          <a:ln w="25400" cap="flat" cmpd="sng" algn="ctr">
            <a:solidFill>
              <a:srgbClr val="DDDDD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+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Taxoffice Id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NLOB33233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2715161"/>
            <a:ext cx="3122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can extend: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Resources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Elements of Resources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FHIR Datatypes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701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5" name="Picture 2" descr="Brett Marqu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905000"/>
            <a:ext cx="1968954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828800"/>
            <a:ext cx="6096000" cy="4419600"/>
          </a:xfrm>
        </p:spPr>
        <p:txBody>
          <a:bodyPr/>
          <a:lstStyle/>
          <a:p>
            <a:r>
              <a:rPr lang="en-US" dirty="0" smtClean="0"/>
              <a:t>Brett Marquard </a:t>
            </a:r>
          </a:p>
          <a:p>
            <a:pPr lvl="1"/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Principal, River Rock Associates</a:t>
            </a:r>
          </a:p>
          <a:p>
            <a:pPr lvl="1"/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Extensive EHR experience</a:t>
            </a:r>
          </a:p>
          <a:p>
            <a:pPr lvl="1" eaLnBrk="1" hangingPunct="1">
              <a:defRPr/>
            </a:pPr>
            <a:r>
              <a:rPr lang="en-US" dirty="0">
                <a:latin typeface="Franklin Gothic Book" pitchFamily="34" charset="0"/>
                <a:ea typeface="ＭＳ Ｐゴシック" pitchFamily="34" charset="-128"/>
              </a:rPr>
              <a:t>Primary Editor, </a:t>
            </a:r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Consolidated CDA</a:t>
            </a:r>
          </a:p>
          <a:p>
            <a:pPr lvl="1" eaLnBrk="1" hangingPunct="1">
              <a:defRPr/>
            </a:pPr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Primary </a:t>
            </a:r>
            <a:r>
              <a:rPr lang="en-US" dirty="0">
                <a:latin typeface="Franklin Gothic Book" pitchFamily="34" charset="0"/>
                <a:ea typeface="ＭＳ Ｐゴシック" pitchFamily="34" charset="-128"/>
              </a:rPr>
              <a:t>Editor, Data Access Framework (DAF) FHIR IG</a:t>
            </a:r>
          </a:p>
          <a:p>
            <a:pPr lvl="1"/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  <a:hlinkClick r:id="rId3"/>
              </a:rPr>
              <a:t>brett@riverrockassociates.com</a:t>
            </a:r>
            <a:endParaRPr lang="en-US" sz="2800" dirty="0" smtClean="0">
              <a:latin typeface="Franklin Gothic Book" pitchFamily="34" charset="0"/>
              <a:ea typeface="ＭＳ Ｐゴシック" pitchFamily="34" charset="-128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52128"/>
          </a:xfrm>
        </p:spPr>
        <p:txBody>
          <a:bodyPr>
            <a:normAutofit/>
          </a:bodyPr>
          <a:lstStyle/>
          <a:p>
            <a:r>
              <a:rPr lang="nl-NL" dirty="0" err="1" smtClean="0"/>
              <a:t>Extending</a:t>
            </a:r>
            <a:r>
              <a:rPr lang="nl-NL" dirty="0" smtClean="0"/>
              <a:t> a multiple </a:t>
            </a:r>
            <a:r>
              <a:rPr lang="nl-NL" dirty="0" err="1" smtClean="0"/>
              <a:t>birth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751" y="2362200"/>
            <a:ext cx="8377336" cy="254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3088" y="2322711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/>
              <a:t>Key</a:t>
            </a:r>
            <a:r>
              <a:rPr lang="nl-NL" dirty="0" smtClean="0"/>
              <a:t> = </a:t>
            </a:r>
            <a:r>
              <a:rPr lang="nl-NL" dirty="0" err="1" smtClean="0"/>
              <a:t>location</a:t>
            </a:r>
            <a:r>
              <a:rPr lang="nl-NL" dirty="0" smtClean="0"/>
              <a:t> of </a:t>
            </a:r>
            <a:r>
              <a:rPr lang="nl-NL" dirty="0" err="1" smtClean="0"/>
              <a:t>formal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811869" y="4184039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Value</a:t>
            </a:r>
            <a:r>
              <a:rPr lang="nl-NL" dirty="0" smtClean="0"/>
              <a:t> =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201858"/>
            <a:ext cx="7825073" cy="8885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227712" y="2837996"/>
            <a:ext cx="639688" cy="48431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276600" y="3824000"/>
            <a:ext cx="1008112" cy="36003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44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extensions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narrative</a:t>
            </a:r>
            <a:endParaRPr lang="en-US" dirty="0"/>
          </a:p>
        </p:txBody>
      </p:sp>
      <p:pic>
        <p:nvPicPr>
          <p:cNvPr id="43" name="Content Placeholder 2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10"/>
          <p:cNvSpPr/>
          <p:nvPr/>
        </p:nvSpPr>
        <p:spPr bwMode="auto">
          <a:xfrm>
            <a:off x="2819400" y="2743200"/>
            <a:ext cx="3494048" cy="26670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11"/>
          <p:cNvSpPr/>
          <p:nvPr/>
        </p:nvSpPr>
        <p:spPr bwMode="auto">
          <a:xfrm>
            <a:off x="4482790" y="2850066"/>
            <a:ext cx="168197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50" name="Rectangle 14"/>
          <p:cNvSpPr/>
          <p:nvPr/>
        </p:nvSpPr>
        <p:spPr bwMode="auto">
          <a:xfrm>
            <a:off x="2893742" y="4155687"/>
            <a:ext cx="14403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48" name="Rectangle 12"/>
          <p:cNvSpPr/>
          <p:nvPr/>
        </p:nvSpPr>
        <p:spPr bwMode="auto">
          <a:xfrm>
            <a:off x="4482790" y="3700346"/>
            <a:ext cx="1681975" cy="1486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49" name="Rectangle 13"/>
          <p:cNvSpPr/>
          <p:nvPr/>
        </p:nvSpPr>
        <p:spPr bwMode="auto">
          <a:xfrm>
            <a:off x="4611918" y="4259068"/>
            <a:ext cx="14041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9895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Narrative</a:t>
            </a:r>
            <a:endParaRPr lang="nl-N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6813818"/>
              </p:ext>
            </p:extLst>
          </p:nvPr>
        </p:nvGraphicFramePr>
        <p:xfrm>
          <a:off x="323528" y="2348880"/>
          <a:ext cx="48245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4" name="Group 73"/>
          <p:cNvGrpSpPr/>
          <p:nvPr/>
        </p:nvGrpSpPr>
        <p:grpSpPr>
          <a:xfrm rot="16200000">
            <a:off x="6548069" y="2452741"/>
            <a:ext cx="1162889" cy="1221681"/>
            <a:chOff x="874590" y="280564"/>
            <a:chExt cx="2756393" cy="2788444"/>
          </a:xfrm>
        </p:grpSpPr>
        <p:grpSp>
          <p:nvGrpSpPr>
            <p:cNvPr id="75" name="Group 74"/>
            <p:cNvGrpSpPr/>
            <p:nvPr/>
          </p:nvGrpSpPr>
          <p:grpSpPr>
            <a:xfrm>
              <a:off x="1425869" y="1953630"/>
              <a:ext cx="1102557" cy="1115378"/>
              <a:chOff x="1763688" y="3573016"/>
              <a:chExt cx="1440160" cy="144016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763688" y="429309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483768" y="357301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483768" y="429309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425869" y="280564"/>
              <a:ext cx="1102557" cy="1115378"/>
              <a:chOff x="2483768" y="1412776"/>
              <a:chExt cx="1440160" cy="144016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483768" y="213285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203848" y="141277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203848" y="213285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977147" y="1395942"/>
              <a:ext cx="1102557" cy="557689"/>
              <a:chOff x="2483768" y="2852936"/>
              <a:chExt cx="1440160" cy="72008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48376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0384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2528426" y="2511319"/>
              <a:ext cx="551279" cy="557689"/>
            </a:xfrm>
            <a:prstGeom prst="rect">
              <a:avLst/>
            </a:prstGeom>
            <a:solidFill>
              <a:srgbClr val="FF1515"/>
            </a:solidFill>
            <a:ln w="25400" cap="flat" cmpd="sng" algn="ctr">
              <a:solidFill>
                <a:srgbClr val="FF151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528426" y="1395942"/>
              <a:ext cx="1102557" cy="1115378"/>
              <a:chOff x="3203848" y="2852936"/>
              <a:chExt cx="1440160" cy="144016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20384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923928" y="285293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2392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3079704" y="2511319"/>
              <a:ext cx="551279" cy="557689"/>
            </a:xfrm>
            <a:prstGeom prst="rect">
              <a:avLst/>
            </a:prstGeom>
            <a:solidFill>
              <a:srgbClr val="FF1515"/>
            </a:solidFill>
            <a:ln w="25400" cap="flat" cmpd="sng" algn="ctr">
              <a:solidFill>
                <a:srgbClr val="FF151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528426" y="280564"/>
              <a:ext cx="1102557" cy="1115378"/>
              <a:chOff x="3203848" y="1412776"/>
              <a:chExt cx="1440160" cy="14401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923928" y="141277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23928" y="213285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03848" y="141277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203848" y="213285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74590" y="1398583"/>
              <a:ext cx="1102557" cy="1670425"/>
              <a:chOff x="1043608" y="2856347"/>
              <a:chExt cx="1440160" cy="215682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74590" y="280564"/>
              <a:ext cx="1102557" cy="1673066"/>
              <a:chOff x="1043608" y="1412776"/>
              <a:chExt cx="1440160" cy="21602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5738927" y="4496256"/>
            <a:ext cx="2601462" cy="1597041"/>
            <a:chOff x="244360" y="3347852"/>
            <a:chExt cx="6096163" cy="3348145"/>
          </a:xfrm>
        </p:grpSpPr>
        <p:grpSp>
          <p:nvGrpSpPr>
            <p:cNvPr id="198" name="Group 197"/>
            <p:cNvGrpSpPr/>
            <p:nvPr/>
          </p:nvGrpSpPr>
          <p:grpSpPr>
            <a:xfrm>
              <a:off x="2556864" y="3885543"/>
              <a:ext cx="1102557" cy="557689"/>
              <a:chOff x="2483768" y="2852936"/>
              <a:chExt cx="1440160" cy="720080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248376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20384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237966" y="5373216"/>
              <a:ext cx="1102557" cy="1115378"/>
              <a:chOff x="3203848" y="2852936"/>
              <a:chExt cx="1440160" cy="144016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320384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923928" y="285293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92392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2456407" y="4068021"/>
              <a:ext cx="1102557" cy="557689"/>
              <a:chOff x="6876256" y="3464283"/>
              <a:chExt cx="1440160" cy="72008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687625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759633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 rot="5400000">
              <a:off x="2594788" y="4897229"/>
              <a:ext cx="1102557" cy="1670425"/>
              <a:chOff x="1043608" y="2856347"/>
              <a:chExt cx="1440160" cy="2156829"/>
            </a:xfrm>
          </p:grpSpPr>
          <p:grpSp>
            <p:nvGrpSpPr>
              <p:cNvPr id="274" name="Group 273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5" name="Rectangle 274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496137" y="3904698"/>
              <a:ext cx="1102557" cy="1673067"/>
              <a:chOff x="1043608" y="1412776"/>
              <a:chExt cx="1440160" cy="216024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2339752" y="4239463"/>
              <a:ext cx="1102557" cy="557689"/>
              <a:chOff x="6876256" y="3464283"/>
              <a:chExt cx="1440160" cy="72008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687625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59633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5400000">
              <a:off x="2479670" y="5017274"/>
              <a:ext cx="1102557" cy="1670425"/>
              <a:chOff x="1043608" y="2856347"/>
              <a:chExt cx="1440160" cy="215682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 rot="5400000">
              <a:off x="2321413" y="5138853"/>
              <a:ext cx="1102557" cy="1670425"/>
              <a:chOff x="1043608" y="2856347"/>
              <a:chExt cx="1440160" cy="2156829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9" name="Rectangle 258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4355976" y="3988181"/>
              <a:ext cx="1102557" cy="1673067"/>
              <a:chOff x="1043608" y="1412776"/>
              <a:chExt cx="1440160" cy="216024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4211960" y="4132197"/>
              <a:ext cx="1102557" cy="1673067"/>
              <a:chOff x="1043608" y="1412776"/>
              <a:chExt cx="1440160" cy="216024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5128353" y="5525616"/>
              <a:ext cx="1102557" cy="1115378"/>
              <a:chOff x="3203848" y="2852936"/>
              <a:chExt cx="1440160" cy="144016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320384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923928" y="285293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92392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244360" y="3347852"/>
              <a:ext cx="1725615" cy="1718767"/>
              <a:chOff x="179512" y="3806849"/>
              <a:chExt cx="1725615" cy="1718767"/>
            </a:xfrm>
          </p:grpSpPr>
          <p:grpSp>
            <p:nvGrpSpPr>
              <p:cNvPr id="231" name="Group 230"/>
              <p:cNvGrpSpPr/>
              <p:nvPr/>
            </p:nvGrpSpPr>
            <p:grpSpPr>
              <a:xfrm rot="16200000">
                <a:off x="796160" y="3813259"/>
                <a:ext cx="1115378" cy="1102557"/>
                <a:chOff x="1763688" y="3573016"/>
                <a:chExt cx="1440160" cy="1440160"/>
              </a:xfrm>
            </p:grpSpPr>
            <p:sp>
              <p:nvSpPr>
                <p:cNvPr id="244" name="Rectangle 243"/>
                <p:cNvSpPr/>
                <p:nvPr/>
              </p:nvSpPr>
              <p:spPr>
                <a:xfrm>
                  <a:off x="1763688" y="429309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2483768" y="357301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483768" y="429309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 rot="16200000">
                <a:off x="619102" y="4011475"/>
                <a:ext cx="1115378" cy="1102557"/>
                <a:chOff x="2483768" y="1412776"/>
                <a:chExt cx="1440160" cy="1440160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248376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 rot="16200000">
                <a:off x="389126" y="4264248"/>
                <a:ext cx="1115378" cy="1102557"/>
                <a:chOff x="2483768" y="1412776"/>
                <a:chExt cx="1440160" cy="1440160"/>
              </a:xfrm>
            </p:grpSpPr>
            <p:sp>
              <p:nvSpPr>
                <p:cNvPr id="238" name="Rectangle 237"/>
                <p:cNvSpPr/>
                <p:nvPr/>
              </p:nvSpPr>
              <p:spPr>
                <a:xfrm>
                  <a:off x="248376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 rot="16200000">
                <a:off x="173102" y="4416648"/>
                <a:ext cx="1115378" cy="1102557"/>
                <a:chOff x="2483768" y="1412776"/>
                <a:chExt cx="1440160" cy="1440160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248376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387868" y="5157192"/>
              <a:ext cx="1517258" cy="1538805"/>
              <a:chOff x="387868" y="5157192"/>
              <a:chExt cx="1517258" cy="1538805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02569" y="5157192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658553" y="5301208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531884" y="5436603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387868" y="5580619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3" name="Right Arrow 292"/>
          <p:cNvSpPr/>
          <p:nvPr/>
        </p:nvSpPr>
        <p:spPr bwMode="auto">
          <a:xfrm rot="20942259">
            <a:off x="4377817" y="2708364"/>
            <a:ext cx="2130330" cy="104660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4" name="Right Arrow 293"/>
          <p:cNvSpPr/>
          <p:nvPr/>
        </p:nvSpPr>
        <p:spPr bwMode="auto">
          <a:xfrm rot="5400000">
            <a:off x="6575417" y="3553774"/>
            <a:ext cx="1166659" cy="104660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82040" y="2743200"/>
            <a:ext cx="1584960" cy="1584960"/>
            <a:chOff x="766348" y="386080"/>
            <a:chExt cx="1584960" cy="15849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2" name="Rounded Rectangle 131"/>
            <p:cNvSpPr/>
            <p:nvPr/>
          </p:nvSpPr>
          <p:spPr>
            <a:xfrm>
              <a:off x="766348" y="386080"/>
              <a:ext cx="1584960" cy="15849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ounded Rectangle 4"/>
            <p:cNvSpPr/>
            <p:nvPr/>
          </p:nvSpPr>
          <p:spPr>
            <a:xfrm>
              <a:off x="843719" y="463451"/>
              <a:ext cx="1430218" cy="14302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tx1"/>
                  </a:solidFill>
                </a:rPr>
                <a:t>REST</a:t>
              </a:r>
              <a:endParaRPr lang="en-CA" sz="18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8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1033 0.117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“REpresentational State Transfer”</a:t>
            </a:r>
          </a:p>
          <a:p>
            <a:r>
              <a:rPr lang="en-US" dirty="0" smtClean="0"/>
              <a:t>Represent your data as “resources”</a:t>
            </a:r>
          </a:p>
          <a:p>
            <a:r>
              <a:rPr lang="en-US" dirty="0" smtClean="0"/>
              <a:t>Make “Resources” URI addressable</a:t>
            </a:r>
          </a:p>
          <a:p>
            <a:r>
              <a:rPr lang="en-US" dirty="0" smtClean="0"/>
              <a:t>Use HTTP to do CRUD operations</a:t>
            </a:r>
          </a:p>
          <a:p>
            <a:r>
              <a:rPr lang="en-US" dirty="0" smtClean="0"/>
              <a:t>Resources may be exchanged using different 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332657"/>
            <a:ext cx="7208913" cy="1152128"/>
          </a:xfrm>
        </p:spPr>
        <p:txBody>
          <a:bodyPr/>
          <a:lstStyle/>
          <a:p>
            <a:r>
              <a:rPr lang="en-US" dirty="0" smtClean="0"/>
              <a:t>Possibly </a:t>
            </a:r>
            <a:r>
              <a:rPr lang="en-US" dirty="0"/>
              <a:t>distributed…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3568" y="4176187"/>
            <a:ext cx="5221282" cy="1843613"/>
            <a:chOff x="683568" y="3219821"/>
            <a:chExt cx="5221282" cy="1843613"/>
          </a:xfrm>
        </p:grpSpPr>
        <p:sp>
          <p:nvSpPr>
            <p:cNvPr id="45" name="Flowchart: Process 44"/>
            <p:cNvSpPr/>
            <p:nvPr/>
          </p:nvSpPr>
          <p:spPr>
            <a:xfrm>
              <a:off x="683568" y="3219821"/>
              <a:ext cx="5221282" cy="1843613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     FHIR server @ hospitalA.org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131840" y="3579862"/>
              <a:ext cx="1901825" cy="1183481"/>
              <a:chOff x="3923928" y="5013176"/>
              <a:chExt cx="1901825" cy="1577975"/>
            </a:xfrm>
          </p:grpSpPr>
          <p:pic>
            <p:nvPicPr>
              <p:cNvPr id="53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501317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4169568" y="5517232"/>
                <a:ext cx="1410543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Practitioner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275856" y="3651870"/>
              <a:ext cx="160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Practitioner/87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99592" y="3345897"/>
              <a:ext cx="1650330" cy="1641337"/>
              <a:chOff x="6810102" y="3363838"/>
              <a:chExt cx="1650330" cy="164133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6810102" y="3363838"/>
                <a:ext cx="1578322" cy="1641337"/>
                <a:chOff x="6300193" y="3594710"/>
                <a:chExt cx="1578322" cy="1641337"/>
              </a:xfrm>
            </p:grpSpPr>
            <p:pic>
              <p:nvPicPr>
                <p:cNvPr id="51" name="Picture 7" descr="C:\Users\office\AppData\Local\Microsoft\Windows\Temporary Internet Files\Content.IE5\ENHGUKDG\MC900318996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6268685" y="3626218"/>
                  <a:ext cx="1641337" cy="1578322"/>
                </a:xfrm>
                <a:prstGeom prst="rect">
                  <a:avLst/>
                </a:prstGeom>
                <a:noFill/>
                <a:effectLst>
                  <a:glow rad="63500">
                    <a:srgbClr val="DDDDDD">
                      <a:satMod val="175000"/>
                      <a:alpha val="40000"/>
                    </a:srgbClr>
                  </a:glow>
                  <a:outerShdw blurRad="50800" dist="50800" dir="5400000" algn="ctr" rotWithShape="0">
                    <a:srgbClr val="000000">
                      <a:lumMod val="95000"/>
                      <a:lumOff val="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/>
                <p:cNvSpPr txBox="1"/>
                <p:nvPr/>
              </p:nvSpPr>
              <p:spPr>
                <a:xfrm>
                  <a:off x="6394984" y="4207034"/>
                  <a:ext cx="1388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Organization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880128" y="3579862"/>
                <a:ext cx="1580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Organization/1</a:t>
                </a: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572000" y="1927172"/>
            <a:ext cx="4282036" cy="1800200"/>
            <a:chOff x="4682452" y="1275606"/>
            <a:chExt cx="4282036" cy="1800200"/>
          </a:xfrm>
        </p:grpSpPr>
        <p:sp>
          <p:nvSpPr>
            <p:cNvPr id="56" name="Flowchart: Process 55"/>
            <p:cNvSpPr/>
            <p:nvPr/>
          </p:nvSpPr>
          <p:spPr>
            <a:xfrm>
              <a:off x="4682452" y="1275606"/>
              <a:ext cx="4210027" cy="1787192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FHIR server @ lab.hospitalA.org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932040" y="1649437"/>
              <a:ext cx="1577975" cy="1426369"/>
              <a:chOff x="4250657" y="3176791"/>
              <a:chExt cx="1577975" cy="1901825"/>
            </a:xfrm>
          </p:grpSpPr>
          <p:pic>
            <p:nvPicPr>
              <p:cNvPr id="66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088732" y="3338716"/>
                <a:ext cx="1901825" cy="157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4250657" y="3835339"/>
                <a:ext cx="1296145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Diagnostic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Report</a:t>
                </a:r>
                <a:endParaRPr kumimoji="0" lang="en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16016" y="1626354"/>
              <a:ext cx="235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DiagnosticReport/4445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768945" y="1635646"/>
              <a:ext cx="2195543" cy="1289531"/>
              <a:chOff x="1907703" y="3642578"/>
              <a:chExt cx="2195543" cy="12895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907703" y="3723877"/>
                <a:ext cx="2091111" cy="1208232"/>
                <a:chOff x="3895114" y="1724724"/>
                <a:chExt cx="2091111" cy="1610976"/>
              </a:xfrm>
            </p:grpSpPr>
            <p:pic>
              <p:nvPicPr>
                <p:cNvPr id="64" name="Picture 7" descr="C:\Users\office\AppData\Local\Microsoft\Windows\Temporary Internet Files\Content.IE5\ENHGUKDG\MC900318996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95114" y="1724724"/>
                  <a:ext cx="2091111" cy="1577975"/>
                </a:xfrm>
                <a:prstGeom prst="rect">
                  <a:avLst/>
                </a:prstGeom>
                <a:noFill/>
                <a:effectLst>
                  <a:glow rad="63500">
                    <a:srgbClr val="DDDDDD">
                      <a:satMod val="175000"/>
                      <a:alpha val="40000"/>
                    </a:srgbClr>
                  </a:glow>
                  <a:outerShdw blurRad="50800" dist="50800" dir="5400000" algn="ctr" rotWithShape="0">
                    <a:srgbClr val="000000">
                      <a:lumMod val="95000"/>
                      <a:lumOff val="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4255582" y="2268741"/>
                  <a:ext cx="1471024" cy="1066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Observation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195736" y="3642578"/>
                <a:ext cx="1907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Observation/3ff27</a:t>
                </a: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6228184" y="2427734"/>
              <a:ext cx="864096" cy="253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1" name="TextBox 60"/>
            <p:cNvSpPr txBox="1"/>
            <p:nvPr/>
          </p:nvSpPr>
          <p:spPr>
            <a:xfrm rot="165600">
              <a:off x="6179717" y="2355726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result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04800" y="1927172"/>
            <a:ext cx="4210027" cy="1571168"/>
            <a:chOff x="217957" y="1275606"/>
            <a:chExt cx="4210027" cy="1571168"/>
          </a:xfrm>
        </p:grpSpPr>
        <p:sp>
          <p:nvSpPr>
            <p:cNvPr id="69" name="Flowchart: Process 68"/>
            <p:cNvSpPr/>
            <p:nvPr/>
          </p:nvSpPr>
          <p:spPr>
            <a:xfrm>
              <a:off x="217957" y="1275606"/>
              <a:ext cx="4210027" cy="1571168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FHIR server @ pat.registry.org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46590" y="1563637"/>
              <a:ext cx="1901825" cy="1235485"/>
              <a:chOff x="2267744" y="3170586"/>
              <a:chExt cx="1901825" cy="1647314"/>
            </a:xfrm>
          </p:grpSpPr>
          <p:pic>
            <p:nvPicPr>
              <p:cNvPr id="72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F8F8F8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154672" y="1698362"/>
              <a:ext cx="12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Patient/223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404834" y="3079301"/>
            <a:ext cx="602107" cy="1407931"/>
            <a:chOff x="1404651" y="2500768"/>
            <a:chExt cx="508297" cy="2119317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1404651" y="2500768"/>
              <a:ext cx="320381" cy="194893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6" name="TextBox 75"/>
            <p:cNvSpPr txBox="1"/>
            <p:nvPr/>
          </p:nvSpPr>
          <p:spPr>
            <a:xfrm rot="4311026">
              <a:off x="771116" y="3478253"/>
              <a:ext cx="1971875" cy="31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managing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484977" y="2741566"/>
            <a:ext cx="2548688" cy="369332"/>
            <a:chOff x="2484977" y="2090000"/>
            <a:chExt cx="2548688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2484977" y="2112457"/>
              <a:ext cx="2548688" cy="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9" name="TextBox 78"/>
            <p:cNvSpPr txBox="1"/>
            <p:nvPr/>
          </p:nvSpPr>
          <p:spPr>
            <a:xfrm>
              <a:off x="3509661" y="2090000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subject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85656" y="3470404"/>
            <a:ext cx="812166" cy="1507164"/>
            <a:chOff x="4788023" y="2755540"/>
            <a:chExt cx="812166" cy="1507164"/>
          </a:xfrm>
        </p:grpSpPr>
        <p:sp>
          <p:nvSpPr>
            <p:cNvPr id="81" name="TextBox 80"/>
            <p:cNvSpPr txBox="1"/>
            <p:nvPr/>
          </p:nvSpPr>
          <p:spPr>
            <a:xfrm rot="17885517">
              <a:off x="4743217" y="3243180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performer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4788023" y="2859782"/>
              <a:ext cx="792089" cy="140292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4212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“Repository” model of healthcare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3815679"/>
            <a:ext cx="7848872" cy="1981945"/>
            <a:chOff x="683568" y="2966069"/>
            <a:chExt cx="7848872" cy="1981945"/>
          </a:xfrm>
        </p:grpSpPr>
        <p:sp>
          <p:nvSpPr>
            <p:cNvPr id="5" name="Flowchart: Process 4"/>
            <p:cNvSpPr/>
            <p:nvPr/>
          </p:nvSpPr>
          <p:spPr>
            <a:xfrm>
              <a:off x="683568" y="2966069"/>
              <a:ext cx="7848872" cy="1981945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FHIR server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68084" y="3033383"/>
              <a:ext cx="1641338" cy="1578323"/>
            </a:xfrm>
            <a:prstGeom prst="rect">
              <a:avLst/>
            </a:prstGeom>
            <a:noFill/>
            <a:effectLst>
              <a:glow rad="63500">
                <a:srgbClr val="DDDDDD">
                  <a:satMod val="175000"/>
                  <a:alpha val="40000"/>
                </a:srgbClr>
              </a:glow>
              <a:outerShdw blurRad="50800" dist="50800" dir="5400000" algn="ctr" rotWithShape="0">
                <a:srgbClr val="000000">
                  <a:lumMod val="95000"/>
                  <a:lumOff val="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2699792" y="3047689"/>
              <a:ext cx="1901825" cy="1235485"/>
              <a:chOff x="2267744" y="3170586"/>
              <a:chExt cx="1901825" cy="1647314"/>
            </a:xfrm>
          </p:grpSpPr>
          <p:pic>
            <p:nvPicPr>
              <p:cNvPr id="28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0152" y="3147814"/>
              <a:ext cx="2091111" cy="1208232"/>
              <a:chOff x="3895114" y="1724724"/>
              <a:chExt cx="2091111" cy="1610976"/>
            </a:xfrm>
          </p:grpSpPr>
          <p:pic>
            <p:nvPicPr>
              <p:cNvPr id="26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4" y="1724724"/>
                <a:ext cx="2091111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255582" y="2268741"/>
                <a:ext cx="1471024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Observation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020484" y="3185783"/>
              <a:ext cx="1641338" cy="1578323"/>
            </a:xfrm>
            <a:prstGeom prst="rect">
              <a:avLst/>
            </a:prstGeom>
            <a:noFill/>
            <a:effectLst>
              <a:glow rad="63500">
                <a:srgbClr val="DDDDDD">
                  <a:satMod val="175000"/>
                  <a:alpha val="40000"/>
                </a:srgbClr>
              </a:glow>
              <a:outerShdw blurRad="50800" dist="50800" dir="5400000" algn="ctr" rotWithShape="0">
                <a:srgbClr val="000000">
                  <a:lumMod val="95000"/>
                  <a:lumOff val="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15616" y="3887457"/>
              <a:ext cx="1388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Organization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20613" y="3200089"/>
              <a:ext cx="1901825" cy="1235485"/>
              <a:chOff x="2267744" y="3170586"/>
              <a:chExt cx="1901825" cy="1647314"/>
            </a:xfrm>
          </p:grpSpPr>
          <p:pic>
            <p:nvPicPr>
              <p:cNvPr id="24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73013" y="3352489"/>
              <a:ext cx="1901825" cy="1235485"/>
              <a:chOff x="2267744" y="3170586"/>
              <a:chExt cx="1901825" cy="1647314"/>
            </a:xfrm>
          </p:grpSpPr>
          <p:pic>
            <p:nvPicPr>
              <p:cNvPr id="22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92552" y="3300214"/>
              <a:ext cx="2091111" cy="1208232"/>
              <a:chOff x="3895114" y="1724724"/>
              <a:chExt cx="2091111" cy="1610976"/>
            </a:xfrm>
          </p:grpSpPr>
          <p:pic>
            <p:nvPicPr>
              <p:cNvPr id="20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4" y="1724724"/>
                <a:ext cx="2091111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255582" y="2268741"/>
                <a:ext cx="1471024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Observation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4952" y="3452614"/>
              <a:ext cx="2091111" cy="1208232"/>
              <a:chOff x="3895114" y="1724724"/>
              <a:chExt cx="2091111" cy="1610976"/>
            </a:xfrm>
          </p:grpSpPr>
          <p:pic>
            <p:nvPicPr>
              <p:cNvPr id="18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4" y="1724724"/>
                <a:ext cx="2091111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255582" y="2268741"/>
                <a:ext cx="1471024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Observation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27445" y="3067124"/>
              <a:ext cx="1577975" cy="1426369"/>
              <a:chOff x="4250657" y="3176791"/>
              <a:chExt cx="1577975" cy="1901825"/>
            </a:xfrm>
            <a:effectLst>
              <a:glow rad="63500">
                <a:srgbClr val="DDDDDD">
                  <a:satMod val="175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6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088732" y="3338716"/>
                <a:ext cx="1901825" cy="157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250657" y="3835339"/>
                <a:ext cx="1296145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Diagnostic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Report</a:t>
                </a:r>
                <a:endParaRPr kumimoji="0" lang="en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pic>
        <p:nvPicPr>
          <p:cNvPr id="30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2884" y="4187793"/>
            <a:ext cx="1641338" cy="1578323"/>
          </a:xfrm>
          <a:prstGeom prst="rect">
            <a:avLst/>
          </a:prstGeom>
          <a:noFill/>
          <a:effectLst>
            <a:glow rad="63500">
              <a:srgbClr val="DDDDDD">
                <a:satMod val="175000"/>
                <a:alpha val="40000"/>
              </a:srgbClr>
            </a:glow>
            <a:outerShdw blurRad="50800" dist="50800" dir="5400000" algn="ctr" rotWithShape="0">
              <a:srgbClr val="000000">
                <a:lumMod val="95000"/>
                <a:lumOff val="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002106" y="2126686"/>
            <a:ext cx="2242302" cy="1854305"/>
            <a:chOff x="6002106" y="1277076"/>
            <a:chExt cx="2242302" cy="1854305"/>
          </a:xfrm>
        </p:grpSpPr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70" b="96209" l="1624" r="99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8154" y="1277076"/>
              <a:ext cx="1936254" cy="94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Down Arrow 32"/>
            <p:cNvSpPr/>
            <p:nvPr/>
          </p:nvSpPr>
          <p:spPr>
            <a:xfrm>
              <a:off x="6242158" y="2225445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0800000">
              <a:off x="6927413" y="2195277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02106" y="2283718"/>
              <a:ext cx="874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Create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Update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61427" y="2422217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Query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73760" y="1981200"/>
            <a:ext cx="1862336" cy="2130072"/>
            <a:chOff x="3573760" y="1131590"/>
            <a:chExt cx="1862336" cy="2130072"/>
          </a:xfrm>
        </p:grpSpPr>
        <p:grpSp>
          <p:nvGrpSpPr>
            <p:cNvPr id="38" name="Group 37"/>
            <p:cNvGrpSpPr/>
            <p:nvPr/>
          </p:nvGrpSpPr>
          <p:grpSpPr>
            <a:xfrm>
              <a:off x="3573760" y="1131590"/>
              <a:ext cx="1790328" cy="1630778"/>
              <a:chOff x="251520" y="1021945"/>
              <a:chExt cx="1790328" cy="1630778"/>
            </a:xfrm>
          </p:grpSpPr>
          <p:pic>
            <p:nvPicPr>
              <p:cNvPr id="41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309977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479749" y="1021945"/>
                <a:ext cx="1254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Lab System</a:t>
                </a:r>
                <a:endParaRPr kumimoji="0" lang="nl-NL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9" name="Down Arrow 38"/>
            <p:cNvSpPr/>
            <p:nvPr/>
          </p:nvSpPr>
          <p:spPr>
            <a:xfrm>
              <a:off x="4788024" y="2355726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61946" y="2396940"/>
              <a:ext cx="874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Create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Update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7544" y="1981200"/>
            <a:ext cx="2304256" cy="1999791"/>
            <a:chOff x="467544" y="1131590"/>
            <a:chExt cx="2304256" cy="1999791"/>
          </a:xfrm>
        </p:grpSpPr>
        <p:grpSp>
          <p:nvGrpSpPr>
            <p:cNvPr id="44" name="Group 43"/>
            <p:cNvGrpSpPr/>
            <p:nvPr/>
          </p:nvGrpSpPr>
          <p:grpSpPr>
            <a:xfrm>
              <a:off x="827584" y="1131590"/>
              <a:ext cx="1790328" cy="1702786"/>
              <a:chOff x="251520" y="917671"/>
              <a:chExt cx="1790328" cy="1702786"/>
            </a:xfrm>
          </p:grpSpPr>
          <p:pic>
            <p:nvPicPr>
              <p:cNvPr id="49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277711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51520" y="917671"/>
                <a:ext cx="17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Hospital System</a:t>
                </a:r>
                <a:endParaRPr kumimoji="0" lang="nl-NL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5" name="Down Arrow 44"/>
            <p:cNvSpPr/>
            <p:nvPr/>
          </p:nvSpPr>
          <p:spPr>
            <a:xfrm>
              <a:off x="707596" y="2225445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Down Arrow 45"/>
            <p:cNvSpPr/>
            <p:nvPr/>
          </p:nvSpPr>
          <p:spPr>
            <a:xfrm rot="10800000">
              <a:off x="2174885" y="2195277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7544" y="2283718"/>
              <a:ext cx="874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Create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Update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08899" y="2422217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Query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78354" y="3061320"/>
            <a:ext cx="546446" cy="905936"/>
            <a:chOff x="7778354" y="2211710"/>
            <a:chExt cx="546446" cy="905936"/>
          </a:xfrm>
        </p:grpSpPr>
        <p:sp>
          <p:nvSpPr>
            <p:cNvPr id="52" name="Down Arrow 51"/>
            <p:cNvSpPr/>
            <p:nvPr/>
          </p:nvSpPr>
          <p:spPr>
            <a:xfrm rot="10800000">
              <a:off x="7930754" y="2211710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 rot="10800000">
              <a:off x="7778354" y="2211710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52320" y="3277344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Subscribe</a:t>
            </a:r>
            <a:endParaRPr lang="nl-N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6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/fhir/Patient/1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application/xml+fhir;charset=utf-8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http://fhir.furore.com/fhir/Patient/1/_history/1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Patient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nl-NL" sz="10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NL" sz="1000" dirty="0">
              <a:latin typeface="Courier New" pitchFamily="49" charset="0"/>
              <a:cs typeface="Courier New" pitchFamily="49" charset="0"/>
            </a:endParaRP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of hands:</a:t>
            </a:r>
          </a:p>
          <a:p>
            <a:r>
              <a:rPr lang="en-US" dirty="0" smtClean="0"/>
              <a:t>HL7 (v2/v3) background?</a:t>
            </a:r>
          </a:p>
          <a:p>
            <a:r>
              <a:rPr lang="en-US" dirty="0" smtClean="0"/>
              <a:t>How did you hear about FHIR?</a:t>
            </a:r>
          </a:p>
          <a:p>
            <a:r>
              <a:rPr lang="en-US" dirty="0" smtClean="0"/>
              <a:t>Platform of choice (.NET, Java, Ruby, …)?</a:t>
            </a:r>
          </a:p>
          <a:p>
            <a:r>
              <a:rPr lang="en-US" dirty="0" smtClean="0"/>
              <a:t>Familiar with HTTP, XML, JSON, REST?</a:t>
            </a:r>
          </a:p>
          <a:p>
            <a:r>
              <a:rPr lang="en-US" dirty="0" smtClean="0"/>
              <a:t>Persistence technologies used?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332657"/>
            <a:ext cx="7334577" cy="1152128"/>
          </a:xfrm>
        </p:spPr>
        <p:txBody>
          <a:bodyPr/>
          <a:lstStyle/>
          <a:p>
            <a:r>
              <a:rPr lang="en-US" dirty="0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848102" y="2095500"/>
            <a:ext cx="381000" cy="2895600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257258" y="2075786"/>
            <a:ext cx="380999" cy="1430084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277104" y="3311004"/>
            <a:ext cx="380999" cy="457206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63162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152400" y="1741714"/>
            <a:ext cx="8915400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248080" y="1705335"/>
            <a:ext cx="8667319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2994999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3456110" y="2812918"/>
            <a:ext cx="4945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&lt;id value="4705149-patient"/&gt;</a:t>
            </a:r>
            <a:br>
              <a:rPr lang="en-US" sz="1600" dirty="0"/>
            </a:br>
            <a:r>
              <a:rPr lang="en-US" sz="1600" dirty="0"/>
              <a:t>    &lt;meta&gt;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versionId</a:t>
            </a:r>
            <a:r>
              <a:rPr lang="en-US" sz="1600" dirty="0"/>
              <a:t> value="4"/&gt;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lastUpdated</a:t>
            </a:r>
            <a:r>
              <a:rPr lang="en-US" sz="1600" dirty="0"/>
              <a:t> value</a:t>
            </a:r>
            <a:r>
              <a:rPr lang="en-US" sz="1600" dirty="0" smtClean="0"/>
              <a:t>="2016-08-10T16:18:46Z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    &lt;/meta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…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9028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(meta)data </a:t>
            </a:r>
            <a:r>
              <a:rPr lang="nl-NL" dirty="0" err="1" smtClean="0"/>
              <a:t>to</a:t>
            </a:r>
            <a:r>
              <a:rPr lang="nl-NL" dirty="0" smtClean="0"/>
              <a:t> HTTP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114800" cy="2590800"/>
          </a:xfrm>
        </p:spPr>
        <p:txBody>
          <a:bodyPr/>
          <a:lstStyle/>
          <a:p>
            <a:r>
              <a:rPr lang="nl-NL" dirty="0" smtClean="0"/>
              <a:t>Resource data</a:t>
            </a:r>
          </a:p>
          <a:p>
            <a:r>
              <a:rPr lang="nl-NL" dirty="0" smtClean="0"/>
              <a:t>Resource </a:t>
            </a:r>
            <a:r>
              <a:rPr lang="nl-NL" dirty="0" err="1" smtClean="0"/>
              <a:t>id</a:t>
            </a:r>
            <a:endParaRPr lang="nl-NL" dirty="0" smtClean="0"/>
          </a:p>
          <a:p>
            <a:r>
              <a:rPr lang="nl-NL" dirty="0" smtClean="0"/>
              <a:t>Resource version</a:t>
            </a:r>
            <a:endParaRPr lang="nl-NL" dirty="0"/>
          </a:p>
          <a:p>
            <a:r>
              <a:rPr lang="nl-NL" dirty="0" smtClean="0"/>
              <a:t>Last update date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2286000"/>
            <a:ext cx="4114800" cy="2667000"/>
          </a:xfrm>
        </p:spPr>
        <p:txBody>
          <a:bodyPr/>
          <a:lstStyle/>
          <a:p>
            <a:r>
              <a:rPr lang="nl-NL" dirty="0" smtClean="0"/>
              <a:t>http body</a:t>
            </a:r>
          </a:p>
          <a:p>
            <a:r>
              <a:rPr lang="nl-NL" dirty="0" err="1" smtClean="0"/>
              <a:t>Url</a:t>
            </a:r>
            <a:endParaRPr lang="nl-NL" dirty="0" smtClean="0"/>
          </a:p>
          <a:p>
            <a:r>
              <a:rPr lang="nl-NL" dirty="0" smtClean="0"/>
              <a:t>ETag</a:t>
            </a:r>
          </a:p>
          <a:p>
            <a:r>
              <a:rPr lang="nl-NL" dirty="0" smtClean="0"/>
              <a:t>Last-Modified header</a:t>
            </a:r>
          </a:p>
        </p:txBody>
      </p:sp>
    </p:spTree>
    <p:extLst>
      <p:ext uri="{BB962C8B-B14F-4D97-AF65-F5344CB8AC3E}">
        <p14:creationId xmlns:p14="http://schemas.microsoft.com/office/powerpoint/2010/main" val="385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look at 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/fhir/Patient/1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</a:t>
            </a:r>
            <a:r>
              <a:rPr lang="en-US" sz="1800" dirty="0" smtClean="0"/>
              <a:t>application/xml+fhir;charset=utf-8</a:t>
            </a:r>
            <a:endParaRPr lang="en-US" sz="1800" dirty="0"/>
          </a:p>
          <a:p>
            <a:r>
              <a:rPr lang="en-US" sz="1800" dirty="0" smtClean="0"/>
              <a:t>Content-Length: 787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Content-Location:  http://fhir.furore.com/fhir/Patient/1/_history/12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8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Patient/1/_history/4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67302" y="3785900"/>
            <a:ext cx="380998" cy="13436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versions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65160" y="4253552"/>
            <a:ext cx="8077200" cy="2209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836761"/>
            <a:ext cx="8077200" cy="182083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“representations”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480520"/>
          </a:xfrm>
        </p:spPr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/fhir/Patient/1</a:t>
            </a:r>
            <a:r>
              <a:rPr lang="en-US" sz="2300" b="1" dirty="0">
                <a:solidFill>
                  <a:schemeClr val="accent1"/>
                </a:solidFill>
              </a:rPr>
              <a:t>?_</a:t>
            </a:r>
            <a:r>
              <a:rPr lang="en-US" sz="2300" b="1" dirty="0" smtClean="0">
                <a:solidFill>
                  <a:schemeClr val="accent1"/>
                </a:solidFill>
              </a:rPr>
              <a:t>format=json </a:t>
            </a:r>
            <a:r>
              <a:rPr lang="en-US" sz="1800" dirty="0" smtClean="0"/>
              <a:t>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</a:t>
            </a:r>
            <a:r>
              <a:rPr lang="en-US" sz="1800" dirty="0" smtClean="0"/>
              <a:t>application/json+fhir;charset=utf-8</a:t>
            </a:r>
            <a:endParaRPr lang="en-US" sz="1800" dirty="0"/>
          </a:p>
          <a:p>
            <a:r>
              <a:rPr lang="en-US" sz="1800" dirty="0" smtClean="0"/>
              <a:t>Content-Length: 787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GET </a:t>
            </a:r>
            <a:r>
              <a:rPr lang="en-US" sz="1800" b="1" dirty="0"/>
              <a:t>/</a:t>
            </a:r>
            <a:r>
              <a:rPr lang="en-US" sz="1800" b="1" dirty="0" smtClean="0"/>
              <a:t>fhir/Patient/1</a:t>
            </a:r>
            <a:r>
              <a:rPr lang="en-US" sz="1800" dirty="0" smtClean="0"/>
              <a:t> </a:t>
            </a:r>
            <a:r>
              <a:rPr lang="en-US" sz="1800" dirty="0"/>
              <a:t>HTTP/1.1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Accept: </a:t>
            </a:r>
            <a:r>
              <a:rPr lang="en-US" sz="2300" b="1" dirty="0" smtClean="0">
                <a:solidFill>
                  <a:schemeClr val="accent1"/>
                </a:solidFill>
              </a:rPr>
              <a:t>application/json+fhir</a:t>
            </a:r>
            <a:endParaRPr lang="en-US" sz="2300" b="1" dirty="0">
              <a:solidFill>
                <a:schemeClr val="accent1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HTTP/1.1 200 OK</a:t>
            </a:r>
          </a:p>
          <a:p>
            <a:r>
              <a:rPr lang="en-US" sz="1800" dirty="0"/>
              <a:t>Content-Type: </a:t>
            </a:r>
            <a:r>
              <a:rPr lang="en-US" sz="1800" dirty="0" smtClean="0"/>
              <a:t>application/json+fhir;charset=utf-8</a:t>
            </a:r>
            <a:endParaRPr lang="en-US" sz="1800" dirty="0"/>
          </a:p>
          <a:p>
            <a:r>
              <a:rPr lang="en-US" sz="1800" dirty="0"/>
              <a:t>Content-Length: </a:t>
            </a:r>
            <a:r>
              <a:rPr lang="en-US" sz="1800" dirty="0" smtClean="0"/>
              <a:t>787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51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DO I REALLY NEED TO SUPPORT THAT PRE-HISTORIC XML STUFF?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639" y="2971800"/>
            <a:ext cx="656116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are not required to keep history, and may return 410 (Gone) on a “vread” </a:t>
            </a:r>
            <a:r>
              <a:rPr lang="en-US" i="1" dirty="0" smtClean="0"/>
              <a:t>for 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15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076257" y="5562600"/>
            <a:ext cx="762943" cy="9043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3528" y="332657"/>
            <a:ext cx="8515672" cy="1343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3905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Which FHIR version?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Which Resources?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search operations?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formats?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this a test server?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can I contact?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What’s the name of the software?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YOU SUPPORT HISTORY?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YOU SUPPORT XML/JSON?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551597" y="6045532"/>
            <a:ext cx="42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www.hl7.org/fhir/conformance.htm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67" y="504069"/>
            <a:ext cx="3401661" cy="57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the spec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990601" y="25908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look at these operations in the specification….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8733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Introduction to FHIR or equivalent presentation or experience</a:t>
            </a:r>
          </a:p>
          <a:p>
            <a:r>
              <a:rPr lang="en-CA" sz="2800" dirty="0" smtClean="0"/>
              <a:t>This presentation will drill a little deeper into FHIR messaging, documents, XML and JSON syntax, etc.</a:t>
            </a:r>
          </a:p>
          <a:p>
            <a:r>
              <a:rPr lang="en-CA" sz="2800" dirty="0" smtClean="0"/>
              <a:t>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79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verbs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create 2.1.10 </a:t>
            </a:r>
          </a:p>
          <a:p>
            <a:r>
              <a:rPr lang="en-US" dirty="0">
                <a:latin typeface="+mj-lt"/>
              </a:rPr>
              <a:t>The create interaction creates a new resource in a server assigned location.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create interaction is performed by an HTTP POST operation as shown: </a:t>
            </a:r>
          </a:p>
          <a:p>
            <a:r>
              <a:rPr lang="en-US" dirty="0" smtClean="0"/>
              <a:t>	POST </a:t>
            </a:r>
            <a:r>
              <a:rPr lang="en-US" dirty="0"/>
              <a:t>[service-url]/[resourcetype] (?_format=mimeType) </a:t>
            </a:r>
          </a:p>
          <a:p>
            <a:r>
              <a:rPr lang="en-US" sz="1800" b="1" dirty="0" smtClean="0"/>
              <a:t>read </a:t>
            </a:r>
            <a:r>
              <a:rPr lang="en-US" sz="1800" b="1" dirty="0"/>
              <a:t>2.1.6 </a:t>
            </a:r>
          </a:p>
          <a:p>
            <a:r>
              <a:rPr lang="en-US" dirty="0">
                <a:latin typeface="+mj-lt"/>
              </a:rPr>
              <a:t>The read interaction accesses the current contents of a resource. The interaction is performed by an HTTP GET operation as shown: </a:t>
            </a:r>
          </a:p>
          <a:p>
            <a:r>
              <a:rPr lang="en-US" dirty="0" smtClean="0"/>
              <a:t>	GET </a:t>
            </a:r>
            <a:r>
              <a:rPr lang="en-US" dirty="0"/>
              <a:t>[service-url]/[resourcetype</a:t>
            </a:r>
            <a:r>
              <a:rPr lang="en-US" dirty="0" smtClean="0"/>
              <a:t>]/{id</a:t>
            </a:r>
            <a:r>
              <a:rPr lang="en-US" dirty="0"/>
              <a:t>} (?_format=mimeType) </a:t>
            </a:r>
            <a:endParaRPr lang="en-US" dirty="0" smtClean="0"/>
          </a:p>
          <a:p>
            <a:r>
              <a:rPr lang="en-US" sz="1800" b="1" dirty="0" smtClean="0"/>
              <a:t>update </a:t>
            </a:r>
            <a:r>
              <a:rPr lang="en-US" sz="1800" b="1" dirty="0"/>
              <a:t>2.1.8 </a:t>
            </a:r>
          </a:p>
          <a:p>
            <a:r>
              <a:rPr lang="en-US" dirty="0">
                <a:latin typeface="+mj-lt"/>
              </a:rPr>
              <a:t>The update interaction creates a new current version for an existing resource or creates a new resource if no resource already exists for the given id. The update interaction is </a:t>
            </a:r>
            <a:r>
              <a:rPr lang="en-US" dirty="0" smtClean="0">
                <a:latin typeface="+mj-lt"/>
              </a:rPr>
              <a:t>performed </a:t>
            </a:r>
            <a:r>
              <a:rPr lang="en-US" dirty="0">
                <a:latin typeface="+mj-lt"/>
              </a:rPr>
              <a:t>by an HTTP PUT operation as shown: </a:t>
            </a:r>
          </a:p>
          <a:p>
            <a:r>
              <a:rPr lang="en-US" dirty="0" smtClean="0"/>
              <a:t>	PUT </a:t>
            </a:r>
            <a:r>
              <a:rPr lang="en-US" dirty="0"/>
              <a:t>[service-url]/[resourcetype</a:t>
            </a:r>
            <a:r>
              <a:rPr lang="en-US" dirty="0" smtClean="0"/>
              <a:t>]/{id</a:t>
            </a:r>
            <a:r>
              <a:rPr lang="en-US" dirty="0"/>
              <a:t>} (?_format=mimeType) </a:t>
            </a:r>
            <a:endParaRPr lang="en-US" dirty="0" smtClean="0"/>
          </a:p>
          <a:p>
            <a:r>
              <a:rPr lang="en-US" sz="1800" b="1" dirty="0" smtClean="0"/>
              <a:t>delete </a:t>
            </a:r>
            <a:r>
              <a:rPr lang="en-US" sz="1800" b="1" dirty="0"/>
              <a:t>2.1.9 </a:t>
            </a:r>
          </a:p>
          <a:p>
            <a:r>
              <a:rPr lang="en-US" dirty="0">
                <a:latin typeface="+mj-lt"/>
              </a:rPr>
              <a:t>The delete interaction removes an existing resource. The interaction is performed by an HTTP DELETE operation as shown: </a:t>
            </a:r>
          </a:p>
          <a:p>
            <a:r>
              <a:rPr lang="en-US" dirty="0" smtClean="0"/>
              <a:t>	DELETE </a:t>
            </a:r>
            <a:r>
              <a:rPr lang="en-US" dirty="0"/>
              <a:t>[service-url]/[resourcetype</a:t>
            </a:r>
            <a:r>
              <a:rPr lang="en-US" dirty="0" smtClean="0"/>
              <a:t>]/{id</a:t>
            </a:r>
            <a:r>
              <a:rPr lang="en-US" dirty="0"/>
              <a:t>}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63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url which indicates the resource type: </a:t>
            </a:r>
          </a:p>
          <a:p>
            <a:pPr lvl="1"/>
            <a:r>
              <a:rPr lang="en-US" dirty="0" smtClean="0"/>
              <a:t>E.g. http://server.org/fhir/Patient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</a:t>
            </a:r>
            <a:r>
              <a:rPr lang="en-US" b="1" dirty="0" smtClean="0"/>
              <a:t>201 (Created).</a:t>
            </a:r>
          </a:p>
          <a:p>
            <a:r>
              <a:rPr lang="en-US" dirty="0" smtClean="0"/>
              <a:t>Returns only the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(xml/json)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200</a:t>
            </a:r>
            <a:r>
              <a:rPr lang="en-US" b="1" dirty="0"/>
              <a:t> </a:t>
            </a:r>
            <a:r>
              <a:rPr lang="en-US" dirty="0" smtClean="0"/>
              <a:t>and the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Server returns 201 and resource gets created at that location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Version-aware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instead of 404 (Not Found)</a:t>
            </a:r>
          </a:p>
          <a:p>
            <a:r>
              <a:rPr lang="en-US" dirty="0" smtClean="0"/>
              <a:t>The resource will not be returned by the search operation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deletions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5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88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49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88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revival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4075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416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4002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800" dirty="0" smtClean="0"/>
              <a:t>Contents</a:t>
            </a:r>
          </a:p>
          <a:p>
            <a:pPr marL="571500" lvl="1" indent="-171450">
              <a:buFontTx/>
              <a:buChar char="-"/>
            </a:pPr>
            <a:r>
              <a:rPr lang="en-US" sz="2300" dirty="0" smtClean="0"/>
              <a:t>Model </a:t>
            </a:r>
            <a:r>
              <a:rPr lang="en-US" sz="2300" dirty="0"/>
              <a:t>– classes generated from the spec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Parsers – Parsers generated from the spec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Serializers – Serializers generated from the spec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FhirClient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Validation (currently Java only</a:t>
            </a:r>
            <a:r>
              <a:rPr lang="en-US" sz="2300" dirty="0" smtClean="0"/>
              <a:t>)</a:t>
            </a:r>
          </a:p>
          <a:p>
            <a:pPr marL="571500" lvl="1" indent="-171450">
              <a:buFontTx/>
              <a:buChar char="-"/>
            </a:pPr>
            <a:endParaRPr lang="en-US" sz="2300" dirty="0"/>
          </a:p>
          <a:p>
            <a:pPr marL="171450" indent="-171450">
              <a:buFontTx/>
              <a:buChar char="-"/>
            </a:pPr>
            <a:r>
              <a:rPr lang="en-US" sz="2800" dirty="0" smtClean="0"/>
              <a:t>Java – Everything on the downloads page</a:t>
            </a:r>
          </a:p>
          <a:p>
            <a:pPr marL="171450" indent="-171450">
              <a:buFontTx/>
              <a:buChar char="-"/>
            </a:pPr>
            <a:r>
              <a:rPr lang="en-US" sz="2800" dirty="0" smtClean="0"/>
              <a:t>.NET – NuGet “FHIR”, or GitHub “fhir-net-api”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Deconstructing FHIR</a:t>
            </a:r>
          </a:p>
          <a:p>
            <a:r>
              <a:rPr lang="en-US" dirty="0"/>
              <a:t>FHIR RESTful service interface</a:t>
            </a:r>
          </a:p>
          <a:p>
            <a:r>
              <a:rPr lang="en-US" dirty="0"/>
              <a:t>Resources in code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Bundles, Search</a:t>
            </a:r>
          </a:p>
          <a:p>
            <a:r>
              <a:rPr lang="en-US" dirty="0"/>
              <a:t>Beyond REST</a:t>
            </a:r>
          </a:p>
          <a:p>
            <a:r>
              <a:rPr lang="en-US" dirty="0"/>
              <a:t>Inside the FHIR </a:t>
            </a:r>
            <a:r>
              <a:rPr lang="en-US" dirty="0" smtClean="0"/>
              <a:t>Distribution</a:t>
            </a:r>
          </a:p>
          <a:p>
            <a:r>
              <a:rPr lang="en-US" i="1" dirty="0" smtClean="0"/>
              <a:t>This course uses FHIR version DSTU 2!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Model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  <p:pic>
        <p:nvPicPr>
          <p:cNvPr id="5" name="Picture 2" descr="UML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639739"/>
            <a:ext cx="5832648" cy="48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55776" y="1075958"/>
            <a:ext cx="6264696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FhirResource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"DiagnosticReport"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DiagnosticReport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Status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Instant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Issued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Subject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Performer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Identifier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ReportId {… 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&lt;DiagnosticReportRequestDetailComponent&gt; 	RequestDetail { 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8590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Parsing/Serializing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a file-based reader for Xml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publish\observation-example.xml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Parse the Observation from the stream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FhirParser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.ParseResource(xr);</a:t>
            </a:r>
          </a:p>
          <a:p>
            <a:pPr marL="0" indent="0">
              <a:buNone/>
            </a:pPr>
            <a:endParaRPr lang="nl-NL" sz="16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Modify some fields of the observation</a:t>
            </a:r>
            <a:endParaRPr lang="nl-NL" sz="1600" b="1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obs.Status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Observation.ObservationStatus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obs.Value = </a:t>
            </a: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Value = 40, Units = </a:t>
            </a:r>
            <a:r>
              <a:rPr lang="nl-NL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Serialize the in-memory observation to Json</a:t>
            </a:r>
            <a:endParaRPr lang="nl-NL" sz="1600" b="1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jsonText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.SerializeResourceToJson(obs);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05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Parsing/Serializing using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800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XmlParser xml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XmlParser();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)xml.parse(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		FileInputStream(“observation.xm</a:t>
            </a:r>
            <a:r>
              <a:rPr lang="en-US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l"));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obs.setStatusSimple(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newValue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newValue.setValueSimple(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BigDecimal(40));   newValue.setUnitsSimple(</a:t>
            </a:r>
            <a:r>
              <a:rPr lang="nl-NL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obs.setValue( newValue 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ByteArrayOutputStream bos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ByteArrayOutputStream();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JsonComposer comp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JsonComposer();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comp.compose(bos, obs,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 = bos.toString(</a:t>
            </a:r>
            <a:r>
              <a:rPr lang="nl-NL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"UTF8"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2761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FHIR Client in C#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client = </a:t>
            </a:r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FhirClient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"http://fhir.com/svc/fhir"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nl-NL" sz="24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pat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Entry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client.Read&lt;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pat = patEntry.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Resource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sz="24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restId 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patEntry.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sz="24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tags 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patEntry.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Tags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sz="24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pat.Name.Add(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HumanName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.ForFamily(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"Kramer"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.WithGiven(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"Ewout"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nl-NL" sz="24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client.Update&lt;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&gt;(patEntry);</a:t>
            </a:r>
            <a:endParaRPr lang="nl-NL" sz="2400" noProof="1"/>
          </a:p>
        </p:txBody>
      </p:sp>
    </p:spTree>
    <p:extLst>
      <p:ext uri="{BB962C8B-B14F-4D97-AF65-F5344CB8AC3E}">
        <p14:creationId xmlns:p14="http://schemas.microsoft.com/office/powerpoint/2010/main" val="43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 Client in Java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noProof="1" smtClean="0"/>
              <a:t>FHIRClient client = </a:t>
            </a:r>
            <a:r>
              <a:rPr lang="nl-NL" sz="2400" b="1" noProof="1" smtClean="0"/>
              <a:t>new FHIRSimpleClient();</a:t>
            </a:r>
          </a:p>
          <a:p>
            <a:r>
              <a:rPr lang="nl-NL" sz="2400" noProof="1" smtClean="0"/>
              <a:t>client.initialize("http://spark.furore.com/fhir");</a:t>
            </a:r>
          </a:p>
          <a:p>
            <a:endParaRPr lang="nl-NL" sz="2400" noProof="1" smtClean="0"/>
          </a:p>
          <a:p>
            <a:r>
              <a:rPr lang="nl-NL" sz="2400" noProof="1" smtClean="0"/>
              <a:t>AtomEntry&lt;Patient&gt; pe = client.read(Patient.</a:t>
            </a:r>
            <a:r>
              <a:rPr lang="nl-NL" sz="2400" b="1" noProof="1" smtClean="0"/>
              <a:t>class, "1");</a:t>
            </a:r>
          </a:p>
          <a:p>
            <a:r>
              <a:rPr lang="nl-NL" sz="2400" noProof="1" smtClean="0"/>
              <a:t>Patient p = pe.getResource();</a:t>
            </a:r>
          </a:p>
          <a:p>
            <a:endParaRPr lang="nl-NL" sz="2400" noProof="1" smtClean="0"/>
          </a:p>
          <a:p>
            <a:r>
              <a:rPr lang="nl-NL" sz="2400" noProof="1" smtClean="0"/>
              <a:t>HumanName hn = </a:t>
            </a:r>
            <a:r>
              <a:rPr lang="nl-NL" sz="2400" b="1" noProof="1" smtClean="0"/>
              <a:t>new HumanName();</a:t>
            </a:r>
          </a:p>
          <a:p>
            <a:r>
              <a:rPr lang="nl-NL" sz="2400" noProof="1" smtClean="0"/>
              <a:t>hn.getFamily().add(Factory.</a:t>
            </a:r>
            <a:r>
              <a:rPr lang="nl-NL" sz="2400" i="1" noProof="1" smtClean="0"/>
              <a:t>newString_("Kramer"));</a:t>
            </a:r>
          </a:p>
          <a:p>
            <a:r>
              <a:rPr lang="nl-NL" sz="2400" noProof="1" smtClean="0"/>
              <a:t>hn.getGiven().add(Factory.</a:t>
            </a:r>
            <a:r>
              <a:rPr lang="nl-NL" sz="2400" i="1" noProof="1" smtClean="0"/>
              <a:t>newString_("Ewout"));</a:t>
            </a:r>
          </a:p>
          <a:p>
            <a:r>
              <a:rPr lang="nl-NL" sz="2400" noProof="1" smtClean="0"/>
              <a:t>p.getName().add(hn);</a:t>
            </a:r>
          </a:p>
          <a:p>
            <a:endParaRPr lang="nl-NL" sz="2400" noProof="1" smtClean="0"/>
          </a:p>
          <a:p>
            <a:r>
              <a:rPr lang="nl-NL" sz="2400" noProof="1" smtClean="0"/>
              <a:t>client.update(Patient.</a:t>
            </a:r>
            <a:r>
              <a:rPr lang="nl-NL" sz="2400" b="1" noProof="1" smtClean="0"/>
              <a:t>class, p, "1");</a:t>
            </a:r>
            <a:endParaRPr lang="nl-NL" sz="2400" noProof="1"/>
          </a:p>
        </p:txBody>
      </p:sp>
    </p:spTree>
    <p:extLst>
      <p:ext uri="{BB962C8B-B14F-4D97-AF65-F5344CB8AC3E}">
        <p14:creationId xmlns:p14="http://schemas.microsoft.com/office/powerpoint/2010/main" val="28474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Communicating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</a:t>
            </a:r>
            <a:r>
              <a:rPr lang="en-US" sz="2800" dirty="0"/>
              <a:t>need to communicate </a:t>
            </a:r>
            <a:r>
              <a:rPr lang="en-US" sz="2800" dirty="0" smtClean="0"/>
              <a:t>lists of Resources</a:t>
            </a:r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result</a:t>
            </a:r>
          </a:p>
          <a:p>
            <a:pPr lvl="1"/>
            <a:r>
              <a:rPr lang="en-US" sz="2400" dirty="0"/>
              <a:t>History</a:t>
            </a:r>
          </a:p>
          <a:p>
            <a:pPr lvl="1"/>
            <a:r>
              <a:rPr lang="en-US" sz="2400" dirty="0"/>
              <a:t>Documents or messages</a:t>
            </a:r>
          </a:p>
          <a:p>
            <a:pPr lvl="1"/>
            <a:r>
              <a:rPr lang="en-US" sz="2400" dirty="0"/>
              <a:t>Multiple-resource inserts (“batches”)</a:t>
            </a:r>
          </a:p>
          <a:p>
            <a:r>
              <a:rPr lang="nl-NL" sz="2800" dirty="0" smtClean="0"/>
              <a:t>So, we need a way to represent lists, </a:t>
            </a:r>
            <a:r>
              <a:rPr lang="nl-NL" sz="2800" b="1" dirty="0" smtClean="0"/>
              <a:t>and a place to put our metadata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04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19400" y="2743200"/>
            <a:ext cx="3494048" cy="2667000"/>
            <a:chOff x="1981200" y="2438400"/>
            <a:chExt cx="3494048" cy="2667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81200" y="2438400"/>
              <a:ext cx="3494048" cy="26670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Resource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44590" y="2545266"/>
              <a:ext cx="168197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Narrative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44590" y="3395546"/>
              <a:ext cx="1681975" cy="1486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Elements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773718" y="3954268"/>
              <a:ext cx="14041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55542" y="3850887"/>
              <a:ext cx="14403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grpSp>
        <p:nvGrpSpPr>
          <p:cNvPr id="3" name="Group 2"/>
          <p:cNvGrpSpPr/>
          <p:nvPr/>
        </p:nvGrpSpPr>
        <p:grpSpPr>
          <a:xfrm>
            <a:off x="-345456" y="1282702"/>
            <a:ext cx="8398197" cy="5270498"/>
            <a:chOff x="-345456" y="1282702"/>
            <a:chExt cx="8398197" cy="5270498"/>
          </a:xfrm>
        </p:grpSpPr>
        <p:pic>
          <p:nvPicPr>
            <p:cNvPr id="20" name="Content Placeholder 26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E074"/>
                </a:clrFrom>
                <a:clrTo>
                  <a:srgbClr val="FFE07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83"/>
            <a:stretch/>
          </p:blipFill>
          <p:spPr bwMode="auto">
            <a:xfrm>
              <a:off x="228601" y="1282702"/>
              <a:ext cx="7824140" cy="5248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ounded Rectangle 20"/>
            <p:cNvSpPr/>
            <p:nvPr/>
          </p:nvSpPr>
          <p:spPr bwMode="auto">
            <a:xfrm>
              <a:off x="-345456" y="1282702"/>
              <a:ext cx="8384556" cy="52704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10"/>
            <p:cNvSpPr/>
            <p:nvPr/>
          </p:nvSpPr>
          <p:spPr bwMode="auto">
            <a:xfrm>
              <a:off x="2133600" y="2219730"/>
              <a:ext cx="4179848" cy="319047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Bundle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600" y="1752600"/>
              <a:ext cx="2202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Metadata</a:t>
              </a:r>
              <a:endParaRPr lang="nl-NL" dirty="0"/>
            </a:p>
          </p:txBody>
        </p:sp>
      </p:grpSp>
      <p:pic>
        <p:nvPicPr>
          <p:cNvPr id="16" name="Content Placeholder 2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3878" l="2715" r="95023">
                        <a14:foregroundMark x1="40271" y1="2721" x2="40271" y2="2721"/>
                        <a14:foregroundMark x1="95023" y1="46259" x2="95023" y2="46259"/>
                        <a14:foregroundMark x1="62896" y1="88435" x2="62896" y2="88435"/>
                        <a14:foregroundMark x1="41176" y1="93878" x2="41176" y2="93878"/>
                        <a14:foregroundMark x1="2715" y1="45578" x2="2715" y2="45578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 bwMode="auto">
          <a:xfrm>
            <a:off x="3810000" y="2438400"/>
            <a:ext cx="2466761" cy="153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0"/>
          <p:cNvSpPr/>
          <p:nvPr/>
        </p:nvSpPr>
        <p:spPr bwMode="auto">
          <a:xfrm>
            <a:off x="4412636" y="2666184"/>
            <a:ext cx="1315447" cy="1004078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Content Placeholder 2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3878" l="2715" r="95023">
                        <a14:foregroundMark x1="40271" y1="2721" x2="40271" y2="2721"/>
                        <a14:foregroundMark x1="95023" y1="46259" x2="95023" y2="46259"/>
                        <a14:foregroundMark x1="62896" y1="88435" x2="62896" y2="88435"/>
                        <a14:foregroundMark x1="41176" y1="93878" x2="41176" y2="93878"/>
                        <a14:foregroundMark x1="2715" y1="45578" x2="2715" y2="45578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 bwMode="auto">
          <a:xfrm>
            <a:off x="3837605" y="3718462"/>
            <a:ext cx="2466761" cy="153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0"/>
          <p:cNvSpPr/>
          <p:nvPr/>
        </p:nvSpPr>
        <p:spPr bwMode="auto">
          <a:xfrm>
            <a:off x="4440241" y="3946246"/>
            <a:ext cx="1315447" cy="1004078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332657"/>
            <a:ext cx="6495256" cy="1152128"/>
          </a:xfrm>
        </p:spPr>
        <p:txBody>
          <a:bodyPr/>
          <a:lstStyle/>
          <a:p>
            <a:r>
              <a:rPr lang="en-CA" dirty="0" smtClean="0"/>
              <a:t>Bundles of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2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/>
      <p:bldP spid="17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00" y="2483327"/>
            <a:ext cx="2362200" cy="3536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14400" y="6304235"/>
            <a:ext cx="720080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651217"/>
            <a:ext cx="2362200" cy="133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712060" y="1981200"/>
            <a:ext cx="306034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1981200"/>
            <a:ext cx="2514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2108" y="2057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Bundle Resource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057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 (in Bundle format – DSTU2)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752600"/>
            <a:ext cx="7315200" cy="466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It’s a release/publication status</a:t>
            </a:r>
          </a:p>
          <a:p>
            <a:pPr lvl="1"/>
            <a:r>
              <a:rPr lang="en-US" sz="2400" dirty="0" smtClean="0"/>
              <a:t>Draft Standard For Trial Use</a:t>
            </a:r>
            <a:endParaRPr lang="en-US" sz="2400" dirty="0"/>
          </a:p>
          <a:p>
            <a:r>
              <a:rPr lang="en-US" sz="2800" dirty="0" smtClean="0"/>
              <a:t>Current version is DSTU2</a:t>
            </a:r>
          </a:p>
          <a:p>
            <a:pPr lvl="1"/>
            <a:r>
              <a:rPr lang="en-US" sz="2400" dirty="0" smtClean="0"/>
              <a:t>Also called v1.0.1, </a:t>
            </a:r>
            <a:r>
              <a:rPr lang="en-US" sz="2400" b="1" dirty="0" smtClean="0"/>
              <a:t>Sept 2016</a:t>
            </a:r>
          </a:p>
          <a:p>
            <a:pPr lvl="1"/>
            <a:r>
              <a:rPr lang="en-US" sz="2400" dirty="0" smtClean="0"/>
              <a:t>This course is based on DSTU2</a:t>
            </a:r>
          </a:p>
          <a:p>
            <a:r>
              <a:rPr lang="en-US" sz="2800" dirty="0" smtClean="0"/>
              <a:t>Next version (unfinished) is DSTU2.1</a:t>
            </a:r>
          </a:p>
          <a:p>
            <a:pPr lvl="1"/>
            <a:r>
              <a:rPr lang="en-US" sz="2400" dirty="0" smtClean="0"/>
              <a:t>May 2016 ballot</a:t>
            </a:r>
          </a:p>
          <a:p>
            <a:pPr lvl="1"/>
            <a:r>
              <a:rPr lang="en-US" sz="2400" dirty="0" smtClean="0"/>
              <a:t>Publication TBD</a:t>
            </a:r>
          </a:p>
          <a:p>
            <a:r>
              <a:rPr lang="en-US" sz="2800" dirty="0" smtClean="0"/>
              <a:t>So will this be all changed by DSTU2.1</a:t>
            </a:r>
          </a:p>
          <a:p>
            <a:pPr lvl="1"/>
            <a:r>
              <a:rPr lang="en-US" sz="2400" dirty="0" smtClean="0"/>
              <a:t>Not really…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152400" y="1741714"/>
            <a:ext cx="8915400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248080" y="1705335"/>
            <a:ext cx="8667319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2994999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3456110" y="2812918"/>
            <a:ext cx="50369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&lt;id value="4705149-patient"/&gt;</a:t>
            </a:r>
            <a:br>
              <a:rPr lang="en-US" sz="1600" dirty="0"/>
            </a:br>
            <a:r>
              <a:rPr lang="en-US" sz="1600" dirty="0"/>
              <a:t>    &lt;meta&gt;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versionId</a:t>
            </a:r>
            <a:r>
              <a:rPr lang="en-US" sz="1600" dirty="0"/>
              <a:t> value="4"/&gt;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lastUpdated</a:t>
            </a:r>
            <a:r>
              <a:rPr lang="en-US" sz="1600" dirty="0"/>
              <a:t> value</a:t>
            </a:r>
            <a:r>
              <a:rPr lang="en-US" sz="1600" dirty="0" smtClean="0"/>
              <a:t>="2016-08-10T16:18:46Z"/&gt;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&lt;</a:t>
            </a:r>
            <a:r>
              <a:rPr lang="en-US" sz="1600" dirty="0"/>
              <a:t>profile="http://hl7.org/fhir/</a:t>
            </a:r>
            <a:r>
              <a:rPr lang="en-US" sz="1600" dirty="0" err="1"/>
              <a:t>daf</a:t>
            </a:r>
            <a:r>
              <a:rPr lang="en-US" sz="1600" dirty="0"/>
              <a:t>/"/&gt;</a:t>
            </a:r>
            <a:br>
              <a:rPr lang="en-US" sz="1600" dirty="0"/>
            </a:br>
            <a:r>
              <a:rPr lang="en-US" sz="1600" dirty="0"/>
              <a:t>    &lt;/meta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…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455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0567"/>
            <a:ext cx="6793053" cy="431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Entry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267202" y="2037718"/>
            <a:ext cx="2133598" cy="3244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2135" y="178288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511988" y="2638769"/>
            <a:ext cx="965012" cy="1306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63592" y="24678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33926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2819400" y="3577302"/>
            <a:ext cx="3657600" cy="100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9" y="2209800"/>
            <a:ext cx="8379341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versions of entries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143000" y="3048000"/>
            <a:ext cx="3810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876300" y="4610100"/>
            <a:ext cx="388067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510" y="3695700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7772400" y="36195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7772400" y="54102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Bundle -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8353747" cy="3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hides the processing of bundle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Bundle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Bundle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Title = </a:t>
            </a:r>
            <a:r>
              <a:rPr lang="nl-NL" sz="18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"Demo bundle"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8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result.Entries.Add(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ResourceEntry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</a:t>
            </a:r>
          </a:p>
          <a:p>
            <a:pPr marL="0" indent="0">
              <a:buNone/>
            </a:pP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LastUpdated=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DateTimeOffset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.Now, Content = 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});</a:t>
            </a:r>
          </a:p>
          <a:p>
            <a:pPr marL="0" indent="0">
              <a:buNone/>
            </a:pP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result.Entries.Add(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DeletedEntry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Id = </a:t>
            </a:r>
            <a:r>
              <a:rPr lang="en-US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"http://..."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When = </a:t>
            </a:r>
            <a:r>
              <a:rPr lang="en-US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 });</a:t>
            </a:r>
          </a:p>
          <a:p>
            <a:pPr marL="0" indent="0">
              <a:buNone/>
            </a:pPr>
            <a:endParaRPr lang="nl-NL" sz="18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bundleXml =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.SerializeBundleToXml(result);</a:t>
            </a:r>
            <a:endParaRPr lang="en-US" sz="1800" noProof="1" smtClean="0">
              <a:solidFill>
                <a:srgbClr val="2B91A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179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Keeping in sync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u="sng" dirty="0"/>
              <a:t>all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server.org/fhir/_history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all patient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server.org/fhir/Patient/_history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specific patient</a:t>
            </a:r>
            <a:r>
              <a:rPr lang="en-US" dirty="0"/>
              <a:t> on </a:t>
            </a:r>
            <a:r>
              <a:rPr lang="en-US" dirty="0" smtClean="0"/>
              <a:t>server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685800"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http://server.org/fhir/Patient/1/_history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dirty="0"/>
              <a:t>history of all </a:t>
            </a:r>
            <a:r>
              <a:rPr lang="en-US" dirty="0" smtClean="0"/>
              <a:t>changes: updates </a:t>
            </a:r>
            <a:r>
              <a:rPr lang="en-US" dirty="0"/>
              <a:t>and </a:t>
            </a:r>
            <a:r>
              <a:rPr lang="en-US" dirty="0" smtClean="0"/>
              <a:t>deletions, ordered by newest first</a:t>
            </a:r>
          </a:p>
          <a:p>
            <a:r>
              <a:rPr lang="en-US" dirty="0" smtClean="0"/>
              <a:t>Limit with _since and _count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5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the last REST operation (for now):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“</a:t>
            </a:r>
            <a:r>
              <a:rPr lang="nl-NL" dirty="0" err="1" smtClean="0"/>
              <a:t>all</a:t>
            </a:r>
            <a:r>
              <a:rPr lang="nl-NL" dirty="0" smtClean="0"/>
              <a:t>” </a:t>
            </a:r>
            <a:r>
              <a:rPr lang="nl-NL" dirty="0" err="1" smtClean="0"/>
              <a:t>patients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server.org/fhir/Patient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Always returns a paged feed</a:t>
            </a:r>
          </a:p>
          <a:p>
            <a:endParaRPr lang="en-US" sz="2400" dirty="0"/>
          </a:p>
          <a:p>
            <a:r>
              <a:rPr lang="en-US" sz="2400" dirty="0" smtClean="0"/>
              <a:t>Use _count to indicate number of results per page</a:t>
            </a:r>
          </a:p>
          <a:p>
            <a:endParaRPr lang="en-US" sz="2400" dirty="0"/>
          </a:p>
          <a:p>
            <a:r>
              <a:rPr lang="en-US" sz="2400" dirty="0"/>
              <a:t>Special case of the “real” search operation:</a:t>
            </a:r>
            <a:br>
              <a:rPr lang="en-US" sz="2400" dirty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://server.org/fhir/Patient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/_search?name=eve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http://server.org/fhir/Patient?name=eve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996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87" y="3390394"/>
            <a:ext cx="8063454" cy="27335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(patient)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620949" y="1524000"/>
            <a:ext cx="78486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operations, so </a:t>
            </a:r>
            <a:r>
              <a:rPr lang="en-US" sz="3100" b="1" dirty="0" smtClean="0">
                <a:latin typeface="+mn-lt"/>
              </a:rPr>
              <a:t>not every element can be searched!</a:t>
            </a:r>
            <a:r>
              <a:rPr lang="en-US" sz="3100" dirty="0" smtClean="0">
                <a:latin typeface="+mn-lt"/>
              </a:rPr>
              <a:t>:</a:t>
            </a:r>
            <a:endParaRPr lang="nl-NL" sz="31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90475" y="3886200"/>
            <a:ext cx="1752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Our last search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used this one</a:t>
            </a: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795175" y="4419600"/>
            <a:ext cx="4953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201849" y="5067300"/>
            <a:ext cx="7088626" cy="457200"/>
          </a:xfrm>
          <a:prstGeom prst="rect">
            <a:avLst/>
          </a:prstGeom>
          <a:solidFill>
            <a:schemeClr val="accent1"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multiple parameters finds resources matching all 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</a:p>
          <a:p>
            <a:r>
              <a:rPr lang="en-US" dirty="0" smtClean="0"/>
              <a:t>Parameters may list multiple values </a:t>
            </a:r>
            <a:r>
              <a:rPr lang="en-US" dirty="0" smtClean="0">
                <a:sym typeface="Wingdings"/>
              </a:rPr>
              <a:t> “OR”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/Patient/search?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  &amp;language=NL,FR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52128"/>
          </a:xfrm>
        </p:spPr>
        <p:txBody>
          <a:bodyPr/>
          <a:lstStyle/>
          <a:p>
            <a:r>
              <a:rPr lang="en-US" dirty="0" smtClean="0"/>
              <a:t>DSTU1 to DSTU2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Principles unchanged</a:t>
            </a:r>
          </a:p>
          <a:p>
            <a:r>
              <a:rPr lang="en-US" sz="2900" dirty="0" smtClean="0"/>
              <a:t>Mostly backwards compatible (non breaking)</a:t>
            </a:r>
          </a:p>
          <a:p>
            <a:r>
              <a:rPr lang="en-US" sz="2900" dirty="0" smtClean="0"/>
              <a:t>LOTS of additions (that are beyond the core parts in scope of this course)</a:t>
            </a:r>
          </a:p>
          <a:p>
            <a:pPr lvl="1"/>
            <a:r>
              <a:rPr lang="en-US" sz="2200" dirty="0" smtClean="0"/>
              <a:t>40+ new resources (think classes), some split, some combined, new attributes in existing </a:t>
            </a:r>
            <a:r>
              <a:rPr lang="en-US" sz="2200" dirty="0"/>
              <a:t>resources </a:t>
            </a:r>
            <a:endParaRPr lang="en-US" sz="2200" dirty="0" smtClean="0"/>
          </a:p>
          <a:p>
            <a:pPr lvl="1"/>
            <a:r>
              <a:rPr lang="en-US" sz="2200" dirty="0" smtClean="0"/>
              <a:t>New operations (e.g. added merge patient, subscriptions to replace polling)</a:t>
            </a:r>
          </a:p>
          <a:p>
            <a:pPr lvl="1"/>
            <a:r>
              <a:rPr lang="en-GB" sz="2200" dirty="0"/>
              <a:t>Renamed a few things (e.g. zip to </a:t>
            </a:r>
            <a:r>
              <a:rPr lang="en-GB" sz="2200" dirty="0" err="1"/>
              <a:t>postalCode</a:t>
            </a:r>
            <a:r>
              <a:rPr lang="en-GB" sz="2200" dirty="0"/>
              <a:t>), swapped </a:t>
            </a:r>
            <a:br>
              <a:rPr lang="en-GB" sz="2200" dirty="0"/>
            </a:br>
            <a:r>
              <a:rPr lang="en-GB" sz="2200" dirty="0" smtClean="0"/>
              <a:t>an </a:t>
            </a:r>
            <a:r>
              <a:rPr lang="en-GB" sz="2200" dirty="0"/>
              <a:t>XML </a:t>
            </a:r>
            <a:r>
              <a:rPr lang="en-GB" sz="2200" dirty="0" smtClean="0"/>
              <a:t>attribute </a:t>
            </a:r>
            <a:r>
              <a:rPr lang="en-GB" sz="2200" dirty="0"/>
              <a:t>to be an </a:t>
            </a:r>
            <a:r>
              <a:rPr lang="en-GB" sz="2200" dirty="0" smtClean="0"/>
              <a:t>element (id), and…</a:t>
            </a:r>
          </a:p>
        </p:txBody>
      </p:sp>
    </p:spTree>
    <p:extLst>
      <p:ext uri="{BB962C8B-B14F-4D97-AF65-F5344CB8AC3E}">
        <p14:creationId xmlns:p14="http://schemas.microsoft.com/office/powerpoint/2010/main" val="27658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9" y="3139247"/>
            <a:ext cx="8063454" cy="27335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(Patient)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620949" y="1828800"/>
            <a:ext cx="7848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latin typeface="+mn-lt"/>
              </a:rPr>
              <a:t>Each search parameter has a ‘type’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057400" y="4724400"/>
            <a:ext cx="2667002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454524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3020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I get it…or not?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          406 hits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server.org/fhir/Patient?gender=M  234 hits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server.org/fhir/Patient?gender=F  167 hits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Total: 234 + 167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038600"/>
            <a:ext cx="8001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          406 hits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server.org/fhir/Patient?gender=M  234 hits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server.org/fhir/Patient?gender=F  167 hits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server.org/fhir/Patient?gender:missing=true 5 hits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Total: 234 + 167 + 5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406</a:t>
            </a:r>
          </a:p>
        </p:txBody>
      </p:sp>
    </p:spTree>
    <p:extLst>
      <p:ext uri="{BB962C8B-B14F-4D97-AF65-F5344CB8AC3E}">
        <p14:creationId xmlns:p14="http://schemas.microsoft.com/office/powerpoint/2010/main" val="87173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has a search for “name”.</a:t>
            </a:r>
          </a:p>
          <a:p>
            <a:r>
              <a:rPr lang="en-US" dirty="0" smtClean="0"/>
              <a:t>Observation has a search for “subject” (the id of the Patient, Group or Device)</a:t>
            </a:r>
          </a:p>
          <a:p>
            <a:r>
              <a:rPr lang="en-US" dirty="0" smtClean="0"/>
              <a:t>How do I find Observations for a patient, searching using his name?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(as a client) don’t need to do separate operations, just one: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http://server.com/fhir/Observation?patient</a:t>
            </a:r>
            <a:br>
              <a:rPr lang="nl-NL" sz="24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.name=jones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85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Say we do:</a:t>
            </a:r>
          </a:p>
          <a:p>
            <a:pPr lvl="1"/>
            <a:r>
              <a:rPr lang="nl-NL" dirty="0" smtClean="0"/>
              <a:t>http://fhir.com/fhir/Observation?date=2014-01-20</a:t>
            </a:r>
          </a:p>
          <a:p>
            <a:pPr lvl="1"/>
            <a:r>
              <a:rPr lang="en-US" dirty="0" smtClean="0"/>
              <a:t>We get back: a Bundle with 0..* “Observations”</a:t>
            </a:r>
          </a:p>
          <a:p>
            <a:r>
              <a:rPr lang="en-US" dirty="0" smtClean="0"/>
              <a:t>Now, usually, wouldn’t we want the Patient information too?  =&gt; Need to do “N” queries for the Observation’s “subject”</a:t>
            </a:r>
          </a:p>
          <a:p>
            <a:r>
              <a:rPr lang="en-US" dirty="0" smtClean="0"/>
              <a:t>Quicker:</a:t>
            </a:r>
          </a:p>
          <a:p>
            <a:pPr marL="400050" lvl="1" indent="0">
              <a:buNone/>
            </a:pPr>
            <a:r>
              <a:rPr lang="en-US" b="1" dirty="0" smtClean="0"/>
              <a:t>	?_include=</a:t>
            </a:r>
            <a:r>
              <a:rPr lang="en-US" b="1" dirty="0" err="1" smtClean="0"/>
              <a:t>Observation:patient</a:t>
            </a:r>
            <a:endParaRPr lang="en-US" b="1" dirty="0" smtClean="0"/>
          </a:p>
          <a:p>
            <a:pPr marL="800100" lvl="2" indent="0">
              <a:buNone/>
            </a:pPr>
            <a:r>
              <a:rPr lang="en-US" dirty="0" smtClean="0"/>
              <a:t>Returns both Observations + Patients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022024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82008" y="2277303"/>
            <a:ext cx="1738064" cy="2975900"/>
            <a:chOff x="3482008" y="1707977"/>
            <a:chExt cx="1738064" cy="2231925"/>
          </a:xfrm>
        </p:grpSpPr>
        <p:sp>
          <p:nvSpPr>
            <p:cNvPr id="15" name="Can 14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FHIR</a:t>
              </a:r>
            </a:p>
            <a:p>
              <a:pPr algn="ctr"/>
              <a:r>
                <a:rPr lang="en-US" dirty="0" smtClean="0"/>
                <a:t>Repository</a:t>
              </a:r>
              <a:endParaRPr lang="nl-NL" dirty="0"/>
            </a:p>
          </p:txBody>
        </p:sp>
        <p:pic>
          <p:nvPicPr>
            <p:cNvPr id="2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24794" y="609600"/>
            <a:ext cx="73448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Regardless of </a:t>
            </a:r>
            <a:r>
              <a:rPr lang="en-US" sz="2600" b="1" dirty="0" smtClean="0"/>
              <a:t>paradigm</a:t>
            </a:r>
            <a:endParaRPr lang="en-US" sz="2600" dirty="0"/>
          </a:p>
          <a:p>
            <a:r>
              <a:rPr lang="en-US" sz="2600" dirty="0"/>
              <a:t>	</a:t>
            </a:r>
            <a:r>
              <a:rPr lang="en-US" sz="2600" dirty="0" smtClean="0"/>
              <a:t>the </a:t>
            </a:r>
            <a:r>
              <a:rPr lang="en-US" sz="2600" dirty="0"/>
              <a:t>content </a:t>
            </a:r>
            <a:r>
              <a:rPr lang="en-US" sz="2600" b="1" dirty="0"/>
              <a:t>is the same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496" y="1892829"/>
            <a:ext cx="4310033" cy="2775800"/>
            <a:chOff x="35496" y="1419622"/>
            <a:chExt cx="431003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3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73565" y="2346368"/>
                <a:ext cx="1479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Lab System</a:t>
                </a:r>
                <a:endParaRPr lang="nl-NL" b="1" dirty="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67544" y="1419622"/>
              <a:ext cx="387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Receive a lab result in a </a:t>
              </a:r>
              <a:r>
                <a:rPr lang="en-US" dirty="0" smtClean="0"/>
                <a:t>message…</a:t>
              </a:r>
              <a:endParaRPr lang="nl-NL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331640" y="1867332"/>
              <a:ext cx="2456950" cy="1390218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FHIR </a:t>
              </a:r>
              <a:r>
                <a:rPr lang="en-US" dirty="0" smtClean="0"/>
                <a:t>Message</a:t>
              </a:r>
              <a:endParaRPr lang="en-US" dirty="0"/>
            </a:p>
          </p:txBody>
        </p:sp>
        <p:pic>
          <p:nvPicPr>
            <p:cNvPr id="3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63810" y="2297846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70870" y="23247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173729" y="2648526"/>
            <a:ext cx="5894071" cy="3461491"/>
            <a:chOff x="3173728" y="1986394"/>
            <a:chExt cx="5894071" cy="2596119"/>
          </a:xfrm>
        </p:grpSpPr>
        <p:pic>
          <p:nvPicPr>
            <p:cNvPr id="8" name="Picture 7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ight Arrow 33"/>
            <p:cNvSpPr/>
            <p:nvPr/>
          </p:nvSpPr>
          <p:spPr>
            <a:xfrm>
              <a:off x="5220071" y="1986394"/>
              <a:ext cx="2549538" cy="1615534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FHIR </a:t>
              </a:r>
              <a:r>
                <a:rPr lang="en-US" dirty="0" smtClean="0"/>
                <a:t>Document</a:t>
              </a:r>
              <a:endParaRPr lang="en-US" dirty="0"/>
            </a:p>
          </p:txBody>
        </p:sp>
        <p:pic>
          <p:nvPicPr>
            <p:cNvPr id="3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06895" y="263993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648010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173728" y="4305514"/>
              <a:ext cx="5083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…Package </a:t>
              </a:r>
              <a:r>
                <a:rPr lang="en-US" dirty="0"/>
                <a:t>it in a discharge summary document</a:t>
              </a:r>
              <a:endParaRPr lang="nl-NL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500303"/>
              <a:ext cx="127470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National</a:t>
              </a:r>
            </a:p>
            <a:p>
              <a:r>
                <a:rPr lang="en-US" b="1" dirty="0" smtClean="0"/>
                <a:t>Exchange</a:t>
              </a:r>
              <a:endParaRPr lang="nl-NL" b="1" dirty="0"/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7" y="5144053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own Arrow 20"/>
          <p:cNvSpPr/>
          <p:nvPr/>
        </p:nvSpPr>
        <p:spPr>
          <a:xfrm rot="14554775">
            <a:off x="2503347" y="4676535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REST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5361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77B-874B-4DB7-8057-E4552B93344F}" type="slidenum">
              <a:rPr lang="nl-NL" smtClean="0"/>
              <a:pPr/>
              <a:t>98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752600"/>
            <a:ext cx="8086725" cy="4191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903986"/>
            <a:ext cx="6552728" cy="58174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smtClean="0"/>
              <a:t>The Document resource</a:t>
            </a: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3975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Flowchart: Process 2070"/>
          <p:cNvSpPr/>
          <p:nvPr/>
        </p:nvSpPr>
        <p:spPr>
          <a:xfrm>
            <a:off x="381000" y="381001"/>
            <a:ext cx="8458200" cy="6096000"/>
          </a:xfrm>
          <a:prstGeom prst="flowChartProcess">
            <a:avLst/>
          </a:prstGeom>
          <a:noFill/>
          <a:ln w="41275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FHIR Document</a:t>
            </a:r>
            <a:endParaRPr lang="nl-NL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3813" y="1407830"/>
            <a:ext cx="1800200" cy="578537"/>
          </a:xfrm>
          <a:prstGeom prst="rect">
            <a:avLst/>
          </a:prstGeom>
          <a:solidFill>
            <a:schemeClr val="accent1">
              <a:lumMod val="1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Dr. Bernard</a:t>
            </a:r>
            <a:br>
              <a:rPr lang="en-US" dirty="0" smtClean="0"/>
            </a:br>
            <a:r>
              <a:rPr lang="en-US" sz="900" dirty="0" smtClean="0"/>
              <a:t>Practitioner</a:t>
            </a:r>
            <a:endParaRPr lang="nl-NL" sz="900" dirty="0"/>
          </a:p>
        </p:txBody>
      </p:sp>
      <p:sp>
        <p:nvSpPr>
          <p:cNvPr id="28" name="Rectangle 27"/>
          <p:cNvSpPr/>
          <p:nvPr/>
        </p:nvSpPr>
        <p:spPr>
          <a:xfrm>
            <a:off x="5256076" y="1721185"/>
            <a:ext cx="1800200" cy="578537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Mary</a:t>
            </a:r>
            <a:br>
              <a:rPr lang="en-US" dirty="0" smtClean="0"/>
            </a:br>
            <a:r>
              <a:rPr lang="en-US" sz="900" dirty="0" smtClean="0"/>
              <a:t>Patient</a:t>
            </a:r>
            <a:endParaRPr lang="nl-NL" sz="900" dirty="0"/>
          </a:p>
        </p:txBody>
      </p:sp>
      <p:sp>
        <p:nvSpPr>
          <p:cNvPr id="31" name="Rectangle 30"/>
          <p:cNvSpPr/>
          <p:nvPr/>
        </p:nvSpPr>
        <p:spPr>
          <a:xfrm>
            <a:off x="3761910" y="4962698"/>
            <a:ext cx="1888888" cy="578537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Discharge Meds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sp>
        <p:nvSpPr>
          <p:cNvPr id="38" name="Rectangle 37"/>
          <p:cNvSpPr/>
          <p:nvPr/>
        </p:nvSpPr>
        <p:spPr>
          <a:xfrm>
            <a:off x="3576583" y="3808097"/>
            <a:ext cx="1800200" cy="578537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Vital Signs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grpSp>
        <p:nvGrpSpPr>
          <p:cNvPr id="3" name="Group 2"/>
          <p:cNvGrpSpPr/>
          <p:nvPr/>
        </p:nvGrpSpPr>
        <p:grpSpPr>
          <a:xfrm>
            <a:off x="6444208" y="3330517"/>
            <a:ext cx="1800200" cy="1250612"/>
            <a:chOff x="6444208" y="2497887"/>
            <a:chExt cx="1800200" cy="937959"/>
          </a:xfrm>
        </p:grpSpPr>
        <p:sp>
          <p:nvSpPr>
            <p:cNvPr id="37" name="Rectangle 36"/>
            <p:cNvSpPr/>
            <p:nvPr/>
          </p:nvSpPr>
          <p:spPr>
            <a:xfrm>
              <a:off x="6444208" y="2497887"/>
              <a:ext cx="1800200" cy="43390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Pulse</a:t>
              </a:r>
              <a:br>
                <a:rPr lang="en-US" dirty="0" smtClean="0"/>
              </a:br>
              <a:r>
                <a:rPr lang="en-US" sz="900" dirty="0" smtClean="0"/>
                <a:t>Observation</a:t>
              </a:r>
              <a:endParaRPr lang="nl-NL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44208" y="3001943"/>
              <a:ext cx="1800200" cy="43390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BP</a:t>
              </a:r>
              <a:br>
                <a:rPr lang="en-US" dirty="0" smtClean="0"/>
              </a:br>
              <a:r>
                <a:rPr lang="en-US" sz="900" dirty="0"/>
                <a:t>O</a:t>
              </a:r>
              <a:r>
                <a:rPr lang="en-US" sz="900" dirty="0" smtClean="0"/>
                <a:t>bservation</a:t>
              </a:r>
              <a:endParaRPr lang="nl-NL" sz="9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44208" y="5058709"/>
            <a:ext cx="1800200" cy="1346623"/>
            <a:chOff x="6444208" y="3794031"/>
            <a:chExt cx="1800200" cy="1009967"/>
          </a:xfrm>
        </p:grpSpPr>
        <p:sp>
          <p:nvSpPr>
            <p:cNvPr id="29" name="Rectangle 28"/>
            <p:cNvSpPr/>
            <p:nvPr/>
          </p:nvSpPr>
          <p:spPr>
            <a:xfrm>
              <a:off x="6444208" y="3794031"/>
              <a:ext cx="1800200" cy="433903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Dyclofenac</a:t>
              </a:r>
              <a:br>
                <a:rPr lang="en-US" dirty="0" smtClean="0"/>
              </a:br>
              <a:r>
                <a:rPr lang="en-US" sz="900" dirty="0"/>
                <a:t>M</a:t>
              </a:r>
              <a:r>
                <a:rPr lang="en-US" sz="900" dirty="0" smtClean="0"/>
                <a:t>edicationPrescription</a:t>
              </a:r>
              <a:endParaRPr lang="nl-NL" sz="9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44208" y="4370095"/>
              <a:ext cx="1800200" cy="433903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Tamsulosin</a:t>
              </a:r>
              <a:br>
                <a:rPr lang="en-US" dirty="0" smtClean="0"/>
              </a:br>
              <a:r>
                <a:rPr lang="en-US" sz="900" dirty="0"/>
                <a:t>M</a:t>
              </a:r>
              <a:r>
                <a:rPr lang="en-US" sz="900" dirty="0" smtClean="0"/>
                <a:t>edicationPrescription</a:t>
              </a:r>
              <a:endParaRPr lang="nl-NL" sz="9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267919" y="2669202"/>
            <a:ext cx="1800200" cy="578537"/>
          </a:xfrm>
          <a:prstGeom prst="rect">
            <a:avLst/>
          </a:prstGeom>
          <a:solidFill>
            <a:srgbClr val="C000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Kidney Stones</a:t>
            </a:r>
            <a:br>
              <a:rPr lang="en-US" dirty="0" smtClean="0"/>
            </a:br>
            <a:r>
              <a:rPr lang="en-US" sz="900" dirty="0" smtClean="0"/>
              <a:t>Condition</a:t>
            </a:r>
            <a:endParaRPr lang="nl-NL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1506313"/>
            <a:ext cx="1800200" cy="4704523"/>
            <a:chOff x="467544" y="1129735"/>
            <a:chExt cx="1800200" cy="3528392"/>
          </a:xfrm>
        </p:grpSpPr>
        <p:sp>
          <p:nvSpPr>
            <p:cNvPr id="42" name="Rectangle 41"/>
            <p:cNvSpPr/>
            <p:nvPr/>
          </p:nvSpPr>
          <p:spPr>
            <a:xfrm>
              <a:off x="467544" y="1129735"/>
              <a:ext cx="1800200" cy="3528392"/>
            </a:xfrm>
            <a:prstGeom prst="rect">
              <a:avLst/>
            </a:prstGeom>
            <a:solidFill>
              <a:srgbClr val="00206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Discharge</a:t>
              </a:r>
            </a:p>
            <a:p>
              <a:pPr algn="ctr"/>
              <a:r>
                <a:rPr lang="en-US" dirty="0" smtClean="0"/>
                <a:t>Summary</a:t>
              </a:r>
              <a:br>
                <a:rPr lang="en-US" dirty="0" smtClean="0"/>
              </a:br>
              <a:r>
                <a:rPr lang="en-US" sz="900" dirty="0" smtClean="0"/>
                <a:t>Composition</a:t>
              </a:r>
              <a:endParaRPr lang="nl-NL" sz="900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467544" y="2281863"/>
              <a:ext cx="1800200" cy="54451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Chief Complaint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467544" y="3001943"/>
              <a:ext cx="1800200" cy="54622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467544" y="3722022"/>
              <a:ext cx="1800200" cy="574209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Medications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</p:grpSp>
      <p:cxnSp>
        <p:nvCxnSpPr>
          <p:cNvPr id="46" name="Straight Arrow Connector 45"/>
          <p:cNvCxnSpPr>
            <a:endCxn id="8" idx="1"/>
          </p:cNvCxnSpPr>
          <p:nvPr/>
        </p:nvCxnSpPr>
        <p:spPr>
          <a:xfrm flipV="1">
            <a:off x="2267745" y="1697099"/>
            <a:ext cx="896069" cy="5580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1273572">
            <a:off x="2491508" y="2515846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nl-NL" dirty="0"/>
          </a:p>
        </p:txBody>
      </p:sp>
      <p:sp>
        <p:nvSpPr>
          <p:cNvPr id="48" name="TextBox 47"/>
          <p:cNvSpPr txBox="1"/>
          <p:nvPr/>
        </p:nvSpPr>
        <p:spPr>
          <a:xfrm rot="20198530">
            <a:off x="2213855" y="1903091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nl-NL" dirty="0"/>
          </a:p>
        </p:txBody>
      </p:sp>
      <p:cxnSp>
        <p:nvCxnSpPr>
          <p:cNvPr id="50" name="Straight Arrow Connector 49"/>
          <p:cNvCxnSpPr>
            <a:endCxn id="28" idx="1"/>
          </p:cNvCxnSpPr>
          <p:nvPr/>
        </p:nvCxnSpPr>
        <p:spPr>
          <a:xfrm flipV="1">
            <a:off x="2267744" y="2010454"/>
            <a:ext cx="2988332" cy="65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1" idx="1"/>
          </p:cNvCxnSpPr>
          <p:nvPr/>
        </p:nvCxnSpPr>
        <p:spPr>
          <a:xfrm flipV="1">
            <a:off x="2267745" y="2958471"/>
            <a:ext cx="2000175" cy="447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083512">
            <a:off x="2595527" y="3244955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nl-NL" dirty="0"/>
          </a:p>
        </p:txBody>
      </p:sp>
      <p:cxnSp>
        <p:nvCxnSpPr>
          <p:cNvPr id="56" name="Straight Arrow Connector 55"/>
          <p:cNvCxnSpPr>
            <a:stCxn id="43" idx="3"/>
            <a:endCxn id="38" idx="1"/>
          </p:cNvCxnSpPr>
          <p:nvPr/>
        </p:nvCxnSpPr>
        <p:spPr>
          <a:xfrm flipV="1">
            <a:off x="2267745" y="4097366"/>
            <a:ext cx="1308839" cy="269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1077271">
            <a:off x="2575992" y="4206850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nl-NL" dirty="0"/>
          </a:p>
        </p:txBody>
      </p:sp>
      <p:cxnSp>
        <p:nvCxnSpPr>
          <p:cNvPr id="60" name="Straight Arrow Connector 59"/>
          <p:cNvCxnSpPr>
            <a:endCxn id="31" idx="1"/>
          </p:cNvCxnSpPr>
          <p:nvPr/>
        </p:nvCxnSpPr>
        <p:spPr>
          <a:xfrm flipV="1">
            <a:off x="2267744" y="5251967"/>
            <a:ext cx="1494166" cy="157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331680">
            <a:off x="2466698" y="5285419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nl-NL" dirty="0"/>
          </a:p>
        </p:txBody>
      </p:sp>
      <p:cxnSp>
        <p:nvCxnSpPr>
          <p:cNvPr id="62" name="Straight Arrow Connector 61"/>
          <p:cNvCxnSpPr>
            <a:stCxn id="38" idx="3"/>
            <a:endCxn id="37" idx="1"/>
          </p:cNvCxnSpPr>
          <p:nvPr/>
        </p:nvCxnSpPr>
        <p:spPr>
          <a:xfrm flipV="1">
            <a:off x="5376783" y="3619786"/>
            <a:ext cx="1067425" cy="477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43911" y="3810569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nl-NL" dirty="0"/>
          </a:p>
        </p:txBody>
      </p:sp>
      <p:cxnSp>
        <p:nvCxnSpPr>
          <p:cNvPr id="66" name="Straight Arrow Connector 65"/>
          <p:cNvCxnSpPr>
            <a:stCxn id="38" idx="3"/>
            <a:endCxn id="39" idx="1"/>
          </p:cNvCxnSpPr>
          <p:nvPr/>
        </p:nvCxnSpPr>
        <p:spPr>
          <a:xfrm>
            <a:off x="5376783" y="4097366"/>
            <a:ext cx="1067425" cy="1944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3"/>
            <a:endCxn id="29" idx="1"/>
          </p:cNvCxnSpPr>
          <p:nvPr/>
        </p:nvCxnSpPr>
        <p:spPr>
          <a:xfrm>
            <a:off x="5650798" y="5251967"/>
            <a:ext cx="793410" cy="96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3"/>
            <a:endCxn id="40" idx="1"/>
          </p:cNvCxnSpPr>
          <p:nvPr/>
        </p:nvCxnSpPr>
        <p:spPr>
          <a:xfrm>
            <a:off x="5650798" y="5251967"/>
            <a:ext cx="793410" cy="8640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68145" y="5334351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317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/>
      <p:bldP spid="8" grpId="0" animBg="1"/>
      <p:bldP spid="28" grpId="0" animBg="1"/>
      <p:bldP spid="31" grpId="0" animBg="1"/>
      <p:bldP spid="38" grpId="0" animBg="1"/>
      <p:bldP spid="41" grpId="0" animBg="1"/>
      <p:bldP spid="47" grpId="0"/>
      <p:bldP spid="48" grpId="0"/>
      <p:bldP spid="55" grpId="0"/>
      <p:bldP spid="57" grpId="0"/>
      <p:bldP spid="61" grpId="0"/>
      <p:bldP spid="63" grpId="0"/>
      <p:bldP spid="78" grpId="0"/>
    </p:bld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13066</TotalTime>
  <Words>7789</Words>
  <Application>Microsoft Office PowerPoint</Application>
  <PresentationFormat>On-screen Show (4:3)</PresentationFormat>
  <Paragraphs>1550</Paragraphs>
  <Slides>154</Slides>
  <Notes>91</Notes>
  <HiddenSlides>22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8" baseType="lpstr">
      <vt:lpstr>Arial Unicode MS</vt:lpstr>
      <vt:lpstr>Arial</vt:lpstr>
      <vt:lpstr>Calibri</vt:lpstr>
      <vt:lpstr>Consolas</vt:lpstr>
      <vt:lpstr>Courier New</vt:lpstr>
      <vt:lpstr>Franklin Gothic Book</vt:lpstr>
      <vt:lpstr>Helvetica Neue</vt:lpstr>
      <vt:lpstr>Monaco</vt:lpstr>
      <vt:lpstr>ＭＳ Ｐゴシック</vt:lpstr>
      <vt:lpstr>Times New Roman</vt:lpstr>
      <vt:lpstr>Verdana</vt:lpstr>
      <vt:lpstr>Verdana</vt:lpstr>
      <vt:lpstr>Wingdings</vt:lpstr>
      <vt:lpstr>1_Refined</vt:lpstr>
      <vt:lpstr>Introduction to FHIR for Developers</vt:lpstr>
      <vt:lpstr>This presentation</vt:lpstr>
      <vt:lpstr>Introduction</vt:lpstr>
      <vt:lpstr>Instructor</vt:lpstr>
      <vt:lpstr>Introduce ourselves</vt:lpstr>
      <vt:lpstr>Level Setting</vt:lpstr>
      <vt:lpstr>Contents of this tutorial</vt:lpstr>
      <vt:lpstr>DSTU?</vt:lpstr>
      <vt:lpstr>DSTU1 to DSTU2 changes</vt:lpstr>
      <vt:lpstr>DSTU2 changes</vt:lpstr>
      <vt:lpstr>What perspective?</vt:lpstr>
      <vt:lpstr>Deconstructing FHIR</vt:lpstr>
      <vt:lpstr>Resources (review!)</vt:lpstr>
      <vt:lpstr>Structure of a Resource</vt:lpstr>
      <vt:lpstr>Composition versus reference</vt:lpstr>
      <vt:lpstr>Composition of a Resource</vt:lpstr>
      <vt:lpstr>Composition</vt:lpstr>
      <vt:lpstr>It’s all about combining resources . . .</vt:lpstr>
      <vt:lpstr>PowerPoint Presentation</vt:lpstr>
      <vt:lpstr>Resource Reference</vt:lpstr>
      <vt:lpstr>“Business” identifiers</vt:lpstr>
      <vt:lpstr>A Resource’s identity</vt:lpstr>
      <vt:lpstr>Resource metadata</vt:lpstr>
      <vt:lpstr>The FHIR Elements</vt:lpstr>
      <vt:lpstr>Start at the bottom: Primitives</vt:lpstr>
      <vt:lpstr>Derived primitives</vt:lpstr>
      <vt:lpstr>Derived primitives</vt:lpstr>
      <vt:lpstr>Level up:  Complex Datatypes</vt:lpstr>
      <vt:lpstr>Datatypes</vt:lpstr>
      <vt:lpstr>Coded types</vt:lpstr>
      <vt:lpstr>Coded types</vt:lpstr>
      <vt:lpstr>PowerPoint Presentation</vt:lpstr>
      <vt:lpstr>PowerPoint Presentation</vt:lpstr>
      <vt:lpstr>Value Set </vt:lpstr>
      <vt:lpstr>Level up: resources</vt:lpstr>
      <vt:lpstr>“Choice” properties</vt:lpstr>
      <vt:lpstr>References</vt:lpstr>
      <vt:lpstr>Quick look at extensions</vt:lpstr>
      <vt:lpstr>Extensions</vt:lpstr>
      <vt:lpstr>Extending a multiple birth</vt:lpstr>
      <vt:lpstr>Complex extensions</vt:lpstr>
      <vt:lpstr>Quick look at narrative</vt:lpstr>
      <vt:lpstr>Narrative</vt:lpstr>
      <vt:lpstr>REST service interface</vt:lpstr>
      <vt:lpstr>Paradigms</vt:lpstr>
      <vt:lpstr>REST?</vt:lpstr>
      <vt:lpstr>Possibly distributed…</vt:lpstr>
      <vt:lpstr>“Repository” model of healthcare</vt:lpstr>
      <vt:lpstr>Just a quick GET</vt:lpstr>
      <vt:lpstr>A Resource’s REST identity</vt:lpstr>
      <vt:lpstr>Resource metadata</vt:lpstr>
      <vt:lpstr>Mapping (meta)data to HTTP</vt:lpstr>
      <vt:lpstr>One more look at the header</vt:lpstr>
      <vt:lpstr>For a specific version…</vt:lpstr>
      <vt:lpstr>Support for versions</vt:lpstr>
      <vt:lpstr>REST “representations”</vt:lpstr>
      <vt:lpstr>Question</vt:lpstr>
      <vt:lpstr>Conformance</vt:lpstr>
      <vt:lpstr>REST in the spec</vt:lpstr>
      <vt:lpstr>Mapping to verbs</vt:lpstr>
      <vt:lpstr>To create a resource</vt:lpstr>
      <vt:lpstr>To update a resource</vt:lpstr>
      <vt:lpstr>Using PUT to create</vt:lpstr>
      <vt:lpstr>Version-aware updates</vt:lpstr>
      <vt:lpstr>What’s a ‘deleted’ Resource?</vt:lpstr>
      <vt:lpstr>Version history - deletions</vt:lpstr>
      <vt:lpstr>Version history - revival</vt:lpstr>
      <vt:lpstr>Resources in code</vt:lpstr>
      <vt:lpstr>Reference implementations</vt:lpstr>
      <vt:lpstr>Object Model</vt:lpstr>
      <vt:lpstr>Parsing/Serializing using C#</vt:lpstr>
      <vt:lpstr>Parsing/Serializing using Java</vt:lpstr>
      <vt:lpstr>Using FHIR Client in C#</vt:lpstr>
      <vt:lpstr>Using FHIR Client in Java</vt:lpstr>
      <vt:lpstr>BUNDLES</vt:lpstr>
      <vt:lpstr>Communicating lists</vt:lpstr>
      <vt:lpstr>Bundles of Resources</vt:lpstr>
      <vt:lpstr>PowerPoint Presentation</vt:lpstr>
      <vt:lpstr>An example Bundle (in Bundle format – DSTU2)</vt:lpstr>
      <vt:lpstr>Resource metadata</vt:lpstr>
      <vt:lpstr>Resource Entry</vt:lpstr>
      <vt:lpstr>Multiple versions of entries</vt:lpstr>
      <vt:lpstr>JSON Bundle - Example</vt:lpstr>
      <vt:lpstr>Bundles in C#</vt:lpstr>
      <vt:lpstr>Example: Keeping in sync</vt:lpstr>
      <vt:lpstr>SEARCH FUNCTIONALITY</vt:lpstr>
      <vt:lpstr>Getting “all” patients</vt:lpstr>
      <vt:lpstr>Search (patient)</vt:lpstr>
      <vt:lpstr>Combining parameters</vt:lpstr>
      <vt:lpstr>Search (Patient)</vt:lpstr>
      <vt:lpstr>Ok I get it…or not?</vt:lpstr>
      <vt:lpstr>Chained searches</vt:lpstr>
      <vt:lpstr>2 queries in 1</vt:lpstr>
      <vt:lpstr>More optimizations</vt:lpstr>
      <vt:lpstr>Beyond REST</vt:lpstr>
      <vt:lpstr>Paradigms</vt:lpstr>
      <vt:lpstr>PowerPoint Presentation</vt:lpstr>
      <vt:lpstr>PowerPoint Presentation</vt:lpstr>
      <vt:lpstr>PowerPoint Presentation</vt:lpstr>
      <vt:lpstr>Documents – are bundles</vt:lpstr>
      <vt:lpstr>Bundle as “Document”</vt:lpstr>
      <vt:lpstr>Communicating documents</vt:lpstr>
      <vt:lpstr>PowerPoint Presentation</vt:lpstr>
      <vt:lpstr>MessageHeader Resource</vt:lpstr>
      <vt:lpstr>Messages – are bundles</vt:lpstr>
      <vt:lpstr>Bundle as “Message”</vt:lpstr>
      <vt:lpstr>Sending messages</vt:lpstr>
      <vt:lpstr>PowerPoint Presentation</vt:lpstr>
      <vt:lpstr>The Binary Endpoint</vt:lpstr>
      <vt:lpstr>Useful for Attachments</vt:lpstr>
      <vt:lpstr>INSIDE THE FHIR DISTRIBUTION</vt:lpstr>
      <vt:lpstr>PowerPoint Presentation</vt:lpstr>
      <vt:lpstr>Browsing the site</vt:lpstr>
      <vt:lpstr>The FHIR distribution</vt:lpstr>
      <vt:lpstr>In the FHIR SVN</vt:lpstr>
      <vt:lpstr>The FHIR SVN</vt:lpstr>
      <vt:lpstr>“Source” of FHIR</vt:lpstr>
      <vt:lpstr>Publication process</vt:lpstr>
      <vt:lpstr>Generator writers!</vt:lpstr>
      <vt:lpstr>Profiles and validation</vt:lpstr>
      <vt:lpstr>The need for Profiles</vt:lpstr>
      <vt:lpstr>Constraining cardinality</vt:lpstr>
      <vt:lpstr>Limit value domains</vt:lpstr>
      <vt:lpstr>Data Access Framework</vt:lpstr>
      <vt:lpstr>Tagging a Resource</vt:lpstr>
      <vt:lpstr>Validation</vt:lpstr>
      <vt:lpstr>Validation</vt:lpstr>
      <vt:lpstr>(Distributed) validation</vt:lpstr>
      <vt:lpstr>Operation Outcome</vt:lpstr>
      <vt:lpstr>Building a fhir server</vt:lpstr>
      <vt:lpstr>Some possible uses</vt:lpstr>
      <vt:lpstr>Repository model</vt:lpstr>
      <vt:lpstr>Overview of a server</vt:lpstr>
      <vt:lpstr>From wire to store</vt:lpstr>
      <vt:lpstr>Briefest intro to JSON</vt:lpstr>
      <vt:lpstr>Xml and JSON are different</vt:lpstr>
      <vt:lpstr>Xml and JSON in FHIR</vt:lpstr>
      <vt:lpstr>Xml and JSON in FHIR</vt:lpstr>
      <vt:lpstr>Handling both</vt:lpstr>
      <vt:lpstr>Document-oriented store</vt:lpstr>
      <vt:lpstr>PowerPoint Presentation</vt:lpstr>
      <vt:lpstr>No (sql) transactions</vt:lpstr>
      <vt:lpstr>Batch: needs transactions</vt:lpstr>
      <vt:lpstr>Storing resources</vt:lpstr>
      <vt:lpstr>RDBMS: BLOB + Index</vt:lpstr>
      <vt:lpstr>PowerPoint Presentation</vt:lpstr>
      <vt:lpstr>Predictable search</vt:lpstr>
      <vt:lpstr>Types of parameters</vt:lpstr>
      <vt:lpstr>Partial/combined match</vt:lpstr>
      <vt:lpstr>Prepare your data!</vt:lpstr>
      <vt:lpstr>The end is near…</vt:lpstr>
      <vt:lpstr>Balloting plans</vt:lpstr>
      <vt:lpstr>Next Steps for you</vt:lpstr>
      <vt:lpstr>Thank You - QUESTIONS?</vt:lpstr>
    </vt:vector>
  </TitlesOfParts>
  <Company>Stewardshop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Brett Marquard</cp:lastModifiedBy>
  <cp:revision>726</cp:revision>
  <dcterms:created xsi:type="dcterms:W3CDTF">2008-01-21T06:12:12Z</dcterms:created>
  <dcterms:modified xsi:type="dcterms:W3CDTF">2015-12-31T13:37:06Z</dcterms:modified>
</cp:coreProperties>
</file>