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3" r:id="rId3"/>
    <p:sldId id="314" r:id="rId4"/>
    <p:sldId id="315" r:id="rId5"/>
    <p:sldId id="316" r:id="rId6"/>
    <p:sldId id="365" r:id="rId7"/>
    <p:sldId id="317" r:id="rId8"/>
    <p:sldId id="318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28" r:id="rId17"/>
    <p:sldId id="366" r:id="rId18"/>
    <p:sldId id="367" r:id="rId19"/>
    <p:sldId id="369" r:id="rId20"/>
    <p:sldId id="368" r:id="rId21"/>
    <p:sldId id="371" r:id="rId22"/>
    <p:sldId id="372" r:id="rId23"/>
    <p:sldId id="373" r:id="rId24"/>
    <p:sldId id="374" r:id="rId25"/>
    <p:sldId id="375" r:id="rId26"/>
    <p:sldId id="3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891A7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8" autoAdjust="0"/>
    <p:restoredTop sz="82838" autoAdjust="0"/>
  </p:normalViewPr>
  <p:slideViewPr>
    <p:cSldViewPr>
      <p:cViewPr varScale="1">
        <p:scale>
          <a:sx n="130" d="100"/>
          <a:sy n="130" d="100"/>
        </p:scale>
        <p:origin x="6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2016-02-29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34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2016-02-29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90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2015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hir2.healthintersections.com.au/open/Patien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b="1" i="1" dirty="0"/>
              <a:t>Patient Matching on FHIR</a:t>
            </a:r>
            <a:endParaRPr lang="en-US" sz="48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noProof="0" dirty="0"/>
              <a:t>Grahame Grieve</a:t>
            </a:r>
          </a:p>
          <a:p>
            <a:r>
              <a:rPr lang="en-US" sz="2800" dirty="0"/>
              <a:t>HIMSS Workshop</a:t>
            </a:r>
            <a:endParaRPr lang="en-US" sz="2800" noProof="0" dirty="0"/>
          </a:p>
          <a:p>
            <a:r>
              <a:rPr lang="en-US" sz="2800" dirty="0"/>
              <a:t>Feb 29th</a:t>
            </a:r>
            <a:r>
              <a:rPr lang="en-US" sz="2800" noProof="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a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Ask the server to remove the resource</a:t>
            </a:r>
          </a:p>
          <a:p>
            <a:r>
              <a:rPr lang="en-AU" dirty="0"/>
              <a:t>HTTP Delete to the URL (e.g. </a:t>
            </a:r>
            <a:br>
              <a:rPr lang="en-AU" dirty="0"/>
            </a:br>
            <a:r>
              <a:rPr lang="en-AU" sz="2400" dirty="0"/>
              <a:t>http://fhir2.healthintersections.com.au/open/Patient/glossy</a:t>
            </a:r>
          </a:p>
          <a:p>
            <a:r>
              <a:rPr lang="en-AU" sz="3200" dirty="0"/>
              <a:t>Read / Search (next) fails after this</a:t>
            </a:r>
          </a:p>
          <a:p>
            <a:r>
              <a:rPr lang="en-AU" sz="3200" dirty="0"/>
              <a:t>Many healthcare records cannot be deleted</a:t>
            </a:r>
          </a:p>
          <a:p>
            <a:r>
              <a:rPr lang="en-AU" dirty="0"/>
              <a:t>Server keeps a full version history / audit trail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07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Find all the resources that meet a particular criteria </a:t>
            </a:r>
          </a:p>
          <a:p>
            <a:r>
              <a:rPr lang="en-AU" dirty="0"/>
              <a:t>HTTP GET – on address </a:t>
            </a:r>
            <a:br>
              <a:rPr lang="en-AU" dirty="0"/>
            </a:br>
            <a:r>
              <a:rPr lang="en-AU" sz="2400" dirty="0"/>
              <a:t>http://fhir2.healthintersections.com.au/open/Patient</a:t>
            </a:r>
            <a:endParaRPr lang="en-AU" sz="3200" dirty="0"/>
          </a:p>
          <a:p>
            <a:r>
              <a:rPr lang="en-AU" dirty="0"/>
              <a:t>Search Parameters – different for each resource</a:t>
            </a:r>
          </a:p>
          <a:p>
            <a:r>
              <a:rPr lang="en-AU" dirty="0"/>
              <a:t>Search parameters optional and extensible</a:t>
            </a:r>
          </a:p>
          <a:p>
            <a:r>
              <a:rPr lang="en-AU" dirty="0"/>
              <a:t>Declared in the conformance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889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Dealing with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consensus process at HL7 cannot address business variability</a:t>
            </a:r>
          </a:p>
          <a:p>
            <a:r>
              <a:rPr lang="en-AU" dirty="0"/>
              <a:t>Agreement is always incomplete</a:t>
            </a:r>
          </a:p>
          <a:p>
            <a:r>
              <a:rPr lang="en-AU" dirty="0"/>
              <a:t>Structures:</a:t>
            </a:r>
          </a:p>
          <a:p>
            <a:pPr lvl="1"/>
            <a:r>
              <a:rPr lang="en-AU" dirty="0"/>
              <a:t>Narrative in Resources</a:t>
            </a:r>
          </a:p>
          <a:p>
            <a:pPr lvl="1"/>
            <a:r>
              <a:rPr lang="en-AU" dirty="0"/>
              <a:t>Extensions</a:t>
            </a:r>
          </a:p>
          <a:p>
            <a:pPr lvl="1"/>
            <a:r>
              <a:rPr lang="en-AU" dirty="0"/>
              <a:t>Conformance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68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Narrative in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Every resource includes an XHTML section that describes it </a:t>
            </a:r>
          </a:p>
          <a:p>
            <a:pPr lvl="1"/>
            <a:r>
              <a:rPr lang="en-AU" dirty="0"/>
              <a:t>A few resources are exempt</a:t>
            </a:r>
          </a:p>
          <a:p>
            <a:pPr lvl="1"/>
            <a:r>
              <a:rPr lang="en-AU" dirty="0"/>
              <a:t>It’s not mandatory – but highly recommended</a:t>
            </a:r>
          </a:p>
          <a:p>
            <a:r>
              <a:rPr lang="en-AU" dirty="0"/>
              <a:t>Clinical Safety Fall back (per CDA)</a:t>
            </a:r>
          </a:p>
          <a:p>
            <a:r>
              <a:rPr lang="en-AU" dirty="0"/>
              <a:t>Allows general software to handle/display any resource</a:t>
            </a:r>
          </a:p>
          <a:p>
            <a:r>
              <a:rPr lang="en-AU" dirty="0"/>
              <a:t>Allows information to travel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059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Every resource, element can have ‘extensions’</a:t>
            </a:r>
          </a:p>
          <a:p>
            <a:pPr lvl="1"/>
            <a:r>
              <a:rPr lang="en-AU" dirty="0"/>
              <a:t>URL – reference the definition</a:t>
            </a:r>
          </a:p>
          <a:p>
            <a:pPr lvl="1"/>
            <a:r>
              <a:rPr lang="en-AU" dirty="0"/>
              <a:t>Value</a:t>
            </a:r>
          </a:p>
          <a:p>
            <a:r>
              <a:rPr lang="en-AU" dirty="0"/>
              <a:t>Anyone can add and publish extensions</a:t>
            </a:r>
          </a:p>
          <a:p>
            <a:pPr lvl="1"/>
            <a:r>
              <a:rPr lang="en-AU" dirty="0"/>
              <a:t>Sliding scale of governance</a:t>
            </a:r>
          </a:p>
          <a:p>
            <a:r>
              <a:rPr lang="en-AU" dirty="0"/>
              <a:t>Everyone can read and write all extensions</a:t>
            </a:r>
          </a:p>
          <a:p>
            <a:r>
              <a:rPr lang="en-AU" dirty="0"/>
              <a:t>For handling local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49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844824"/>
            <a:ext cx="8064896" cy="2736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Eye Colour to patient resource:</a:t>
            </a:r>
          </a:p>
          <a:p>
            <a:r>
              <a:rPr lang="en-AU" dirty="0"/>
              <a:t>Need to pick a URL</a:t>
            </a:r>
          </a:p>
          <a:p>
            <a:r>
              <a:rPr lang="en-AU" dirty="0"/>
              <a:t>Need to choose a type</a:t>
            </a:r>
          </a:p>
          <a:p>
            <a:r>
              <a:rPr lang="en-AU" dirty="0"/>
              <a:t>Have to declare and publish the extension (at the URL)</a:t>
            </a:r>
          </a:p>
          <a:p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4509120"/>
            <a:ext cx="8640960" cy="191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b="0" dirty="0">
                <a:latin typeface="Courier New" panose="02070309020205020404" pitchFamily="49" charset="0"/>
              </a:rPr>
              <a:t>&lt;Patient </a:t>
            </a:r>
            <a:r>
              <a:rPr lang="en-AU" sz="2000" b="0" dirty="0" err="1">
                <a:latin typeface="Courier New" panose="02070309020205020404" pitchFamily="49" charset="0"/>
              </a:rPr>
              <a:t>xmlns</a:t>
            </a:r>
            <a:r>
              <a:rPr lang="en-AU" sz="2000" b="0" dirty="0">
                <a:latin typeface="Courier New" panose="02070309020205020404" pitchFamily="49" charset="0"/>
              </a:rPr>
              <a:t>="http://hl7.org/</a:t>
            </a:r>
            <a:r>
              <a:rPr lang="en-AU" sz="2000" b="0" dirty="0" err="1">
                <a:latin typeface="Courier New" panose="02070309020205020404" pitchFamily="49" charset="0"/>
              </a:rPr>
              <a:t>fhir</a:t>
            </a:r>
            <a:r>
              <a:rPr lang="en-AU" sz="2000" b="0" dirty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b="0" dirty="0">
                <a:latin typeface="Courier New" panose="02070309020205020404" pitchFamily="49" charset="0"/>
              </a:rPr>
              <a:t>  &lt;extension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b="0" dirty="0">
                <a:latin typeface="Courier New" panose="02070309020205020404" pitchFamily="49" charset="0"/>
              </a:rPr>
              <a:t>        </a:t>
            </a:r>
            <a:r>
              <a:rPr lang="en-AU" sz="2000" b="0" dirty="0" err="1">
                <a:latin typeface="Courier New" panose="02070309020205020404" pitchFamily="49" charset="0"/>
              </a:rPr>
              <a:t>url</a:t>
            </a:r>
            <a:r>
              <a:rPr lang="en-AU" sz="2000" b="0" dirty="0">
                <a:latin typeface="Courier New" panose="02070309020205020404" pitchFamily="49" charset="0"/>
              </a:rPr>
              <a:t>="http://acme.org/</a:t>
            </a:r>
            <a:r>
              <a:rPr lang="en-AU" sz="2000" b="0" dirty="0" err="1">
                <a:latin typeface="Courier New" panose="02070309020205020404" pitchFamily="49" charset="0"/>
              </a:rPr>
              <a:t>fhir</a:t>
            </a:r>
            <a:r>
              <a:rPr lang="en-AU" sz="2000" b="0" dirty="0">
                <a:latin typeface="Courier New" panose="02070309020205020404" pitchFamily="49" charset="0"/>
              </a:rPr>
              <a:t>/</a:t>
            </a:r>
            <a:r>
              <a:rPr lang="en-AU" sz="2000" b="0" dirty="0" err="1">
                <a:latin typeface="Courier New" panose="02070309020205020404" pitchFamily="49" charset="0"/>
              </a:rPr>
              <a:t>patient#eyecolor</a:t>
            </a:r>
            <a:r>
              <a:rPr lang="en-AU" sz="2000" b="0" dirty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b="0" dirty="0">
                <a:latin typeface="Courier New" panose="02070309020205020404" pitchFamily="49" charset="0"/>
              </a:rPr>
              <a:t>    &lt;</a:t>
            </a:r>
            <a:r>
              <a:rPr lang="en-AU" sz="2000" b="0" dirty="0" err="1">
                <a:latin typeface="Courier New" panose="02070309020205020404" pitchFamily="49" charset="0"/>
              </a:rPr>
              <a:t>valueCode</a:t>
            </a:r>
            <a:r>
              <a:rPr lang="en-AU" sz="2000" b="0" dirty="0">
                <a:latin typeface="Courier New" panose="02070309020205020404" pitchFamily="49" charset="0"/>
              </a:rPr>
              <a:t> value="brown"/&gt;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b="0" dirty="0">
                <a:latin typeface="Courier New" panose="02070309020205020404" pitchFamily="49" charset="0"/>
              </a:rPr>
              <a:t>  &lt;/extension&gt;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b="0" dirty="0">
                <a:latin typeface="Courier New" panose="02070309020205020404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234151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Terminology Use</a:t>
            </a:r>
          </a:p>
          <a:p>
            <a:pPr lvl="1"/>
            <a:r>
              <a:rPr lang="en-AU" dirty="0"/>
              <a:t>Custom Codes, Value Sets, Mappings </a:t>
            </a:r>
          </a:p>
          <a:p>
            <a:r>
              <a:rPr lang="en-AU" dirty="0"/>
              <a:t>Resource Use </a:t>
            </a:r>
          </a:p>
          <a:p>
            <a:pPr lvl="1"/>
            <a:r>
              <a:rPr lang="en-AU" dirty="0"/>
              <a:t>Profiles and Logical Models, Data Dictionaries</a:t>
            </a:r>
          </a:p>
          <a:p>
            <a:r>
              <a:rPr lang="en-AU" dirty="0"/>
              <a:t>Behaviour</a:t>
            </a:r>
          </a:p>
          <a:p>
            <a:pPr lvl="1"/>
            <a:r>
              <a:rPr lang="en-AU" dirty="0"/>
              <a:t>Interaction support, Search Parameters, Operations</a:t>
            </a:r>
          </a:p>
          <a:p>
            <a:r>
              <a:rPr lang="en-AU" dirty="0"/>
              <a:t>Published by Servers, Clients, Projects</a:t>
            </a:r>
          </a:p>
          <a:p>
            <a:pPr lvl="1"/>
            <a:r>
              <a:rPr lang="en-AU" dirty="0"/>
              <a:t>“Implementation Guide”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50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“DAF” – Data Access Framework</a:t>
            </a:r>
          </a:p>
          <a:p>
            <a:r>
              <a:rPr lang="en-AU" dirty="0"/>
              <a:t>“SDC” – Structured Data Capture</a:t>
            </a:r>
          </a:p>
          <a:p>
            <a:r>
              <a:rPr lang="en-AU" dirty="0"/>
              <a:t>“US LAB” – Lab ordering &amp; reporting</a:t>
            </a:r>
          </a:p>
          <a:p>
            <a:r>
              <a:rPr lang="en-AU" dirty="0"/>
              <a:t>Privacy / Consent</a:t>
            </a:r>
          </a:p>
          <a:p>
            <a:r>
              <a:rPr lang="en-AU" dirty="0"/>
              <a:t>Quality / Measure</a:t>
            </a:r>
          </a:p>
          <a:p>
            <a:r>
              <a:rPr lang="en-AU" dirty="0"/>
              <a:t>Argonaut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959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FHIR API is an external surface</a:t>
            </a:r>
          </a:p>
          <a:p>
            <a:r>
              <a:rPr lang="en-AU" dirty="0"/>
              <a:t>Behind the surface is private</a:t>
            </a:r>
          </a:p>
          <a:p>
            <a:r>
              <a:rPr lang="en-AU" dirty="0"/>
              <a:t>Common design options</a:t>
            </a:r>
          </a:p>
          <a:p>
            <a:pPr lvl="1"/>
            <a:r>
              <a:rPr lang="en-AU" dirty="0"/>
              <a:t>De novo server based entirely on resources</a:t>
            </a:r>
          </a:p>
          <a:p>
            <a:pPr lvl="1"/>
            <a:r>
              <a:rPr lang="en-AU" dirty="0"/>
              <a:t>Retrofit FHIR as a façade on existing system</a:t>
            </a:r>
          </a:p>
          <a:p>
            <a:pPr lvl="1"/>
            <a:r>
              <a:rPr lang="en-AU" dirty="0"/>
              <a:t>Secondary repository</a:t>
            </a:r>
          </a:p>
          <a:p>
            <a:pPr lvl="1"/>
            <a:r>
              <a:rPr lang="en-AU" dirty="0"/>
              <a:t>FHIR is entirely middleware</a:t>
            </a:r>
          </a:p>
          <a:p>
            <a:r>
              <a:rPr lang="en-AU" dirty="0"/>
              <a:t>Many different technologies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83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Deployment /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1026" name="Picture 2" descr="C:\work\org.hl7.fhir\build\publish\security-lay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3249"/>
            <a:ext cx="6840759" cy="45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new standard that:</a:t>
            </a:r>
          </a:p>
          <a:p>
            <a:r>
              <a:rPr lang="en-AU" dirty="0"/>
              <a:t>Leverages the web infrastructure</a:t>
            </a:r>
          </a:p>
          <a:p>
            <a:r>
              <a:rPr lang="en-AU" dirty="0"/>
              <a:t>Uses web standards where ever possible</a:t>
            </a:r>
          </a:p>
          <a:p>
            <a:r>
              <a:rPr lang="en-AU" dirty="0"/>
              <a:t>Learns from existing healthcare standards</a:t>
            </a:r>
          </a:p>
          <a:p>
            <a:r>
              <a:rPr lang="en-AU" dirty="0"/>
              <a:t>Addresses existing and new use cases for healthcare data exchange</a:t>
            </a:r>
          </a:p>
          <a:p>
            <a:r>
              <a:rPr lang="en-AU" dirty="0"/>
              <a:t>Is completely open / free for use</a:t>
            </a:r>
          </a:p>
          <a:p>
            <a:r>
              <a:rPr lang="en-AU" dirty="0"/>
              <a:t>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48436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fixed design for an enterprise</a:t>
            </a:r>
          </a:p>
          <a:p>
            <a:r>
              <a:rPr lang="en-AU" dirty="0"/>
              <a:t>Each is slightly different, though common themes</a:t>
            </a:r>
          </a:p>
          <a:p>
            <a:r>
              <a:rPr lang="en-AU" dirty="0"/>
              <a:t>Typically</a:t>
            </a:r>
          </a:p>
          <a:p>
            <a:pPr lvl="1"/>
            <a:r>
              <a:rPr lang="en-AU" dirty="0"/>
              <a:t>Multiple maintainers of patient registration</a:t>
            </a:r>
          </a:p>
          <a:p>
            <a:pPr lvl="1"/>
            <a:r>
              <a:rPr lang="en-AU" dirty="0"/>
              <a:t>Legacy data &amp; external integrations</a:t>
            </a:r>
          </a:p>
          <a:p>
            <a:pPr lvl="1"/>
            <a:r>
              <a:rPr lang="en-AU" dirty="0"/>
              <a:t>Patient matching is an ongoing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0397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Patient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 the fly client mediating matching</a:t>
            </a:r>
          </a:p>
          <a:p>
            <a:endParaRPr lang="en-AU" dirty="0"/>
          </a:p>
          <a:p>
            <a:r>
              <a:rPr lang="en-AU" dirty="0"/>
              <a:t>Background reconciliation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866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MPI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GET http://fhir2.healthintersections.com.au/open/Patient?</a:t>
            </a:r>
            <a:br>
              <a:rPr lang="en-AU" dirty="0"/>
            </a:br>
            <a:r>
              <a:rPr lang="en-AU" dirty="0"/>
              <a:t>_query=</a:t>
            </a:r>
            <a:r>
              <a:rPr lang="en-AU" dirty="0" err="1"/>
              <a:t>mpi</a:t>
            </a:r>
            <a:r>
              <a:rPr lang="en-AU" dirty="0"/>
              <a:t>&amp;</a:t>
            </a:r>
            <a:br>
              <a:rPr lang="en-AU" dirty="0"/>
            </a:br>
            <a:r>
              <a:rPr lang="en-AU" dirty="0"/>
              <a:t>family=</a:t>
            </a:r>
            <a:r>
              <a:rPr lang="en-AU" dirty="0" err="1"/>
              <a:t>james</a:t>
            </a:r>
            <a:r>
              <a:rPr lang="en-AU" dirty="0"/>
              <a:t>&amp;</a:t>
            </a:r>
            <a:br>
              <a:rPr lang="en-AU" dirty="0"/>
            </a:br>
            <a:r>
              <a:rPr lang="en-AU" dirty="0"/>
              <a:t>given=peter&amp;</a:t>
            </a:r>
            <a:br>
              <a:rPr lang="en-AU" dirty="0"/>
            </a:br>
            <a:r>
              <a:rPr lang="en-AU" dirty="0"/>
              <a:t>gender=male</a:t>
            </a:r>
          </a:p>
          <a:p>
            <a:r>
              <a:rPr lang="en-AU" dirty="0"/>
              <a:t>Ask the MPI to return possible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38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MPI Search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&lt;Bundle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&lt;id value="70d41bcc-31fb-47ab-af18-67589b9650"/&gt;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&lt;meta&gt;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value="2016-02-28T14:04:40Z"/&gt;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&lt;/meta&gt;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&lt;type value="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searchset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&lt;total value="370"/&gt;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&lt;link&gt;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&lt;/link&gt;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&lt;/Bundle&gt;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359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MPI Search Result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&lt;entry&gt;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A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fullUrl</a:t>
            </a: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value="…"/&gt;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&lt;resource&gt;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&lt;Patient </a:t>
            </a:r>
            <a:r>
              <a:rPr lang="en-A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A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&lt;id value="11111"/&gt;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....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&lt;/Patient&gt;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&lt;/resource&gt;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&lt;search&gt;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&lt;extension 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A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/StructureDefinition/patient-</a:t>
            </a:r>
            <a:r>
              <a:rPr lang="en-A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-match"&gt;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A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value="possible"/&gt;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&lt;/extension&gt;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&lt;mode value="match"/&gt;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&lt;score value="0.5"/&gt;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&lt;/search&gt;</a:t>
            </a:r>
          </a:p>
          <a:p>
            <a:pPr marL="0" indent="0"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&lt;/entry&gt;</a:t>
            </a:r>
          </a:p>
          <a:p>
            <a:endParaRPr lang="en-AU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5133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“Distributed Patient Management”</a:t>
            </a:r>
          </a:p>
          <a:p>
            <a:r>
              <a:rPr lang="en-AU" dirty="0"/>
              <a:t>An implementation guide that </a:t>
            </a:r>
          </a:p>
          <a:p>
            <a:pPr lvl="1"/>
            <a:r>
              <a:rPr lang="en-AU" dirty="0"/>
              <a:t>describes best practices </a:t>
            </a:r>
          </a:p>
          <a:p>
            <a:pPr lvl="1"/>
            <a:r>
              <a:rPr lang="en-AU" dirty="0"/>
              <a:t>defines internal and external services</a:t>
            </a:r>
          </a:p>
          <a:p>
            <a:pPr lvl="1"/>
            <a:r>
              <a:rPr lang="en-AU" dirty="0"/>
              <a:t>provides for conformance expectations</a:t>
            </a:r>
          </a:p>
          <a:p>
            <a:pPr lvl="1"/>
            <a:r>
              <a:rPr lang="en-AU" dirty="0"/>
              <a:t>standardizes patient matching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134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Close -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39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RESTful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 manipulation of ‘Resources’</a:t>
            </a:r>
          </a:p>
          <a:p>
            <a:r>
              <a:rPr lang="en-AU" dirty="0"/>
              <a:t>Read / Create / Update / Delete </a:t>
            </a:r>
          </a:p>
          <a:p>
            <a:r>
              <a:rPr lang="en-AU" dirty="0"/>
              <a:t>XML or JSON contents</a:t>
            </a:r>
          </a:p>
          <a:p>
            <a:r>
              <a:rPr lang="en-AU" dirty="0"/>
              <a:t>Stateless API</a:t>
            </a:r>
          </a:p>
          <a:p>
            <a:r>
              <a:rPr lang="en-AU" dirty="0"/>
              <a:t>Resources with stable identities in URLs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9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“Resources”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Basic atom of functionality in FHIR</a:t>
            </a:r>
          </a:p>
          <a:p>
            <a:r>
              <a:rPr lang="en-AU" dirty="0"/>
              <a:t>Different Types of Resources (100+)</a:t>
            </a:r>
          </a:p>
          <a:p>
            <a:r>
              <a:rPr lang="en-AU" dirty="0"/>
              <a:t>Resource Types have different data elements defined in them</a:t>
            </a:r>
          </a:p>
          <a:p>
            <a:r>
              <a:rPr lang="en-AU" dirty="0"/>
              <a:t>All Resources have </a:t>
            </a:r>
          </a:p>
          <a:p>
            <a:pPr lvl="1"/>
            <a:r>
              <a:rPr lang="en-AU" dirty="0"/>
              <a:t>Identity (URL)</a:t>
            </a:r>
          </a:p>
          <a:p>
            <a:pPr lvl="1"/>
            <a:r>
              <a:rPr lang="en-AU" dirty="0"/>
              <a:t>Common Metadata</a:t>
            </a:r>
          </a:p>
          <a:p>
            <a:pPr lvl="1"/>
            <a:r>
              <a:rPr lang="en-AU" dirty="0"/>
              <a:t>Narrative </a:t>
            </a:r>
          </a:p>
          <a:p>
            <a:pPr lvl="1"/>
            <a:r>
              <a:rPr lang="en-AU" dirty="0"/>
              <a:t>Extensibility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352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8640"/>
            <a:ext cx="5977630" cy="643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Resource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62413"/>
            <a:ext cx="8382000" cy="43571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280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 a Resource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664096"/>
          </a:xfrm>
        </p:spPr>
        <p:txBody>
          <a:bodyPr/>
          <a:lstStyle/>
          <a:p>
            <a:r>
              <a:rPr lang="en-AU" dirty="0"/>
              <a:t>Given a URL, fetch the resource</a:t>
            </a:r>
          </a:p>
          <a:p>
            <a:r>
              <a:rPr lang="en-AU" dirty="0"/>
              <a:t>HTTP GET – get me the contents of this resource</a:t>
            </a:r>
          </a:p>
          <a:p>
            <a:r>
              <a:rPr lang="en-AU" dirty="0"/>
              <a:t>Specify the return type</a:t>
            </a:r>
          </a:p>
          <a:p>
            <a:r>
              <a:rPr lang="en-AU" dirty="0"/>
              <a:t>Get an error or the resource</a:t>
            </a:r>
          </a:p>
          <a:p>
            <a:r>
              <a:rPr lang="en-AU" dirty="0"/>
              <a:t>Example:</a:t>
            </a:r>
            <a:br>
              <a:rPr lang="en-AU" dirty="0"/>
            </a:br>
            <a:r>
              <a:rPr lang="en-AU" sz="2000" dirty="0"/>
              <a:t>http://fhir2.healthintersections.com.au/open/Patient/glossy</a:t>
            </a:r>
            <a:endParaRPr lang="en-AU" dirty="0"/>
          </a:p>
          <a:p>
            <a:r>
              <a:rPr lang="en-AU" dirty="0"/>
              <a:t>Use a RESTful client tester (demo)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34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 a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a URL, update the contents to a new resource</a:t>
            </a:r>
          </a:p>
          <a:p>
            <a:r>
              <a:rPr lang="en-AU" dirty="0"/>
              <a:t>HTTP PUT  – store this resource here</a:t>
            </a:r>
            <a:br>
              <a:rPr lang="en-AU" dirty="0"/>
            </a:br>
            <a:r>
              <a:rPr lang="en-AU" sz="2000" dirty="0"/>
              <a:t>http://fhir2.healthintersections.com.au/open/Patient/glossy</a:t>
            </a:r>
            <a:endParaRPr lang="en-AU" dirty="0"/>
          </a:p>
          <a:p>
            <a:r>
              <a:rPr lang="en-AU" dirty="0"/>
              <a:t>Error or Success</a:t>
            </a:r>
          </a:p>
          <a:p>
            <a:r>
              <a:rPr lang="en-AU" dirty="0"/>
              <a:t>Demo…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805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Ask the server to assign an identity to a resource</a:t>
            </a:r>
          </a:p>
          <a:p>
            <a:r>
              <a:rPr lang="en-AU" dirty="0"/>
              <a:t>HTTP POST the resource to </a:t>
            </a:r>
            <a:br>
              <a:rPr lang="en-AU" dirty="0"/>
            </a:br>
            <a:r>
              <a:rPr lang="en-AU" sz="2400" dirty="0">
                <a:hlinkClick r:id="rId2"/>
              </a:rPr>
              <a:t>http://fhir2.healthintersections.com.au/open/Patient</a:t>
            </a:r>
            <a:endParaRPr lang="en-AU" sz="2400" dirty="0"/>
          </a:p>
          <a:p>
            <a:r>
              <a:rPr lang="en-AU" dirty="0"/>
              <a:t>Server responds with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004641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14654</TotalTime>
  <Words>757</Words>
  <Application>Microsoft Office PowerPoint</Application>
  <PresentationFormat>On-screen Show (4:3)</PresentationFormat>
  <Paragraphs>192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ＭＳ Ｐゴシック</vt:lpstr>
      <vt:lpstr>Times New Roman</vt:lpstr>
      <vt:lpstr>Verdana</vt:lpstr>
      <vt:lpstr>Wingdings</vt:lpstr>
      <vt:lpstr>Wingdings 2</vt:lpstr>
      <vt:lpstr>Refined</vt:lpstr>
      <vt:lpstr>Patient Matching on FHIR</vt:lpstr>
      <vt:lpstr>FHIR</vt:lpstr>
      <vt:lpstr>RESTful API</vt:lpstr>
      <vt:lpstr>“Resources”</vt:lpstr>
      <vt:lpstr>PowerPoint Presentation</vt:lpstr>
      <vt:lpstr>Patient Resource</vt:lpstr>
      <vt:lpstr>Read a Resource</vt:lpstr>
      <vt:lpstr>Update a resource</vt:lpstr>
      <vt:lpstr>Create a resource</vt:lpstr>
      <vt:lpstr>Delete a resource</vt:lpstr>
      <vt:lpstr>Finding Resources</vt:lpstr>
      <vt:lpstr>Dealing with Variability</vt:lpstr>
      <vt:lpstr>Narrative in Resource</vt:lpstr>
      <vt:lpstr>Extensibility</vt:lpstr>
      <vt:lpstr>Example Extension</vt:lpstr>
      <vt:lpstr>Conformance</vt:lpstr>
      <vt:lpstr>Implementation Guides</vt:lpstr>
      <vt:lpstr>Deployment</vt:lpstr>
      <vt:lpstr>Deployment / Security</vt:lpstr>
      <vt:lpstr>Deployment</vt:lpstr>
      <vt:lpstr>FHIR &amp; Patient Matching</vt:lpstr>
      <vt:lpstr>MPI Search</vt:lpstr>
      <vt:lpstr>MPI Search Result</vt:lpstr>
      <vt:lpstr>MPI Search Result</vt:lpstr>
      <vt:lpstr>Where next?</vt:lpstr>
      <vt:lpstr>Close 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 Grieve</cp:lastModifiedBy>
  <cp:revision>333</cp:revision>
  <dcterms:created xsi:type="dcterms:W3CDTF">2012-12-03T20:41:34Z</dcterms:created>
  <dcterms:modified xsi:type="dcterms:W3CDTF">2016-02-28T14:15:05Z</dcterms:modified>
</cp:coreProperties>
</file>