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33"/>
  </p:notesMasterIdLst>
  <p:sldIdLst>
    <p:sldId id="256" r:id="rId3"/>
    <p:sldId id="324" r:id="rId4"/>
    <p:sldId id="286" r:id="rId5"/>
    <p:sldId id="316" r:id="rId6"/>
    <p:sldId id="320" r:id="rId7"/>
    <p:sldId id="315" r:id="rId8"/>
    <p:sldId id="301" r:id="rId9"/>
    <p:sldId id="402" r:id="rId10"/>
    <p:sldId id="403" r:id="rId11"/>
    <p:sldId id="346" r:id="rId12"/>
    <p:sldId id="392" r:id="rId13"/>
    <p:sldId id="394" r:id="rId14"/>
    <p:sldId id="325" r:id="rId15"/>
    <p:sldId id="326" r:id="rId16"/>
    <p:sldId id="288" r:id="rId17"/>
    <p:sldId id="339" r:id="rId18"/>
    <p:sldId id="404" r:id="rId19"/>
    <p:sldId id="405" r:id="rId20"/>
    <p:sldId id="342" r:id="rId21"/>
    <p:sldId id="406" r:id="rId22"/>
    <p:sldId id="407" r:id="rId23"/>
    <p:sldId id="336" r:id="rId24"/>
    <p:sldId id="329" r:id="rId25"/>
    <p:sldId id="393" r:id="rId26"/>
    <p:sldId id="397" r:id="rId27"/>
    <p:sldId id="398" r:id="rId28"/>
    <p:sldId id="399" r:id="rId29"/>
    <p:sldId id="400" r:id="rId30"/>
    <p:sldId id="401" r:id="rId31"/>
    <p:sldId id="39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53F"/>
    <a:srgbClr val="3891A7"/>
    <a:srgbClr val="97DCFF"/>
    <a:srgbClr val="B6D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97554" autoAdjust="0"/>
  </p:normalViewPr>
  <p:slideViewPr>
    <p:cSldViewPr>
      <p:cViewPr>
        <p:scale>
          <a:sx n="100" d="100"/>
          <a:sy n="100" d="100"/>
        </p:scale>
        <p:origin x="-798" y="-96"/>
      </p:cViewPr>
      <p:guideLst>
        <p:guide orient="horz" pos="2160"/>
        <p:guide pos="2880"/>
      </p:guideLst>
    </p:cSldViewPr>
  </p:slideViewPr>
  <p:outlineViewPr>
    <p:cViewPr>
      <p:scale>
        <a:sx n="33" d="100"/>
        <a:sy n="33" d="100"/>
      </p:scale>
      <p:origin x="0" y="41970"/>
    </p:cViewPr>
  </p:outlineViewPr>
  <p:notesTextViewPr>
    <p:cViewPr>
      <p:scale>
        <a:sx n="1" d="1"/>
        <a:sy n="1" d="1"/>
      </p:scale>
      <p:origin x="0" y="0"/>
    </p:cViewPr>
  </p:notesTextViewPr>
  <p:sorterViewPr>
    <p:cViewPr>
      <p:scale>
        <a:sx n="100" d="100"/>
        <a:sy n="100" d="100"/>
      </p:scale>
      <p:origin x="0" y="9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smtClean="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smtClean="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smtClean="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smtClean="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459CB80-AA3F-4E35-A0FA-F40BCD80E1A4}" type="presOf" srcId="{B5E039F1-BBD9-49CA-AED0-167893AD4C2D}" destId="{AA9D5778-9E54-41DB-BF3A-44486A11C644}"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CB793150-1005-4DCB-B8AB-291B93FDE516}"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smtClean="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D38D5171-ACD5-4A94-89BB-BF981B179805}" type="presOf" srcId="{1439D559-D189-4FF1-A4FB-F22A15A268D1}" destId="{B6C28692-8BAE-4E06-A3BE-9AAFCCA84D47}" srcOrd="0" destOrd="0" presId="urn:microsoft.com/office/officeart/2005/8/layout/matrix3"/>
    <dgm:cxn modelId="{A8A115AF-A4D3-4C2A-AFE2-7548969A23DD}" type="presOf" srcId="{B5E039F1-BBD9-49CA-AED0-167893AD4C2D}" destId="{AA9D5778-9E54-41DB-BF3A-44486A11C644}" srcOrd="0" destOrd="0" presId="urn:microsoft.com/office/officeart/2005/8/layout/matrix3"/>
    <dgm:cxn modelId="{69ECAAFA-BA0C-47B6-949C-875EC3B1538C}"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DEB426C2-D978-49DA-A7BA-6A09148FA65A}"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891AD4F-371F-4EB1-B7FF-878F759680E2}" type="presOf" srcId="{3E4F9D75-D5D8-4314-ACBD-27833A7F9B37}" destId="{0F528374-3DE1-4486-B71C-82DC73192314}"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smtClean="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8BC8D6CF-BDEC-45E7-9822-794F18BCCF47}"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E0C75599-1BFB-4ABC-8F3C-12F3C1808330}" type="presOf" srcId="{D1EB14A3-E50B-4C6B-8B85-FC2F1AA58ED5}" destId="{ECAE1A64-3C26-4CD0-8055-16154FF0361B}" srcOrd="0" destOrd="0" presId="urn:microsoft.com/office/officeart/2005/8/layout/matrix3"/>
    <dgm:cxn modelId="{8B293E44-8C88-4E7B-9DA9-05FDE8116A79}" type="presOf" srcId="{1439D559-D189-4FF1-A4FB-F22A15A268D1}" destId="{B6C28692-8BAE-4E06-A3BE-9AAFCCA84D47}" srcOrd="0" destOrd="0" presId="urn:microsoft.com/office/officeart/2005/8/layout/matrix3"/>
    <dgm:cxn modelId="{001CB020-6F3C-46E4-B56A-28BE3458E452}" type="presOf" srcId="{B5E039F1-BBD9-49CA-AED0-167893AD4C2D}" destId="{AA9D5778-9E54-41DB-BF3A-44486A11C644}" srcOrd="0" destOrd="0" presId="urn:microsoft.com/office/officeart/2005/8/layout/matrix3"/>
    <dgm:cxn modelId="{B5C7277B-22FD-432A-A100-529649AE0981}" type="presOf" srcId="{3E4F9D75-D5D8-4314-ACBD-27833A7F9B37}" destId="{0F528374-3DE1-4486-B71C-82DC73192314}" srcOrd="0" destOrd="0" presId="urn:microsoft.com/office/officeart/2005/8/layout/matrix3"/>
    <dgm:cxn modelId="{87A3E057-59B5-42F2-9FF1-71E2188987D2}" type="presParOf" srcId="{0F528374-3DE1-4486-B71C-82DC73192314}" destId="{7476B03F-5A87-4E08-A32E-D8B9821AFAB6}" srcOrd="0" destOrd="0" presId="urn:microsoft.com/office/officeart/2005/8/layout/matrix3"/>
    <dgm:cxn modelId="{1C6994A7-6E46-4BC4-AD06-A84DB9AD5AFD}" type="presParOf" srcId="{0F528374-3DE1-4486-B71C-82DC73192314}" destId="{ECAE1A64-3C26-4CD0-8055-16154FF0361B}" srcOrd="1" destOrd="0" presId="urn:microsoft.com/office/officeart/2005/8/layout/matrix3"/>
    <dgm:cxn modelId="{ABC2807A-A89F-4BB9-AA6A-A3E20FAEECBF}" type="presParOf" srcId="{0F528374-3DE1-4486-B71C-82DC73192314}" destId="{AA9D5778-9E54-41DB-BF3A-44486A11C644}" srcOrd="2" destOrd="0" presId="urn:microsoft.com/office/officeart/2005/8/layout/matrix3"/>
    <dgm:cxn modelId="{778006F2-F1B2-4781-9B98-B13FF3AC7951}" type="presParOf" srcId="{0F528374-3DE1-4486-B71C-82DC73192314}" destId="{B6C28692-8BAE-4E06-A3BE-9AAFCCA84D47}" srcOrd="3" destOrd="0" presId="urn:microsoft.com/office/officeart/2005/8/layout/matrix3"/>
    <dgm:cxn modelId="{F650F4AD-47E7-4997-9CBC-1A4AC9746E74}"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smtClean="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C9EEAB38-2F48-4E10-A546-FCDECE73A0B0}" srcId="{3E4F9D75-D5D8-4314-ACBD-27833A7F9B37}" destId="{D1EB14A3-E50B-4C6B-8B85-FC2F1AA58ED5}" srcOrd="0" destOrd="0" parTransId="{FDE3662D-EA8F-4B9A-8DA5-E4008DC5088C}" sibTransId="{0BB29068-5E85-4EE8-91E1-2024FD512D06}"/>
    <dgm:cxn modelId="{A6BED48C-6D88-4180-B869-BBE3491987CA}" type="presOf" srcId="{95D9FA2A-C5BC-4752-8E72-6799C0FBC1C6}" destId="{C9DED484-765B-4B50-9650-386C82457535}" srcOrd="0" destOrd="0" presId="urn:microsoft.com/office/officeart/2005/8/layout/matrix3"/>
    <dgm:cxn modelId="{363E5799-A823-4B31-8534-FBA9F0B0FF09}" type="presOf" srcId="{3E4F9D75-D5D8-4314-ACBD-27833A7F9B37}" destId="{0F528374-3DE1-4486-B71C-82DC73192314}" srcOrd="0" destOrd="0" presId="urn:microsoft.com/office/officeart/2005/8/layout/matrix3"/>
    <dgm:cxn modelId="{6CE82627-F3C4-41C6-B8F2-8107139BE03B}"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9D95A34E-5D21-4A27-B5D3-B6A2C6F1152A}"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EF95ADC6-2164-4DF2-A391-B9BDB64D76A0}" type="presOf" srcId="{D1EB14A3-E50B-4C6B-8B85-FC2F1AA58ED5}" destId="{ECAE1A64-3C26-4CD0-8055-16154FF0361B}" srcOrd="0" destOrd="0" presId="urn:microsoft.com/office/officeart/2005/8/layout/matrix3"/>
    <dgm:cxn modelId="{F788B65B-6FC4-48BB-A49A-A597F0E5C758}" type="presParOf" srcId="{0F528374-3DE1-4486-B71C-82DC73192314}" destId="{7476B03F-5A87-4E08-A32E-D8B9821AFAB6}" srcOrd="0" destOrd="0" presId="urn:microsoft.com/office/officeart/2005/8/layout/matrix3"/>
    <dgm:cxn modelId="{F0139933-3A7F-4F6B-B624-C34FE47EC351}" type="presParOf" srcId="{0F528374-3DE1-4486-B71C-82DC73192314}" destId="{ECAE1A64-3C26-4CD0-8055-16154FF0361B}" srcOrd="1" destOrd="0" presId="urn:microsoft.com/office/officeart/2005/8/layout/matrix3"/>
    <dgm:cxn modelId="{10ABA80F-12F3-4474-84F7-129FA9A5919E}" type="presParOf" srcId="{0F528374-3DE1-4486-B71C-82DC73192314}" destId="{AA9D5778-9E54-41DB-BF3A-44486A11C644}" srcOrd="2" destOrd="0" presId="urn:microsoft.com/office/officeart/2005/8/layout/matrix3"/>
    <dgm:cxn modelId="{3EEC4463-B267-4E64-9288-4DF97D3AC341}" type="presParOf" srcId="{0F528374-3DE1-4486-B71C-82DC73192314}" destId="{B6C28692-8BAE-4E06-A3BE-9AAFCCA84D47}" srcOrd="3" destOrd="0" presId="urn:microsoft.com/office/officeart/2005/8/layout/matrix3"/>
    <dgm:cxn modelId="{35FE97A9-01B9-4189-B0D2-E7B8C21E76D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smtClean="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B0800C92-9CB1-4820-A087-FA91A5BF35D0}"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B11439D0-A4DE-4491-8DA9-F7E25E344B4F}" type="presOf" srcId="{3E4F9D75-D5D8-4314-ACBD-27833A7F9B37}" destId="{0F528374-3DE1-4486-B71C-82DC73192314}"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E83D3764-FFA7-42EF-A5B9-FF58F830B1F5}" type="presOf" srcId="{D1EB14A3-E50B-4C6B-8B85-FC2F1AA58ED5}" destId="{ECAE1A64-3C26-4CD0-8055-16154FF0361B}"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REST</a:t>
          </a: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CA" sz="13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endParaRPr lang="en-CA" sz="7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endParaRPr lang="en-CA" sz="7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t>01/03/2016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3</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5</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6</a:t>
            </a:fld>
            <a:endParaRPr lang="en-CA" dirty="0"/>
          </a:p>
        </p:txBody>
      </p:sp>
    </p:spTree>
    <p:extLst>
      <p:ext uri="{BB962C8B-B14F-4D97-AF65-F5344CB8AC3E}">
        <p14:creationId xmlns:p14="http://schemas.microsoft.com/office/powerpoint/2010/main" val="130938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Even when you think your target will understand all the encoded data, reality is data often gets shared beyond the originally intended context</a:t>
            </a:r>
          </a:p>
          <a:p>
            <a:endParaRPr lang="en-US" baseline="0" dirty="0" smtClean="0"/>
          </a:p>
          <a:p>
            <a:r>
              <a:rPr lang="en-US" dirty="0" smtClean="0"/>
              <a:t>Allow</a:t>
            </a:r>
            <a:r>
              <a:rPr lang="en-US" baseline="0" dirty="0" smtClean="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t>13</a:t>
            </a:fld>
            <a:endParaRPr lang="en-CA" dirty="0"/>
          </a:p>
        </p:txBody>
      </p:sp>
    </p:spTree>
    <p:extLst>
      <p:ext uri="{BB962C8B-B14F-4D97-AF65-F5344CB8AC3E}">
        <p14:creationId xmlns:p14="http://schemas.microsoft.com/office/powerpoint/2010/main" val="108953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a bigger</a:t>
            </a:r>
            <a:r>
              <a:rPr lang="en-US" baseline="0" dirty="0" smtClean="0"/>
              <a:t> deal before HL7 decided to open up all IP</a:t>
            </a:r>
          </a:p>
          <a:p>
            <a:endParaRPr lang="en-US" baseline="0" dirty="0" smtClean="0"/>
          </a:p>
          <a:p>
            <a:r>
              <a:rPr lang="en-US" baseline="0" dirty="0" smtClean="0"/>
              <a:t>full legal text towards bottom of FHIR home page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14</a:t>
            </a:fld>
            <a:endParaRPr lang="en-CA" dirty="0"/>
          </a:p>
        </p:txBody>
      </p:sp>
    </p:spTree>
    <p:extLst>
      <p:ext uri="{BB962C8B-B14F-4D97-AF65-F5344CB8AC3E}">
        <p14:creationId xmlns:p14="http://schemas.microsoft.com/office/powerpoint/2010/main" val="3217069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URLs, parameters, etc. all defined</a:t>
            </a:r>
          </a:p>
          <a:p>
            <a:r>
              <a:rPr lang="en-US" dirty="0" smtClean="0"/>
              <a:t>Choice of what operations to support</a:t>
            </a:r>
          </a:p>
          <a:p>
            <a:r>
              <a:rPr lang="en-US" dirty="0" smtClean="0"/>
              <a:t>Behavior documented in conformance profile - mandatory</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16</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23</a:t>
            </a:fld>
            <a:endParaRPr lang="en-CA" dirty="0"/>
          </a:p>
        </p:txBody>
      </p:sp>
    </p:spTree>
    <p:extLst>
      <p:ext uri="{BB962C8B-B14F-4D97-AF65-F5344CB8AC3E}">
        <p14:creationId xmlns:p14="http://schemas.microsoft.com/office/powerpoint/2010/main" val="2908915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324465"/>
            <a:chOff x="240" y="288"/>
            <a:chExt cx="5290" cy="3469"/>
          </a:xfrm>
          <a:noFill/>
        </p:grpSpPr>
        <p:sp>
          <p:nvSpPr>
            <p:cNvPr id="5" name="Rectangle 3"/>
            <p:cNvSpPr>
              <a:spLocks noChangeArrowheads="1"/>
            </p:cNvSpPr>
            <p:nvPr/>
          </p:nvSpPr>
          <p:spPr bwMode="blackWhite">
            <a:xfrm>
              <a:off x="240" y="288"/>
              <a:ext cx="5290" cy="3469"/>
            </a:xfrm>
            <a:prstGeom prst="rect">
              <a:avLst/>
            </a:prstGeom>
            <a:grpFill/>
            <a:ln w="508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350"/>
            </a:xfrm>
            <a:prstGeom prst="rect">
              <a:avLst/>
            </a:prstGeom>
            <a:grp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grpFill/>
            <a:ln w="38100">
              <a:solidFill>
                <a:srgbClr val="05953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grpSp>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dirty="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2" name="Picture 14"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8507" y="5637124"/>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8718" y="264105"/>
            <a:ext cx="2009800" cy="100490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3854" y="264105"/>
            <a:ext cx="933770" cy="1231149"/>
          </a:xfrm>
          <a:prstGeom prst="rect">
            <a:avLst/>
          </a:prstGeom>
        </p:spPr>
      </p:pic>
    </p:spTree>
    <p:extLst>
      <p:ext uri="{BB962C8B-B14F-4D97-AF65-F5344CB8AC3E}">
        <p14:creationId xmlns:p14="http://schemas.microsoft.com/office/powerpoint/2010/main" val="3719077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337076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3266568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2487805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1884632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3112567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37063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1135529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6038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290249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6" name="Picture 14"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3855" y="264107"/>
            <a:ext cx="980443" cy="1292686"/>
          </a:xfrm>
          <a:prstGeom prst="rect">
            <a:avLst/>
          </a:prstGeom>
        </p:spPr>
      </p:pic>
    </p:spTree>
    <p:extLst>
      <p:ext uri="{BB962C8B-B14F-4D97-AF65-F5344CB8AC3E}">
        <p14:creationId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251520" y="252899"/>
            <a:ext cx="8640960" cy="612842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250622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F81E5-0C72-4A6E-8949-6FD46FEB1206}" type="datetimeFigureOut">
              <a:rPr lang="en-US" smtClean="0"/>
              <a:t>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95C662-1B2E-4A30-BC08-317F6A171BE5}" type="slidenum">
              <a:rPr lang="en-US" smtClean="0"/>
              <a:t>‹#›</a:t>
            </a:fld>
            <a:endParaRPr lang="en-US" dirty="0"/>
          </a:p>
        </p:txBody>
      </p:sp>
    </p:spTree>
    <p:extLst>
      <p:ext uri="{BB962C8B-B14F-4D97-AF65-F5344CB8AC3E}">
        <p14:creationId xmlns:p14="http://schemas.microsoft.com/office/powerpoint/2010/main" val="219678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8.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alphaModFix amt="66000"/>
            <a:lum/>
          </a:blip>
          <a:srcRect/>
          <a:stretch>
            <a:fillRect l="-6000" r="-6000"/>
          </a:stretch>
        </a:blip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3246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useBgFill="1">
        <p:nvSpPr>
          <p:cNvPr id="1027" name="Rectangle 4"/>
          <p:cNvSpPr>
            <a:spLocks noChangeArrowheads="1"/>
          </p:cNvSpPr>
          <p:nvPr/>
        </p:nvSpPr>
        <p:spPr bwMode="blackWhite">
          <a:xfrm>
            <a:off x="231775" y="236539"/>
            <a:ext cx="8678863" cy="6144790"/>
          </a:xfrm>
          <a:prstGeom prst="rect">
            <a:avLst/>
          </a:prstGeom>
          <a:ln w="9525">
            <a:solidFill>
              <a:schemeClr val="folHlink"/>
            </a:solidFill>
            <a:miter lim="800000"/>
            <a:headEnd/>
            <a:tailEnd/>
          </a:ln>
          <a:effectLs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rgbClr val="05953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1" name="Rectangle 13"/>
          <p:cNvSpPr>
            <a:spLocks noChangeArrowheads="1"/>
          </p:cNvSpPr>
          <p:nvPr/>
        </p:nvSpPr>
        <p:spPr bwMode="auto">
          <a:xfrm>
            <a:off x="231775" y="6536532"/>
            <a:ext cx="87598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800" b="1" dirty="0" smtClean="0"/>
              <a:t>© 2014 AEGIS.net, Inc., HL7 ® International. Licensed</a:t>
            </a:r>
            <a:r>
              <a:rPr lang="en-US" sz="800" b="1" baseline="0" dirty="0" smtClean="0"/>
              <a:t> under Creative Commons</a:t>
            </a:r>
            <a:r>
              <a:rPr lang="en-US" sz="800" b="1" dirty="0" smtClean="0"/>
              <a:t>. AEGIS &amp; WildFHIR are registered trademarks</a:t>
            </a:r>
            <a:r>
              <a:rPr lang="en-US" sz="800" b="1" baseline="0" dirty="0" smtClean="0"/>
              <a:t> of AEGIS.net, Inc.</a:t>
            </a:r>
            <a:r>
              <a:rPr lang="en-US" sz="800" b="1" dirty="0" smtClean="0"/>
              <a:t> HL7 &amp; Health Level Seven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4038" y="5636228"/>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858718" y="264105"/>
            <a:ext cx="2009800" cy="1004900"/>
          </a:xfrm>
          <a:prstGeom prst="rect">
            <a:avLst/>
          </a:prstGeom>
        </p:spPr>
      </p:pic>
      <p:pic>
        <p:nvPicPr>
          <p:cNvPr id="11" name="Picture 4" descr="Creative Commons Licence"/>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640897" y="6059112"/>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76073" y="5542091"/>
            <a:ext cx="1343599" cy="79776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20000"/>
            <a:lum/>
            <a:extLst>
              <a:ext uri="{BEBA8EAE-BF5A-486C-A8C5-ECC9F3942E4B}">
                <a14:imgProps xmlns:a14="http://schemas.microsoft.com/office/drawing/2010/main">
                  <a14:imgLayer r:embed="rId14"/>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F81E5-0C72-4A6E-8949-6FD46FEB1206}" type="datetimeFigureOut">
              <a:rPr lang="en-US" smtClean="0"/>
              <a:t>3/1/2016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5C662-1B2E-4A30-BC08-317F6A171BE5}" type="slidenum">
              <a:rPr lang="en-US" smtClean="0"/>
              <a:t>‹#›</a:t>
            </a:fld>
            <a:endParaRPr lang="en-US" dirty="0"/>
          </a:p>
        </p:txBody>
      </p:sp>
    </p:spTree>
    <p:extLst>
      <p:ext uri="{BB962C8B-B14F-4D97-AF65-F5344CB8AC3E}">
        <p14:creationId xmlns:p14="http://schemas.microsoft.com/office/powerpoint/2010/main" val="25251901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ichard.ettema@aegis.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5.wmf"/><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4-01%20Tutorials/Introduction%20to%20FHIR.pptx"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wmf"/><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hyperlink" Target="http://www.ihe.net/uploadedFiles/Documents/ITI/IHE_ITI_Suppl_PDQm.pdf" TargetMode="External"/><Relationship Id="rId2" Type="http://schemas.openxmlformats.org/officeDocument/2006/relationships/hyperlink" Target="http://www.ihe.net/uploadedFiles/Documents/ITI/IHE_ITI_Suppl_MHD.pdf" TargetMode="Externa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hyperlink" Target="http://wiki.siframework.org/Structured+Data+Capture+Initiativ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ildfhir.aegis.net/fhir" TargetMode="External"/><Relationship Id="rId2" Type="http://schemas.openxmlformats.org/officeDocument/2006/relationships/hyperlink" Target="http://wildfhir.aegis.net/fhirgui" TargetMode="External"/><Relationship Id="rId1" Type="http://schemas.openxmlformats.org/officeDocument/2006/relationships/slideLayout" Target="../slideLayouts/slideLayout3.xml"/><Relationship Id="rId4" Type="http://schemas.openxmlformats.org/officeDocument/2006/relationships/hyperlink" Target="http://openimmunizationsoftware.net/forecasting/forecasting.html"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openimmunizationsoftware.net/forecasting/forecasting.html"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mailto:mario.hyland@aegis.net" TargetMode="External"/><Relationship Id="rId2" Type="http://schemas.openxmlformats.org/officeDocument/2006/relationships/hyperlink" Target="mailto:richard.ettema@aegis.ne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hl7.org/fhi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AU" dirty="0"/>
              <a:t>Richard Ettema</a:t>
            </a:r>
          </a:p>
          <a:p>
            <a:r>
              <a:rPr lang="en-AU" dirty="0"/>
              <a:t>Lead Consultant, AEGIS.net, Inc.</a:t>
            </a:r>
          </a:p>
          <a:p>
            <a:r>
              <a:rPr lang="en-AU" dirty="0">
                <a:hlinkClick r:id="rId2"/>
              </a:rPr>
              <a:t>richard.ettema@aegis.net</a:t>
            </a:r>
            <a:r>
              <a:rPr lang="en-AU" dirty="0"/>
              <a:t> </a:t>
            </a:r>
            <a:endParaRPr lang="en-AU" dirty="0" smtClean="0"/>
          </a:p>
        </p:txBody>
      </p:sp>
      <p:sp>
        <p:nvSpPr>
          <p:cNvPr id="5" name="Title 1"/>
          <p:cNvSpPr txBox="1">
            <a:spLocks/>
          </p:cNvSpPr>
          <p:nvPr/>
        </p:nvSpPr>
        <p:spPr bwMode="auto">
          <a:xfrm>
            <a:off x="1183804" y="1700808"/>
            <a:ext cx="6781800" cy="1912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eaLnBrk="1" fontAlgn="base" hangingPunct="1">
              <a:lnSpc>
                <a:spcPct val="80000"/>
              </a:lnSpc>
              <a:spcBef>
                <a:spcPct val="0"/>
              </a:spcBef>
              <a:spcAft>
                <a:spcPct val="0"/>
              </a:spcAft>
              <a:defRPr sz="56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a:lstStyle>
          <a:p>
            <a:r>
              <a:rPr lang="en-AU" kern="0" dirty="0" smtClean="0"/>
              <a:t/>
            </a:r>
            <a:br>
              <a:rPr lang="en-AU" kern="0" dirty="0" smtClean="0"/>
            </a:br>
            <a:r>
              <a:rPr lang="en-AU" sz="4800" kern="0" dirty="0" smtClean="0"/>
              <a:t>Introduction to FHIR</a:t>
            </a:r>
            <a:br>
              <a:rPr lang="en-AU" sz="4800" kern="0" dirty="0" smtClean="0"/>
            </a:br>
            <a:r>
              <a:rPr lang="en-AU" sz="3200" kern="0" dirty="0" smtClean="0"/>
              <a:t>Mar 1-3, 2016</a:t>
            </a:r>
            <a:br>
              <a:rPr lang="en-AU" sz="3200" kern="0" dirty="0" smtClean="0"/>
            </a:br>
            <a:r>
              <a:rPr lang="en-AU" sz="3200" kern="0" dirty="0" smtClean="0"/>
              <a:t>HIMSS16</a:t>
            </a:r>
            <a:r>
              <a:rPr lang="en-AU" sz="4800" kern="0" dirty="0" smtClean="0"/>
              <a:t/>
            </a:r>
            <a:br>
              <a:rPr lang="en-AU" sz="4800" kern="0" dirty="0" smtClean="0"/>
            </a:br>
            <a:endParaRPr lang="en-AU" sz="4800" kern="0" dirty="0"/>
          </a:p>
        </p:txBody>
      </p:sp>
    </p:spTree>
    <p:extLst>
      <p:ext uri="{BB962C8B-B14F-4D97-AF65-F5344CB8AC3E}">
        <p14:creationId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about the resources . . .</a:t>
            </a:r>
            <a:endParaRPr lang="en-CA" dirty="0"/>
          </a:p>
        </p:txBody>
      </p:sp>
      <p:sp>
        <p:nvSpPr>
          <p:cNvPr id="3" name="Content Placeholder 2"/>
          <p:cNvSpPr>
            <a:spLocks noGrp="1"/>
          </p:cNvSpPr>
          <p:nvPr>
            <p:ph idx="1"/>
          </p:nvPr>
        </p:nvSpPr>
        <p:spPr/>
        <p:txBody>
          <a:bodyPr/>
          <a:lstStyle/>
          <a:p>
            <a:r>
              <a:rPr lang="en-CA" dirty="0" smtClean="0"/>
              <a:t>Building blocks…</a:t>
            </a:r>
            <a:endParaRPr lang="en-CA" dirty="0"/>
          </a:p>
        </p:txBody>
      </p:sp>
      <p:grpSp>
        <p:nvGrpSpPr>
          <p:cNvPr id="6" name="Group 5"/>
          <p:cNvGrpSpPr/>
          <p:nvPr/>
        </p:nvGrpSpPr>
        <p:grpSpPr>
          <a:xfrm>
            <a:off x="5268579" y="3128717"/>
            <a:ext cx="1616672" cy="1901825"/>
            <a:chOff x="4211960" y="3176791"/>
            <a:chExt cx="1616672" cy="1901825"/>
          </a:xfrm>
        </p:grpSpPr>
        <p:pic>
          <p:nvPicPr>
            <p:cNvPr id="2055" name="Picture 7" descr="C:\Users\office\AppData\Local\Microsoft\Windows\Temporary Internet Files\Content.IE5\ENHGUKDG\MC90031899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4088732" y="3338716"/>
              <a:ext cx="1901825" cy="1577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211960" y="3589094"/>
              <a:ext cx="1296145" cy="1077218"/>
            </a:xfrm>
            <a:prstGeom prst="rect">
              <a:avLst/>
            </a:prstGeom>
            <a:noFill/>
          </p:spPr>
          <p:txBody>
            <a:bodyPr wrap="square" rtlCol="0">
              <a:spAutoFit/>
            </a:bodyPr>
            <a:lstStyle/>
            <a:p>
              <a:pPr algn="ctr"/>
              <a:r>
                <a:rPr lang="en-US" dirty="0" smtClean="0">
                  <a:solidFill>
                    <a:schemeClr val="bg1"/>
                  </a:solidFill>
                </a:rPr>
                <a:t>Diagnostic</a:t>
              </a:r>
            </a:p>
            <a:p>
              <a:pPr algn="ctr"/>
              <a:endParaRPr lang="en-US" sz="1400" dirty="0" smtClean="0">
                <a:solidFill>
                  <a:schemeClr val="bg1"/>
                </a:solidFill>
              </a:endParaRPr>
            </a:p>
            <a:p>
              <a:pPr algn="ctr"/>
              <a:endParaRPr lang="en-US" sz="1400" dirty="0">
                <a:solidFill>
                  <a:schemeClr val="bg1"/>
                </a:solidFill>
              </a:endParaRPr>
            </a:p>
            <a:p>
              <a:pPr algn="ctr"/>
              <a:r>
                <a:rPr lang="en-US" dirty="0" smtClean="0">
                  <a:solidFill>
                    <a:schemeClr val="bg1"/>
                  </a:solidFill>
                </a:rPr>
                <a:t>Report</a:t>
              </a:r>
              <a:endParaRPr lang="en-CA" dirty="0">
                <a:solidFill>
                  <a:schemeClr val="bg1"/>
                </a:solidFill>
              </a:endParaRPr>
            </a:p>
          </p:txBody>
        </p:sp>
      </p:grpSp>
      <p:grpSp>
        <p:nvGrpSpPr>
          <p:cNvPr id="8" name="Group 7"/>
          <p:cNvGrpSpPr/>
          <p:nvPr/>
        </p:nvGrpSpPr>
        <p:grpSpPr>
          <a:xfrm>
            <a:off x="2195736" y="3127433"/>
            <a:ext cx="1577975" cy="1901825"/>
            <a:chOff x="812774" y="3284984"/>
            <a:chExt cx="1577975" cy="1901825"/>
          </a:xfrm>
        </p:grpSpPr>
        <p:pic>
          <p:nvPicPr>
            <p:cNvPr id="12" name="Picture 7" descr="C:\Users\office\AppData\Local\Microsoft\Windows\Temporary Internet Files\Content.IE5\ENHGUKDG\MC900318996[1].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650849" y="3446909"/>
              <a:ext cx="1901825" cy="15779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259632" y="3738761"/>
              <a:ext cx="1008112" cy="1354217"/>
            </a:xfrm>
            <a:prstGeom prst="rect">
              <a:avLst/>
            </a:prstGeom>
            <a:noFill/>
          </p:spPr>
          <p:txBody>
            <a:bodyPr wrap="square" rtlCol="0">
              <a:spAutoFit/>
            </a:bodyPr>
            <a:lstStyle/>
            <a:p>
              <a:pPr algn="ctr"/>
              <a:r>
                <a:rPr lang="en-US" dirty="0" smtClean="0">
                  <a:solidFill>
                    <a:schemeClr val="bg1"/>
                  </a:solidFill>
                </a:rPr>
                <a:t>Related</a:t>
              </a:r>
            </a:p>
            <a:p>
              <a:pPr algn="ctr"/>
              <a:endParaRPr lang="en-US" dirty="0" smtClean="0">
                <a:solidFill>
                  <a:schemeClr val="bg1"/>
                </a:solidFill>
              </a:endParaRPr>
            </a:p>
            <a:p>
              <a:pPr algn="ctr"/>
              <a:r>
                <a:rPr lang="en-US" dirty="0" smtClean="0">
                  <a:solidFill>
                    <a:schemeClr val="bg1"/>
                  </a:solidFill>
                </a:rPr>
                <a:t>Person</a:t>
              </a:r>
            </a:p>
            <a:p>
              <a:pPr algn="ctr"/>
              <a:endParaRPr lang="en-US" sz="1400" dirty="0" smtClean="0">
                <a:solidFill>
                  <a:schemeClr val="bg1"/>
                </a:solidFill>
              </a:endParaRPr>
            </a:p>
            <a:p>
              <a:pPr algn="ctr"/>
              <a:endParaRPr lang="en-US" sz="1400" dirty="0">
                <a:solidFill>
                  <a:schemeClr val="bg1"/>
                </a:solidFill>
              </a:endParaRPr>
            </a:p>
          </p:txBody>
        </p:sp>
      </p:grpSp>
      <p:grpSp>
        <p:nvGrpSpPr>
          <p:cNvPr id="5" name="Group 4"/>
          <p:cNvGrpSpPr/>
          <p:nvPr/>
        </p:nvGrpSpPr>
        <p:grpSpPr>
          <a:xfrm>
            <a:off x="3563888" y="3128716"/>
            <a:ext cx="1901825" cy="1577975"/>
            <a:chOff x="2267744" y="3284984"/>
            <a:chExt cx="1901825" cy="1577975"/>
          </a:xfrm>
        </p:grpSpPr>
        <p:pic>
          <p:nvPicPr>
            <p:cNvPr id="14" name="Picture 7" descr="C:\Users\office\AppData\Local\Microsoft\Windows\Temporary Internet Files\Content.IE5\ENHGUKDG\MC900318996[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2267744" y="3284984"/>
              <a:ext cx="1901825" cy="157797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14600" y="3750941"/>
              <a:ext cx="1008112" cy="800219"/>
            </a:xfrm>
            <a:prstGeom prst="rect">
              <a:avLst/>
            </a:prstGeom>
            <a:noFill/>
          </p:spPr>
          <p:txBody>
            <a:bodyPr wrap="square" rtlCol="0">
              <a:spAutoFit/>
            </a:bodyPr>
            <a:lstStyle/>
            <a:p>
              <a:pPr algn="ctr"/>
              <a:r>
                <a:rPr lang="en-US" dirty="0" smtClean="0">
                  <a:solidFill>
                    <a:schemeClr val="bg1"/>
                  </a:solidFill>
                </a:rPr>
                <a:t>Patient</a:t>
              </a:r>
            </a:p>
            <a:p>
              <a:pPr algn="ctr"/>
              <a:endParaRPr lang="en-US" sz="1400" dirty="0" smtClean="0">
                <a:solidFill>
                  <a:schemeClr val="bg1"/>
                </a:solidFill>
              </a:endParaRPr>
            </a:p>
            <a:p>
              <a:pPr algn="ctr"/>
              <a:endParaRPr lang="en-US" sz="1400" dirty="0">
                <a:solidFill>
                  <a:schemeClr val="bg1"/>
                </a:solidFill>
              </a:endParaRPr>
            </a:p>
          </p:txBody>
        </p:sp>
      </p:grpSp>
      <p:grpSp>
        <p:nvGrpSpPr>
          <p:cNvPr id="9" name="Group 8"/>
          <p:cNvGrpSpPr/>
          <p:nvPr/>
        </p:nvGrpSpPr>
        <p:grpSpPr>
          <a:xfrm>
            <a:off x="4983426" y="4862959"/>
            <a:ext cx="1901825" cy="1577975"/>
            <a:chOff x="3986389" y="5013176"/>
            <a:chExt cx="1901825" cy="1577975"/>
          </a:xfrm>
        </p:grpSpPr>
        <p:pic>
          <p:nvPicPr>
            <p:cNvPr id="13"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6389" y="5013176"/>
              <a:ext cx="1901825" cy="15779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169568" y="5517232"/>
              <a:ext cx="1410543" cy="800219"/>
            </a:xfrm>
            <a:prstGeom prst="rect">
              <a:avLst/>
            </a:prstGeom>
            <a:noFill/>
          </p:spPr>
          <p:txBody>
            <a:bodyPr wrap="square" rtlCol="0">
              <a:spAutoFit/>
            </a:bodyPr>
            <a:lstStyle/>
            <a:p>
              <a:pPr algn="ctr"/>
              <a:r>
                <a:rPr lang="en-US" dirty="0" smtClean="0">
                  <a:solidFill>
                    <a:schemeClr val="bg1"/>
                  </a:solidFill>
                </a:rPr>
                <a:t>Practitioner</a:t>
              </a:r>
            </a:p>
            <a:p>
              <a:endParaRPr lang="en-US" sz="1400" dirty="0" smtClean="0">
                <a:solidFill>
                  <a:schemeClr val="bg1"/>
                </a:solidFill>
              </a:endParaRPr>
            </a:p>
            <a:p>
              <a:endParaRPr lang="en-US" sz="1400" dirty="0">
                <a:solidFill>
                  <a:schemeClr val="bg1"/>
                </a:solidFill>
              </a:endParaRPr>
            </a:p>
          </p:txBody>
        </p:sp>
      </p:grpSp>
      <p:grpSp>
        <p:nvGrpSpPr>
          <p:cNvPr id="7" name="Group 6"/>
          <p:cNvGrpSpPr/>
          <p:nvPr/>
        </p:nvGrpSpPr>
        <p:grpSpPr>
          <a:xfrm>
            <a:off x="4960171" y="1739458"/>
            <a:ext cx="1901825" cy="1577975"/>
            <a:chOff x="3895115" y="1724725"/>
            <a:chExt cx="1901825" cy="1577975"/>
          </a:xfrm>
        </p:grpSpPr>
        <p:pic>
          <p:nvPicPr>
            <p:cNvPr id="17" name="Picture 7" descr="C:\Users\office\AppData\Local\Microsoft\Windows\Temporary Internet Files\Content.IE5\ENHGUKDG\MC900318996[1].wmf"/>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3895115" y="1724725"/>
              <a:ext cx="1901825" cy="157797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255582" y="2268741"/>
              <a:ext cx="1180514" cy="800219"/>
            </a:xfrm>
            <a:prstGeom prst="rect">
              <a:avLst/>
            </a:prstGeom>
            <a:noFill/>
          </p:spPr>
          <p:txBody>
            <a:bodyPr wrap="square" rtlCol="0">
              <a:spAutoFit/>
            </a:bodyPr>
            <a:lstStyle/>
            <a:p>
              <a:pPr algn="ctr"/>
              <a:r>
                <a:rPr lang="en-US" dirty="0" smtClean="0">
                  <a:solidFill>
                    <a:schemeClr val="bg1"/>
                  </a:solidFill>
                </a:rPr>
                <a:t>Location</a:t>
              </a:r>
            </a:p>
            <a:p>
              <a:pPr algn="ctr"/>
              <a:endParaRPr lang="en-US" sz="1400" dirty="0" smtClean="0">
                <a:solidFill>
                  <a:schemeClr val="bg1"/>
                </a:solidFill>
              </a:endParaRPr>
            </a:p>
            <a:p>
              <a:pPr algn="ctr"/>
              <a:endParaRPr lang="en-US" sz="1400" dirty="0">
                <a:solidFill>
                  <a:schemeClr val="bg1"/>
                </a:solidFill>
              </a:endParaRPr>
            </a:p>
          </p:txBody>
        </p:sp>
      </p:grpSp>
      <p:sp>
        <p:nvSpPr>
          <p:cNvPr id="23"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10</a:t>
            </a:fld>
            <a:endParaRPr lang="en-CA" dirty="0">
              <a:solidFill>
                <a:schemeClr val="tx1"/>
              </a:solidFill>
            </a:endParaRPr>
          </a:p>
        </p:txBody>
      </p:sp>
    </p:spTree>
    <p:extLst>
      <p:ext uri="{BB962C8B-B14F-4D97-AF65-F5344CB8AC3E}">
        <p14:creationId xmlns:p14="http://schemas.microsoft.com/office/powerpoint/2010/main" val="128678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a Resource?</a:t>
            </a:r>
          </a:p>
        </p:txBody>
      </p:sp>
      <p:sp>
        <p:nvSpPr>
          <p:cNvPr id="3" name="Content Placeholder 2"/>
          <p:cNvSpPr>
            <a:spLocks noGrp="1"/>
          </p:cNvSpPr>
          <p:nvPr>
            <p:ph idx="1"/>
          </p:nvPr>
        </p:nvSpPr>
        <p:spPr/>
        <p:txBody>
          <a:bodyPr/>
          <a:lstStyle/>
          <a:p>
            <a:r>
              <a:rPr lang="en-US" dirty="0"/>
              <a:t>Administrative</a:t>
            </a:r>
          </a:p>
          <a:p>
            <a:pPr lvl="1"/>
            <a:r>
              <a:rPr lang="en-US" dirty="0"/>
              <a:t>Patient, Practitioner, Organization, Location, Coverage, Invoice</a:t>
            </a:r>
          </a:p>
          <a:p>
            <a:r>
              <a:rPr lang="en-US" dirty="0"/>
              <a:t>Clinical Concepts</a:t>
            </a:r>
          </a:p>
          <a:p>
            <a:pPr lvl="1"/>
            <a:r>
              <a:rPr lang="en-US" dirty="0"/>
              <a:t>Allergy, Condition, Family History, Care Plan</a:t>
            </a:r>
          </a:p>
          <a:p>
            <a:r>
              <a:rPr lang="en-US" dirty="0"/>
              <a:t>Infrastructure</a:t>
            </a:r>
          </a:p>
          <a:p>
            <a:pPr lvl="1"/>
            <a:r>
              <a:rPr lang="en-US" dirty="0"/>
              <a:t>Document, Message, Profile, </a:t>
            </a:r>
            <a:r>
              <a:rPr lang="en-US" dirty="0" smtClean="0"/>
              <a:t>Conformance*</a:t>
            </a:r>
            <a:endParaRPr lang="en-US" dirty="0"/>
          </a:p>
        </p:txBody>
      </p:sp>
      <p:sp>
        <p:nvSpPr>
          <p:cNvPr id="5"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11</a:t>
            </a:fld>
            <a:endParaRPr lang="en-CA" dirty="0">
              <a:solidFill>
                <a:schemeClr val="tx1"/>
              </a:solidFill>
            </a:endParaRPr>
          </a:p>
        </p:txBody>
      </p:sp>
    </p:spTree>
    <p:extLst>
      <p:ext uri="{BB962C8B-B14F-4D97-AF65-F5344CB8AC3E}">
        <p14:creationId xmlns:p14="http://schemas.microsoft.com/office/powerpoint/2010/main" val="2937259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3" name="Content Placeholder 2"/>
          <p:cNvSpPr>
            <a:spLocks noGrp="1"/>
          </p:cNvSpPr>
          <p:nvPr>
            <p:ph idx="1"/>
          </p:nvPr>
        </p:nvSpPr>
        <p:spPr/>
        <p:txBody>
          <a:bodyPr/>
          <a:lstStyle/>
          <a:p>
            <a:r>
              <a:rPr lang="en-US" sz="2800" dirty="0"/>
              <a:t>There’s a resource for documenting conformance to FHIR</a:t>
            </a:r>
          </a:p>
          <a:p>
            <a:r>
              <a:rPr lang="en-US" sz="2800" dirty="0"/>
              <a:t>Can be used for:</a:t>
            </a:r>
          </a:p>
          <a:p>
            <a:pPr lvl="1"/>
            <a:r>
              <a:rPr lang="en-US" sz="2400" dirty="0"/>
              <a:t>Stating how a specific system instance behaves</a:t>
            </a:r>
          </a:p>
          <a:p>
            <a:pPr lvl="1"/>
            <a:r>
              <a:rPr lang="en-US" sz="2400" dirty="0"/>
              <a:t>Defining how a software system is capable of behaving (including configuration options)</a:t>
            </a:r>
          </a:p>
          <a:p>
            <a:pPr lvl="1"/>
            <a:r>
              <a:rPr lang="en-US" sz="2400" dirty="0"/>
              <a:t>Identifying a desired set of behavior (e.g. </a:t>
            </a:r>
            <a:r>
              <a:rPr lang="en-US" sz="2400" dirty="0" smtClean="0"/>
              <a:t>operation)</a:t>
            </a:r>
            <a:endParaRPr lang="en-US" sz="2400" dirty="0"/>
          </a:p>
          <a:p>
            <a:r>
              <a:rPr lang="en-US" sz="2800" dirty="0"/>
              <a:t>To declare themselves “FHIR Conformant”, a system </a:t>
            </a:r>
            <a:r>
              <a:rPr lang="en-US" sz="2800" b="1" dirty="0"/>
              <a:t>must</a:t>
            </a:r>
            <a:r>
              <a:rPr lang="en-US" sz="2800" dirty="0"/>
              <a:t> publish a Conformance instance</a:t>
            </a:r>
            <a:endParaRPr lang="en-US" dirty="0"/>
          </a:p>
        </p:txBody>
      </p:sp>
      <p:sp>
        <p:nvSpPr>
          <p:cNvPr id="5"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12</a:t>
            </a:fld>
            <a:endParaRPr lang="en-CA" dirty="0">
              <a:solidFill>
                <a:schemeClr val="tx1"/>
              </a:solidFill>
            </a:endParaRPr>
          </a:p>
        </p:txBody>
      </p:sp>
    </p:spTree>
    <p:extLst>
      <p:ext uri="{BB962C8B-B14F-4D97-AF65-F5344CB8AC3E}">
        <p14:creationId xmlns:p14="http://schemas.microsoft.com/office/powerpoint/2010/main" val="418343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Readable</a:t>
            </a:r>
            <a:endParaRPr lang="en-CA" dirty="0"/>
          </a:p>
        </p:txBody>
      </p:sp>
      <p:sp>
        <p:nvSpPr>
          <p:cNvPr id="3" name="Content Placeholder 2"/>
          <p:cNvSpPr>
            <a:spLocks noGrp="1"/>
          </p:cNvSpPr>
          <p:nvPr>
            <p:ph idx="1"/>
          </p:nvPr>
        </p:nvSpPr>
        <p:spPr/>
        <p:txBody>
          <a:bodyPr/>
          <a:lstStyle/>
          <a:p>
            <a:r>
              <a:rPr lang="en-US" dirty="0" smtClean="0"/>
              <a:t>CDA taught HL7 a very important lesson</a:t>
            </a:r>
          </a:p>
          <a:p>
            <a:pPr lvl="1"/>
            <a:r>
              <a:rPr lang="en-US" dirty="0" smtClean="0"/>
              <a:t>Even if the computers don’t understand 99% of what you’re sending, that’s ok if they can properly render it to a human clinician</a:t>
            </a:r>
          </a:p>
          <a:p>
            <a:pPr lvl="0"/>
            <a:r>
              <a:rPr lang="en-US" dirty="0" smtClean="0"/>
              <a:t>This doesn’t just hold for documents – important for messages, services, etc.</a:t>
            </a:r>
          </a:p>
          <a:p>
            <a:pPr lvl="0"/>
            <a:r>
              <a:rPr lang="en-US" dirty="0" smtClean="0"/>
              <a:t>In FHIR, </a:t>
            </a:r>
            <a:r>
              <a:rPr lang="en-US" b="1" dirty="0" smtClean="0"/>
              <a:t>every</a:t>
            </a:r>
            <a:r>
              <a:rPr lang="en-US" b="0" baseline="0" dirty="0" smtClean="0"/>
              <a:t> resource </a:t>
            </a:r>
            <a:r>
              <a:rPr lang="en-US" b="0" baseline="0" dirty="0" smtClean="0"/>
              <a:t>provides for </a:t>
            </a:r>
            <a:r>
              <a:rPr lang="en-US" b="0" baseline="0" dirty="0" smtClean="0"/>
              <a:t>a human-readable expression</a:t>
            </a:r>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13</a:t>
            </a:fld>
            <a:endParaRPr lang="en-CA" dirty="0">
              <a:solidFill>
                <a:schemeClr val="tx1"/>
              </a:solidFill>
            </a:endParaRPr>
          </a:p>
        </p:txBody>
      </p:sp>
    </p:spTree>
    <p:extLst>
      <p:ext uri="{BB962C8B-B14F-4D97-AF65-F5344CB8AC3E}">
        <p14:creationId xmlns:p14="http://schemas.microsoft.com/office/powerpoint/2010/main" val="35698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Freely available</a:t>
            </a:r>
            <a:endParaRPr lang="en-CA" dirty="0"/>
          </a:p>
        </p:txBody>
      </p:sp>
      <p:sp>
        <p:nvSpPr>
          <p:cNvPr id="3" name="Content Placeholder 2"/>
          <p:cNvSpPr>
            <a:spLocks noGrp="1"/>
          </p:cNvSpPr>
          <p:nvPr>
            <p:ph idx="1"/>
          </p:nvPr>
        </p:nvSpPr>
        <p:spPr/>
        <p:txBody>
          <a:bodyPr/>
          <a:lstStyle/>
          <a:p>
            <a:r>
              <a:rPr lang="en-US" dirty="0" smtClean="0"/>
              <a:t>Unencumbered – free for use, no membership required</a:t>
            </a:r>
          </a:p>
          <a:p>
            <a:r>
              <a:rPr lang="en-US" dirty="0" smtClean="0">
                <a:hlinkClick r:id="rId3"/>
              </a:rPr>
              <a:t>http://hl7.org/fhir</a:t>
            </a:r>
            <a:endParaRPr lang="en-US" dirty="0" smtClean="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429000"/>
            <a:ext cx="732390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C:\Users\office\AppData\Local\Microsoft\Windows\Temporary Internet Files\Content.IE5\2B0EXTZ8\MC90010475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40" y="1753741"/>
            <a:ext cx="1747838" cy="181927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14</a:t>
            </a:fld>
            <a:endParaRPr lang="en-CA" dirty="0">
              <a:solidFill>
                <a:schemeClr val="tx1"/>
              </a:solidFill>
            </a:endParaRPr>
          </a:p>
        </p:txBody>
      </p:sp>
    </p:spTree>
    <p:extLst>
      <p:ext uri="{BB962C8B-B14F-4D97-AF65-F5344CB8AC3E}">
        <p14:creationId xmlns:p14="http://schemas.microsoft.com/office/powerpoint/2010/main" val="3273986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p:txBody>
      </p:sp>
      <p:graphicFrame>
        <p:nvGraphicFramePr>
          <p:cNvPr id="5" name="Diagram 4"/>
          <p:cNvGraphicFramePr/>
          <p:nvPr>
            <p:extLst>
              <p:ext uri="{D42A27DB-BD31-4B8C-83A1-F6EECF244321}">
                <p14:modId xmlns:p14="http://schemas.microsoft.com/office/powerpoint/2010/main" val="3937821156"/>
              </p:ext>
            </p:extLst>
          </p:nvPr>
        </p:nvGraphicFramePr>
        <p:xfrm>
          <a:off x="1331640" y="234888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15</a:t>
            </a:fld>
            <a:endParaRPr lang="en-CA" dirty="0">
              <a:solidFill>
                <a:schemeClr val="tx1"/>
              </a:solidFill>
            </a:endParaRPr>
          </a:p>
        </p:txBody>
      </p:sp>
    </p:spTree>
    <p:extLst>
      <p:ext uri="{BB962C8B-B14F-4D97-AF65-F5344CB8AC3E}">
        <p14:creationId xmlns:p14="http://schemas.microsoft.com/office/powerpoint/2010/main" val="1054092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CA" dirty="0"/>
          </a:p>
        </p:txBody>
      </p:sp>
      <p:sp>
        <p:nvSpPr>
          <p:cNvPr id="3" name="Content Placeholder 2"/>
          <p:cNvSpPr>
            <a:spLocks noGrp="1"/>
          </p:cNvSpPr>
          <p:nvPr>
            <p:ph idx="1"/>
          </p:nvPr>
        </p:nvSpPr>
        <p:spPr/>
        <p:txBody>
          <a:bodyPr/>
          <a:lstStyle/>
          <a:p>
            <a:r>
              <a:rPr lang="en-US" sz="2800" dirty="0" smtClean="0"/>
              <a:t>Simple, out-of-the-box interoperability</a:t>
            </a:r>
          </a:p>
          <a:p>
            <a:r>
              <a:rPr lang="en-US" sz="2800" dirty="0" smtClean="0"/>
              <a:t>Leverage</a:t>
            </a:r>
            <a:r>
              <a:rPr lang="en-US" sz="2800" baseline="0" dirty="0" smtClean="0"/>
              <a:t> HTTP: GET, POST, etc.</a:t>
            </a:r>
          </a:p>
          <a:p>
            <a:r>
              <a:rPr lang="en-US" sz="2800" dirty="0" smtClean="0"/>
              <a:t>Pre-defined operations</a:t>
            </a:r>
          </a:p>
          <a:p>
            <a:pPr lvl="1"/>
            <a:r>
              <a:rPr lang="en-US" sz="2400" dirty="0" smtClean="0"/>
              <a:t>Create, Read, Update, Delete</a:t>
            </a:r>
          </a:p>
          <a:p>
            <a:pPr lvl="1"/>
            <a:r>
              <a:rPr lang="en-US" sz="2400" dirty="0" smtClean="0"/>
              <a:t>Also: History, Read Version, Search, Updates, Validate, Conformance &amp; Transaction</a:t>
            </a:r>
          </a:p>
          <a:p>
            <a:r>
              <a:rPr lang="en-US" sz="2800" dirty="0" smtClean="0"/>
              <a:t>Works best where control resides on client side and trust relationship exists</a:t>
            </a:r>
          </a:p>
        </p:txBody>
      </p:sp>
      <p:graphicFrame>
        <p:nvGraphicFramePr>
          <p:cNvPr id="5" name="Diagram 4"/>
          <p:cNvGraphicFramePr/>
          <p:nvPr>
            <p:extLst>
              <p:ext uri="{D42A27DB-BD31-4B8C-83A1-F6EECF244321}">
                <p14:modId xmlns:p14="http://schemas.microsoft.com/office/powerpoint/2010/main" val="658750011"/>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16</a:t>
            </a:fld>
            <a:endParaRPr lang="en-CA" dirty="0">
              <a:solidFill>
                <a:schemeClr val="tx1"/>
              </a:solidFill>
            </a:endParaRPr>
          </a:p>
        </p:txBody>
      </p:sp>
    </p:spTree>
    <p:extLst>
      <p:ext uri="{BB962C8B-B14F-4D97-AF65-F5344CB8AC3E}">
        <p14:creationId xmlns:p14="http://schemas.microsoft.com/office/powerpoint/2010/main" val="261259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CA" dirty="0"/>
          </a:p>
        </p:txBody>
      </p:sp>
      <p:sp>
        <p:nvSpPr>
          <p:cNvPr id="3" name="Content Placeholder 2"/>
          <p:cNvSpPr>
            <a:spLocks noGrp="1"/>
          </p:cNvSpPr>
          <p:nvPr>
            <p:ph idx="1"/>
          </p:nvPr>
        </p:nvSpPr>
        <p:spPr/>
        <p:txBody>
          <a:bodyPr/>
          <a:lstStyle/>
          <a:p>
            <a:r>
              <a:rPr lang="en-US" sz="2800" dirty="0" smtClean="0"/>
              <a:t>Similar to CDA</a:t>
            </a:r>
          </a:p>
          <a:p>
            <a:r>
              <a:rPr lang="en-US" sz="2800" dirty="0" smtClean="0"/>
              <a:t>Collection</a:t>
            </a:r>
            <a:r>
              <a:rPr lang="en-US" sz="2800" baseline="0" dirty="0" smtClean="0"/>
              <a:t> of resources bound together</a:t>
            </a:r>
          </a:p>
          <a:p>
            <a:pPr lvl="1"/>
            <a:r>
              <a:rPr lang="en-US" sz="2400" baseline="0" dirty="0" smtClean="0"/>
              <a:t>Root is a “Composition” resource</a:t>
            </a:r>
          </a:p>
          <a:p>
            <a:pPr lvl="1"/>
            <a:r>
              <a:rPr lang="en-US" sz="2400" baseline="0" dirty="0" smtClean="0"/>
              <a:t>Just like CDA header</a:t>
            </a:r>
          </a:p>
          <a:p>
            <a:r>
              <a:rPr lang="en-US" sz="2800" baseline="0" dirty="0" smtClean="0"/>
              <a:t>Sent as a Bundle </a:t>
            </a:r>
            <a:r>
              <a:rPr lang="en-US" sz="2000" b="1" baseline="0" dirty="0" smtClean="0">
                <a:solidFill>
                  <a:srgbClr val="C00000"/>
                </a:solidFill>
              </a:rPr>
              <a:t>(FHIR Resource)</a:t>
            </a:r>
          </a:p>
          <a:p>
            <a:r>
              <a:rPr lang="en-US" sz="2800" baseline="0" dirty="0" smtClean="0"/>
              <a:t>One context</a:t>
            </a:r>
          </a:p>
          <a:p>
            <a:r>
              <a:rPr lang="en-US" sz="2800" baseline="0" dirty="0" smtClean="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4216360760"/>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734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CA" dirty="0"/>
          </a:p>
        </p:txBody>
      </p:sp>
      <p:sp>
        <p:nvSpPr>
          <p:cNvPr id="3" name="Content Placeholder 2"/>
          <p:cNvSpPr>
            <a:spLocks noGrp="1"/>
          </p:cNvSpPr>
          <p:nvPr>
            <p:ph idx="1"/>
          </p:nvPr>
        </p:nvSpPr>
        <p:spPr/>
        <p:txBody>
          <a:bodyPr/>
          <a:lstStyle/>
          <a:p>
            <a:r>
              <a:rPr lang="en-US" sz="2800" dirty="0" smtClean="0"/>
              <a:t>Similar to v2 and v3 messaging</a:t>
            </a:r>
          </a:p>
          <a:p>
            <a:r>
              <a:rPr lang="en-US" sz="2800" dirty="0" smtClean="0"/>
              <a:t>Also a collection of resources as </a:t>
            </a:r>
            <a:r>
              <a:rPr lang="en-US" sz="2800" dirty="0"/>
              <a:t>a Bundle </a:t>
            </a:r>
            <a:r>
              <a:rPr lang="en-US" sz="2000" b="1" dirty="0">
                <a:solidFill>
                  <a:srgbClr val="C00000"/>
                </a:solidFill>
              </a:rPr>
              <a:t>(FHIR Resource)</a:t>
            </a:r>
            <a:endParaRPr lang="en-US" sz="2000" dirty="0" smtClean="0"/>
          </a:p>
          <a:p>
            <a:r>
              <a:rPr lang="en-US" sz="2800" dirty="0" smtClean="0"/>
              <a:t>Allows request/response behavior for both request and response payloads</a:t>
            </a:r>
          </a:p>
          <a:p>
            <a:r>
              <a:rPr lang="en-US" sz="2800" dirty="0" smtClean="0"/>
              <a:t>Event-driven</a:t>
            </a:r>
          </a:p>
          <a:p>
            <a:pPr lvl="1"/>
            <a:r>
              <a:rPr lang="en-US" sz="2400" dirty="0" smtClean="0"/>
              <a:t>e.g. Send lab order, get back result</a:t>
            </a:r>
          </a:p>
          <a:p>
            <a:r>
              <a:rPr lang="en-US" sz="2800" dirty="0" smtClean="0"/>
              <a:t>Can be asynchronous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graphicFrame>
        <p:nvGraphicFramePr>
          <p:cNvPr id="5" name="Diagram 4"/>
          <p:cNvGraphicFramePr/>
          <p:nvPr>
            <p:extLst>
              <p:ext uri="{D42A27DB-BD31-4B8C-83A1-F6EECF244321}">
                <p14:modId xmlns:p14="http://schemas.microsoft.com/office/powerpoint/2010/main" val="20283710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81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r>
              <a:rPr lang="en-US" baseline="0" dirty="0" smtClean="0"/>
              <a:t> Oriented Architecture (SOA)</a:t>
            </a:r>
            <a:endParaRPr lang="en-CA" dirty="0"/>
          </a:p>
        </p:txBody>
      </p:sp>
      <p:sp>
        <p:nvSpPr>
          <p:cNvPr id="3" name="Content Placeholder 2"/>
          <p:cNvSpPr>
            <a:spLocks noGrp="1"/>
          </p:cNvSpPr>
          <p:nvPr>
            <p:ph idx="1"/>
          </p:nvPr>
        </p:nvSpPr>
        <p:spPr/>
        <p:txBody>
          <a:bodyPr/>
          <a:lstStyle/>
          <a:p>
            <a:r>
              <a:rPr lang="en-US" sz="2800" dirty="0" smtClean="0"/>
              <a:t>Do whatever you like </a:t>
            </a:r>
          </a:p>
          <a:p>
            <a:pPr lvl="1"/>
            <a:r>
              <a:rPr lang="en-US" sz="2400" dirty="0" smtClean="0"/>
              <a:t>(based on SOA principles)</a:t>
            </a:r>
          </a:p>
          <a:p>
            <a:pPr lvl="1"/>
            <a:r>
              <a:rPr lang="en-US" sz="2400" dirty="0" smtClean="0"/>
              <a:t>Ultra complex workflows</a:t>
            </a:r>
          </a:p>
          <a:p>
            <a:pPr lvl="1"/>
            <a:r>
              <a:rPr lang="en-US" sz="2400" dirty="0" smtClean="0"/>
              <a:t>Ultra simple workflows</a:t>
            </a:r>
          </a:p>
          <a:p>
            <a:pPr lvl="1"/>
            <a:r>
              <a:rPr lang="en-US" sz="2400" dirty="0" smtClean="0"/>
              <a:t>Individual resources or collections </a:t>
            </a:r>
            <a:r>
              <a:rPr lang="en-US" sz="2400" dirty="0" smtClean="0"/>
              <a:t>(as a Bundle or </a:t>
            </a:r>
            <a:r>
              <a:rPr lang="en-US" sz="2400" dirty="0" smtClean="0"/>
              <a:t>other formats)</a:t>
            </a:r>
          </a:p>
          <a:p>
            <a:pPr lvl="1"/>
            <a:r>
              <a:rPr lang="en-US" sz="2400" dirty="0" smtClean="0"/>
              <a:t>Use HTTP or use something else</a:t>
            </a:r>
          </a:p>
          <a:p>
            <a:pPr lvl="1"/>
            <a:r>
              <a:rPr lang="en-US" sz="2400" dirty="0" smtClean="0"/>
              <a:t>Only constraint is that you’re passing around FHIR resources in some shape or manner</a:t>
            </a:r>
            <a:endParaRPr lang="en-CA" sz="2400"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19</a:t>
            </a:fld>
            <a:endParaRPr lang="en-CA" dirty="0">
              <a:solidFill>
                <a:schemeClr val="tx1"/>
              </a:solidFill>
            </a:endParaRPr>
          </a:p>
        </p:txBody>
      </p:sp>
    </p:spTree>
    <p:extLst>
      <p:ext uri="{BB962C8B-B14F-4D97-AF65-F5344CB8AC3E}">
        <p14:creationId xmlns:p14="http://schemas.microsoft.com/office/powerpoint/2010/main" val="130130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US" sz="2800" dirty="0" smtClean="0"/>
              <a:t>Original HL7 version can be downloaded at:</a:t>
            </a:r>
          </a:p>
          <a:p>
            <a:pPr lvl="1"/>
            <a:r>
              <a:rPr lang="en-CA" sz="2400" dirty="0">
                <a:hlinkClick r:id="rId2"/>
              </a:rPr>
              <a:t>http://</a:t>
            </a:r>
            <a:r>
              <a:rPr lang="en-CA" sz="2400" dirty="0" smtClean="0">
                <a:hlinkClick r:id="rId2"/>
              </a:rPr>
              <a:t>gforge.hl7.org/svn/fhir/trunk/presentations/2014-01 </a:t>
            </a:r>
            <a:r>
              <a:rPr lang="en-CA" sz="2400" dirty="0">
                <a:hlinkClick r:id="rId2"/>
              </a:rPr>
              <a:t>Tutorials/Introduction to </a:t>
            </a:r>
            <a:r>
              <a:rPr lang="en-CA" sz="2400" dirty="0" smtClean="0">
                <a:hlinkClick r:id="rId2"/>
              </a:rPr>
              <a:t>FHIR.pptx</a:t>
            </a:r>
            <a:endParaRPr lang="en-CA" sz="2400" dirty="0" smtClean="0"/>
          </a:p>
          <a:p>
            <a:pPr lvl="1"/>
            <a:r>
              <a:rPr lang="en-CA" sz="2400" dirty="0" smtClean="0"/>
              <a:t>Author: </a:t>
            </a:r>
            <a:r>
              <a:rPr lang="en-US" sz="2400" dirty="0"/>
              <a:t>Lloyd </a:t>
            </a:r>
            <a:r>
              <a:rPr lang="en-US" sz="2400" dirty="0" smtClean="0"/>
              <a:t>McKenzie, </a:t>
            </a:r>
            <a:r>
              <a:rPr lang="en-US" sz="2400" dirty="0"/>
              <a:t>Gordon Point Informatics (GPi)</a:t>
            </a:r>
            <a:endParaRPr lang="en-CA" sz="2400" dirty="0" smtClean="0"/>
          </a:p>
          <a:p>
            <a:pPr lvl="0"/>
            <a:r>
              <a:rPr lang="en-US" sz="2800" dirty="0" smtClean="0"/>
              <a:t>Is licensed for use under the Creative Commons, specifically:</a:t>
            </a:r>
          </a:p>
          <a:p>
            <a:pPr lvl="1"/>
            <a:r>
              <a:rPr lang="en-CA" sz="2400" u="sng" dirty="0">
                <a:hlinkClick r:id="rId3"/>
              </a:rPr>
              <a:t>Creative Commons Attribution 3.0 Unported </a:t>
            </a:r>
            <a:r>
              <a:rPr lang="en-CA" sz="2400" u="sng" dirty="0" smtClean="0">
                <a:hlinkClick r:id="rId3"/>
              </a:rPr>
              <a:t>License</a:t>
            </a:r>
            <a:endParaRPr lang="en-CA" sz="2400" u="sng" dirty="0" smtClean="0"/>
          </a:p>
          <a:p>
            <a:pPr lvl="1"/>
            <a:r>
              <a:rPr lang="en-US" sz="2400" dirty="0" smtClean="0"/>
              <a:t>(Do with it as you wish, so long as you give credit)</a:t>
            </a:r>
            <a:endParaRPr lang="en-CA" sz="2400" dirty="0"/>
          </a:p>
        </p:txBody>
      </p:sp>
      <p:sp>
        <p:nvSpPr>
          <p:cNvPr id="5" name="Slide Number Placeholder 3"/>
          <p:cNvSpPr>
            <a:spLocks noGrp="1"/>
          </p:cNvSpPr>
          <p:nvPr>
            <p:ph type="sldNum" sz="quarter" idx="4"/>
          </p:nvPr>
        </p:nvSpPr>
        <p:spPr>
          <a:xfrm>
            <a:off x="8748464" y="6575245"/>
            <a:ext cx="360040" cy="166123"/>
          </a:xfrm>
        </p:spPr>
        <p:txBody>
          <a:bodyPr/>
          <a:lstStyle/>
          <a:p>
            <a:pPr algn="r"/>
            <a:fld id="{5CC3E5C4-3E2B-40F1-9F2B-C46CEB0C88DF}" type="slidenum">
              <a:rPr lang="en-CA" smtClean="0">
                <a:solidFill>
                  <a:schemeClr val="tx1"/>
                </a:solidFill>
              </a:rPr>
              <a:pPr algn="r"/>
              <a:t>2</a:t>
            </a:fld>
            <a:endParaRPr lang="en-CA" dirty="0">
              <a:solidFill>
                <a:schemeClr val="tx1"/>
              </a:solidFill>
            </a:endParaRPr>
          </a:p>
        </p:txBody>
      </p:sp>
    </p:spTree>
    <p:extLst>
      <p:ext uri="{BB962C8B-B14F-4D97-AF65-F5344CB8AC3E}">
        <p14:creationId xmlns:p14="http://schemas.microsoft.com/office/powerpoint/2010/main" val="242848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Regardless of </a:t>
            </a:r>
            <a:r>
              <a:rPr lang="en-US" sz="2800" b="1" dirty="0" smtClean="0">
                <a:solidFill>
                  <a:schemeClr val="tx1">
                    <a:lumMod val="75000"/>
                    <a:lumOff val="25000"/>
                  </a:schemeClr>
                </a:solidFill>
              </a:rPr>
              <a:t>paradigm</a:t>
            </a:r>
            <a:r>
              <a:rPr lang="en-US" sz="2800" dirty="0" smtClean="0"/>
              <a:t/>
            </a:r>
            <a:br>
              <a:rPr lang="en-US" sz="2800" dirty="0" smtClean="0"/>
            </a:br>
            <a:r>
              <a:rPr lang="en-US" sz="2800" dirty="0"/>
              <a:t>	</a:t>
            </a:r>
            <a:r>
              <a:rPr lang="en-US" sz="2800" dirty="0" smtClean="0"/>
              <a:t>the content </a:t>
            </a:r>
            <a:r>
              <a:rPr lang="en-US" sz="2800" b="1" dirty="0">
                <a:solidFill>
                  <a:schemeClr val="tx1">
                    <a:lumMod val="75000"/>
                    <a:lumOff val="25000"/>
                  </a:schemeClr>
                </a:solidFill>
              </a:rPr>
              <a:t>is the same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pSp>
        <p:nvGrpSpPr>
          <p:cNvPr id="5" name="Group 4"/>
          <p:cNvGrpSpPr/>
          <p:nvPr/>
        </p:nvGrpSpPr>
        <p:grpSpPr>
          <a:xfrm>
            <a:off x="3468691" y="2046470"/>
            <a:ext cx="1738064" cy="2975900"/>
            <a:chOff x="3482008" y="1707977"/>
            <a:chExt cx="1738064" cy="2231925"/>
          </a:xfrm>
        </p:grpSpPr>
        <p:sp>
          <p:nvSpPr>
            <p:cNvPr id="6" name="Can 5"/>
            <p:cNvSpPr/>
            <p:nvPr/>
          </p:nvSpPr>
          <p:spPr>
            <a:xfrm>
              <a:off x="3482008" y="1707977"/>
              <a:ext cx="1738064" cy="2231925"/>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smtClean="0">
                  <a:solidFill>
                    <a:srgbClr val="FFFFFF"/>
                  </a:solidFill>
                </a:rPr>
                <a:t>FHIR</a:t>
              </a:r>
            </a:p>
            <a:p>
              <a:pPr algn="ctr"/>
              <a:r>
                <a:rPr lang="en-US" dirty="0" smtClean="0">
                  <a:solidFill>
                    <a:srgbClr val="FFFFFF"/>
                  </a:solidFill>
                </a:rPr>
                <a:t>Repository</a:t>
              </a:r>
              <a:endParaRPr lang="nl-NL" dirty="0">
                <a:solidFill>
                  <a:srgbClr val="FFFFFF"/>
                </a:solidFill>
              </a:endParaRPr>
            </a:p>
          </p:txBody>
        </p:sp>
        <p:pic>
          <p:nvPicPr>
            <p:cNvPr id="7"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480034" y="2927763"/>
              <a:ext cx="617111" cy="593419"/>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pic>
          <p:nvPicPr>
            <p:cNvPr id="8" name="Picture 7" descr="C:\Users\office\AppData\Local\Microsoft\Windows\Temporary Internet Files\Content.IE5\ENHGUKDG\MC90031899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4071070" y="2787774"/>
              <a:ext cx="860970" cy="535770"/>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696058" y="3190621"/>
              <a:ext cx="617111" cy="593419"/>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pic>
          <p:nvPicPr>
            <p:cNvPr id="10" name="Picture 7" descr="C:\Users\office\AppData\Local\Microsoft\Windows\Temporary Internet Files\Content.IE5\ENHGUKDG\MC90031899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4211960" y="3260115"/>
              <a:ext cx="860970" cy="535770"/>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185292" y="1661996"/>
            <a:ext cx="5543543" cy="2868133"/>
            <a:chOff x="35496" y="1419622"/>
            <a:chExt cx="5543543" cy="2151100"/>
          </a:xfrm>
        </p:grpSpPr>
        <p:grpSp>
          <p:nvGrpSpPr>
            <p:cNvPr id="12" name="Group 11"/>
            <p:cNvGrpSpPr/>
            <p:nvPr/>
          </p:nvGrpSpPr>
          <p:grpSpPr>
            <a:xfrm>
              <a:off x="35496" y="1867784"/>
              <a:ext cx="2134347" cy="1702938"/>
              <a:chOff x="251520" y="989679"/>
              <a:chExt cx="2134347" cy="1702938"/>
            </a:xfrm>
          </p:grpSpPr>
          <p:pic>
            <p:nvPicPr>
              <p:cNvPr id="17"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989679"/>
                <a:ext cx="1790328" cy="134274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473565" y="2346368"/>
                <a:ext cx="1912302" cy="346249"/>
              </a:xfrm>
              <a:prstGeom prst="rect">
                <a:avLst/>
              </a:prstGeom>
              <a:noFill/>
            </p:spPr>
            <p:txBody>
              <a:bodyPr wrap="none" rtlCol="0">
                <a:spAutoFit/>
              </a:bodyPr>
              <a:lstStyle/>
              <a:p>
                <a:r>
                  <a:rPr lang="en-US" b="1" dirty="0" smtClean="0">
                    <a:solidFill>
                      <a:srgbClr val="636360"/>
                    </a:solidFill>
                  </a:rPr>
                  <a:t>Lab System</a:t>
                </a:r>
                <a:endParaRPr lang="nl-NL" b="1" dirty="0">
                  <a:solidFill>
                    <a:srgbClr val="636360"/>
                  </a:solidFill>
                </a:endParaRPr>
              </a:p>
            </p:txBody>
          </p:sp>
        </p:grpSp>
        <p:sp>
          <p:nvSpPr>
            <p:cNvPr id="13" name="Rectangle 12"/>
            <p:cNvSpPr/>
            <p:nvPr/>
          </p:nvSpPr>
          <p:spPr>
            <a:xfrm>
              <a:off x="467544" y="1419622"/>
              <a:ext cx="5111495" cy="346249"/>
            </a:xfrm>
            <a:prstGeom prst="rect">
              <a:avLst/>
            </a:prstGeom>
          </p:spPr>
          <p:txBody>
            <a:bodyPr wrap="none">
              <a:spAutoFit/>
            </a:bodyPr>
            <a:lstStyle/>
            <a:p>
              <a:r>
                <a:rPr lang="en-US" dirty="0">
                  <a:solidFill>
                    <a:srgbClr val="636360"/>
                  </a:solidFill>
                </a:rPr>
                <a:t>Receive a lab result in a </a:t>
              </a:r>
              <a:r>
                <a:rPr lang="en-US" dirty="0" smtClean="0">
                  <a:solidFill>
                    <a:srgbClr val="636360"/>
                  </a:solidFill>
                </a:rPr>
                <a:t>message…</a:t>
              </a:r>
              <a:endParaRPr lang="nl-NL" dirty="0">
                <a:solidFill>
                  <a:srgbClr val="636360"/>
                </a:solidFill>
              </a:endParaRPr>
            </a:p>
          </p:txBody>
        </p:sp>
        <p:sp>
          <p:nvSpPr>
            <p:cNvPr id="14" name="Right Arrow 13"/>
            <p:cNvSpPr/>
            <p:nvPr/>
          </p:nvSpPr>
          <p:spPr>
            <a:xfrm>
              <a:off x="1331640" y="1867332"/>
              <a:ext cx="2293837" cy="1311443"/>
            </a:xfrm>
            <a:prstGeom prst="rightArrow">
              <a:avLst>
                <a:gd name="adj1" fmla="val 67500"/>
                <a:gd name="adj2" fmla="val 48359"/>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rgbClr val="FFFFFF"/>
                  </a:solidFill>
                </a:rPr>
                <a:t>FHIR </a:t>
              </a:r>
              <a:r>
                <a:rPr lang="en-US" dirty="0" smtClean="0">
                  <a:solidFill>
                    <a:srgbClr val="FFFFFF"/>
                  </a:solidFill>
                </a:rPr>
                <a:t>Message</a:t>
              </a:r>
              <a:endParaRPr lang="en-US" dirty="0">
                <a:solidFill>
                  <a:srgbClr val="FFFFFF"/>
                </a:solidFill>
              </a:endParaRPr>
            </a:p>
          </p:txBody>
        </p:sp>
        <p:pic>
          <p:nvPicPr>
            <p:cNvPr id="15"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584108" y="2503916"/>
              <a:ext cx="393763" cy="37864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pic>
          <p:nvPicPr>
            <p:cNvPr id="16" name="Picture 7" descr="C:\Users\office\AppData\Local\Microsoft\Windows\Temporary Internet Files\Content.IE5\ENHGUKDG\MC90031899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2430409" y="2515716"/>
              <a:ext cx="570552" cy="355047"/>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3275856" y="2564903"/>
            <a:ext cx="6724918" cy="3163996"/>
            <a:chOff x="3289172" y="2096802"/>
            <a:chExt cx="6724918" cy="2372998"/>
          </a:xfrm>
        </p:grpSpPr>
        <p:pic>
          <p:nvPicPr>
            <p:cNvPr id="20" name="Picture 19"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7471" y="2291280"/>
              <a:ext cx="1790328" cy="1342746"/>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Arrow 20"/>
            <p:cNvSpPr/>
            <p:nvPr/>
          </p:nvSpPr>
          <p:spPr>
            <a:xfrm>
              <a:off x="5220071" y="2096802"/>
              <a:ext cx="2389581" cy="1505126"/>
            </a:xfrm>
            <a:prstGeom prst="rightArrow">
              <a:avLst>
                <a:gd name="adj1" fmla="val 67500"/>
                <a:gd name="adj2" fmla="val 48359"/>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rgbClr val="FFFFFF"/>
                  </a:solidFill>
                </a:rPr>
                <a:t>FHIR </a:t>
              </a:r>
              <a:r>
                <a:rPr lang="en-US" dirty="0" smtClean="0">
                  <a:solidFill>
                    <a:srgbClr val="FFFFFF"/>
                  </a:solidFill>
                </a:rPr>
                <a:t>Document</a:t>
              </a:r>
              <a:endParaRPr lang="en-US" dirty="0">
                <a:solidFill>
                  <a:srgbClr val="FFFFFF"/>
                </a:solidFill>
              </a:endParaRPr>
            </a:p>
          </p:txBody>
        </p:sp>
        <p:pic>
          <p:nvPicPr>
            <p:cNvPr id="22"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5411529" y="2851322"/>
              <a:ext cx="375712" cy="361288"/>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pic>
          <p:nvPicPr>
            <p:cNvPr id="23" name="Picture 7" descr="C:\Users\office\AppData\Local\Microsoft\Windows\Temporary Internet Files\Content.IE5\ENHGUKDG\MC90031899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6159302" y="2864034"/>
              <a:ext cx="571743" cy="355788"/>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 name="Rectangle 23"/>
            <p:cNvSpPr/>
            <p:nvPr/>
          </p:nvSpPr>
          <p:spPr>
            <a:xfrm>
              <a:off x="3289172" y="4123551"/>
              <a:ext cx="6724918" cy="346249"/>
            </a:xfrm>
            <a:prstGeom prst="rect">
              <a:avLst/>
            </a:prstGeom>
          </p:spPr>
          <p:txBody>
            <a:bodyPr wrap="none">
              <a:spAutoFit/>
            </a:bodyPr>
            <a:lstStyle/>
            <a:p>
              <a:r>
                <a:rPr lang="en-US" dirty="0" smtClean="0">
                  <a:solidFill>
                    <a:srgbClr val="636360"/>
                  </a:solidFill>
                </a:rPr>
                <a:t>…Package </a:t>
              </a:r>
              <a:r>
                <a:rPr lang="en-US" dirty="0">
                  <a:solidFill>
                    <a:srgbClr val="636360"/>
                  </a:solidFill>
                </a:rPr>
                <a:t>it in a discharge summary document</a:t>
              </a:r>
              <a:endParaRPr lang="nl-NL" dirty="0">
                <a:solidFill>
                  <a:srgbClr val="636360"/>
                </a:solidFill>
              </a:endParaRPr>
            </a:p>
          </p:txBody>
        </p:sp>
        <p:sp>
          <p:nvSpPr>
            <p:cNvPr id="25" name="TextBox 24"/>
            <p:cNvSpPr txBox="1"/>
            <p:nvPr/>
          </p:nvSpPr>
          <p:spPr>
            <a:xfrm>
              <a:off x="7236296" y="3500303"/>
              <a:ext cx="1638640" cy="623248"/>
            </a:xfrm>
            <a:prstGeom prst="rect">
              <a:avLst/>
            </a:prstGeom>
            <a:noFill/>
          </p:spPr>
          <p:txBody>
            <a:bodyPr wrap="none" rtlCol="0">
              <a:spAutoFit/>
            </a:bodyPr>
            <a:lstStyle/>
            <a:p>
              <a:r>
                <a:rPr lang="en-US" b="1" dirty="0" smtClean="0">
                  <a:solidFill>
                    <a:srgbClr val="636360"/>
                  </a:solidFill>
                </a:rPr>
                <a:t>National</a:t>
              </a:r>
            </a:p>
            <a:p>
              <a:r>
                <a:rPr lang="en-US" b="1" dirty="0" smtClean="0">
                  <a:solidFill>
                    <a:srgbClr val="636360"/>
                  </a:solidFill>
                </a:rPr>
                <a:t>Exchange</a:t>
              </a:r>
              <a:endParaRPr lang="nl-NL" b="1" dirty="0">
                <a:solidFill>
                  <a:srgbClr val="636360"/>
                </a:solidFill>
              </a:endParaRPr>
            </a:p>
          </p:txBody>
        </p:sp>
      </p:grpSp>
      <p:pic>
        <p:nvPicPr>
          <p:cNvPr id="26" name="Picture 7"/>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370" b="96209" l="1624" r="99072"/>
                    </a14:imgEffect>
                  </a14:imgLayer>
                </a14:imgProps>
              </a:ext>
              <a:ext uri="{28A0092B-C50C-407E-A947-70E740481C1C}">
                <a14:useLocalDpi xmlns:a14="http://schemas.microsoft.com/office/drawing/2010/main" val="0"/>
              </a:ext>
            </a:extLst>
          </a:blip>
          <a:srcRect/>
          <a:stretch>
            <a:fillRect/>
          </a:stretch>
        </p:blipFill>
        <p:spPr bwMode="auto">
          <a:xfrm>
            <a:off x="752976" y="4479871"/>
            <a:ext cx="1936254" cy="1264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Down Arrow 26"/>
          <p:cNvSpPr/>
          <p:nvPr/>
        </p:nvSpPr>
        <p:spPr>
          <a:xfrm rot="14554775">
            <a:off x="2455803" y="4179458"/>
            <a:ext cx="1041867" cy="1076892"/>
          </a:xfrm>
          <a:prstGeom prst="downArrow">
            <a:avLst/>
          </a:prstGeom>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en-US" dirty="0" smtClean="0">
                <a:solidFill>
                  <a:srgbClr val="FFFFFF"/>
                </a:solidFill>
              </a:rPr>
              <a:t>REST</a:t>
            </a:r>
            <a:endParaRPr lang="nl-NL" dirty="0">
              <a:solidFill>
                <a:srgbClr val="FFFFFF"/>
              </a:solidFill>
            </a:endParaRPr>
          </a:p>
        </p:txBody>
      </p:sp>
    </p:spTree>
    <p:extLst>
      <p:ext uri="{BB962C8B-B14F-4D97-AF65-F5344CB8AC3E}">
        <p14:creationId xmlns:p14="http://schemas.microsoft.com/office/powerpoint/2010/main" val="27162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&amp; other SDOs</a:t>
            </a:r>
            <a:endParaRPr lang="en-AU" dirty="0"/>
          </a:p>
        </p:txBody>
      </p:sp>
      <p:sp>
        <p:nvSpPr>
          <p:cNvPr id="3" name="Content Placeholder 2"/>
          <p:cNvSpPr>
            <a:spLocks noGrp="1"/>
          </p:cNvSpPr>
          <p:nvPr>
            <p:ph idx="1"/>
          </p:nvPr>
        </p:nvSpPr>
        <p:spPr>
          <a:xfrm>
            <a:off x="381000" y="1988840"/>
            <a:ext cx="8382000" cy="4320480"/>
          </a:xfrm>
        </p:spPr>
        <p:txBody>
          <a:bodyPr/>
          <a:lstStyle/>
          <a:p>
            <a:r>
              <a:rPr lang="en-AU" sz="2400" dirty="0" smtClean="0"/>
              <a:t>IHE</a:t>
            </a:r>
          </a:p>
          <a:p>
            <a:pPr lvl="1"/>
            <a:r>
              <a:rPr lang="en-AU" sz="1800" dirty="0" smtClean="0"/>
              <a:t>Investigating use of FHIR for MHD (mobile XDS) and </a:t>
            </a:r>
            <a:r>
              <a:rPr lang="en-AU" sz="1800" dirty="0" err="1" smtClean="0"/>
              <a:t>PDQm</a:t>
            </a:r>
            <a:r>
              <a:rPr lang="en-AU" sz="1800" dirty="0" smtClean="0"/>
              <a:t> (mobile Patient Query)</a:t>
            </a:r>
          </a:p>
          <a:p>
            <a:pPr marL="457200" lvl="1" indent="0">
              <a:buNone/>
            </a:pPr>
            <a:r>
              <a:rPr lang="en-AU" sz="1800" dirty="0">
                <a:hlinkClick r:id="rId2"/>
              </a:rPr>
              <a:t>http://</a:t>
            </a:r>
            <a:r>
              <a:rPr lang="en-AU" sz="1800" dirty="0" smtClean="0">
                <a:hlinkClick r:id="rId2"/>
              </a:rPr>
              <a:t>www.ihe.net/uploadedFiles/Documents/ITI/IHE_ITI_Suppl_MHD.pdf</a:t>
            </a:r>
            <a:endParaRPr lang="en-AU" sz="1800" dirty="0" smtClean="0"/>
          </a:p>
          <a:p>
            <a:pPr marL="457200" lvl="1" indent="0">
              <a:buNone/>
            </a:pPr>
            <a:r>
              <a:rPr lang="en-AU" sz="1800" dirty="0">
                <a:hlinkClick r:id="rId3"/>
              </a:rPr>
              <a:t>http://</a:t>
            </a:r>
            <a:r>
              <a:rPr lang="en-AU" sz="1800" dirty="0" smtClean="0">
                <a:hlinkClick r:id="rId3"/>
              </a:rPr>
              <a:t>www.ihe.net/uploadedFiles/Documents/ITI/IHE_ITI_Suppl_PDQm.pdf</a:t>
            </a:r>
            <a:endParaRPr lang="en-AU" sz="1800" dirty="0" smtClean="0"/>
          </a:p>
          <a:p>
            <a:r>
              <a:rPr lang="en-AU" sz="2400" dirty="0" smtClean="0"/>
              <a:t>ONC</a:t>
            </a:r>
          </a:p>
          <a:p>
            <a:pPr lvl="1"/>
            <a:r>
              <a:rPr lang="en-AU" sz="1800" dirty="0"/>
              <a:t>Structured Data Capture </a:t>
            </a:r>
            <a:r>
              <a:rPr lang="en-AU" sz="1800" dirty="0" smtClean="0"/>
              <a:t>Initiative </a:t>
            </a:r>
            <a:r>
              <a:rPr lang="en-US" sz="1800" dirty="0"/>
              <a:t>to facilitate the collection of supplemental EHR-derived data</a:t>
            </a:r>
            <a:endParaRPr lang="en-AU" sz="1800" dirty="0" smtClean="0"/>
          </a:p>
          <a:p>
            <a:pPr marL="457200" lvl="1" indent="0">
              <a:buNone/>
            </a:pPr>
            <a:r>
              <a:rPr lang="en-AU" sz="1800" dirty="0">
                <a:hlinkClick r:id="rId4"/>
              </a:rPr>
              <a:t>http://</a:t>
            </a:r>
            <a:r>
              <a:rPr lang="en-AU" sz="1800" dirty="0" smtClean="0">
                <a:hlinkClick r:id="rId4"/>
              </a:rPr>
              <a:t>wiki.siframework.org/Structured+Data+Capture+Initiative</a:t>
            </a:r>
            <a:endParaRPr lang="en-AU" sz="1800" dirty="0" smtClean="0"/>
          </a:p>
          <a:p>
            <a:r>
              <a:rPr lang="en-AU" sz="2400" dirty="0" smtClean="0"/>
              <a:t>Because FHIR is free and because of how it’s structured, use by other SDOs is certainly possible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pic>
        <p:nvPicPr>
          <p:cNvPr id="7170" name="Picture 2" descr="C:\Users\office\AppData\Local\Microsoft\Windows\Temporary Internet Files\Content.IE5\TIOTJVXV\MC9004396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152" y="1206353"/>
            <a:ext cx="2662267" cy="189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10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can FHIR be used?</a:t>
            </a:r>
            <a:endParaRPr lang="en-AU" dirty="0"/>
          </a:p>
        </p:txBody>
      </p:sp>
      <p:sp>
        <p:nvSpPr>
          <p:cNvPr id="3" name="Content Placeholder 2"/>
          <p:cNvSpPr>
            <a:spLocks noGrp="1"/>
          </p:cNvSpPr>
          <p:nvPr>
            <p:ph idx="1"/>
          </p:nvPr>
        </p:nvSpPr>
        <p:spPr/>
        <p:txBody>
          <a:bodyPr/>
          <a:lstStyle/>
          <a:p>
            <a:r>
              <a:rPr lang="en-AU" dirty="0" smtClean="0"/>
              <a:t>Classic in-institution interoperability</a:t>
            </a:r>
          </a:p>
          <a:p>
            <a:r>
              <a:rPr lang="en-AU" dirty="0" smtClean="0"/>
              <a:t>Back-end e-business systems (e.g. financial)</a:t>
            </a:r>
          </a:p>
          <a:p>
            <a:r>
              <a:rPr lang="en-AU" dirty="0" smtClean="0"/>
              <a:t>Regional Health Information Organizations (RHIO)</a:t>
            </a:r>
          </a:p>
          <a:p>
            <a:r>
              <a:rPr lang="en-AU" dirty="0" smtClean="0"/>
              <a:t>National EHR systems</a:t>
            </a:r>
          </a:p>
          <a:p>
            <a:r>
              <a:rPr lang="en-AU" dirty="0" smtClean="0"/>
              <a:t>Social Web (Health)</a:t>
            </a:r>
          </a:p>
          <a:p>
            <a:r>
              <a:rPr lang="en-AU" dirty="0" smtClean="0"/>
              <a:t>Mobile Applications</a:t>
            </a:r>
          </a:p>
        </p:txBody>
      </p:sp>
      <p:grpSp>
        <p:nvGrpSpPr>
          <p:cNvPr id="13" name="Group 12"/>
          <p:cNvGrpSpPr/>
          <p:nvPr/>
        </p:nvGrpSpPr>
        <p:grpSpPr>
          <a:xfrm>
            <a:off x="4788022" y="4651002"/>
            <a:ext cx="3744418" cy="1077218"/>
            <a:chOff x="4788022" y="4651002"/>
            <a:chExt cx="3744418" cy="1077218"/>
          </a:xfrm>
        </p:grpSpPr>
        <p:sp>
          <p:nvSpPr>
            <p:cNvPr id="9" name="Right Arrow 8"/>
            <p:cNvSpPr/>
            <p:nvPr/>
          </p:nvSpPr>
          <p:spPr bwMode="auto">
            <a:xfrm rot="10800000">
              <a:off x="4788024" y="4653136"/>
              <a:ext cx="2016224"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0" name="Right Arrow 9"/>
            <p:cNvSpPr/>
            <p:nvPr/>
          </p:nvSpPr>
          <p:spPr bwMode="auto">
            <a:xfrm rot="10800000">
              <a:off x="4788022" y="5237585"/>
              <a:ext cx="2016225"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7020272" y="4651002"/>
              <a:ext cx="1512168" cy="1077218"/>
            </a:xfrm>
            <a:prstGeom prst="rect">
              <a:avLst/>
            </a:prstGeom>
            <a:noFill/>
          </p:spPr>
          <p:txBody>
            <a:bodyPr wrap="square" rtlCol="0">
              <a:spAutoFit/>
            </a:bodyPr>
            <a:lstStyle/>
            <a:p>
              <a:r>
                <a:rPr lang="en-US" sz="3200" dirty="0" smtClean="0">
                  <a:solidFill>
                    <a:schemeClr val="accent1"/>
                  </a:solidFill>
                </a:rPr>
                <a:t>Near</a:t>
              </a:r>
            </a:p>
            <a:p>
              <a:r>
                <a:rPr lang="en-US" sz="3200" dirty="0" smtClean="0">
                  <a:solidFill>
                    <a:schemeClr val="accent1"/>
                  </a:solidFill>
                </a:rPr>
                <a:t>Term</a:t>
              </a:r>
              <a:endParaRPr lang="en-CA" sz="3200" dirty="0">
                <a:solidFill>
                  <a:schemeClr val="accent1"/>
                </a:solidFill>
              </a:endParaRPr>
            </a:p>
          </p:txBody>
        </p:sp>
      </p:grpSp>
      <p:sp>
        <p:nvSpPr>
          <p:cNvPr id="11"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22</a:t>
            </a:fld>
            <a:endParaRPr lang="en-CA" dirty="0">
              <a:solidFill>
                <a:schemeClr val="tx1"/>
              </a:solidFill>
            </a:endParaRPr>
          </a:p>
        </p:txBody>
      </p:sp>
    </p:spTree>
    <p:extLst>
      <p:ext uri="{BB962C8B-B14F-4D97-AF65-F5344CB8AC3E}">
        <p14:creationId xmlns:p14="http://schemas.microsoft.com/office/powerpoint/2010/main" val="217458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FHIR provide?</a:t>
            </a:r>
            <a:endParaRPr lang="en-CA" dirty="0"/>
          </a:p>
        </p:txBody>
      </p:sp>
      <p:sp>
        <p:nvSpPr>
          <p:cNvPr id="3" name="Content Placeholder 2"/>
          <p:cNvSpPr>
            <a:spLocks noGrp="1"/>
          </p:cNvSpPr>
          <p:nvPr>
            <p:ph idx="1"/>
          </p:nvPr>
        </p:nvSpPr>
        <p:spPr/>
        <p:txBody>
          <a:bodyPr/>
          <a:lstStyle/>
          <a:p>
            <a:r>
              <a:rPr lang="en-US" sz="2800" dirty="0" smtClean="0"/>
              <a:t>Resources (building blocks)</a:t>
            </a:r>
          </a:p>
          <a:p>
            <a:r>
              <a:rPr lang="en-US" sz="2800" dirty="0" smtClean="0"/>
              <a:t>Extensions</a:t>
            </a:r>
          </a:p>
          <a:p>
            <a:r>
              <a:rPr lang="en-US" sz="2800" dirty="0" smtClean="0"/>
              <a:t>Methodology</a:t>
            </a:r>
          </a:p>
          <a:p>
            <a:pPr lvl="1"/>
            <a:r>
              <a:rPr lang="en-US" sz="2400" dirty="0" smtClean="0"/>
              <a:t>Bundles, Profiles, Conformance</a:t>
            </a:r>
          </a:p>
          <a:p>
            <a:r>
              <a:rPr lang="en-US" sz="2800" dirty="0" smtClean="0"/>
              <a:t>Syntax (XML, JSON)</a:t>
            </a:r>
          </a:p>
          <a:p>
            <a:r>
              <a:rPr lang="en-US" sz="2800" dirty="0" smtClean="0"/>
              <a:t>Human readability</a:t>
            </a:r>
          </a:p>
          <a:p>
            <a:r>
              <a:rPr lang="en-US" sz="2800" dirty="0" smtClean="0"/>
              <a:t>Support for multiple Paradigms</a:t>
            </a:r>
          </a:p>
          <a:p>
            <a:pPr lvl="1"/>
            <a:r>
              <a:rPr lang="en-US" sz="2400" dirty="0" smtClean="0"/>
              <a:t>REST, Messaging, Documents, Services</a:t>
            </a:r>
          </a:p>
        </p:txBody>
      </p:sp>
      <p:sp>
        <p:nvSpPr>
          <p:cNvPr id="5"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23</a:t>
            </a:fld>
            <a:endParaRPr lang="en-CA" dirty="0">
              <a:solidFill>
                <a:schemeClr val="tx1"/>
              </a:solidFill>
            </a:endParaRPr>
          </a:p>
        </p:txBody>
      </p:sp>
    </p:spTree>
    <p:extLst>
      <p:ext uri="{BB962C8B-B14F-4D97-AF65-F5344CB8AC3E}">
        <p14:creationId xmlns:p14="http://schemas.microsoft.com/office/powerpoint/2010/main" val="416373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and Discussion</a:t>
            </a:r>
            <a:endParaRPr lang="en-US" dirty="0"/>
          </a:p>
        </p:txBody>
      </p:sp>
      <p:sp>
        <p:nvSpPr>
          <p:cNvPr id="3" name="Content Placeholder 2"/>
          <p:cNvSpPr>
            <a:spLocks noGrp="1"/>
          </p:cNvSpPr>
          <p:nvPr>
            <p:ph idx="1"/>
          </p:nvPr>
        </p:nvSpPr>
        <p:spPr/>
        <p:txBody>
          <a:bodyPr/>
          <a:lstStyle/>
          <a:p>
            <a:r>
              <a:rPr lang="en-US" sz="2400" dirty="0" smtClean="0"/>
              <a:t>AEGIS WildFHIR public site</a:t>
            </a:r>
          </a:p>
          <a:p>
            <a:pPr lvl="1"/>
            <a:r>
              <a:rPr lang="en-US" sz="2000" dirty="0" smtClean="0"/>
              <a:t>Client </a:t>
            </a:r>
            <a:r>
              <a:rPr lang="en-US" sz="2000" dirty="0" smtClean="0">
                <a:sym typeface="Wingdings" panose="05000000000000000000" pitchFamily="2" charset="2"/>
              </a:rPr>
              <a:t> </a:t>
            </a:r>
            <a:r>
              <a:rPr lang="en-US" sz="2000" dirty="0" smtClean="0">
                <a:hlinkClick r:id="rId2"/>
              </a:rPr>
              <a:t>http://wildfhir.aegis.net/fhirgui</a:t>
            </a:r>
            <a:r>
              <a:rPr lang="en-US" sz="2000" dirty="0" smtClean="0"/>
              <a:t> </a:t>
            </a:r>
          </a:p>
          <a:p>
            <a:pPr lvl="1"/>
            <a:r>
              <a:rPr lang="en-US" sz="2000" dirty="0" smtClean="0"/>
              <a:t>Server </a:t>
            </a:r>
            <a:r>
              <a:rPr lang="en-US" sz="2000" dirty="0" smtClean="0">
                <a:sym typeface="Wingdings" panose="05000000000000000000" pitchFamily="2" charset="2"/>
              </a:rPr>
              <a:t> </a:t>
            </a:r>
            <a:r>
              <a:rPr lang="en-US" sz="2000" dirty="0" smtClean="0">
                <a:sym typeface="Wingdings" panose="05000000000000000000" pitchFamily="2" charset="2"/>
                <a:hlinkClick r:id="rId3"/>
              </a:rPr>
              <a:t>http://wildfhir.aegis.net/fhir</a:t>
            </a:r>
            <a:r>
              <a:rPr lang="en-US" sz="2000" dirty="0" smtClean="0">
                <a:sym typeface="Wingdings" panose="05000000000000000000" pitchFamily="2" charset="2"/>
              </a:rPr>
              <a:t> </a:t>
            </a:r>
          </a:p>
          <a:p>
            <a:r>
              <a:rPr lang="en-US" sz="2400" dirty="0" smtClean="0"/>
              <a:t>Demonstrate</a:t>
            </a:r>
          </a:p>
          <a:p>
            <a:pPr lvl="1"/>
            <a:r>
              <a:rPr lang="en-US" sz="2000" dirty="0" smtClean="0"/>
              <a:t>Patient Resource</a:t>
            </a:r>
          </a:p>
          <a:p>
            <a:pPr lvl="1"/>
            <a:r>
              <a:rPr lang="en-US" sz="2000" dirty="0" smtClean="0"/>
              <a:t>Conformance Resource</a:t>
            </a:r>
          </a:p>
          <a:p>
            <a:pPr lvl="1"/>
            <a:r>
              <a:rPr lang="en-US" sz="2000" dirty="0" smtClean="0"/>
              <a:t>FHIR Messaging – Clinical Decision Support Immunization Forecasting</a:t>
            </a:r>
          </a:p>
          <a:p>
            <a:pPr marL="857250" lvl="2" indent="0">
              <a:buNone/>
            </a:pPr>
            <a:r>
              <a:rPr lang="en-US" sz="1800" dirty="0" smtClean="0"/>
              <a:t>In collaboration with the </a:t>
            </a:r>
            <a:r>
              <a:rPr lang="en-US" sz="1800" b="1" dirty="0" smtClean="0"/>
              <a:t>Immunization Information System (IIS) </a:t>
            </a:r>
            <a:r>
              <a:rPr lang="en-US" sz="1800" dirty="0" smtClean="0"/>
              <a:t>community; this is an example of creating a new FHIR Profile</a:t>
            </a:r>
          </a:p>
          <a:p>
            <a:pPr marL="857250" lvl="2" indent="0">
              <a:buNone/>
            </a:pPr>
            <a:r>
              <a:rPr lang="en-US" sz="1800" dirty="0">
                <a:hlinkClick r:id="rId4"/>
              </a:rPr>
              <a:t>http://</a:t>
            </a:r>
            <a:r>
              <a:rPr lang="en-US" sz="1800" dirty="0" smtClean="0">
                <a:hlinkClick r:id="rId4"/>
              </a:rPr>
              <a:t>openimmunizationsoftware.net/forecasting/forecasting.html</a:t>
            </a:r>
            <a:endParaRPr lang="en-US" sz="1800" dirty="0" smtClean="0"/>
          </a:p>
          <a:p>
            <a:pPr marL="857250" lvl="2" indent="0">
              <a:buNone/>
            </a:pPr>
            <a:endParaRPr lang="en-US" sz="1800" dirty="0"/>
          </a:p>
        </p:txBody>
      </p:sp>
      <p:sp>
        <p:nvSpPr>
          <p:cNvPr id="5"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24</a:t>
            </a:fld>
            <a:endParaRPr lang="en-CA" dirty="0">
              <a:solidFill>
                <a:schemeClr val="tx1"/>
              </a:solidFill>
            </a:endParaRPr>
          </a:p>
        </p:txBody>
      </p:sp>
    </p:spTree>
    <p:extLst>
      <p:ext uri="{BB962C8B-B14F-4D97-AF65-F5344CB8AC3E}">
        <p14:creationId xmlns:p14="http://schemas.microsoft.com/office/powerpoint/2010/main" val="1258420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rPr>
              <a:t>Clinical Decision Support - Immunization Forecast</a:t>
            </a:r>
            <a:endParaRPr lang="en-US" dirty="0"/>
          </a:p>
        </p:txBody>
      </p:sp>
      <p:sp>
        <p:nvSpPr>
          <p:cNvPr id="3" name="Content Placeholder 2"/>
          <p:cNvSpPr>
            <a:spLocks noGrp="1"/>
          </p:cNvSpPr>
          <p:nvPr>
            <p:ph idx="1"/>
          </p:nvPr>
        </p:nvSpPr>
        <p:spPr>
          <a:xfrm>
            <a:off x="381000" y="1700808"/>
            <a:ext cx="8382000" cy="4608512"/>
          </a:xfrm>
        </p:spPr>
        <p:txBody>
          <a:bodyPr/>
          <a:lstStyle/>
          <a:p>
            <a:pPr marL="0" indent="0">
              <a:lnSpc>
                <a:spcPct val="120000"/>
              </a:lnSpc>
              <a:spcBef>
                <a:spcPts val="0"/>
              </a:spcBef>
              <a:spcAft>
                <a:spcPts val="300"/>
              </a:spcAft>
              <a:buNone/>
            </a:pPr>
            <a:r>
              <a:rPr lang="en-US" sz="1200" b="1" dirty="0">
                <a:solidFill>
                  <a:srgbClr val="002060"/>
                </a:solidFill>
              </a:rPr>
              <a:t>The following is taken </a:t>
            </a:r>
            <a:r>
              <a:rPr lang="en-US" sz="1200" b="1" dirty="0" smtClean="0">
                <a:solidFill>
                  <a:srgbClr val="002060"/>
                </a:solidFill>
              </a:rPr>
              <a:t>from the </a:t>
            </a:r>
            <a:r>
              <a:rPr lang="en-US" sz="1200" b="1" dirty="0">
                <a:solidFill>
                  <a:srgbClr val="002060"/>
                </a:solidFill>
              </a:rPr>
              <a:t>Open Immunization Software (OIS) </a:t>
            </a:r>
            <a:r>
              <a:rPr lang="en-US" sz="1200" b="1" dirty="0" smtClean="0">
                <a:solidFill>
                  <a:srgbClr val="002060"/>
                </a:solidFill>
              </a:rPr>
              <a:t>Project:</a:t>
            </a:r>
          </a:p>
          <a:p>
            <a:pPr marL="0" indent="0">
              <a:lnSpc>
                <a:spcPct val="120000"/>
              </a:lnSpc>
              <a:spcBef>
                <a:spcPts val="0"/>
              </a:spcBef>
              <a:spcAft>
                <a:spcPts val="300"/>
              </a:spcAft>
              <a:buNone/>
            </a:pPr>
            <a:r>
              <a:rPr lang="en-US" sz="1200" dirty="0">
                <a:hlinkClick r:id="rId2"/>
              </a:rPr>
              <a:t>http://</a:t>
            </a:r>
            <a:r>
              <a:rPr lang="en-US" sz="1200" dirty="0" smtClean="0">
                <a:hlinkClick r:id="rId2"/>
              </a:rPr>
              <a:t>openimmunizationsoftware.net/forecasting/forecasting.html</a:t>
            </a:r>
            <a:endParaRPr lang="en-US" sz="1200" b="1" dirty="0" smtClean="0">
              <a:solidFill>
                <a:srgbClr val="002060"/>
              </a:solidFill>
              <a:latin typeface="Arial" panose="020B0604020202020204" pitchFamily="34" charset="0"/>
              <a:cs typeface="Arial" panose="020B0604020202020204" pitchFamily="34" charset="0"/>
            </a:endParaRPr>
          </a:p>
          <a:p>
            <a:pPr marL="0" indent="0">
              <a:lnSpc>
                <a:spcPct val="120000"/>
              </a:lnSpc>
              <a:spcBef>
                <a:spcPts val="0"/>
              </a:spcBef>
              <a:spcAft>
                <a:spcPts val="300"/>
              </a:spcAft>
              <a:buNone/>
            </a:pPr>
            <a:r>
              <a:rPr lang="en-US" sz="2000" b="1" dirty="0" smtClean="0">
                <a:latin typeface="Arial" panose="020B0604020202020204" pitchFamily="34" charset="0"/>
                <a:cs typeface="Arial" panose="020B0604020202020204" pitchFamily="34" charset="0"/>
              </a:rPr>
              <a:t>Vision </a:t>
            </a:r>
            <a:r>
              <a:rPr lang="en-US" sz="2000" b="1" dirty="0">
                <a:latin typeface="Arial" panose="020B0604020202020204" pitchFamily="34" charset="0"/>
                <a:cs typeface="Arial" panose="020B0604020202020204" pitchFamily="34" charset="0"/>
              </a:rPr>
              <a:t>for National Forecasting</a:t>
            </a:r>
          </a:p>
          <a:p>
            <a:pPr marL="0" indent="0">
              <a:lnSpc>
                <a:spcPct val="120000"/>
              </a:lnSpc>
              <a:spcBef>
                <a:spcPts val="0"/>
              </a:spcBef>
              <a:spcAft>
                <a:spcPts val="300"/>
              </a:spcAft>
              <a:buNone/>
            </a:pPr>
            <a:r>
              <a:rPr lang="en-US" sz="1800" dirty="0">
                <a:latin typeface="Arial" panose="020B0604020202020204" pitchFamily="34" charset="0"/>
                <a:cs typeface="Arial" panose="020B0604020202020204" pitchFamily="34" charset="0"/>
              </a:rPr>
              <a:t>Clinical Decision Support (CDS) is critical for clinical professionals, parents and public health agencies to make correct decisions on what vaccination a patient is due to receive. Most particularly clinical professionals need:</a:t>
            </a:r>
          </a:p>
          <a:p>
            <a:pPr lvl="1">
              <a:lnSpc>
                <a:spcPct val="120000"/>
              </a:lnSpc>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CDS at time of encounter or whenever they view a patient's vaccination history.</a:t>
            </a:r>
          </a:p>
          <a:p>
            <a:pPr lvl="1">
              <a:lnSpc>
                <a:spcPct val="120000"/>
              </a:lnSpc>
              <a:spcBef>
                <a:spcPts val="0"/>
              </a:spcBef>
              <a:spcAft>
                <a:spcPts val="300"/>
              </a:spcAft>
              <a:buFont typeface="Arial" panose="020B0604020202020204" pitchFamily="34" charset="0"/>
              <a:buChar char="•"/>
            </a:pPr>
            <a:r>
              <a:rPr lang="en-US" sz="1600" dirty="0">
                <a:latin typeface="Arial" panose="020B0604020202020204" pitchFamily="34" charset="0"/>
                <a:cs typeface="Arial" panose="020B0604020202020204" pitchFamily="34" charset="0"/>
              </a:rPr>
              <a:t>CDS that is accurate, meeting ACIP guidelines and other best practice recommendations.</a:t>
            </a:r>
          </a:p>
          <a:p>
            <a:pPr marL="0" indent="0">
              <a:lnSpc>
                <a:spcPct val="120000"/>
              </a:lnSpc>
              <a:spcBef>
                <a:spcPts val="0"/>
              </a:spcBef>
              <a:spcAft>
                <a:spcPts val="300"/>
              </a:spcAft>
              <a:buNone/>
            </a:pPr>
            <a:r>
              <a:rPr lang="en-US" sz="1800" dirty="0">
                <a:latin typeface="Arial" panose="020B0604020202020204" pitchFamily="34" charset="0"/>
                <a:cs typeface="Arial" panose="020B0604020202020204" pitchFamily="34" charset="0"/>
              </a:rPr>
              <a:t>In addition to this immunization information systems need:</a:t>
            </a:r>
          </a:p>
          <a:p>
            <a:pPr lvl="1">
              <a:lnSpc>
                <a:spcPct val="120000"/>
              </a:lnSpc>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Ability to control and manage their CDS software at the highest degree possible.</a:t>
            </a:r>
          </a:p>
          <a:p>
            <a:pPr lvl="1">
              <a:lnSpc>
                <a:spcPct val="120000"/>
              </a:lnSpc>
              <a:spcBef>
                <a:spcPts val="0"/>
              </a:spcBef>
              <a:spcAft>
                <a:spcPts val="300"/>
              </a:spcAft>
              <a:buFont typeface="Arial" panose="020B0604020202020204" pitchFamily="34" charset="0"/>
              <a:buChar char="•"/>
            </a:pPr>
            <a:r>
              <a:rPr lang="en-US" sz="1600" dirty="0">
                <a:latin typeface="Arial" panose="020B0604020202020204" pitchFamily="34" charset="0"/>
                <a:cs typeface="Arial" panose="020B0604020202020204" pitchFamily="34" charset="0"/>
              </a:rPr>
              <a:t>System that has been tested to meet ACIP and other guidelines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348866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rPr>
              <a:t>Clinical Decision Support - Immunization Forecast</a:t>
            </a:r>
            <a:endParaRPr lang="en-US" dirty="0"/>
          </a:p>
        </p:txBody>
      </p:sp>
      <p:sp>
        <p:nvSpPr>
          <p:cNvPr id="3" name="Content Placeholder 2"/>
          <p:cNvSpPr>
            <a:spLocks noGrp="1"/>
          </p:cNvSpPr>
          <p:nvPr>
            <p:ph idx="1"/>
          </p:nvPr>
        </p:nvSpPr>
        <p:spPr/>
        <p:txBody>
          <a:bodyPr/>
          <a:lstStyle/>
          <a:p>
            <a:pPr marL="0" indent="0">
              <a:lnSpc>
                <a:spcPct val="120000"/>
              </a:lnSpc>
              <a:spcBef>
                <a:spcPts val="0"/>
              </a:spcBef>
              <a:spcAft>
                <a:spcPts val="300"/>
              </a:spcAft>
              <a:buNone/>
            </a:pPr>
            <a:r>
              <a:rPr lang="en-US" sz="2000" b="1" dirty="0">
                <a:latin typeface="Arial" panose="020B0604020202020204" pitchFamily="34" charset="0"/>
                <a:cs typeface="Arial" panose="020B0604020202020204" pitchFamily="34" charset="0"/>
              </a:rPr>
              <a:t>All of these goals can be reached by having all CDS software systems:</a:t>
            </a:r>
          </a:p>
          <a:p>
            <a:pPr marL="914400" lvl="1" indent="-514350">
              <a:lnSpc>
                <a:spcPct val="120000"/>
              </a:lnSpc>
              <a:spcBef>
                <a:spcPts val="0"/>
              </a:spcBef>
              <a:buFont typeface="+mj-lt"/>
              <a:buAutoNum type="arabicPeriod"/>
            </a:pPr>
            <a:r>
              <a:rPr lang="en-US" sz="2000" b="1" u="sng" dirty="0">
                <a:solidFill>
                  <a:srgbClr val="C00000"/>
                </a:solidFill>
                <a:latin typeface="Arial" panose="020B0604020202020204" pitchFamily="34" charset="0"/>
                <a:cs typeface="Arial" panose="020B0604020202020204" pitchFamily="34" charset="0"/>
              </a:rPr>
              <a:t>Support a single open standard for external systems to request and receive CDS guidance.</a:t>
            </a:r>
          </a:p>
          <a:p>
            <a:pPr marL="914400" lvl="1" indent="-514350">
              <a:lnSpc>
                <a:spcPct val="120000"/>
              </a:lnSpc>
              <a:spcBef>
                <a:spcPts val="0"/>
              </a:spcBef>
              <a:spcAft>
                <a:spcPts val="300"/>
              </a:spcAft>
              <a:buFont typeface="+mj-lt"/>
              <a:buAutoNum type="arabicPeriod"/>
            </a:pPr>
            <a:r>
              <a:rPr lang="en-US" sz="1800" b="1" dirty="0">
                <a:latin typeface="Arial" panose="020B0604020202020204" pitchFamily="34" charset="0"/>
                <a:cs typeface="Arial" panose="020B0604020202020204" pitchFamily="34" charset="0"/>
              </a:rPr>
              <a:t>Connect to a national testing system for comparing and verifying CDS performance.</a:t>
            </a:r>
          </a:p>
          <a:p>
            <a:pPr marL="0" indent="0">
              <a:lnSpc>
                <a:spcPct val="120000"/>
              </a:lnSpc>
              <a:spcBef>
                <a:spcPts val="0"/>
              </a:spcBef>
              <a:spcAft>
                <a:spcPts val="300"/>
              </a:spcAft>
              <a:buNone/>
            </a:pPr>
            <a:r>
              <a:rPr lang="en-US" sz="1800" dirty="0">
                <a:latin typeface="Arial" panose="020B0604020202020204" pitchFamily="34" charset="0"/>
                <a:cs typeface="Arial" panose="020B0604020202020204" pitchFamily="34" charset="0"/>
              </a:rPr>
              <a:t>With these two systems in place, and clinical professional who uses an EHR or a public health agency could select any CDS forecaster, at any time, to provide CDS guidance, using the information from the national testing system to determine if the CDS software meets their expectations.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2241597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rPr>
              <a:t>Clinical Decision Support - Immunization Forecast</a:t>
            </a: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0052" y="2806244"/>
            <a:ext cx="1231665" cy="110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97496" y="3915196"/>
            <a:ext cx="1096775" cy="461665"/>
          </a:xfrm>
          <a:prstGeom prst="rect">
            <a:avLst/>
          </a:prstGeom>
          <a:noFill/>
        </p:spPr>
        <p:txBody>
          <a:bodyPr wrap="none" rtlCol="0" anchor="ctr">
            <a:spAutoFit/>
          </a:bodyPr>
          <a:lstStyle/>
          <a:p>
            <a:r>
              <a:rPr lang="en-US" sz="1200" b="1" dirty="0" smtClean="0">
                <a:latin typeface="Arial" pitchFamily="34" charset="0"/>
                <a:cs typeface="Arial" pitchFamily="34" charset="0"/>
              </a:rPr>
              <a:t>Physician</a:t>
            </a:r>
          </a:p>
          <a:p>
            <a:r>
              <a:rPr lang="en-US" sz="1200" b="1" dirty="0" smtClean="0">
                <a:latin typeface="Arial" pitchFamily="34" charset="0"/>
                <a:cs typeface="Arial" pitchFamily="34" charset="0"/>
              </a:rPr>
              <a:t>EHR System</a:t>
            </a:r>
            <a:endParaRPr lang="en-US" sz="1200" b="1" dirty="0">
              <a:latin typeface="Arial" pitchFamily="34" charset="0"/>
              <a:cs typeface="Arial" pitchFamily="34" charset="0"/>
            </a:endParaRPr>
          </a:p>
        </p:txBody>
      </p:sp>
      <p:cxnSp>
        <p:nvCxnSpPr>
          <p:cNvPr id="7" name="Straight Arrow Connector 6"/>
          <p:cNvCxnSpPr/>
          <p:nvPr/>
        </p:nvCxnSpPr>
        <p:spPr>
          <a:xfrm flipV="1">
            <a:off x="3277546" y="3360721"/>
            <a:ext cx="258985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324600" y="1660590"/>
            <a:ext cx="1261243" cy="1235764"/>
            <a:chOff x="2352392" y="1981200"/>
            <a:chExt cx="543208" cy="545140"/>
          </a:xfrm>
        </p:grpSpPr>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392" y="1981200"/>
              <a:ext cx="54320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463663" y="2362200"/>
              <a:ext cx="360528" cy="164140"/>
            </a:xfrm>
            <a:prstGeom prst="rect">
              <a:avLst/>
            </a:prstGeom>
            <a:noFill/>
          </p:spPr>
          <p:txBody>
            <a:bodyPr wrap="none" rtlCol="0" anchor="ctr">
              <a:spAutoFit/>
            </a:bodyPr>
            <a:lstStyle/>
            <a:p>
              <a:pPr algn="ctr"/>
              <a:r>
                <a:rPr lang="en-US" sz="1000" b="1" dirty="0" smtClean="0">
                  <a:latin typeface="Arial" pitchFamily="34" charset="0"/>
                  <a:cs typeface="Arial" pitchFamily="34" charset="0"/>
                </a:rPr>
                <a:t>Local</a:t>
              </a:r>
            </a:p>
            <a:p>
              <a:pPr algn="ctr"/>
              <a:r>
                <a:rPr lang="en-US" sz="1000" b="1" dirty="0" smtClean="0">
                  <a:latin typeface="Arial" pitchFamily="34" charset="0"/>
                  <a:cs typeface="Arial" pitchFamily="34" charset="0"/>
                </a:rPr>
                <a:t>Forecaster</a:t>
              </a:r>
              <a:endParaRPr lang="en-US" sz="1000" b="1" dirty="0">
                <a:latin typeface="Arial" pitchFamily="34" charset="0"/>
                <a:cs typeface="Arial" pitchFamily="34" charset="0"/>
              </a:endParaRPr>
            </a:p>
          </p:txBody>
        </p:sp>
      </p:grpSp>
      <p:sp>
        <p:nvSpPr>
          <p:cNvPr id="11" name="TextBox 10"/>
          <p:cNvSpPr txBox="1"/>
          <p:nvPr/>
        </p:nvSpPr>
        <p:spPr>
          <a:xfrm>
            <a:off x="3957561" y="3427808"/>
            <a:ext cx="1279517" cy="246221"/>
          </a:xfrm>
          <a:prstGeom prst="rect">
            <a:avLst/>
          </a:prstGeom>
          <a:noFill/>
        </p:spPr>
        <p:txBody>
          <a:bodyPr wrap="none" rtlCol="0" anchor="ctr">
            <a:spAutoFit/>
          </a:bodyPr>
          <a:lstStyle/>
          <a:p>
            <a:r>
              <a:rPr lang="en-US" sz="1000" b="1" dirty="0" smtClean="0">
                <a:latin typeface="Arial" pitchFamily="34" charset="0"/>
                <a:cs typeface="Arial" pitchFamily="34" charset="0"/>
              </a:rPr>
              <a:t>Custom Interface*</a:t>
            </a:r>
            <a:endParaRPr lang="en-US" sz="1000" b="1" dirty="0">
              <a:latin typeface="Arial" pitchFamily="34" charset="0"/>
              <a:cs typeface="Arial" pitchFamily="34" charset="0"/>
            </a:endParaRPr>
          </a:p>
        </p:txBody>
      </p:sp>
      <p:grpSp>
        <p:nvGrpSpPr>
          <p:cNvPr id="12" name="Group 11"/>
          <p:cNvGrpSpPr/>
          <p:nvPr/>
        </p:nvGrpSpPr>
        <p:grpSpPr>
          <a:xfrm>
            <a:off x="6324600" y="2896354"/>
            <a:ext cx="1261243" cy="1249673"/>
            <a:chOff x="2352392" y="1981200"/>
            <a:chExt cx="543208" cy="545140"/>
          </a:xfrm>
        </p:grpSpPr>
        <p:pic>
          <p:nvPicPr>
            <p:cNvPr id="13"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392" y="1981200"/>
              <a:ext cx="54320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463663" y="2362200"/>
              <a:ext cx="360528" cy="164140"/>
            </a:xfrm>
            <a:prstGeom prst="rect">
              <a:avLst/>
            </a:prstGeom>
            <a:noFill/>
          </p:spPr>
          <p:txBody>
            <a:bodyPr wrap="none" rtlCol="0" anchor="ctr">
              <a:spAutoFit/>
            </a:bodyPr>
            <a:lstStyle/>
            <a:p>
              <a:pPr algn="ctr"/>
              <a:r>
                <a:rPr lang="en-US" sz="1000" b="1" dirty="0" smtClean="0">
                  <a:latin typeface="Arial" pitchFamily="34" charset="0"/>
                  <a:cs typeface="Arial" pitchFamily="34" charset="0"/>
                </a:rPr>
                <a:t>State</a:t>
              </a:r>
            </a:p>
            <a:p>
              <a:pPr algn="ctr"/>
              <a:r>
                <a:rPr lang="en-US" sz="1000" b="1" dirty="0" smtClean="0">
                  <a:latin typeface="Arial" pitchFamily="34" charset="0"/>
                  <a:cs typeface="Arial" pitchFamily="34" charset="0"/>
                </a:rPr>
                <a:t>Forecaster</a:t>
              </a:r>
              <a:endParaRPr lang="en-US" sz="1000" b="1" dirty="0">
                <a:latin typeface="Arial" pitchFamily="34" charset="0"/>
                <a:cs typeface="Arial" pitchFamily="34" charset="0"/>
              </a:endParaRPr>
            </a:p>
          </p:txBody>
        </p:sp>
      </p:grpSp>
      <p:grpSp>
        <p:nvGrpSpPr>
          <p:cNvPr id="15" name="Group 14"/>
          <p:cNvGrpSpPr/>
          <p:nvPr/>
        </p:nvGrpSpPr>
        <p:grpSpPr>
          <a:xfrm>
            <a:off x="6324598" y="4228696"/>
            <a:ext cx="1261243" cy="1216528"/>
            <a:chOff x="2352392" y="1981200"/>
            <a:chExt cx="543208" cy="545980"/>
          </a:xfrm>
        </p:grpSpPr>
        <p:pic>
          <p:nvPicPr>
            <p:cNvPr id="1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392" y="1981200"/>
              <a:ext cx="54320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463663" y="2363040"/>
              <a:ext cx="360528" cy="164140"/>
            </a:xfrm>
            <a:prstGeom prst="rect">
              <a:avLst/>
            </a:prstGeom>
            <a:noFill/>
          </p:spPr>
          <p:txBody>
            <a:bodyPr wrap="none" rtlCol="0" anchor="ctr">
              <a:spAutoFit/>
            </a:bodyPr>
            <a:lstStyle/>
            <a:p>
              <a:pPr algn="ctr"/>
              <a:r>
                <a:rPr lang="en-US" sz="1000" b="1" dirty="0" smtClean="0">
                  <a:latin typeface="Arial" pitchFamily="34" charset="0"/>
                  <a:cs typeface="Arial" pitchFamily="34" charset="0"/>
                </a:rPr>
                <a:t>Regional</a:t>
              </a:r>
            </a:p>
            <a:p>
              <a:pPr algn="ctr"/>
              <a:r>
                <a:rPr lang="en-US" sz="1000" b="1" dirty="0" smtClean="0">
                  <a:latin typeface="Arial" pitchFamily="34" charset="0"/>
                  <a:cs typeface="Arial" pitchFamily="34" charset="0"/>
                </a:rPr>
                <a:t>Forecaster</a:t>
              </a:r>
              <a:endParaRPr lang="en-US" sz="1000" b="1" dirty="0">
                <a:latin typeface="Arial" pitchFamily="34" charset="0"/>
                <a:cs typeface="Arial" pitchFamily="34" charset="0"/>
              </a:endParaRPr>
            </a:p>
          </p:txBody>
        </p:sp>
      </p:grpSp>
      <p:cxnSp>
        <p:nvCxnSpPr>
          <p:cNvPr id="18" name="Straight Arrow Connector 17"/>
          <p:cNvCxnSpPr/>
          <p:nvPr/>
        </p:nvCxnSpPr>
        <p:spPr>
          <a:xfrm flipV="1">
            <a:off x="3295169" y="2057400"/>
            <a:ext cx="2589854" cy="990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20362438">
            <a:off x="3932715" y="2634747"/>
            <a:ext cx="1279517" cy="246221"/>
          </a:xfrm>
          <a:prstGeom prst="rect">
            <a:avLst/>
          </a:prstGeom>
          <a:noFill/>
        </p:spPr>
        <p:txBody>
          <a:bodyPr wrap="none" rtlCol="0" anchor="ctr">
            <a:spAutoFit/>
          </a:bodyPr>
          <a:lstStyle/>
          <a:p>
            <a:r>
              <a:rPr lang="en-US" sz="1000" b="1" dirty="0" smtClean="0">
                <a:latin typeface="Arial" pitchFamily="34" charset="0"/>
                <a:cs typeface="Arial" pitchFamily="34" charset="0"/>
              </a:rPr>
              <a:t>Custom Interface*</a:t>
            </a:r>
            <a:endParaRPr lang="en-US" sz="1000" b="1" dirty="0">
              <a:latin typeface="Arial" pitchFamily="34" charset="0"/>
              <a:cs typeface="Arial" pitchFamily="34" charset="0"/>
            </a:endParaRPr>
          </a:p>
        </p:txBody>
      </p:sp>
      <p:cxnSp>
        <p:nvCxnSpPr>
          <p:cNvPr id="20" name="Straight Arrow Connector 19"/>
          <p:cNvCxnSpPr/>
          <p:nvPr/>
        </p:nvCxnSpPr>
        <p:spPr>
          <a:xfrm>
            <a:off x="3295169" y="3703319"/>
            <a:ext cx="2589854" cy="9448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1222364">
            <a:off x="3950338" y="4241559"/>
            <a:ext cx="1279517" cy="246221"/>
          </a:xfrm>
          <a:prstGeom prst="rect">
            <a:avLst/>
          </a:prstGeom>
          <a:noFill/>
        </p:spPr>
        <p:txBody>
          <a:bodyPr wrap="none" rtlCol="0" anchor="ctr">
            <a:spAutoFit/>
          </a:bodyPr>
          <a:lstStyle/>
          <a:p>
            <a:r>
              <a:rPr lang="en-US" sz="1000" b="1" dirty="0" smtClean="0">
                <a:latin typeface="Arial" pitchFamily="34" charset="0"/>
                <a:cs typeface="Arial" pitchFamily="34" charset="0"/>
              </a:rPr>
              <a:t>Custom Interface*</a:t>
            </a:r>
            <a:endParaRPr lang="en-US" sz="1000" b="1" dirty="0">
              <a:latin typeface="Arial" pitchFamily="34" charset="0"/>
              <a:cs typeface="Arial" pitchFamily="34" charset="0"/>
            </a:endParaRPr>
          </a:p>
        </p:txBody>
      </p:sp>
      <p:sp>
        <p:nvSpPr>
          <p:cNvPr id="22" name="TextBox 21"/>
          <p:cNvSpPr txBox="1"/>
          <p:nvPr/>
        </p:nvSpPr>
        <p:spPr>
          <a:xfrm>
            <a:off x="1530052" y="4713200"/>
            <a:ext cx="3834036" cy="646331"/>
          </a:xfrm>
          <a:prstGeom prst="rect">
            <a:avLst/>
          </a:prstGeom>
          <a:noFill/>
        </p:spPr>
        <p:txBody>
          <a:bodyPr wrap="square" rtlCol="0">
            <a:spAutoFit/>
          </a:bodyPr>
          <a:lstStyle/>
          <a:p>
            <a:r>
              <a:rPr lang="en-US" dirty="0" smtClean="0"/>
              <a:t>*There is a need for a national standard for Forecast interfaces.</a:t>
            </a:r>
            <a:endParaRPr lang="en-US" dirty="0"/>
          </a:p>
        </p:txBody>
      </p:sp>
    </p:spTree>
    <p:extLst>
      <p:ext uri="{BB962C8B-B14F-4D97-AF65-F5344CB8AC3E}">
        <p14:creationId xmlns:p14="http://schemas.microsoft.com/office/powerpoint/2010/main" val="1284244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rPr>
              <a:t>Clinical Decision Support - Immunization Forecast</a:t>
            </a: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0052" y="2806244"/>
            <a:ext cx="1231665" cy="110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97496" y="3915196"/>
            <a:ext cx="1096775" cy="461665"/>
          </a:xfrm>
          <a:prstGeom prst="rect">
            <a:avLst/>
          </a:prstGeom>
          <a:noFill/>
        </p:spPr>
        <p:txBody>
          <a:bodyPr wrap="none" rtlCol="0" anchor="ctr">
            <a:spAutoFit/>
          </a:bodyPr>
          <a:lstStyle/>
          <a:p>
            <a:r>
              <a:rPr lang="en-US" sz="1200" b="1" dirty="0" smtClean="0">
                <a:latin typeface="Arial" pitchFamily="34" charset="0"/>
                <a:cs typeface="Arial" pitchFamily="34" charset="0"/>
              </a:rPr>
              <a:t>Physician</a:t>
            </a:r>
          </a:p>
          <a:p>
            <a:r>
              <a:rPr lang="en-US" sz="1200" b="1" dirty="0" smtClean="0">
                <a:latin typeface="Arial" pitchFamily="34" charset="0"/>
                <a:cs typeface="Arial" pitchFamily="34" charset="0"/>
              </a:rPr>
              <a:t>EHR System</a:t>
            </a:r>
            <a:endParaRPr lang="en-US" sz="1200" b="1" dirty="0">
              <a:latin typeface="Arial" pitchFamily="34" charset="0"/>
              <a:cs typeface="Arial" pitchFamily="34" charset="0"/>
            </a:endParaRPr>
          </a:p>
        </p:txBody>
      </p:sp>
      <p:cxnSp>
        <p:nvCxnSpPr>
          <p:cNvPr id="7" name="Straight Arrow Connector 6"/>
          <p:cNvCxnSpPr/>
          <p:nvPr/>
        </p:nvCxnSpPr>
        <p:spPr>
          <a:xfrm flipV="1">
            <a:off x="3277546" y="3360722"/>
            <a:ext cx="198025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403494" y="3455229"/>
            <a:ext cx="1854306" cy="307777"/>
          </a:xfrm>
          <a:prstGeom prst="rect">
            <a:avLst/>
          </a:prstGeom>
          <a:noFill/>
        </p:spPr>
        <p:txBody>
          <a:bodyPr wrap="square" rtlCol="0" anchor="ctr">
            <a:spAutoFit/>
          </a:bodyPr>
          <a:lstStyle/>
          <a:p>
            <a:r>
              <a:rPr lang="en-US" sz="1400" b="1" dirty="0" smtClean="0">
                <a:latin typeface="Arial" pitchFamily="34" charset="0"/>
                <a:cs typeface="Arial" pitchFamily="34" charset="0"/>
              </a:rPr>
              <a:t>Standard Interface*</a:t>
            </a:r>
            <a:endParaRPr lang="en-US" sz="1400" b="1" dirty="0">
              <a:latin typeface="Arial" pitchFamily="34" charset="0"/>
              <a:cs typeface="Arial" pitchFamily="34" charset="0"/>
            </a:endParaRPr>
          </a:p>
        </p:txBody>
      </p:sp>
      <p:cxnSp>
        <p:nvCxnSpPr>
          <p:cNvPr id="18" name="Straight Arrow Connector 17"/>
          <p:cNvCxnSpPr/>
          <p:nvPr/>
        </p:nvCxnSpPr>
        <p:spPr>
          <a:xfrm>
            <a:off x="5690795" y="2092429"/>
            <a:ext cx="457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530052" y="4713200"/>
            <a:ext cx="3309359" cy="646331"/>
          </a:xfrm>
          <a:prstGeom prst="rect">
            <a:avLst/>
          </a:prstGeom>
          <a:noFill/>
        </p:spPr>
        <p:txBody>
          <a:bodyPr wrap="square" rtlCol="0">
            <a:spAutoFit/>
          </a:bodyPr>
          <a:lstStyle/>
          <a:p>
            <a:r>
              <a:rPr lang="en-US" dirty="0" smtClean="0"/>
              <a:t>*HL7 FHIR Messaging used in a Proof of Concept.</a:t>
            </a:r>
            <a:endParaRPr lang="en-US" dirty="0"/>
          </a:p>
        </p:txBody>
      </p:sp>
      <p:sp>
        <p:nvSpPr>
          <p:cNvPr id="20" name="Can 19"/>
          <p:cNvSpPr/>
          <p:nvPr/>
        </p:nvSpPr>
        <p:spPr>
          <a:xfrm>
            <a:off x="5492542" y="1718492"/>
            <a:ext cx="82342" cy="33610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5715000" y="3360720"/>
            <a:ext cx="457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690795" y="4713200"/>
            <a:ext cx="457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974" y="2323703"/>
            <a:ext cx="1625397" cy="965079"/>
          </a:xfrm>
          <a:prstGeom prst="rect">
            <a:avLst/>
          </a:prstGeom>
        </p:spPr>
      </p:pic>
      <p:grpSp>
        <p:nvGrpSpPr>
          <p:cNvPr id="24" name="Group 23"/>
          <p:cNvGrpSpPr/>
          <p:nvPr/>
        </p:nvGrpSpPr>
        <p:grpSpPr>
          <a:xfrm>
            <a:off x="6324600" y="1660590"/>
            <a:ext cx="1261243" cy="1235764"/>
            <a:chOff x="2352392" y="1981200"/>
            <a:chExt cx="543208" cy="545140"/>
          </a:xfrm>
        </p:grpSpPr>
        <p:pic>
          <p:nvPicPr>
            <p:cNvPr id="25"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2392" y="1981200"/>
              <a:ext cx="54320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2463663" y="2362200"/>
              <a:ext cx="360528" cy="164140"/>
            </a:xfrm>
            <a:prstGeom prst="rect">
              <a:avLst/>
            </a:prstGeom>
            <a:noFill/>
          </p:spPr>
          <p:txBody>
            <a:bodyPr wrap="none" rtlCol="0" anchor="ctr">
              <a:spAutoFit/>
            </a:bodyPr>
            <a:lstStyle/>
            <a:p>
              <a:pPr algn="ctr"/>
              <a:r>
                <a:rPr lang="en-US" sz="1000" b="1" dirty="0" smtClean="0">
                  <a:latin typeface="Arial" pitchFamily="34" charset="0"/>
                  <a:cs typeface="Arial" pitchFamily="34" charset="0"/>
                </a:rPr>
                <a:t>Local</a:t>
              </a:r>
            </a:p>
            <a:p>
              <a:pPr algn="ctr"/>
              <a:r>
                <a:rPr lang="en-US" sz="1000" b="1" dirty="0" smtClean="0">
                  <a:latin typeface="Arial" pitchFamily="34" charset="0"/>
                  <a:cs typeface="Arial" pitchFamily="34" charset="0"/>
                </a:rPr>
                <a:t>Forecaster</a:t>
              </a:r>
              <a:endParaRPr lang="en-US" sz="1000" b="1" dirty="0">
                <a:latin typeface="Arial" pitchFamily="34" charset="0"/>
                <a:cs typeface="Arial" pitchFamily="34" charset="0"/>
              </a:endParaRPr>
            </a:p>
          </p:txBody>
        </p:sp>
      </p:grpSp>
      <p:grpSp>
        <p:nvGrpSpPr>
          <p:cNvPr id="27" name="Group 26"/>
          <p:cNvGrpSpPr/>
          <p:nvPr/>
        </p:nvGrpSpPr>
        <p:grpSpPr>
          <a:xfrm>
            <a:off x="6324600" y="2896354"/>
            <a:ext cx="1261243" cy="1249673"/>
            <a:chOff x="2352392" y="1981200"/>
            <a:chExt cx="543208" cy="545140"/>
          </a:xfrm>
        </p:grpSpPr>
        <p:pic>
          <p:nvPicPr>
            <p:cNvPr id="2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2392" y="1981200"/>
              <a:ext cx="54320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463663" y="2362200"/>
              <a:ext cx="360528" cy="164140"/>
            </a:xfrm>
            <a:prstGeom prst="rect">
              <a:avLst/>
            </a:prstGeom>
            <a:noFill/>
          </p:spPr>
          <p:txBody>
            <a:bodyPr wrap="none" rtlCol="0" anchor="ctr">
              <a:spAutoFit/>
            </a:bodyPr>
            <a:lstStyle/>
            <a:p>
              <a:pPr algn="ctr"/>
              <a:r>
                <a:rPr lang="en-US" sz="1000" b="1" dirty="0" smtClean="0">
                  <a:latin typeface="Arial" pitchFamily="34" charset="0"/>
                  <a:cs typeface="Arial" pitchFamily="34" charset="0"/>
                </a:rPr>
                <a:t>State</a:t>
              </a:r>
            </a:p>
            <a:p>
              <a:pPr algn="ctr"/>
              <a:r>
                <a:rPr lang="en-US" sz="1000" b="1" dirty="0" smtClean="0">
                  <a:latin typeface="Arial" pitchFamily="34" charset="0"/>
                  <a:cs typeface="Arial" pitchFamily="34" charset="0"/>
                </a:rPr>
                <a:t>Forecaster</a:t>
              </a:r>
              <a:endParaRPr lang="en-US" sz="1000" b="1" dirty="0">
                <a:latin typeface="Arial" pitchFamily="34" charset="0"/>
                <a:cs typeface="Arial" pitchFamily="34" charset="0"/>
              </a:endParaRPr>
            </a:p>
          </p:txBody>
        </p:sp>
      </p:grpSp>
      <p:grpSp>
        <p:nvGrpSpPr>
          <p:cNvPr id="30" name="Group 29"/>
          <p:cNvGrpSpPr/>
          <p:nvPr/>
        </p:nvGrpSpPr>
        <p:grpSpPr>
          <a:xfrm>
            <a:off x="6324598" y="4228696"/>
            <a:ext cx="1261243" cy="1216528"/>
            <a:chOff x="2352392" y="1981200"/>
            <a:chExt cx="543208" cy="545980"/>
          </a:xfrm>
        </p:grpSpPr>
        <p:pic>
          <p:nvPicPr>
            <p:cNvPr id="31"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2392" y="1981200"/>
              <a:ext cx="54320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463663" y="2363040"/>
              <a:ext cx="360528" cy="164140"/>
            </a:xfrm>
            <a:prstGeom prst="rect">
              <a:avLst/>
            </a:prstGeom>
            <a:noFill/>
          </p:spPr>
          <p:txBody>
            <a:bodyPr wrap="none" rtlCol="0" anchor="ctr">
              <a:spAutoFit/>
            </a:bodyPr>
            <a:lstStyle/>
            <a:p>
              <a:pPr algn="ctr"/>
              <a:r>
                <a:rPr lang="en-US" sz="1000" b="1" dirty="0" smtClean="0">
                  <a:latin typeface="Arial" pitchFamily="34" charset="0"/>
                  <a:cs typeface="Arial" pitchFamily="34" charset="0"/>
                </a:rPr>
                <a:t>Regional</a:t>
              </a:r>
            </a:p>
            <a:p>
              <a:pPr algn="ctr"/>
              <a:r>
                <a:rPr lang="en-US" sz="1000" b="1" dirty="0" smtClean="0">
                  <a:latin typeface="Arial" pitchFamily="34" charset="0"/>
                  <a:cs typeface="Arial" pitchFamily="34" charset="0"/>
                </a:rPr>
                <a:t>Forecaster</a:t>
              </a:r>
              <a:endParaRPr lang="en-US" sz="1000" b="1" dirty="0">
                <a:latin typeface="Arial" pitchFamily="34" charset="0"/>
                <a:cs typeface="Arial" pitchFamily="34" charset="0"/>
              </a:endParaRPr>
            </a:p>
          </p:txBody>
        </p:sp>
      </p:grpSp>
    </p:spTree>
    <p:extLst>
      <p:ext uri="{BB962C8B-B14F-4D97-AF65-F5344CB8AC3E}">
        <p14:creationId xmlns:p14="http://schemas.microsoft.com/office/powerpoint/2010/main" val="1513062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rPr>
              <a:t>Clinical Decision Support - Immunization Forecast</a:t>
            </a: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
        <p:nvSpPr>
          <p:cNvPr id="5" name="Rounded Rectangle 4"/>
          <p:cNvSpPr/>
          <p:nvPr/>
        </p:nvSpPr>
        <p:spPr>
          <a:xfrm>
            <a:off x="647700" y="1700809"/>
            <a:ext cx="7696200" cy="2016224"/>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5337" y="3789041"/>
            <a:ext cx="7696200" cy="2042526"/>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799" y="1892089"/>
            <a:ext cx="2286000" cy="1143000"/>
          </a:xfrm>
          <a:prstGeom prst="rect">
            <a:avLst/>
          </a:prstGeom>
          <a:effectLst>
            <a:outerShdw blurRad="50800" dist="152400" dir="2700000" algn="tl" rotWithShape="0">
              <a:prstClr val="black">
                <a:alpha val="40000"/>
              </a:prst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898" y="1992866"/>
            <a:ext cx="1093551" cy="901700"/>
          </a:xfrm>
          <a:prstGeom prst="rect">
            <a:avLst/>
          </a:prstGeom>
          <a:effectLst>
            <a:outerShdw blurRad="50800" dist="152400" dir="2700000" algn="tl" rotWithShape="0">
              <a:prstClr val="black">
                <a:alpha val="40000"/>
              </a:prstClr>
            </a:outerShdw>
          </a:effectLst>
        </p:spPr>
      </p:pic>
      <p:cxnSp>
        <p:nvCxnSpPr>
          <p:cNvPr id="9" name="Straight Arrow Connector 8"/>
          <p:cNvCxnSpPr/>
          <p:nvPr/>
        </p:nvCxnSpPr>
        <p:spPr>
          <a:xfrm>
            <a:off x="5867399" y="2463589"/>
            <a:ext cx="743174" cy="0"/>
          </a:xfrm>
          <a:prstGeom prst="straightConnector1">
            <a:avLst/>
          </a:prstGeom>
          <a:ln w="38100" cmpd="sng">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1892089"/>
            <a:ext cx="1143000" cy="1143000"/>
          </a:xfrm>
          <a:prstGeom prst="rect">
            <a:avLst/>
          </a:prstGeom>
          <a:effectLst>
            <a:outerShdw blurRad="50800" dist="152400" dir="2700000" algn="tl" rotWithShape="0">
              <a:prstClr val="black">
                <a:alpha val="40000"/>
              </a:prstClr>
            </a:outerShdw>
          </a:effectLst>
        </p:spPr>
      </p:pic>
      <p:cxnSp>
        <p:nvCxnSpPr>
          <p:cNvPr id="11" name="Straight Arrow Connector 10"/>
          <p:cNvCxnSpPr/>
          <p:nvPr/>
        </p:nvCxnSpPr>
        <p:spPr>
          <a:xfrm>
            <a:off x="2362200" y="2468147"/>
            <a:ext cx="743174" cy="0"/>
          </a:xfrm>
          <a:prstGeom prst="straightConnector1">
            <a:avLst/>
          </a:prstGeom>
          <a:ln w="38100" cmpd="sng">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16110" y="3273034"/>
            <a:ext cx="1701125" cy="338554"/>
          </a:xfrm>
          <a:prstGeom prst="rect">
            <a:avLst/>
          </a:prstGeom>
          <a:noFill/>
        </p:spPr>
        <p:txBody>
          <a:bodyPr wrap="square" rtlCol="0">
            <a:spAutoFit/>
          </a:bodyPr>
          <a:lstStyle/>
          <a:p>
            <a:pPr algn="ctr"/>
            <a:r>
              <a:rPr lang="en-US" sz="1600" dirty="0" smtClean="0"/>
              <a:t>TCH Forecaster</a:t>
            </a:r>
            <a:endParaRPr lang="en-US" sz="1600" dirty="0"/>
          </a:p>
        </p:txBody>
      </p:sp>
      <p:sp>
        <p:nvSpPr>
          <p:cNvPr id="13" name="TextBox 12"/>
          <p:cNvSpPr txBox="1"/>
          <p:nvPr/>
        </p:nvSpPr>
        <p:spPr>
          <a:xfrm>
            <a:off x="3573213" y="3273034"/>
            <a:ext cx="1845173" cy="338554"/>
          </a:xfrm>
          <a:prstGeom prst="rect">
            <a:avLst/>
          </a:prstGeom>
          <a:noFill/>
        </p:spPr>
        <p:txBody>
          <a:bodyPr wrap="square" rtlCol="0">
            <a:spAutoFit/>
          </a:bodyPr>
          <a:lstStyle/>
          <a:p>
            <a:pPr algn="ctr"/>
            <a:r>
              <a:rPr lang="en-US" sz="1600" dirty="0" smtClean="0"/>
              <a:t>HL7 FHIR Server</a:t>
            </a:r>
            <a:endParaRPr lang="en-US" sz="1600" dirty="0"/>
          </a:p>
        </p:txBody>
      </p:sp>
      <p:sp>
        <p:nvSpPr>
          <p:cNvPr id="14" name="TextBox 13"/>
          <p:cNvSpPr txBox="1"/>
          <p:nvPr/>
        </p:nvSpPr>
        <p:spPr>
          <a:xfrm>
            <a:off x="635337" y="3273034"/>
            <a:ext cx="1701125" cy="338554"/>
          </a:xfrm>
          <a:prstGeom prst="rect">
            <a:avLst/>
          </a:prstGeom>
          <a:noFill/>
        </p:spPr>
        <p:txBody>
          <a:bodyPr wrap="square" rtlCol="0">
            <a:spAutoFit/>
          </a:bodyPr>
          <a:lstStyle/>
          <a:p>
            <a:pPr algn="ctr"/>
            <a:r>
              <a:rPr lang="en-US" sz="1600" dirty="0" smtClean="0"/>
              <a:t>HL7 FHIR Client</a:t>
            </a:r>
            <a:endParaRPr lang="en-US" sz="16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863" y="4125714"/>
            <a:ext cx="1093551" cy="901700"/>
          </a:xfrm>
          <a:prstGeom prst="rect">
            <a:avLst/>
          </a:prstGeom>
          <a:effectLst>
            <a:outerShdw blurRad="50800" dist="152400" dir="2700000" algn="tl" rotWithShape="0">
              <a:prstClr val="black">
                <a:alpha val="40000"/>
              </a:prstClr>
            </a:outerShdw>
          </a:effectLst>
        </p:spPr>
      </p:pic>
      <p:cxnSp>
        <p:nvCxnSpPr>
          <p:cNvPr id="16" name="Straight Arrow Connector 15"/>
          <p:cNvCxnSpPr/>
          <p:nvPr/>
        </p:nvCxnSpPr>
        <p:spPr>
          <a:xfrm>
            <a:off x="4111850" y="4653136"/>
            <a:ext cx="743174" cy="0"/>
          </a:xfrm>
          <a:prstGeom prst="straightConnector1">
            <a:avLst/>
          </a:prstGeom>
          <a:ln w="38100" cmpd="sng">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1565" y="4005064"/>
            <a:ext cx="1143000" cy="1143000"/>
          </a:xfrm>
          <a:prstGeom prst="rect">
            <a:avLst/>
          </a:prstGeom>
          <a:effectLst>
            <a:outerShdw blurRad="50800" dist="152400" dir="2700000" algn="tl" rotWithShape="0">
              <a:prstClr val="black">
                <a:alpha val="40000"/>
              </a:prstClr>
            </a:outerShdw>
          </a:effectLst>
        </p:spPr>
      </p:pic>
      <p:sp>
        <p:nvSpPr>
          <p:cNvPr id="18" name="TextBox 17"/>
          <p:cNvSpPr txBox="1"/>
          <p:nvPr/>
        </p:nvSpPr>
        <p:spPr>
          <a:xfrm>
            <a:off x="4718221" y="5246792"/>
            <a:ext cx="3492834" cy="584775"/>
          </a:xfrm>
          <a:prstGeom prst="rect">
            <a:avLst/>
          </a:prstGeom>
          <a:noFill/>
        </p:spPr>
        <p:txBody>
          <a:bodyPr wrap="square" rtlCol="0">
            <a:spAutoFit/>
          </a:bodyPr>
          <a:lstStyle/>
          <a:p>
            <a:pPr algn="ctr"/>
            <a:r>
              <a:rPr lang="en-US" sz="1600" dirty="0" smtClean="0"/>
              <a:t>TCH Forecaster</a:t>
            </a:r>
          </a:p>
          <a:p>
            <a:pPr algn="ctr"/>
            <a:r>
              <a:rPr lang="en-US" sz="1600" dirty="0" smtClean="0"/>
              <a:t>with HL7 FHIR Message Interface</a:t>
            </a:r>
            <a:endParaRPr lang="en-US" sz="1600" dirty="0"/>
          </a:p>
        </p:txBody>
      </p:sp>
      <p:sp>
        <p:nvSpPr>
          <p:cNvPr id="19" name="TextBox 18"/>
          <p:cNvSpPr txBox="1"/>
          <p:nvPr/>
        </p:nvSpPr>
        <p:spPr>
          <a:xfrm>
            <a:off x="2185075" y="5300896"/>
            <a:ext cx="1701125" cy="338554"/>
          </a:xfrm>
          <a:prstGeom prst="rect">
            <a:avLst/>
          </a:prstGeom>
          <a:noFill/>
        </p:spPr>
        <p:txBody>
          <a:bodyPr wrap="square" rtlCol="0">
            <a:spAutoFit/>
          </a:bodyPr>
          <a:lstStyle/>
          <a:p>
            <a:pPr algn="ctr"/>
            <a:r>
              <a:rPr lang="en-US" sz="1600" dirty="0" smtClean="0"/>
              <a:t>HL7 FHIR Client</a:t>
            </a:r>
            <a:endParaRPr lang="en-US" sz="1600" dirty="0"/>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3421" y="4199575"/>
            <a:ext cx="753978" cy="753978"/>
          </a:xfrm>
          <a:prstGeom prst="rect">
            <a:avLst/>
          </a:prstGeom>
        </p:spPr>
      </p:pic>
    </p:spTree>
    <p:extLst>
      <p:ext uri="{BB962C8B-B14F-4D97-AF65-F5344CB8AC3E}">
        <p14:creationId xmlns:p14="http://schemas.microsoft.com/office/powerpoint/2010/main" val="286496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Standards</a:t>
            </a:r>
            <a:endParaRPr lang="en-CA" dirty="0"/>
          </a:p>
        </p:txBody>
      </p:sp>
      <p:sp>
        <p:nvSpPr>
          <p:cNvPr id="3" name="Content Placeholder 2"/>
          <p:cNvSpPr>
            <a:spLocks noGrp="1"/>
          </p:cNvSpPr>
          <p:nvPr>
            <p:ph idx="1"/>
          </p:nvPr>
        </p:nvSpPr>
        <p:spPr/>
        <p:txBody>
          <a:bodyPr/>
          <a:lstStyle/>
          <a:p>
            <a:r>
              <a:rPr lang="en-US" dirty="0" smtClean="0"/>
              <a:t>Share healthcare information electronically</a:t>
            </a:r>
          </a:p>
          <a:p>
            <a:pPr lvl="1"/>
            <a:r>
              <a:rPr lang="en-US" dirty="0" smtClean="0"/>
              <a:t>HL7 v2 is over 25 years old</a:t>
            </a:r>
          </a:p>
          <a:p>
            <a:pPr lvl="1"/>
            <a:r>
              <a:rPr lang="en-US" dirty="0" smtClean="0"/>
              <a:t>HL7 v3 and CDA more recent</a:t>
            </a:r>
          </a:p>
          <a:p>
            <a:r>
              <a:rPr lang="en-US" dirty="0" smtClean="0"/>
              <a:t>Pressure to broaden scope of sharing</a:t>
            </a:r>
          </a:p>
          <a:p>
            <a:pPr lvl="1"/>
            <a:r>
              <a:rPr lang="en-US" dirty="0" smtClean="0"/>
              <a:t>Across organizations, disciplines, even borders</a:t>
            </a:r>
          </a:p>
          <a:p>
            <a:pPr lvl="1"/>
            <a:r>
              <a:rPr lang="en-US" dirty="0" smtClean="0"/>
              <a:t>Mobile &amp; cloud-based applications</a:t>
            </a:r>
          </a:p>
          <a:p>
            <a:pPr lvl="1"/>
            <a:r>
              <a:rPr lang="en-US" dirty="0"/>
              <a:t>Faster – integration in days or weeks, not months</a:t>
            </a:r>
            <a:endParaRPr lang="en-US" dirty="0" smtClean="0"/>
          </a:p>
        </p:txBody>
      </p:sp>
      <p:sp>
        <p:nvSpPr>
          <p:cNvPr id="5" name="Slide Number Placeholder 3"/>
          <p:cNvSpPr>
            <a:spLocks noGrp="1"/>
          </p:cNvSpPr>
          <p:nvPr>
            <p:ph type="sldNum" sz="quarter" idx="4"/>
          </p:nvPr>
        </p:nvSpPr>
        <p:spPr>
          <a:xfrm>
            <a:off x="8748464" y="6575245"/>
            <a:ext cx="360040" cy="166123"/>
          </a:xfrm>
        </p:spPr>
        <p:txBody>
          <a:bodyPr/>
          <a:lstStyle/>
          <a:p>
            <a:pPr algn="r"/>
            <a:fld id="{5CC3E5C4-3E2B-40F1-9F2B-C46CEB0C88DF}" type="slidenum">
              <a:rPr lang="en-CA" smtClean="0">
                <a:solidFill>
                  <a:schemeClr val="tx1"/>
                </a:solidFill>
              </a:rPr>
              <a:pPr algn="r"/>
              <a:t>3</a:t>
            </a:fld>
            <a:endParaRPr lang="en-CA" dirty="0">
              <a:solidFill>
                <a:schemeClr val="tx1"/>
              </a:solidFill>
            </a:endParaRPr>
          </a:p>
        </p:txBody>
      </p:sp>
    </p:spTree>
    <p:extLst>
      <p:ext uri="{BB962C8B-B14F-4D97-AF65-F5344CB8AC3E}">
        <p14:creationId xmlns:p14="http://schemas.microsoft.com/office/powerpoint/2010/main" val="119728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5" name="Rectangle 2"/>
          <p:cNvSpPr txBox="1">
            <a:spLocks noChangeArrowheads="1"/>
          </p:cNvSpPr>
          <p:nvPr/>
        </p:nvSpPr>
        <p:spPr bwMode="auto">
          <a:xfrm>
            <a:off x="461194" y="3358133"/>
            <a:ext cx="4614862" cy="1871067"/>
          </a:xfrm>
          <a:prstGeom prst="rect">
            <a:avLst/>
          </a:prstGeom>
          <a:noFill/>
          <a:ln>
            <a:noFill/>
          </a:ln>
          <a:effectLs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109538" indent="0">
              <a:spcBef>
                <a:spcPts val="0"/>
              </a:spcBef>
              <a:buClr>
                <a:srgbClr val="A5B592"/>
              </a:buClr>
              <a:buFont typeface="Wingdings 3" pitchFamily="18" charset="2"/>
              <a:buNone/>
            </a:pPr>
            <a:r>
              <a:rPr lang="en-US" altLang="en-US" sz="2400" kern="0" dirty="0" smtClean="0">
                <a:cs typeface="Lucida Sans Unicode" pitchFamily="34" charset="0"/>
                <a:sym typeface="Lucida Sans Unicode" pitchFamily="34" charset="0"/>
              </a:rPr>
              <a:t>Richard </a:t>
            </a:r>
            <a:r>
              <a:rPr lang="en-US" altLang="en-US" sz="2400" kern="0" dirty="0">
                <a:cs typeface="Lucida Sans Unicode" pitchFamily="34" charset="0"/>
                <a:sym typeface="Lucida Sans Unicode" pitchFamily="34" charset="0"/>
              </a:rPr>
              <a:t>E</a:t>
            </a:r>
            <a:r>
              <a:rPr lang="en-US" altLang="en-US" sz="2400" kern="0" dirty="0" smtClean="0">
                <a:cs typeface="Lucida Sans Unicode" pitchFamily="34" charset="0"/>
                <a:sym typeface="Lucida Sans Unicode" pitchFamily="34" charset="0"/>
              </a:rPr>
              <a:t>ttema</a:t>
            </a:r>
          </a:p>
          <a:p>
            <a:pPr marL="109538" indent="0">
              <a:spcBef>
                <a:spcPts val="0"/>
              </a:spcBef>
              <a:buClr>
                <a:srgbClr val="A5B592"/>
              </a:buClr>
              <a:buFont typeface="Wingdings 3" pitchFamily="18" charset="2"/>
              <a:buNone/>
            </a:pPr>
            <a:r>
              <a:rPr lang="en-US" altLang="en-US" sz="2400" kern="0" dirty="0" smtClean="0">
                <a:cs typeface="Lucida Sans Unicode" pitchFamily="34" charset="0"/>
                <a:sym typeface="Lucida Sans Unicode" pitchFamily="34" charset="0"/>
              </a:rPr>
              <a:t>Lead Consultant</a:t>
            </a:r>
          </a:p>
          <a:p>
            <a:pPr marL="109538" indent="0">
              <a:spcBef>
                <a:spcPts val="0"/>
              </a:spcBef>
              <a:buClr>
                <a:srgbClr val="A5B592"/>
              </a:buClr>
              <a:buFont typeface="Wingdings 3" pitchFamily="18" charset="2"/>
              <a:buNone/>
            </a:pPr>
            <a:r>
              <a:rPr lang="en-US" altLang="en-US" sz="2400" kern="0" dirty="0">
                <a:cs typeface="Lucida Sans Unicode" pitchFamily="34" charset="0"/>
                <a:sym typeface="Lucida Sans Unicode" pitchFamily="34" charset="0"/>
                <a:hlinkClick r:id="rId2"/>
              </a:rPr>
              <a:t>r</a:t>
            </a:r>
            <a:r>
              <a:rPr lang="en-US" altLang="en-US" sz="2400" kern="0" dirty="0" smtClean="0">
                <a:cs typeface="Lucida Sans Unicode" pitchFamily="34" charset="0"/>
                <a:sym typeface="Lucida Sans Unicode" pitchFamily="34" charset="0"/>
                <a:hlinkClick r:id="rId2"/>
              </a:rPr>
              <a:t>ichard.ettema@aegis.net</a:t>
            </a:r>
            <a:endParaRPr lang="en-US" altLang="en-US" sz="2400" kern="0" dirty="0" smtClean="0">
              <a:cs typeface="Lucida Sans Unicode" pitchFamily="34" charset="0"/>
              <a:sym typeface="Lucida Sans Unicode" pitchFamily="34" charset="0"/>
            </a:endParaRPr>
          </a:p>
          <a:p>
            <a:pPr marL="109538" indent="0">
              <a:spcBef>
                <a:spcPts val="0"/>
              </a:spcBef>
              <a:buClr>
                <a:srgbClr val="A5B592"/>
              </a:buClr>
              <a:buFont typeface="Wingdings 3" pitchFamily="18" charset="2"/>
              <a:buNone/>
            </a:pPr>
            <a:r>
              <a:rPr lang="en-US" altLang="en-US" sz="2400" kern="0" dirty="0" smtClean="0">
                <a:cs typeface="Lucida Sans Unicode" pitchFamily="34" charset="0"/>
                <a:sym typeface="Lucida Sans Unicode" pitchFamily="34" charset="0"/>
              </a:rPr>
              <a:t>(703) 893-6020</a:t>
            </a:r>
          </a:p>
        </p:txBody>
      </p:sp>
      <p:sp>
        <p:nvSpPr>
          <p:cNvPr id="6" name="AutoShape 5"/>
          <p:cNvSpPr>
            <a:spLocks/>
          </p:cNvSpPr>
          <p:nvPr/>
        </p:nvSpPr>
        <p:spPr bwMode="auto">
          <a:xfrm>
            <a:off x="379413" y="1700808"/>
            <a:ext cx="5541962" cy="158531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marL="109538" eaLnBrk="0">
              <a:defRPr>
                <a:solidFill>
                  <a:srgbClr val="336699"/>
                </a:solidFill>
                <a:latin typeface="Times New Roman" pitchFamily="18" charset="0"/>
                <a:ea typeface="Helvetica" charset="0"/>
                <a:cs typeface="Helvetica" charset="0"/>
                <a:sym typeface="Times New Roman" pitchFamily="18" charset="0"/>
              </a:defRPr>
            </a:lvl1pPr>
            <a:lvl2pPr marL="742950" indent="-285750" eaLnBrk="0">
              <a:defRPr>
                <a:solidFill>
                  <a:srgbClr val="336699"/>
                </a:solidFill>
                <a:latin typeface="Times New Roman" pitchFamily="18" charset="0"/>
                <a:ea typeface="Helvetica" charset="0"/>
                <a:cs typeface="Helvetica" charset="0"/>
                <a:sym typeface="Times New Roman" pitchFamily="18" charset="0"/>
              </a:defRPr>
            </a:lvl2pPr>
            <a:lvl3pPr marL="1143000" indent="-228600" eaLnBrk="0">
              <a:defRPr>
                <a:solidFill>
                  <a:srgbClr val="336699"/>
                </a:solidFill>
                <a:latin typeface="Times New Roman" pitchFamily="18" charset="0"/>
                <a:ea typeface="Helvetica" charset="0"/>
                <a:cs typeface="Helvetica" charset="0"/>
                <a:sym typeface="Times New Roman" pitchFamily="18" charset="0"/>
              </a:defRPr>
            </a:lvl3pPr>
            <a:lvl4pPr marL="1600200" indent="-228600" eaLnBrk="0">
              <a:defRPr>
                <a:solidFill>
                  <a:srgbClr val="336699"/>
                </a:solidFill>
                <a:latin typeface="Times New Roman" pitchFamily="18" charset="0"/>
                <a:ea typeface="Helvetica" charset="0"/>
                <a:cs typeface="Helvetica" charset="0"/>
                <a:sym typeface="Times New Roman" pitchFamily="18" charset="0"/>
              </a:defRPr>
            </a:lvl4pPr>
            <a:lvl5pPr marL="2057400" indent="-228600" eaLnBrk="0">
              <a:defRPr>
                <a:solidFill>
                  <a:srgbClr val="336699"/>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a:solidFill>
                  <a:srgbClr val="336699"/>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a:solidFill>
                  <a:srgbClr val="336699"/>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a:solidFill>
                  <a:srgbClr val="336699"/>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a:solidFill>
                  <a:srgbClr val="336699"/>
                </a:solidFill>
                <a:latin typeface="Times New Roman" pitchFamily="18" charset="0"/>
                <a:ea typeface="Helvetica" charset="0"/>
                <a:cs typeface="Helvetica" charset="0"/>
                <a:sym typeface="Times New Roman" pitchFamily="18" charset="0"/>
              </a:defRPr>
            </a:lvl9pPr>
          </a:lstStyle>
          <a:p>
            <a:pPr eaLnBrk="1"/>
            <a:r>
              <a:rPr lang="en-US" altLang="en-US" sz="2400" b="1" dirty="0">
                <a:solidFill>
                  <a:srgbClr val="000000"/>
                </a:solidFill>
                <a:latin typeface="+mn-lt"/>
                <a:cs typeface="Lucida Sans Unicode" pitchFamily="34" charset="0"/>
                <a:sym typeface="Lucida Sans Unicode" pitchFamily="34" charset="0"/>
              </a:rPr>
              <a:t>AEGIS.net, Inc.</a:t>
            </a:r>
          </a:p>
          <a:p>
            <a:pPr eaLnBrk="1"/>
            <a:r>
              <a:rPr lang="en-US" altLang="en-US" sz="2400" b="1" dirty="0">
                <a:solidFill>
                  <a:srgbClr val="000000"/>
                </a:solidFill>
                <a:latin typeface="+mn-lt"/>
                <a:cs typeface="Lucida Sans Unicode" pitchFamily="34" charset="0"/>
                <a:sym typeface="Lucida Sans Unicode" pitchFamily="34" charset="0"/>
              </a:rPr>
              <a:t>2275 Research Boulevard, Suite 500</a:t>
            </a:r>
            <a:endParaRPr lang="en-US" altLang="en-US" sz="2400" dirty="0">
              <a:solidFill>
                <a:srgbClr val="000000"/>
              </a:solidFill>
              <a:latin typeface="+mn-lt"/>
              <a:cs typeface="Arial" pitchFamily="34" charset="0"/>
              <a:sym typeface="Arial" pitchFamily="34" charset="0"/>
            </a:endParaRPr>
          </a:p>
          <a:p>
            <a:pPr eaLnBrk="1"/>
            <a:r>
              <a:rPr lang="en-US" altLang="en-US" sz="2400" b="1" dirty="0">
                <a:solidFill>
                  <a:srgbClr val="000000"/>
                </a:solidFill>
                <a:latin typeface="+mn-lt"/>
                <a:cs typeface="Lucida Sans Unicode" pitchFamily="34" charset="0"/>
                <a:sym typeface="Lucida Sans Unicode" pitchFamily="34" charset="0"/>
              </a:rPr>
              <a:t>Rockville, MD 20850</a:t>
            </a:r>
            <a:endParaRPr lang="en-US" altLang="en-US" sz="2400" dirty="0">
              <a:solidFill>
                <a:srgbClr val="000000"/>
              </a:solidFill>
              <a:latin typeface="+mn-lt"/>
              <a:cs typeface="Arial" pitchFamily="34" charset="0"/>
              <a:sym typeface="Arial" pitchFamily="34" charset="0"/>
            </a:endParaRPr>
          </a:p>
          <a:p>
            <a:pPr eaLnBrk="1"/>
            <a:r>
              <a:rPr lang="en-US" altLang="en-US" sz="2400" b="1" dirty="0" smtClean="0">
                <a:solidFill>
                  <a:srgbClr val="000000"/>
                </a:solidFill>
                <a:latin typeface="+mn-lt"/>
                <a:cs typeface="Lucida Sans Unicode" pitchFamily="34" charset="0"/>
                <a:sym typeface="Lucida Sans Unicode" pitchFamily="34" charset="0"/>
              </a:rPr>
              <a:t>www.aegis.net </a:t>
            </a:r>
            <a:endParaRPr lang="en-US" altLang="en-US" sz="2400" dirty="0">
              <a:latin typeface="+mn-lt"/>
            </a:endParaRPr>
          </a:p>
        </p:txBody>
      </p:sp>
      <p:sp>
        <p:nvSpPr>
          <p:cNvPr id="8"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30</a:t>
            </a:fld>
            <a:endParaRPr lang="en-CA" dirty="0">
              <a:solidFill>
                <a:schemeClr val="tx1"/>
              </a:solidFill>
            </a:endParaRPr>
          </a:p>
        </p:txBody>
      </p:sp>
      <p:sp>
        <p:nvSpPr>
          <p:cNvPr id="9" name="Rectangle 2"/>
          <p:cNvSpPr txBox="1">
            <a:spLocks noChangeArrowheads="1"/>
          </p:cNvSpPr>
          <p:nvPr/>
        </p:nvSpPr>
        <p:spPr bwMode="auto">
          <a:xfrm>
            <a:off x="4860032" y="3358133"/>
            <a:ext cx="4032448" cy="1871067"/>
          </a:xfrm>
          <a:prstGeom prst="rect">
            <a:avLst/>
          </a:prstGeom>
          <a:noFill/>
          <a:ln>
            <a:noFill/>
          </a:ln>
          <a:effectLs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109538" indent="0">
              <a:spcBef>
                <a:spcPts val="0"/>
              </a:spcBef>
              <a:buClr>
                <a:srgbClr val="A5B592"/>
              </a:buClr>
              <a:buFont typeface="Wingdings 3" pitchFamily="18" charset="2"/>
              <a:buNone/>
            </a:pPr>
            <a:r>
              <a:rPr lang="en-US" altLang="en-US" sz="2400" kern="0" dirty="0" smtClean="0">
                <a:cs typeface="Lucida Sans Unicode" pitchFamily="34" charset="0"/>
                <a:sym typeface="Lucida Sans Unicode" pitchFamily="34" charset="0"/>
              </a:rPr>
              <a:t>Mario Hyland	</a:t>
            </a:r>
          </a:p>
          <a:p>
            <a:pPr marL="109538" indent="0">
              <a:spcBef>
                <a:spcPts val="0"/>
              </a:spcBef>
              <a:buClr>
                <a:srgbClr val="A5B592"/>
              </a:buClr>
              <a:buFont typeface="Wingdings 3" pitchFamily="18" charset="2"/>
              <a:buNone/>
            </a:pPr>
            <a:r>
              <a:rPr lang="en-US" altLang="en-US" sz="2400" kern="0" dirty="0" smtClean="0">
                <a:cs typeface="Lucida Sans Unicode" pitchFamily="34" charset="0"/>
                <a:sym typeface="Lucida Sans Unicode" pitchFamily="34" charset="0"/>
              </a:rPr>
              <a:t>Senior Vice President</a:t>
            </a:r>
          </a:p>
          <a:p>
            <a:pPr marL="109538" indent="0">
              <a:spcBef>
                <a:spcPts val="0"/>
              </a:spcBef>
              <a:buClr>
                <a:srgbClr val="A5B592"/>
              </a:buClr>
              <a:buFont typeface="Wingdings 3" pitchFamily="18" charset="2"/>
              <a:buNone/>
            </a:pPr>
            <a:r>
              <a:rPr lang="en-US" altLang="en-US" sz="2400" kern="0" dirty="0" smtClean="0">
                <a:cs typeface="Lucida Sans Unicode" pitchFamily="34" charset="0"/>
                <a:sym typeface="Lucida Sans Unicode" pitchFamily="34" charset="0"/>
                <a:hlinkClick r:id="rId3"/>
              </a:rPr>
              <a:t>mario.hyland@aegis.net</a:t>
            </a:r>
            <a:endParaRPr lang="en-US" altLang="en-US" sz="2400" kern="0" dirty="0" smtClean="0">
              <a:cs typeface="Lucida Sans Unicode" pitchFamily="34" charset="0"/>
              <a:sym typeface="Lucida Sans Unicode" pitchFamily="34" charset="0"/>
            </a:endParaRPr>
          </a:p>
          <a:p>
            <a:pPr marL="109538" indent="0">
              <a:spcBef>
                <a:spcPts val="0"/>
              </a:spcBef>
              <a:buClr>
                <a:srgbClr val="A5B592"/>
              </a:buClr>
              <a:buFont typeface="Wingdings 3" pitchFamily="18" charset="2"/>
              <a:buNone/>
            </a:pPr>
            <a:r>
              <a:rPr lang="en-US" altLang="en-US" sz="2400" kern="0" dirty="0" smtClean="0">
                <a:cs typeface="Lucida Sans Unicode" pitchFamily="34" charset="0"/>
                <a:sym typeface="Lucida Sans Unicode" pitchFamily="34" charset="0"/>
              </a:rPr>
              <a:t>(703) 893-6020 x707</a:t>
            </a:r>
          </a:p>
          <a:p>
            <a:pPr marL="109538" indent="0">
              <a:spcBef>
                <a:spcPts val="0"/>
              </a:spcBef>
              <a:buClr>
                <a:srgbClr val="A5B592"/>
              </a:buClr>
              <a:buFont typeface="Wingdings 3" pitchFamily="18" charset="2"/>
              <a:buNone/>
            </a:pPr>
            <a:r>
              <a:rPr lang="en-US" altLang="en-US" sz="2400" kern="0" dirty="0" smtClean="0">
                <a:cs typeface="Lucida Sans Unicode" pitchFamily="34" charset="0"/>
                <a:sym typeface="Lucida Sans Unicode" pitchFamily="34" charset="0"/>
              </a:rPr>
              <a:t>(301) 529-5466 (c)</a:t>
            </a:r>
            <a:endParaRPr lang="en-US" altLang="en-US" kern="0" dirty="0" smtClean="0"/>
          </a:p>
        </p:txBody>
      </p:sp>
    </p:spTree>
    <p:extLst>
      <p:ext uri="{BB962C8B-B14F-4D97-AF65-F5344CB8AC3E}">
        <p14:creationId xmlns:p14="http://schemas.microsoft.com/office/powerpoint/2010/main" val="405219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FHIR?</a:t>
            </a:r>
            <a:endParaRPr lang="en-AU" dirty="0"/>
          </a:p>
        </p:txBody>
      </p:sp>
      <p:sp>
        <p:nvSpPr>
          <p:cNvPr id="3" name="Content Placeholder 2"/>
          <p:cNvSpPr>
            <a:spLocks noGrp="1"/>
          </p:cNvSpPr>
          <p:nvPr>
            <p:ph idx="1"/>
          </p:nvPr>
        </p:nvSpPr>
        <p:spPr/>
        <p:txBody>
          <a:bodyPr/>
          <a:lstStyle/>
          <a:p>
            <a:r>
              <a:rPr lang="en-AU" dirty="0" smtClean="0"/>
              <a:t>HL7 undertook a “Fresh look”</a:t>
            </a:r>
          </a:p>
          <a:p>
            <a:pPr lvl="1"/>
            <a:r>
              <a:rPr lang="en-AU" dirty="0" smtClean="0"/>
              <a:t>What would healthcare exchange look like if we started from scratch using modern approaches?</a:t>
            </a:r>
          </a:p>
          <a:p>
            <a:r>
              <a:rPr lang="en-AU" dirty="0" smtClean="0"/>
              <a:t>Web search for success markers led to RESTful based APIs</a:t>
            </a:r>
          </a:p>
          <a:p>
            <a:r>
              <a:rPr lang="en-AU" dirty="0" smtClean="0"/>
              <a:t>Drafted a healthcare exchange API based on this approach – </a:t>
            </a:r>
            <a:r>
              <a:rPr lang="en-AU" dirty="0" smtClean="0">
                <a:hlinkClick r:id="rId2"/>
              </a:rPr>
              <a:t>http://hl7.org/fhir</a:t>
            </a:r>
            <a:endParaRPr lang="en-AU" dirty="0" smtClean="0"/>
          </a:p>
        </p:txBody>
      </p:sp>
      <p:sp>
        <p:nvSpPr>
          <p:cNvPr id="5"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4</a:t>
            </a:fld>
            <a:endParaRPr lang="en-CA" dirty="0">
              <a:solidFill>
                <a:schemeClr val="tx1"/>
              </a:solidFill>
            </a:endParaRPr>
          </a:p>
        </p:txBody>
      </p:sp>
    </p:spTree>
    <p:extLst>
      <p:ext uri="{BB962C8B-B14F-4D97-AF65-F5344CB8AC3E}">
        <p14:creationId xmlns:p14="http://schemas.microsoft.com/office/powerpoint/2010/main" val="68858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Manifesto</a:t>
            </a:r>
            <a:endParaRPr lang="en-CA" dirty="0"/>
          </a:p>
        </p:txBody>
      </p:sp>
      <p:sp>
        <p:nvSpPr>
          <p:cNvPr id="4" name="Content Placeholder 3"/>
          <p:cNvSpPr>
            <a:spLocks noGrp="1"/>
          </p:cNvSpPr>
          <p:nvPr>
            <p:ph idx="1"/>
          </p:nvPr>
        </p:nvSpPr>
        <p:spPr/>
        <p:txBody>
          <a:bodyPr/>
          <a:lstStyle/>
          <a:p>
            <a:pPr lvl="0"/>
            <a:r>
              <a:rPr lang="en-US" sz="2800" dirty="0" smtClean="0"/>
              <a:t>Focus on </a:t>
            </a:r>
            <a:r>
              <a:rPr lang="en-US" sz="2800" b="1" dirty="0" smtClean="0"/>
              <a:t>Implementers</a:t>
            </a:r>
          </a:p>
          <a:p>
            <a:pPr lvl="0"/>
            <a:r>
              <a:rPr lang="en-US" sz="2800" dirty="0" smtClean="0"/>
              <a:t>Target support for </a:t>
            </a:r>
            <a:r>
              <a:rPr lang="en-US" sz="2800" b="1" dirty="0" smtClean="0"/>
              <a:t>common</a:t>
            </a:r>
            <a:r>
              <a:rPr lang="en-US" sz="2800" dirty="0" smtClean="0"/>
              <a:t> </a:t>
            </a:r>
            <a:r>
              <a:rPr lang="en-US" sz="2800" b="1" dirty="0" smtClean="0"/>
              <a:t>scenarios</a:t>
            </a:r>
          </a:p>
          <a:p>
            <a:r>
              <a:rPr lang="en-US" sz="2800" dirty="0" smtClean="0"/>
              <a:t>Leverage cross-industry </a:t>
            </a:r>
            <a:r>
              <a:rPr lang="en-US" sz="2800" b="1" dirty="0" smtClean="0"/>
              <a:t>web technologies</a:t>
            </a:r>
          </a:p>
          <a:p>
            <a:r>
              <a:rPr lang="en-US" sz="2800" dirty="0" smtClean="0"/>
              <a:t>Require </a:t>
            </a:r>
            <a:r>
              <a:rPr lang="en-US" sz="2800" b="1" dirty="0" smtClean="0"/>
              <a:t>human readability</a:t>
            </a:r>
            <a:r>
              <a:rPr lang="en-US" sz="2800" dirty="0" smtClean="0"/>
              <a:t> as base level of interoperability</a:t>
            </a:r>
          </a:p>
          <a:p>
            <a:r>
              <a:rPr lang="en-US" sz="2800" dirty="0" smtClean="0"/>
              <a:t>Make content </a:t>
            </a:r>
            <a:r>
              <a:rPr lang="en-US" sz="2800" b="1" dirty="0" smtClean="0"/>
              <a:t>freely available</a:t>
            </a:r>
          </a:p>
          <a:p>
            <a:r>
              <a:rPr lang="en-US" sz="2800" b="0" dirty="0" smtClean="0"/>
              <a:t>Support multiple </a:t>
            </a:r>
            <a:r>
              <a:rPr lang="en-US" sz="2800" b="1" dirty="0" smtClean="0"/>
              <a:t>paradigms </a:t>
            </a:r>
            <a:r>
              <a:rPr lang="en-US" sz="2800" b="0" dirty="0" smtClean="0"/>
              <a:t>&amp; architectures</a:t>
            </a:r>
          </a:p>
        </p:txBody>
      </p:sp>
      <p:sp>
        <p:nvSpPr>
          <p:cNvPr id="5" name="Slide Number Placeholder 3"/>
          <p:cNvSpPr>
            <a:spLocks noGrp="1"/>
          </p:cNvSpPr>
          <p:nvPr>
            <p:ph type="sldNum" sz="quarter" idx="4"/>
          </p:nvPr>
        </p:nvSpPr>
        <p:spPr>
          <a:xfrm>
            <a:off x="8748464" y="6575245"/>
            <a:ext cx="360040" cy="166123"/>
          </a:xfrm>
        </p:spPr>
        <p:txBody>
          <a:bodyPr/>
          <a:lstStyle/>
          <a:p>
            <a:pPr algn="r"/>
            <a:fld id="{5CC3E5C4-3E2B-40F1-9F2B-C46CEB0C88DF}" type="slidenum">
              <a:rPr lang="en-CA" smtClean="0">
                <a:solidFill>
                  <a:schemeClr val="tx1"/>
                </a:solidFill>
              </a:rPr>
              <a:pPr algn="r"/>
              <a:t>5</a:t>
            </a:fld>
            <a:endParaRPr lang="en-CA" dirty="0">
              <a:solidFill>
                <a:schemeClr val="tx1"/>
              </a:solidFill>
            </a:endParaRPr>
          </a:p>
        </p:txBody>
      </p:sp>
    </p:spTree>
    <p:extLst>
      <p:ext uri="{BB962C8B-B14F-4D97-AF65-F5344CB8AC3E}">
        <p14:creationId xmlns:p14="http://schemas.microsoft.com/office/powerpoint/2010/main" val="1763149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a:t>
            </a:r>
            <a:endParaRPr lang="en-CA" dirty="0"/>
          </a:p>
        </p:txBody>
      </p:sp>
      <p:sp>
        <p:nvSpPr>
          <p:cNvPr id="3" name="Content Placeholder 2"/>
          <p:cNvSpPr>
            <a:spLocks noGrp="1"/>
          </p:cNvSpPr>
          <p:nvPr>
            <p:ph idx="1"/>
          </p:nvPr>
        </p:nvSpPr>
        <p:spPr/>
        <p:txBody>
          <a:bodyPr/>
          <a:lstStyle/>
          <a:p>
            <a:r>
              <a:rPr lang="en-US" dirty="0" smtClean="0"/>
              <a:t>F – Fast (to design &amp; to implement)</a:t>
            </a:r>
          </a:p>
          <a:p>
            <a:pPr lvl="1"/>
            <a:r>
              <a:rPr lang="en-US" sz="2000" dirty="0" smtClean="0"/>
              <a:t>Relative – No technology can make integration as fast as we’d like</a:t>
            </a:r>
          </a:p>
          <a:p>
            <a:r>
              <a:rPr lang="en-US" dirty="0" smtClean="0"/>
              <a:t>H – Health</a:t>
            </a:r>
          </a:p>
          <a:p>
            <a:pPr lvl="1"/>
            <a:r>
              <a:rPr lang="en-US" sz="2000" dirty="0" smtClean="0"/>
              <a:t>That’s why we’re here</a:t>
            </a:r>
          </a:p>
          <a:p>
            <a:r>
              <a:rPr lang="en-US" dirty="0" smtClean="0"/>
              <a:t>I – Interoperable</a:t>
            </a:r>
          </a:p>
          <a:p>
            <a:pPr lvl="1"/>
            <a:r>
              <a:rPr lang="en-US" sz="2000" dirty="0" smtClean="0"/>
              <a:t>Ditto</a:t>
            </a:r>
          </a:p>
          <a:p>
            <a:r>
              <a:rPr lang="en-US" dirty="0" smtClean="0"/>
              <a:t>R – Resources</a:t>
            </a:r>
          </a:p>
          <a:p>
            <a:pPr lvl="1"/>
            <a:r>
              <a:rPr lang="en-US" sz="2000" dirty="0" smtClean="0"/>
              <a:t>Building blocks – more on these next</a:t>
            </a:r>
            <a:endParaRPr lang="en-CA" sz="2000" dirty="0"/>
          </a:p>
        </p:txBody>
      </p:sp>
      <p:sp>
        <p:nvSpPr>
          <p:cNvPr id="5"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6</a:t>
            </a:fld>
            <a:endParaRPr lang="en-CA" dirty="0">
              <a:solidFill>
                <a:schemeClr val="tx1"/>
              </a:solidFill>
            </a:endParaRPr>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sz="2400" dirty="0"/>
              <a:t>Defined Structured Data</a:t>
            </a:r>
          </a:p>
          <a:p>
            <a:pPr lvl="1"/>
            <a:r>
              <a:rPr lang="en-AU" sz="2000" dirty="0"/>
              <a:t>The logical, </a:t>
            </a:r>
            <a:r>
              <a:rPr lang="en-AU" sz="2000" i="1" dirty="0"/>
              <a:t>common</a:t>
            </a:r>
            <a:r>
              <a:rPr lang="en-AU" sz="2000" dirty="0"/>
              <a:t> contents of the resource</a:t>
            </a:r>
          </a:p>
          <a:p>
            <a:pPr lvl="1"/>
            <a:r>
              <a:rPr lang="en-AU" sz="2000" dirty="0"/>
              <a:t>Mapped to formal definitions/RIM &amp; other </a:t>
            </a:r>
            <a:r>
              <a:rPr lang="en-AU" sz="2000" dirty="0" smtClean="0"/>
              <a:t>formats</a:t>
            </a:r>
          </a:p>
          <a:p>
            <a:pPr lvl="1"/>
            <a:r>
              <a:rPr lang="en-AU" sz="2000" dirty="0" smtClean="0"/>
              <a:t>Syntax (XML and JSON)</a:t>
            </a:r>
            <a:endParaRPr lang="en-AU" sz="2000" dirty="0"/>
          </a:p>
          <a:p>
            <a:r>
              <a:rPr lang="en-AU" sz="2400" dirty="0"/>
              <a:t>Extensions</a:t>
            </a:r>
          </a:p>
          <a:p>
            <a:pPr lvl="1"/>
            <a:r>
              <a:rPr lang="en-AU" sz="2000" dirty="0"/>
              <a:t>Local requirements, but everyone can use</a:t>
            </a:r>
          </a:p>
          <a:p>
            <a:pPr lvl="1"/>
            <a:r>
              <a:rPr lang="en-AU" sz="2000" dirty="0"/>
              <a:t>Published and managed</a:t>
            </a:r>
          </a:p>
          <a:p>
            <a:r>
              <a:rPr lang="en-AU" sz="2400" dirty="0"/>
              <a:t>Narrative</a:t>
            </a:r>
          </a:p>
          <a:p>
            <a:pPr lvl="1"/>
            <a:r>
              <a:rPr lang="en-AU" sz="2000" dirty="0"/>
              <a:t>Human readable</a:t>
            </a:r>
            <a:endParaRPr lang="en-AU" sz="1800" dirty="0" smtClean="0"/>
          </a:p>
        </p:txBody>
      </p:sp>
      <p:pic>
        <p:nvPicPr>
          <p:cNvPr id="5122" name="Picture 2" descr="C:\Users\office\AppData\Local\Microsoft\Windows\Temporary Internet Files\Content.IE5\5WDXES51\MC90043981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477624"/>
            <a:ext cx="2002284" cy="200228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txBox="1">
            <a:spLocks/>
          </p:cNvSpPr>
          <p:nvPr/>
        </p:nvSpPr>
        <p:spPr>
          <a:xfrm>
            <a:off x="8748464" y="6575245"/>
            <a:ext cx="360040" cy="166123"/>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CC3E5C4-3E2B-40F1-9F2B-C46CEB0C88DF}" type="slidenum">
              <a:rPr lang="en-CA" smtClean="0">
                <a:solidFill>
                  <a:schemeClr val="tx1"/>
                </a:solidFill>
              </a:rPr>
              <a:pPr algn="r"/>
              <a:t>7</a:t>
            </a:fld>
            <a:endParaRPr lang="en-CA" dirty="0">
              <a:solidFill>
                <a:schemeClr val="tx1"/>
              </a:solidFill>
            </a:endParaRPr>
          </a:p>
        </p:txBody>
      </p:sp>
    </p:spTree>
    <p:extLst>
      <p:ext uri="{BB962C8B-B14F-4D97-AF65-F5344CB8AC3E}">
        <p14:creationId xmlns:p14="http://schemas.microsoft.com/office/powerpoint/2010/main" val="33179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2613"/>
            <a:ext cx="5564742" cy="5924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8713" y="1140725"/>
            <a:ext cx="5416056" cy="128016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4" name="Text Box 3"/>
          <p:cNvSpPr txBox="1"/>
          <p:nvPr/>
        </p:nvSpPr>
        <p:spPr>
          <a:xfrm>
            <a:off x="6434444" y="1340768"/>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5" name="Straight Arrow Connector 4"/>
          <p:cNvCxnSpPr/>
          <p:nvPr/>
        </p:nvCxnSpPr>
        <p:spPr>
          <a:xfrm flipH="1">
            <a:off x="5868144" y="1635145"/>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 Box 6"/>
          <p:cNvSpPr txBox="1"/>
          <p:nvPr/>
        </p:nvSpPr>
        <p:spPr>
          <a:xfrm>
            <a:off x="6419171" y="3429000"/>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7" name="Straight Arrow Connector 6"/>
          <p:cNvCxnSpPr/>
          <p:nvPr/>
        </p:nvCxnSpPr>
        <p:spPr>
          <a:xfrm flipH="1">
            <a:off x="5844769" y="4365104"/>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8" name="Rectangle 7"/>
          <p:cNvSpPr/>
          <p:nvPr/>
        </p:nvSpPr>
        <p:spPr>
          <a:xfrm>
            <a:off x="428714" y="3068960"/>
            <a:ext cx="5416056" cy="3024336"/>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9" name="Rectangle 8"/>
          <p:cNvSpPr/>
          <p:nvPr/>
        </p:nvSpPr>
        <p:spPr>
          <a:xfrm>
            <a:off x="428714" y="2420889"/>
            <a:ext cx="5418596" cy="648071"/>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0" name="Text Box 10"/>
          <p:cNvSpPr txBox="1"/>
          <p:nvPr/>
        </p:nvSpPr>
        <p:spPr>
          <a:xfrm>
            <a:off x="6419171" y="2420888"/>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1" name="Straight Arrow Connector 10"/>
          <p:cNvCxnSpPr/>
          <p:nvPr/>
        </p:nvCxnSpPr>
        <p:spPr>
          <a:xfrm flipH="1">
            <a:off x="5847309" y="2742418"/>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2" name="Rectangle 11"/>
          <p:cNvSpPr/>
          <p:nvPr/>
        </p:nvSpPr>
        <p:spPr>
          <a:xfrm>
            <a:off x="428713" y="497697"/>
            <a:ext cx="5416056" cy="643027"/>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Text Box 3"/>
          <p:cNvSpPr txBox="1"/>
          <p:nvPr/>
        </p:nvSpPr>
        <p:spPr>
          <a:xfrm>
            <a:off x="6434444" y="548680"/>
            <a:ext cx="2397336" cy="460144"/>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effectLst/>
                <a:ea typeface="Calibri"/>
                <a:cs typeface="Times New Roman"/>
              </a:rPr>
              <a:t>FHIR Identity/Metadata</a:t>
            </a:r>
            <a:endParaRPr lang="en-AU" sz="1600" dirty="0">
              <a:effectLst/>
              <a:ea typeface="Calibri"/>
              <a:cs typeface="Times New Roman"/>
            </a:endParaRPr>
          </a:p>
        </p:txBody>
      </p:sp>
      <p:cxnSp>
        <p:nvCxnSpPr>
          <p:cNvPr id="14" name="Straight Arrow Connector 13"/>
          <p:cNvCxnSpPr/>
          <p:nvPr/>
        </p:nvCxnSpPr>
        <p:spPr>
          <a:xfrm flipH="1">
            <a:off x="5868145" y="843057"/>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8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74" y="260648"/>
            <a:ext cx="5588635" cy="6091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8713" y="1140725"/>
            <a:ext cx="5416056" cy="77610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4" name="Text Box 3"/>
          <p:cNvSpPr txBox="1"/>
          <p:nvPr/>
        </p:nvSpPr>
        <p:spPr>
          <a:xfrm>
            <a:off x="6434444" y="1340768"/>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5" name="Straight Arrow Connector 4"/>
          <p:cNvCxnSpPr/>
          <p:nvPr/>
        </p:nvCxnSpPr>
        <p:spPr>
          <a:xfrm flipH="1">
            <a:off x="5868144" y="1635145"/>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 Box 6"/>
          <p:cNvSpPr txBox="1"/>
          <p:nvPr/>
        </p:nvSpPr>
        <p:spPr>
          <a:xfrm>
            <a:off x="6419171" y="3429000"/>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7" name="Straight Arrow Connector 6"/>
          <p:cNvCxnSpPr/>
          <p:nvPr/>
        </p:nvCxnSpPr>
        <p:spPr>
          <a:xfrm flipH="1">
            <a:off x="5844769" y="4365104"/>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8" name="Rectangle 7"/>
          <p:cNvSpPr/>
          <p:nvPr/>
        </p:nvSpPr>
        <p:spPr>
          <a:xfrm>
            <a:off x="428713" y="2924944"/>
            <a:ext cx="5418597" cy="3312368"/>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9" name="Rectangle 8"/>
          <p:cNvSpPr/>
          <p:nvPr/>
        </p:nvSpPr>
        <p:spPr>
          <a:xfrm>
            <a:off x="428714" y="1916833"/>
            <a:ext cx="5418596" cy="1008111"/>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0" name="Text Box 10"/>
          <p:cNvSpPr txBox="1"/>
          <p:nvPr/>
        </p:nvSpPr>
        <p:spPr>
          <a:xfrm>
            <a:off x="6419171" y="2420888"/>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1" name="Straight Arrow Connector 10"/>
          <p:cNvCxnSpPr/>
          <p:nvPr/>
        </p:nvCxnSpPr>
        <p:spPr>
          <a:xfrm flipH="1">
            <a:off x="5847309" y="2742418"/>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2" name="Rectangle 11"/>
          <p:cNvSpPr/>
          <p:nvPr/>
        </p:nvSpPr>
        <p:spPr>
          <a:xfrm>
            <a:off x="428713" y="497697"/>
            <a:ext cx="5416056" cy="643027"/>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Text Box 3"/>
          <p:cNvSpPr txBox="1"/>
          <p:nvPr/>
        </p:nvSpPr>
        <p:spPr>
          <a:xfrm>
            <a:off x="6434444" y="548680"/>
            <a:ext cx="2397336" cy="460144"/>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effectLst/>
                <a:ea typeface="Calibri"/>
                <a:cs typeface="Times New Roman"/>
              </a:rPr>
              <a:t>FHIR Identity/Metadata</a:t>
            </a:r>
            <a:endParaRPr lang="en-AU" sz="1600" dirty="0">
              <a:effectLst/>
              <a:ea typeface="Calibri"/>
              <a:cs typeface="Times New Roman"/>
            </a:endParaRPr>
          </a:p>
        </p:txBody>
      </p:sp>
      <p:cxnSp>
        <p:nvCxnSpPr>
          <p:cNvPr id="14" name="Straight Arrow Connector 13"/>
          <p:cNvCxnSpPr/>
          <p:nvPr/>
        </p:nvCxnSpPr>
        <p:spPr>
          <a:xfrm flipH="1">
            <a:off x="5868145" y="843057"/>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071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9851</TotalTime>
  <Words>1386</Words>
  <Application>Microsoft Office PowerPoint</Application>
  <PresentationFormat>On-screen Show (4:3)</PresentationFormat>
  <Paragraphs>296</Paragraphs>
  <Slides>30</Slides>
  <Notes>7</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Refined</vt:lpstr>
      <vt:lpstr>Custom Design</vt:lpstr>
      <vt:lpstr>PowerPoint Presentation</vt:lpstr>
      <vt:lpstr>This presentation</vt:lpstr>
      <vt:lpstr>Healthcare Standards</vt:lpstr>
      <vt:lpstr>Why FHIR?</vt:lpstr>
      <vt:lpstr>FHIR Manifesto</vt:lpstr>
      <vt:lpstr>The acronym</vt:lpstr>
      <vt:lpstr>Resources</vt:lpstr>
      <vt:lpstr>PowerPoint Presentation</vt:lpstr>
      <vt:lpstr>PowerPoint Presentation</vt:lpstr>
      <vt:lpstr>It’s all about the resources . . .</vt:lpstr>
      <vt:lpstr>What is a Resource?</vt:lpstr>
      <vt:lpstr>Conformance*</vt:lpstr>
      <vt:lpstr>Human Readable</vt:lpstr>
      <vt:lpstr>Freely available</vt:lpstr>
      <vt:lpstr>Paradigms</vt:lpstr>
      <vt:lpstr>REST</vt:lpstr>
      <vt:lpstr>Documents</vt:lpstr>
      <vt:lpstr>Messages</vt:lpstr>
      <vt:lpstr>Service Oriented Architecture (SOA)</vt:lpstr>
      <vt:lpstr>Regardless of paradigm  the content is the same</vt:lpstr>
      <vt:lpstr>FHIR &amp; other SDOs</vt:lpstr>
      <vt:lpstr>Where can FHIR be used?</vt:lpstr>
      <vt:lpstr>What does FHIR provide?</vt:lpstr>
      <vt:lpstr>Demo and Discussion</vt:lpstr>
      <vt:lpstr>Clinical Decision Support - Immunization Forecast</vt:lpstr>
      <vt:lpstr>Clinical Decision Support - Immunization Forecast</vt:lpstr>
      <vt:lpstr>Clinical Decision Support - Immunization Forecast</vt:lpstr>
      <vt:lpstr>Clinical Decision Support - Immunization Forecast</vt:lpstr>
      <vt:lpstr>Clinical Decision Support - Immunization Forecast</vt:lpstr>
      <vt:lpstr>Contact 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Richard J. Ettema (AEGIS.net)</cp:lastModifiedBy>
  <cp:revision>193</cp:revision>
  <dcterms:created xsi:type="dcterms:W3CDTF">2012-12-03T20:41:34Z</dcterms:created>
  <dcterms:modified xsi:type="dcterms:W3CDTF">2016-03-02T00:09:39Z</dcterms:modified>
</cp:coreProperties>
</file>