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handoutMasterIdLst>
    <p:handoutMasterId r:id="rId54"/>
  </p:handoutMasterIdLst>
  <p:sldIdLst>
    <p:sldId id="256" r:id="rId2"/>
    <p:sldId id="390" r:id="rId3"/>
    <p:sldId id="261" r:id="rId4"/>
    <p:sldId id="262" r:id="rId5"/>
    <p:sldId id="264" r:id="rId6"/>
    <p:sldId id="462" r:id="rId7"/>
    <p:sldId id="463" r:id="rId8"/>
    <p:sldId id="464" r:id="rId9"/>
    <p:sldId id="465" r:id="rId10"/>
    <p:sldId id="329" r:id="rId11"/>
    <p:sldId id="269" r:id="rId12"/>
    <p:sldId id="270" r:id="rId13"/>
    <p:sldId id="272" r:id="rId14"/>
    <p:sldId id="274" r:id="rId15"/>
    <p:sldId id="393" r:id="rId16"/>
    <p:sldId id="394" r:id="rId17"/>
    <p:sldId id="277" r:id="rId18"/>
    <p:sldId id="461" r:id="rId19"/>
    <p:sldId id="334" r:id="rId20"/>
    <p:sldId id="335" r:id="rId21"/>
    <p:sldId id="282" r:id="rId22"/>
    <p:sldId id="283" r:id="rId23"/>
    <p:sldId id="284" r:id="rId24"/>
    <p:sldId id="285" r:id="rId25"/>
    <p:sldId id="419" r:id="rId26"/>
    <p:sldId id="289" r:id="rId27"/>
    <p:sldId id="290" r:id="rId28"/>
    <p:sldId id="420" r:id="rId29"/>
    <p:sldId id="422" r:id="rId30"/>
    <p:sldId id="423" r:id="rId31"/>
    <p:sldId id="424" r:id="rId32"/>
    <p:sldId id="425" r:id="rId33"/>
    <p:sldId id="426" r:id="rId34"/>
    <p:sldId id="427" r:id="rId35"/>
    <p:sldId id="428" r:id="rId36"/>
    <p:sldId id="429" r:id="rId37"/>
    <p:sldId id="452" r:id="rId38"/>
    <p:sldId id="434" r:id="rId39"/>
    <p:sldId id="453" r:id="rId40"/>
    <p:sldId id="454" r:id="rId41"/>
    <p:sldId id="455" r:id="rId42"/>
    <p:sldId id="456" r:id="rId43"/>
    <p:sldId id="457" r:id="rId44"/>
    <p:sldId id="458" r:id="rId45"/>
    <p:sldId id="459" r:id="rId46"/>
    <p:sldId id="460" r:id="rId47"/>
    <p:sldId id="444" r:id="rId48"/>
    <p:sldId id="446" r:id="rId49"/>
    <p:sldId id="448" r:id="rId50"/>
    <p:sldId id="450" r:id="rId51"/>
    <p:sldId id="451"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450" autoAdjust="0"/>
  </p:normalViewPr>
  <p:slideViewPr>
    <p:cSldViewPr>
      <p:cViewPr varScale="1">
        <p:scale>
          <a:sx n="79" d="100"/>
          <a:sy n="79" d="100"/>
        </p:scale>
        <p:origin x="1013" y="82"/>
      </p:cViewPr>
      <p:guideLst>
        <p:guide orient="horz" pos="2160"/>
        <p:guide pos="2880"/>
      </p:guideLst>
    </p:cSldViewPr>
  </p:slideViewPr>
  <p:outlineViewPr>
    <p:cViewPr>
      <p:scale>
        <a:sx n="33" d="100"/>
        <a:sy n="33" d="100"/>
      </p:scale>
      <p:origin x="0" y="-33960"/>
    </p:cViewPr>
  </p:outlineViewPr>
  <p:notesTextViewPr>
    <p:cViewPr>
      <p:scale>
        <a:sx n="1" d="1"/>
        <a:sy n="1" d="1"/>
      </p:scale>
      <p:origin x="0" y="0"/>
    </p:cViewPr>
  </p:notesTextViewPr>
  <p:sorterViewPr>
    <p:cViewPr varScale="1">
      <p:scale>
        <a:sx n="1" d="1"/>
        <a:sy n="1" d="1"/>
      </p:scale>
      <p:origin x="0" y="-7314"/>
    </p:cViewPr>
  </p:sorterViewPr>
  <p:notesViewPr>
    <p:cSldViewPr>
      <p:cViewPr varScale="1">
        <p:scale>
          <a:sx n="91" d="100"/>
          <a:sy n="91" d="100"/>
        </p:scale>
        <p:origin x="37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27/04/2016</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dirty="0"/>
          </a:p>
        </p:txBody>
      </p:sp>
    </p:spTree>
    <p:extLst>
      <p:ext uri="{BB962C8B-B14F-4D97-AF65-F5344CB8AC3E}">
        <p14:creationId xmlns:p14="http://schemas.microsoft.com/office/powerpoint/2010/main" val="1847090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27/04/2016</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a:t>
            </a:fld>
            <a:endParaRPr lang="en-CA" dirty="0"/>
          </a:p>
        </p:txBody>
      </p:sp>
    </p:spTree>
    <p:extLst>
      <p:ext uri="{BB962C8B-B14F-4D97-AF65-F5344CB8AC3E}">
        <p14:creationId xmlns:p14="http://schemas.microsoft.com/office/powerpoint/2010/main" val="1656205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much integration do you need? Nx2 – twice what you have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20</a:t>
            </a:fld>
            <a:endParaRPr lang="en-CA" dirty="0"/>
          </a:p>
        </p:txBody>
      </p:sp>
    </p:spTree>
    <p:extLst>
      <p:ext uri="{BB962C8B-B14F-4D97-AF65-F5344CB8AC3E}">
        <p14:creationId xmlns:p14="http://schemas.microsoft.com/office/powerpoint/2010/main" val="600045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21</a:t>
            </a:fld>
            <a:endParaRPr lang="en-CA" dirty="0"/>
          </a:p>
        </p:txBody>
      </p:sp>
    </p:spTree>
    <p:extLst>
      <p:ext uri="{BB962C8B-B14F-4D97-AF65-F5344CB8AC3E}">
        <p14:creationId xmlns:p14="http://schemas.microsoft.com/office/powerpoint/2010/main" val="3279809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28" indent="-171428">
              <a:buFontTx/>
              <a:buChar char="-"/>
            </a:pPr>
            <a:r>
              <a:rPr lang="nl-NL" dirty="0"/>
              <a:t>Resources are building blocks, but useful in their own right</a:t>
            </a:r>
          </a:p>
          <a:p>
            <a:pPr marL="171428" indent="-171428">
              <a:buFontTx/>
              <a:buChar char="-"/>
            </a:pPr>
            <a:r>
              <a:rPr lang="nl-NL" dirty="0"/>
              <a:t>Extensions supplement what resource doesn’t cover</a:t>
            </a:r>
          </a:p>
          <a:p>
            <a:pPr marL="171428" indent="-171428">
              <a:buFontTx/>
              <a:buChar char="-"/>
            </a:pPr>
            <a:r>
              <a:rPr lang="nl-NL" dirty="0"/>
              <a:t>Solutions can be simple or complex</a:t>
            </a:r>
          </a:p>
        </p:txBody>
      </p:sp>
      <p:sp>
        <p:nvSpPr>
          <p:cNvPr id="4" name="Date Placeholder 3"/>
          <p:cNvSpPr>
            <a:spLocks noGrp="1"/>
          </p:cNvSpPr>
          <p:nvPr>
            <p:ph type="dt" idx="10"/>
          </p:nvPr>
        </p:nvSpPr>
        <p:spPr/>
        <p:txBody>
          <a:bodyPr/>
          <a:lstStyle/>
          <a:p>
            <a:r>
              <a:rPr lang="nl-NL">
                <a:solidFill>
                  <a:prstClr val="black"/>
                </a:solidFill>
              </a:rPr>
              <a:t>25-6-2010</a:t>
            </a:r>
          </a:p>
        </p:txBody>
      </p:sp>
      <p:sp>
        <p:nvSpPr>
          <p:cNvPr id="5" name="Footer Placeholder 4"/>
          <p:cNvSpPr>
            <a:spLocks noGrp="1"/>
          </p:cNvSpPr>
          <p:nvPr>
            <p:ph type="ftr" sz="quarter" idx="11"/>
          </p:nvPr>
        </p:nvSpPr>
        <p:spPr/>
        <p:txBody>
          <a:bodyPr/>
          <a:lstStyle/>
          <a:p>
            <a:endParaRPr lang="nl-NL">
              <a:solidFill>
                <a:prstClr val="black"/>
              </a:solidFill>
            </a:endParaRPr>
          </a:p>
        </p:txBody>
      </p:sp>
      <p:sp>
        <p:nvSpPr>
          <p:cNvPr id="6" name="Slide Number Placeholder 5"/>
          <p:cNvSpPr>
            <a:spLocks noGrp="1"/>
          </p:cNvSpPr>
          <p:nvPr>
            <p:ph type="sldNum" sz="quarter" idx="12"/>
          </p:nvPr>
        </p:nvSpPr>
        <p:spPr/>
        <p:txBody>
          <a:bodyPr/>
          <a:lstStyle/>
          <a:p>
            <a:fld id="{016844DE-39AC-45D5-92A8-262EC95D3BAB}" type="slidenum">
              <a:rPr lang="nl-NL" smtClean="0">
                <a:solidFill>
                  <a:prstClr val="black"/>
                </a:solidFill>
              </a:rPr>
              <a:pPr/>
              <a:t>22</a:t>
            </a:fld>
            <a:endParaRPr lang="nl-NL">
              <a:solidFill>
                <a:prstClr val="black"/>
              </a:solidFill>
            </a:endParaRPr>
          </a:p>
        </p:txBody>
      </p:sp>
    </p:spTree>
    <p:extLst>
      <p:ext uri="{BB962C8B-B14F-4D97-AF65-F5344CB8AC3E}">
        <p14:creationId xmlns:p14="http://schemas.microsoft.com/office/powerpoint/2010/main" val="471287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few systems will ever see more than 40-50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24</a:t>
            </a:fld>
            <a:endParaRPr lang="en-CA" dirty="0"/>
          </a:p>
        </p:txBody>
      </p:sp>
    </p:spTree>
    <p:extLst>
      <p:ext uri="{BB962C8B-B14F-4D97-AF65-F5344CB8AC3E}">
        <p14:creationId xmlns:p14="http://schemas.microsoft.com/office/powerpoint/2010/main" val="1866578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25</a:t>
            </a:fld>
            <a:endParaRPr lang="en-CA" dirty="0"/>
          </a:p>
        </p:txBody>
      </p:sp>
    </p:spTree>
    <p:extLst>
      <p:ext uri="{BB962C8B-B14F-4D97-AF65-F5344CB8AC3E}">
        <p14:creationId xmlns:p14="http://schemas.microsoft.com/office/powerpoint/2010/main" val="784494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676073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Published</a:t>
            </a:r>
            <a:r>
              <a:rPr lang="en-US" baseline="0" dirty="0"/>
              <a:t> as HTML</a:t>
            </a:r>
          </a:p>
          <a:p>
            <a:r>
              <a:rPr lang="en-US" baseline="0" dirty="0"/>
              <a:t>Published using validation process  that performs consistency checks – like a software build</a:t>
            </a:r>
          </a:p>
          <a:p>
            <a:r>
              <a:rPr lang="en-US" baseline="0" dirty="0"/>
              <a:t>Really shouldn’t require much guidance to read, but a few things to call out</a:t>
            </a:r>
          </a:p>
          <a:p>
            <a:r>
              <a:rPr lang="en-US" baseline="0" dirty="0"/>
              <a:t>Objective of spec is developer can skim and decide in &lt; day</a:t>
            </a:r>
            <a:endParaRPr lang="en-CA" dirty="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27</a:t>
            </a:fld>
            <a:endParaRPr lang="en-CA" dirty="0"/>
          </a:p>
        </p:txBody>
      </p:sp>
    </p:spTree>
    <p:extLst>
      <p:ext uri="{BB962C8B-B14F-4D97-AF65-F5344CB8AC3E}">
        <p14:creationId xmlns:p14="http://schemas.microsoft.com/office/powerpoint/2010/main" val="2490994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Note that dates are subject</a:t>
            </a:r>
            <a:r>
              <a:rPr lang="en-CA" baseline="0" dirty="0"/>
              <a:t> to change based on resources and the standards process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28</a:t>
            </a:fld>
            <a:endParaRPr lang="en-CA" dirty="0"/>
          </a:p>
        </p:txBody>
      </p:sp>
    </p:spTree>
    <p:extLst>
      <p:ext uri="{BB962C8B-B14F-4D97-AF65-F5344CB8AC3E}">
        <p14:creationId xmlns:p14="http://schemas.microsoft.com/office/powerpoint/2010/main" val="3591334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Split resources, dropped resources, changed JSON and XML syntax, added and changed elements,</a:t>
            </a:r>
            <a:r>
              <a:rPr lang="en-CA" baseline="0" dirty="0"/>
              <a:t> renamed data types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2198281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34</a:t>
            </a:fld>
            <a:endParaRPr lang="en-CA" dirty="0"/>
          </a:p>
        </p:txBody>
      </p:sp>
    </p:spTree>
    <p:extLst>
      <p:ext uri="{BB962C8B-B14F-4D97-AF65-F5344CB8AC3E}">
        <p14:creationId xmlns:p14="http://schemas.microsoft.com/office/powerpoint/2010/main" val="2618918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There are flaws in what exists</a:t>
            </a:r>
          </a:p>
          <a:p>
            <a:pPr lvl="0"/>
            <a:r>
              <a:rPr lang="en-US" dirty="0"/>
              <a:t>There are new use-cases not being met</a:t>
            </a:r>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283233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Jan-&gt;mid Nov. 2015 – unique systems accessing the HAPI test server</a:t>
            </a:r>
          </a:p>
        </p:txBody>
      </p:sp>
      <p:sp>
        <p:nvSpPr>
          <p:cNvPr id="4" name="Slide Number Placeholder 3"/>
          <p:cNvSpPr>
            <a:spLocks noGrp="1"/>
          </p:cNvSpPr>
          <p:nvPr>
            <p:ph type="sldNum" sz="quarter" idx="10"/>
          </p:nvPr>
        </p:nvSpPr>
        <p:spPr/>
        <p:txBody>
          <a:bodyPr/>
          <a:lstStyle/>
          <a:p>
            <a:fld id="{3A1F50BE-48AE-4332-BF46-C112AB8C5E91}" type="slidenum">
              <a:rPr lang="en-CA" smtClean="0"/>
              <a:pPr/>
              <a:t>36</a:t>
            </a:fld>
            <a:endParaRPr lang="en-CA" dirty="0"/>
          </a:p>
        </p:txBody>
      </p:sp>
    </p:spTree>
    <p:extLst>
      <p:ext uri="{BB962C8B-B14F-4D97-AF65-F5344CB8AC3E}">
        <p14:creationId xmlns:p14="http://schemas.microsoft.com/office/powerpoint/2010/main" val="1461107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also updated their HAPI v2 integration engine to support FHIR</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45</a:t>
            </a:fld>
            <a:endParaRPr lang="en-CA" dirty="0"/>
          </a:p>
        </p:txBody>
      </p:sp>
    </p:spTree>
    <p:extLst>
      <p:ext uri="{BB962C8B-B14F-4D97-AF65-F5344CB8AC3E}">
        <p14:creationId xmlns:p14="http://schemas.microsoft.com/office/powerpoint/2010/main" val="2484614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47</a:t>
            </a:fld>
            <a:endParaRPr lang="en-CA" dirty="0"/>
          </a:p>
        </p:txBody>
      </p:sp>
    </p:spTree>
    <p:extLst>
      <p:ext uri="{BB962C8B-B14F-4D97-AF65-F5344CB8AC3E}">
        <p14:creationId xmlns:p14="http://schemas.microsoft.com/office/powerpoint/2010/main" val="1494971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in STU</a:t>
            </a:r>
          </a:p>
          <a:p>
            <a:pPr lvl="1"/>
            <a:r>
              <a:rPr lang="en-US" dirty="0"/>
              <a:t>No backward compatibility guarantee</a:t>
            </a:r>
          </a:p>
          <a:p>
            <a:pPr lvl="1"/>
            <a:r>
              <a:rPr lang="en-US" dirty="0"/>
              <a:t>Some content missing</a:t>
            </a:r>
          </a:p>
          <a:p>
            <a:pPr lvl="1"/>
            <a:r>
              <a:rPr lang="en-US" dirty="0"/>
              <a:t>Limited production experience</a:t>
            </a:r>
          </a:p>
          <a:p>
            <a:pPr lvl="1"/>
            <a:r>
              <a:rPr lang="en-US" dirty="0"/>
              <a:t>Change is likely</a:t>
            </a:r>
          </a:p>
          <a:p>
            <a:pPr lvl="1"/>
            <a:endParaRPr lang="en-US" dirty="0"/>
          </a:p>
          <a:p>
            <a:r>
              <a:rPr lang="en-US" dirty="0"/>
              <a:t>Near the top of the hype curve</a:t>
            </a:r>
          </a:p>
          <a:p>
            <a:pPr lvl="1"/>
            <a:r>
              <a:rPr lang="en-US" dirty="0"/>
              <a:t>FHIR won’t fix all interoperability issues</a:t>
            </a:r>
          </a:p>
          <a:p>
            <a:pPr lvl="1"/>
            <a:r>
              <a:rPr lang="en-US" dirty="0"/>
              <a:t>Consensus, terminology, legacy burdens</a:t>
            </a:r>
            <a:r>
              <a:rPr lang="en-US" baseline="0" dirty="0"/>
              <a:t> still exist</a:t>
            </a:r>
          </a:p>
          <a:p>
            <a:pPr lvl="1"/>
            <a:r>
              <a:rPr lang="en-US" baseline="0" dirty="0"/>
              <a:t>FHIR provides a framework and platform</a:t>
            </a:r>
          </a:p>
          <a:p>
            <a:pPr lvl="2"/>
            <a:r>
              <a:rPr lang="en-US" dirty="0"/>
              <a:t>Hard work still in profiling</a:t>
            </a:r>
          </a:p>
          <a:p>
            <a:pPr lvl="0"/>
            <a:r>
              <a:rPr lang="en-US" dirty="0"/>
              <a:t>Mitigations</a:t>
            </a:r>
          </a:p>
          <a:p>
            <a:pPr lvl="1"/>
            <a:r>
              <a:rPr lang="en-US" dirty="0"/>
              <a:t>Be realistic about what’s achievable</a:t>
            </a:r>
          </a:p>
          <a:p>
            <a:pPr lvl="1"/>
            <a:r>
              <a:rPr lang="en-US" dirty="0"/>
              <a:t>Work with others (HL7, IHE, industry groups) on the profiles you’ll need</a:t>
            </a:r>
          </a:p>
          <a:p>
            <a:r>
              <a:rPr lang="en-US" dirty="0"/>
              <a:t>Momentum is high – it </a:t>
            </a:r>
            <a:r>
              <a:rPr lang="en-US" b="1" dirty="0"/>
              <a:t>will</a:t>
            </a:r>
            <a:r>
              <a:rPr lang="en-US" b="0" dirty="0"/>
              <a:t> disrupt the health IT environment</a:t>
            </a:r>
          </a:p>
          <a:p>
            <a:pPr lvl="1"/>
            <a:r>
              <a:rPr lang="en-US" dirty="0"/>
              <a:t>Strong</a:t>
            </a:r>
            <a:r>
              <a:rPr lang="en-US" baseline="0" dirty="0"/>
              <a:t> interest from regulators (e.g. ONC)</a:t>
            </a:r>
          </a:p>
          <a:p>
            <a:pPr lvl="1"/>
            <a:r>
              <a:rPr lang="en-US" baseline="0" dirty="0"/>
              <a:t>Strong interest from major vendors</a:t>
            </a:r>
          </a:p>
          <a:p>
            <a:pPr lvl="1"/>
            <a:r>
              <a:rPr lang="en-US" baseline="0" dirty="0"/>
              <a:t>Hitting at all points in the market chain</a:t>
            </a:r>
          </a:p>
          <a:p>
            <a:pPr lvl="0"/>
            <a:r>
              <a:rPr lang="en-US" dirty="0"/>
              <a:t>Plan what you could do, decide conditions for entry</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48</a:t>
            </a:fld>
            <a:endParaRPr lang="en-CA" dirty="0"/>
          </a:p>
        </p:txBody>
      </p:sp>
    </p:spTree>
    <p:extLst>
      <p:ext uri="{BB962C8B-B14F-4D97-AF65-F5344CB8AC3E}">
        <p14:creationId xmlns:p14="http://schemas.microsoft.com/office/powerpoint/2010/main" val="1938851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1309389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actually have a formal manifesto, but these are the principles we adhere to.</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p14="http://schemas.microsoft.com/office/powerpoint/2010/main" val="679754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by constraint failed – years to develop, what</a:t>
            </a:r>
            <a:r>
              <a:rPr lang="en-US" baseline="0" dirty="0"/>
              <a:t> was produced required yet more design to be implementable and after that might not be interoperable</a:t>
            </a:r>
          </a:p>
          <a:p>
            <a:endParaRPr lang="en-US" baseline="0" dirty="0"/>
          </a:p>
          <a:p>
            <a:r>
              <a:rPr lang="en-US" baseline="0" dirty="0"/>
              <a:t>How to determine the 80%?  Look to existing specs – v2, v3, CDA templates, OpenEHR, jurisdictional projects, what implementations we’ve seen</a:t>
            </a:r>
          </a:p>
          <a:p>
            <a:r>
              <a:rPr lang="en-US" baseline="0" dirty="0"/>
              <a:t>If not sure, err on the side of “not in for now”</a:t>
            </a:r>
            <a:endParaRPr lang="en-US" dirty="0"/>
          </a:p>
          <a:p>
            <a:endParaRPr lang="en-US" dirty="0"/>
          </a:p>
          <a:p>
            <a:r>
              <a:rPr lang="en-US" dirty="0"/>
              <a:t>Note: not 80% of instances, 80% of implementations</a:t>
            </a:r>
          </a:p>
          <a:p>
            <a:endParaRPr lang="en-US" dirty="0"/>
          </a:p>
          <a:p>
            <a:r>
              <a:rPr lang="en-US" dirty="0"/>
              <a:t>Challenges with “raising the</a:t>
            </a:r>
            <a:r>
              <a:rPr lang="en-US" baseline="0" dirty="0"/>
              <a:t> bar”</a:t>
            </a:r>
          </a:p>
          <a:p>
            <a:r>
              <a:rPr lang="en-US" baseline="0" dirty="0"/>
              <a:t>What happens when there aren’t many/any implementations?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14</a:t>
            </a:fld>
            <a:endParaRPr lang="en-CA" dirty="0"/>
          </a:p>
        </p:txBody>
      </p:sp>
    </p:spTree>
    <p:extLst>
      <p:ext uri="{BB962C8B-B14F-4D97-AF65-F5344CB8AC3E}">
        <p14:creationId xmlns:p14="http://schemas.microsoft.com/office/powerpoint/2010/main" val="2083521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your</a:t>
            </a:r>
            <a:r>
              <a:rPr lang="en-US" baseline="0" dirty="0"/>
              <a:t> systems have user interfaces that support even ¼ of this?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15</a:t>
            </a:fld>
            <a:endParaRPr lang="en-CA" dirty="0"/>
          </a:p>
        </p:txBody>
      </p:sp>
    </p:spTree>
    <p:extLst>
      <p:ext uri="{BB962C8B-B14F-4D97-AF65-F5344CB8AC3E}">
        <p14:creationId xmlns:p14="http://schemas.microsoft.com/office/powerpoint/2010/main" val="1337351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happens when you apply the 80%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16</a:t>
            </a:fld>
            <a:endParaRPr lang="en-CA" dirty="0"/>
          </a:p>
        </p:txBody>
      </p:sp>
    </p:spTree>
    <p:extLst>
      <p:ext uri="{BB962C8B-B14F-4D97-AF65-F5344CB8AC3E}">
        <p14:creationId xmlns:p14="http://schemas.microsoft.com/office/powerpoint/2010/main" val="377674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1000s</a:t>
            </a:r>
            <a:r>
              <a:rPr lang="en-US" baseline="0" dirty="0"/>
              <a:t> of extensions, everyone supports different things, don’t know what anyone does</a:t>
            </a:r>
            <a:endParaRPr lang="en-US" dirty="0"/>
          </a:p>
          <a:p>
            <a:endParaRPr lang="en-US" dirty="0"/>
          </a:p>
          <a:p>
            <a:r>
              <a:rPr lang="en-US" dirty="0"/>
              <a:t>Not everyone will support the 80%, but most will</a:t>
            </a:r>
          </a:p>
          <a:p>
            <a:r>
              <a:rPr lang="en-US" dirty="0"/>
              <a:t>“What most systems support” (and thus what you should probably support too) encourages base interoperability</a:t>
            </a:r>
          </a:p>
          <a:p>
            <a:r>
              <a:rPr lang="en-US" dirty="0"/>
              <a:t>Human readable fallback</a:t>
            </a:r>
          </a:p>
          <a:p>
            <a:endParaRPr lang="en-US" dirty="0"/>
          </a:p>
          <a:p>
            <a:endParaRPr lang="en-US" dirty="0"/>
          </a:p>
          <a:p>
            <a:r>
              <a:rPr lang="en-US" dirty="0"/>
              <a:t>Profile – what elements are supported, registries available</a:t>
            </a:r>
          </a:p>
          <a:p>
            <a:r>
              <a:rPr lang="en-US" dirty="0"/>
              <a:t>Conformance – REST</a:t>
            </a:r>
            <a:r>
              <a:rPr lang="en-US" baseline="0" dirty="0"/>
              <a:t> operations, documents, messages, services</a:t>
            </a:r>
            <a:endParaRPr lang="en-CA" dirty="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17</a:t>
            </a:fld>
            <a:endParaRPr lang="en-CA" dirty="0"/>
          </a:p>
        </p:txBody>
      </p:sp>
    </p:spTree>
    <p:extLst>
      <p:ext uri="{BB962C8B-B14F-4D97-AF65-F5344CB8AC3E}">
        <p14:creationId xmlns:p14="http://schemas.microsoft.com/office/powerpoint/2010/main" val="86215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Even when you think your target will understand all the encoded data, reality is data often gets shared beyond the originally intended context</a:t>
            </a:r>
          </a:p>
          <a:p>
            <a:endParaRPr lang="en-US" baseline="0" dirty="0"/>
          </a:p>
          <a:p>
            <a:r>
              <a:rPr lang="en-US" dirty="0"/>
              <a:t>Allow</a:t>
            </a:r>
            <a:r>
              <a:rPr lang="en-US" baseline="0" dirty="0"/>
              <a:t> for exceptions for things like automated device readings, etc.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18</a:t>
            </a:fld>
            <a:endParaRPr lang="en-CA" dirty="0"/>
          </a:p>
        </p:txBody>
      </p:sp>
    </p:spTree>
    <p:extLst>
      <p:ext uri="{BB962C8B-B14F-4D97-AF65-F5344CB8AC3E}">
        <p14:creationId xmlns:p14="http://schemas.microsoft.com/office/powerpoint/2010/main" val="1494816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extLst>
      <p:ext uri="{BB962C8B-B14F-4D97-AF65-F5344CB8AC3E}">
        <p14:creationId xmlns:p14="http://schemas.microsoft.com/office/powerpoint/2010/main" val="1124626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60357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a:t>Click to edit Master title style</a:t>
            </a:r>
          </a:p>
        </p:txBody>
      </p:sp>
      <p:sp>
        <p:nvSpPr>
          <p:cNvPr id="3" name="Content Placeholder 2"/>
          <p:cNvSpPr>
            <a:spLocks noGrp="1"/>
          </p:cNvSpPr>
          <p:nvPr>
            <p:ph idx="1"/>
          </p:nvPr>
        </p:nvSpPr>
        <p:spPr>
          <a:xfrm>
            <a:off x="381000" y="1828800"/>
            <a:ext cx="8382000" cy="46245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97847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4967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extLst>
      <p:ext uri="{BB962C8B-B14F-4D97-AF65-F5344CB8AC3E}">
        <p14:creationId xmlns:p14="http://schemas.microsoft.com/office/powerpoint/2010/main" val="123276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2218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a:t>© 2016 HL7 ® Int’l. Licensed</a:t>
            </a:r>
            <a:r>
              <a:rPr lang="en-US" sz="800" b="1" baseline="0" dirty="0"/>
              <a:t> under Creative Commons</a:t>
            </a:r>
            <a:r>
              <a:rPr lang="en-US" sz="800" b="1" dirty="0"/>
              <a:t>. HL7, Health Level Seven, FHIR &amp; flame logo are registered trademarks of Health Level Seven International. Reg. U.S. TM Office.</a:t>
            </a:r>
          </a:p>
        </p:txBody>
      </p:sp>
      <p:pic>
        <p:nvPicPr>
          <p:cNvPr id="1032" name="Picture 14" descr="HL7 International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4" cstate="print">
            <a:extLst>
              <a:ext uri="{28A0092B-C50C-407E-A947-70E740481C1C}">
                <a14:useLocalDpi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a:solidFill>
                  <a:srgbClr val="CC3300"/>
                </a:solidFill>
              </a:rPr>
              <a:t>®</a:t>
            </a: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 id="2147483670" r:id="rId8"/>
    <p:sldLayoutId id="2147483676" r:id="rId9"/>
    <p:sldLayoutId id="2147483678" r:id="rId10"/>
    <p:sldLayoutId id="2147483684" r:id="rId11"/>
  </p:sldLayoutIdLst>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gforge.hl7.org/svn/fhir/trunk/presentations/2016-04%20FHIR%20North/FHIR%20for%20Executives%20-%20short.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chat.fhir.org/"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iki.hl7.org/index.php?title=FHIR_email_list_subscription_instructions" TargetMode="Externa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20.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Executives</a:t>
            </a:r>
            <a:br>
              <a:rPr lang="en-US" dirty="0"/>
            </a:br>
            <a:r>
              <a:rPr lang="en-US" sz="2400" dirty="0"/>
              <a:t>(abbreviated for FHIR North)</a:t>
            </a:r>
            <a:endParaRPr lang="en-US" sz="2400" noProof="0" dirty="0"/>
          </a:p>
        </p:txBody>
      </p:sp>
      <p:sp>
        <p:nvSpPr>
          <p:cNvPr id="3" name="Subtitle 2"/>
          <p:cNvSpPr>
            <a:spLocks noGrp="1"/>
          </p:cNvSpPr>
          <p:nvPr>
            <p:ph type="subTitle" idx="1"/>
          </p:nvPr>
        </p:nvSpPr>
        <p:spPr>
          <a:xfrm>
            <a:off x="1473288" y="4005064"/>
            <a:ext cx="6400800" cy="1338808"/>
          </a:xfrm>
        </p:spPr>
        <p:txBody>
          <a:bodyPr/>
          <a:lstStyle/>
          <a:p>
            <a:r>
              <a:rPr lang="en-US" noProof="0" dirty="0"/>
              <a:t>Lloyd McKenzie</a:t>
            </a:r>
          </a:p>
          <a:p>
            <a:r>
              <a:rPr lang="en-US" noProof="0" dirty="0"/>
              <a:t>April 27, 2016</a:t>
            </a:r>
          </a:p>
        </p:txBody>
      </p:sp>
      <p:pic>
        <p:nvPicPr>
          <p:cNvPr id="4" name="Picture 3"/>
          <p:cNvPicPr>
            <a:picLocks noChangeAspect="1"/>
          </p:cNvPicPr>
          <p:nvPr/>
        </p:nvPicPr>
        <p:blipFill rotWithShape="1">
          <a:blip r:embed="rId2"/>
          <a:srcRect l="9005" t="56251" r="25402" b="30208"/>
          <a:stretch/>
        </p:blipFill>
        <p:spPr>
          <a:xfrm>
            <a:off x="358080" y="5157192"/>
            <a:ext cx="8534400" cy="990600"/>
          </a:xfrm>
          <a:prstGeom prst="rect">
            <a:avLst/>
          </a:prstGeom>
        </p:spPr>
      </p:pic>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noProof="0" dirty="0"/>
              <a:t>Complexity Model</a:t>
            </a:r>
          </a:p>
        </p:txBody>
      </p:sp>
      <p:sp>
        <p:nvSpPr>
          <p:cNvPr id="3" name="Slide Number Placeholder 2"/>
          <p:cNvSpPr>
            <a:spLocks noGrp="1"/>
          </p:cNvSpPr>
          <p:nvPr>
            <p:ph type="sldNum" sz="quarter" idx="4"/>
          </p:nvPr>
        </p:nvSpPr>
        <p:spPr/>
        <p:txBody>
          <a:bodyPr/>
          <a:lstStyle/>
          <a:p>
            <a:fld id="{5CC3E5C4-3E2B-40F1-9F2B-C46CEB0C88DF}" type="slidenum">
              <a:rPr lang="en-CA" smtClean="0"/>
              <a:pPr/>
              <a:t>10</a:t>
            </a:fld>
            <a:endParaRPr lang="en-CA" dirty="0"/>
          </a:p>
        </p:txBody>
      </p:sp>
      <p:cxnSp>
        <p:nvCxnSpPr>
          <p:cNvPr id="5" name="Straight Connector 4"/>
          <p:cNvCxnSpPr/>
          <p:nvPr/>
        </p:nvCxnSpPr>
        <p:spPr>
          <a:xfrm>
            <a:off x="1143000" y="1752600"/>
            <a:ext cx="0" cy="419100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5943600"/>
            <a:ext cx="6629400" cy="0"/>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701" name="TextBox 9"/>
          <p:cNvSpPr txBox="1">
            <a:spLocks noChangeArrowheads="1"/>
          </p:cNvSpPr>
          <p:nvPr/>
        </p:nvSpPr>
        <p:spPr bwMode="auto">
          <a:xfrm rot="-5400000">
            <a:off x="-459581" y="3586956"/>
            <a:ext cx="23558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800" dirty="0"/>
              <a:t>Difficulty (log)</a:t>
            </a:r>
          </a:p>
        </p:txBody>
      </p:sp>
      <p:sp>
        <p:nvSpPr>
          <p:cNvPr id="29702" name="TextBox 10"/>
          <p:cNvSpPr txBox="1">
            <a:spLocks noChangeArrowheads="1"/>
          </p:cNvSpPr>
          <p:nvPr/>
        </p:nvSpPr>
        <p:spPr bwMode="auto">
          <a:xfrm>
            <a:off x="2590800" y="6096000"/>
            <a:ext cx="274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800" dirty="0"/>
              <a:t>Semantic Depth</a:t>
            </a:r>
          </a:p>
        </p:txBody>
      </p:sp>
      <p:sp>
        <p:nvSpPr>
          <p:cNvPr id="12" name="Oval 11"/>
          <p:cNvSpPr/>
          <p:nvPr/>
        </p:nvSpPr>
        <p:spPr>
          <a:xfrm>
            <a:off x="1295400" y="4991100"/>
            <a:ext cx="1219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HTTP / HTML</a:t>
            </a:r>
          </a:p>
        </p:txBody>
      </p:sp>
      <p:sp>
        <p:nvSpPr>
          <p:cNvPr id="13" name="Oval 12"/>
          <p:cNvSpPr/>
          <p:nvPr/>
        </p:nvSpPr>
        <p:spPr>
          <a:xfrm>
            <a:off x="1600200" y="360045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XML</a:t>
            </a:r>
          </a:p>
        </p:txBody>
      </p:sp>
      <p:sp>
        <p:nvSpPr>
          <p:cNvPr id="14" name="Oval 13"/>
          <p:cNvSpPr/>
          <p:nvPr/>
        </p:nvSpPr>
        <p:spPr>
          <a:xfrm>
            <a:off x="1905000" y="2438400"/>
            <a:ext cx="914400" cy="563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WS</a:t>
            </a:r>
          </a:p>
        </p:txBody>
      </p:sp>
      <p:sp>
        <p:nvSpPr>
          <p:cNvPr id="15" name="Oval 14"/>
          <p:cNvSpPr/>
          <p:nvPr/>
        </p:nvSpPr>
        <p:spPr>
          <a:xfrm>
            <a:off x="3657600" y="4572000"/>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HL7 v2</a:t>
            </a:r>
          </a:p>
        </p:txBody>
      </p:sp>
      <p:sp>
        <p:nvSpPr>
          <p:cNvPr id="16" name="Oval 15"/>
          <p:cNvSpPr/>
          <p:nvPr/>
        </p:nvSpPr>
        <p:spPr>
          <a:xfrm>
            <a:off x="6781800" y="152400"/>
            <a:ext cx="1371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Snomed</a:t>
            </a:r>
          </a:p>
        </p:txBody>
      </p:sp>
      <p:cxnSp>
        <p:nvCxnSpPr>
          <p:cNvPr id="18" name="Straight Arrow Connector 17"/>
          <p:cNvCxnSpPr/>
          <p:nvPr/>
        </p:nvCxnSpPr>
        <p:spPr>
          <a:xfrm flipV="1">
            <a:off x="8153400" y="76200"/>
            <a:ext cx="152400" cy="762000"/>
          </a:xfrm>
          <a:prstGeom prst="straightConnector1">
            <a:avLst/>
          </a:prstGeom>
          <a:ln w="57150">
            <a:solidFill>
              <a:srgbClr val="A2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029200" y="326707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CDA</a:t>
            </a:r>
          </a:p>
        </p:txBody>
      </p:sp>
      <p:sp>
        <p:nvSpPr>
          <p:cNvPr id="21" name="Oval 20"/>
          <p:cNvSpPr/>
          <p:nvPr/>
        </p:nvSpPr>
        <p:spPr>
          <a:xfrm>
            <a:off x="6229350" y="113347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 HL7 V3</a:t>
            </a:r>
          </a:p>
        </p:txBody>
      </p:sp>
      <p:sp>
        <p:nvSpPr>
          <p:cNvPr id="22" name="Oval 21"/>
          <p:cNvSpPr/>
          <p:nvPr/>
        </p:nvSpPr>
        <p:spPr>
          <a:xfrm>
            <a:off x="6019800" y="224472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openEHR</a:t>
            </a:r>
          </a:p>
        </p:txBody>
      </p:sp>
      <p:cxnSp>
        <p:nvCxnSpPr>
          <p:cNvPr id="24" name="Straight Arrow Connector 23"/>
          <p:cNvCxnSpPr/>
          <p:nvPr/>
        </p:nvCxnSpPr>
        <p:spPr>
          <a:xfrm>
            <a:off x="6423025" y="4467225"/>
            <a:ext cx="971550" cy="838200"/>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908800" y="4630738"/>
            <a:ext cx="774700" cy="369887"/>
          </a:xfrm>
          <a:prstGeom prst="rect">
            <a:avLst/>
          </a:prstGeom>
          <a:noFill/>
        </p:spPr>
        <p:txBody>
          <a:bodyPr wrap="none">
            <a:spAutoFit/>
          </a:bodyPr>
          <a:lstStyle/>
          <a:p>
            <a:pPr>
              <a:defRPr/>
            </a:pPr>
            <a:r>
              <a:rPr lang="en-AU" dirty="0">
                <a:solidFill>
                  <a:schemeClr val="bg1">
                    <a:lumMod val="75000"/>
                  </a:schemeClr>
                </a:solidFill>
                <a:latin typeface="Arial" charset="0"/>
                <a:cs typeface="Arial" charset="0"/>
              </a:rPr>
              <a:t>How?</a:t>
            </a:r>
          </a:p>
        </p:txBody>
      </p:sp>
      <p:sp>
        <p:nvSpPr>
          <p:cNvPr id="19" name="Oval 18"/>
          <p:cNvSpPr/>
          <p:nvPr/>
        </p:nvSpPr>
        <p:spPr>
          <a:xfrm>
            <a:off x="685800" y="56769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Text</a:t>
            </a:r>
          </a:p>
        </p:txBody>
      </p:sp>
    </p:spTree>
    <p:extLst>
      <p:ext uri="{BB962C8B-B14F-4D97-AF65-F5344CB8AC3E}">
        <p14:creationId xmlns:p14="http://schemas.microsoft.com/office/powerpoint/2010/main" val="1642038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noProof="0" dirty="0"/>
              <a:t>What is FHIR?</a:t>
            </a:r>
          </a:p>
        </p:txBody>
      </p:sp>
      <p:sp>
        <p:nvSpPr>
          <p:cNvPr id="6" name="Text Placeholder 5"/>
          <p:cNvSpPr>
            <a:spLocks noGrp="1"/>
          </p:cNvSpPr>
          <p:nvPr>
            <p:ph type="body" idx="1"/>
          </p:nvPr>
        </p:nvSpPr>
        <p:spPr/>
        <p:txBody>
          <a:bodyPr/>
          <a:lstStyle/>
          <a:p>
            <a:r>
              <a:rPr lang="en-US" noProof="0" dirty="0"/>
              <a:t>And how is it different?</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11</a:t>
            </a:fld>
            <a:endParaRPr lang="en-CA" dirty="0"/>
          </a:p>
        </p:txBody>
      </p:sp>
    </p:spTree>
    <p:extLst>
      <p:ext uri="{BB962C8B-B14F-4D97-AF65-F5344CB8AC3E}">
        <p14:creationId xmlns:p14="http://schemas.microsoft.com/office/powerpoint/2010/main" val="1487630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The acronym</a:t>
            </a:r>
          </a:p>
        </p:txBody>
      </p:sp>
      <p:sp>
        <p:nvSpPr>
          <p:cNvPr id="3" name="Content Placeholder 2"/>
          <p:cNvSpPr>
            <a:spLocks noGrp="1"/>
          </p:cNvSpPr>
          <p:nvPr>
            <p:ph idx="1"/>
          </p:nvPr>
        </p:nvSpPr>
        <p:spPr/>
        <p:txBody>
          <a:bodyPr/>
          <a:lstStyle/>
          <a:p>
            <a:r>
              <a:rPr lang="en-US" noProof="0" dirty="0"/>
              <a:t>F – Fast (to design &amp; to implement)</a:t>
            </a:r>
          </a:p>
          <a:p>
            <a:pPr lvl="1"/>
            <a:r>
              <a:rPr lang="en-US" noProof="0" dirty="0"/>
              <a:t>Relative – No technology can make integration as fast as we’d like</a:t>
            </a:r>
          </a:p>
          <a:p>
            <a:r>
              <a:rPr lang="en-US" noProof="0" dirty="0"/>
              <a:t>H – Healthcare</a:t>
            </a:r>
          </a:p>
          <a:p>
            <a:pPr lvl="1"/>
            <a:r>
              <a:rPr lang="en-US" noProof="0" dirty="0"/>
              <a:t>That’s why we’re here</a:t>
            </a:r>
          </a:p>
          <a:p>
            <a:r>
              <a:rPr lang="en-US" noProof="0" dirty="0"/>
              <a:t>I – Interoperable</a:t>
            </a:r>
          </a:p>
          <a:p>
            <a:pPr lvl="1"/>
            <a:r>
              <a:rPr lang="en-US" noProof="0" dirty="0"/>
              <a:t>Ditto</a:t>
            </a:r>
          </a:p>
          <a:p>
            <a:r>
              <a:rPr lang="en-US" noProof="0" dirty="0"/>
              <a:t>R – Resources</a:t>
            </a:r>
          </a:p>
          <a:p>
            <a:pPr lvl="1"/>
            <a:r>
              <a:rPr lang="en-US" noProof="0" dirty="0"/>
              <a:t>Building blocks – more on these to follow</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spTree>
    <p:extLst>
      <p:ext uri="{BB962C8B-B14F-4D97-AF65-F5344CB8AC3E}">
        <p14:creationId xmlns:p14="http://schemas.microsoft.com/office/powerpoint/2010/main" val="368561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 Key differences</a:t>
            </a:r>
          </a:p>
        </p:txBody>
      </p:sp>
      <p:sp>
        <p:nvSpPr>
          <p:cNvPr id="4" name="Content Placeholder 3"/>
          <p:cNvSpPr>
            <a:spLocks noGrp="1"/>
          </p:cNvSpPr>
          <p:nvPr>
            <p:ph idx="1"/>
          </p:nvPr>
        </p:nvSpPr>
        <p:spPr/>
        <p:txBody>
          <a:bodyPr/>
          <a:lstStyle/>
          <a:p>
            <a:pPr lvl="0"/>
            <a:r>
              <a:rPr lang="en-US" noProof="0" dirty="0"/>
              <a:t>Focus on </a:t>
            </a:r>
            <a:r>
              <a:rPr lang="en-US" b="1" noProof="0" dirty="0"/>
              <a:t>Implementers</a:t>
            </a:r>
          </a:p>
          <a:p>
            <a:pPr lvl="0"/>
            <a:r>
              <a:rPr lang="en-US" noProof="0" dirty="0"/>
              <a:t>Target support for </a:t>
            </a:r>
            <a:r>
              <a:rPr lang="en-US" b="1" noProof="0" dirty="0"/>
              <a:t>common</a:t>
            </a:r>
            <a:r>
              <a:rPr lang="en-US" noProof="0" dirty="0"/>
              <a:t> </a:t>
            </a:r>
            <a:r>
              <a:rPr lang="en-US" b="1" noProof="0" dirty="0"/>
              <a:t>scenarios</a:t>
            </a:r>
          </a:p>
          <a:p>
            <a:r>
              <a:rPr lang="en-US" noProof="0" dirty="0"/>
              <a:t>Leverage cross-industry </a:t>
            </a:r>
            <a:r>
              <a:rPr lang="en-US" b="1" noProof="0" dirty="0"/>
              <a:t>web technologies</a:t>
            </a:r>
          </a:p>
          <a:p>
            <a:r>
              <a:rPr lang="en-US" noProof="0" dirty="0"/>
              <a:t>Require </a:t>
            </a:r>
            <a:r>
              <a:rPr lang="en-US" b="1" noProof="0" dirty="0"/>
              <a:t>human readability</a:t>
            </a:r>
            <a:r>
              <a:rPr lang="en-US" noProof="0" dirty="0"/>
              <a:t> as base level of interoperability</a:t>
            </a:r>
          </a:p>
          <a:p>
            <a:r>
              <a:rPr lang="en-US" noProof="0" dirty="0"/>
              <a:t>Make content </a:t>
            </a:r>
            <a:r>
              <a:rPr lang="en-US" b="1" noProof="0" dirty="0"/>
              <a:t>freely available</a:t>
            </a:r>
          </a:p>
          <a:p>
            <a:r>
              <a:rPr lang="en-US" b="0" noProof="0" dirty="0"/>
              <a:t>Support multiple </a:t>
            </a:r>
            <a:r>
              <a:rPr lang="en-US" b="1" noProof="0" dirty="0"/>
              <a:t>paradigms </a:t>
            </a:r>
            <a:r>
              <a:rPr lang="en-US" b="0" noProof="0" dirty="0"/>
              <a:t>&amp; architectures</a:t>
            </a:r>
          </a:p>
          <a:p>
            <a:pPr marL="342900" marR="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b="0" noProof="0" dirty="0">
                <a:solidFill>
                  <a:schemeClr val="tx1"/>
                </a:solidFill>
                <a:effectLst/>
                <a:latin typeface="+mn-lt"/>
                <a:ea typeface="+mn-ea"/>
                <a:cs typeface="+mn-cs"/>
              </a:rPr>
              <a:t>Demonstrate best practice </a:t>
            </a:r>
            <a:r>
              <a:rPr lang="en-US" sz="3100" b="1" noProof="0" dirty="0">
                <a:solidFill>
                  <a:schemeClr val="tx1"/>
                </a:solidFill>
                <a:effectLst/>
                <a:latin typeface="+mn-lt"/>
                <a:ea typeface="+mn-ea"/>
                <a:cs typeface="+mn-cs"/>
              </a:rPr>
              <a:t>governance</a:t>
            </a:r>
            <a:endParaRPr lang="en-US" sz="3100" noProof="0" dirty="0">
              <a:effectLst/>
            </a:endParaRPr>
          </a:p>
        </p:txBody>
      </p:sp>
      <p:sp>
        <p:nvSpPr>
          <p:cNvPr id="3" name="Slide Number Placeholder 2"/>
          <p:cNvSpPr>
            <a:spLocks noGrp="1"/>
          </p:cNvSpPr>
          <p:nvPr>
            <p:ph type="sldNum" sz="quarter" idx="4"/>
          </p:nvPr>
        </p:nvSpPr>
        <p:spPr/>
        <p:txBody>
          <a:bodyPr/>
          <a:lstStyle/>
          <a:p>
            <a:fld id="{5CC3E5C4-3E2B-40F1-9F2B-C46CEB0C88DF}" type="slidenum">
              <a:rPr lang="en-CA" smtClean="0"/>
              <a:pPr/>
              <a:t>13</a:t>
            </a:fld>
            <a:endParaRPr lang="en-CA" dirty="0"/>
          </a:p>
        </p:txBody>
      </p:sp>
    </p:spTree>
    <p:extLst>
      <p:ext uri="{BB962C8B-B14F-4D97-AF65-F5344CB8AC3E}">
        <p14:creationId xmlns:p14="http://schemas.microsoft.com/office/powerpoint/2010/main" val="1763149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1700808"/>
            <a:ext cx="8640960" cy="4508927"/>
          </a:xfrm>
          <a:prstGeom prst="rect">
            <a:avLst/>
          </a:prstGeom>
          <a:noFill/>
        </p:spPr>
        <p:txBody>
          <a:bodyPr wrap="square" lIns="91440" tIns="45720" rIns="91440" bIns="45720">
            <a:spAutoFit/>
          </a:bodyPr>
          <a:lstStyle/>
          <a:p>
            <a:pPr algn="ctr"/>
            <a:r>
              <a:rPr lang="en-US" sz="28700" b="1" cap="none" spc="0" dirty="0">
                <a:ln w="12700">
                  <a:noFill/>
                  <a:prstDash val="solid"/>
                </a:ln>
                <a:solidFill>
                  <a:schemeClr val="bg2">
                    <a:tint val="85000"/>
                    <a:satMod val="155000"/>
                    <a:alpha val="10000"/>
                  </a:schemeClr>
                </a:solidFill>
                <a:effectLst>
                  <a:outerShdw blurRad="41275" dist="20320" dir="1800000" algn="tl" rotWithShape="0">
                    <a:srgbClr val="000000">
                      <a:alpha val="40000"/>
                    </a:srgbClr>
                  </a:outerShdw>
                </a:effectLst>
              </a:rPr>
              <a:t>80%</a:t>
            </a:r>
          </a:p>
        </p:txBody>
      </p:sp>
      <p:sp>
        <p:nvSpPr>
          <p:cNvPr id="2" name="Title 1"/>
          <p:cNvSpPr>
            <a:spLocks noGrp="1"/>
          </p:cNvSpPr>
          <p:nvPr>
            <p:ph type="title"/>
          </p:nvPr>
        </p:nvSpPr>
        <p:spPr/>
        <p:txBody>
          <a:bodyPr/>
          <a:lstStyle/>
          <a:p>
            <a:r>
              <a:rPr lang="en-US" noProof="0" dirty="0"/>
              <a:t>Support</a:t>
            </a:r>
            <a:r>
              <a:rPr lang="en-US" baseline="0" noProof="0" dirty="0"/>
              <a:t> “Common” Scenarios</a:t>
            </a:r>
            <a:endParaRPr lang="en-US" noProof="0" dirty="0"/>
          </a:p>
        </p:txBody>
      </p:sp>
      <p:sp>
        <p:nvSpPr>
          <p:cNvPr id="3" name="Content Placeholder 2"/>
          <p:cNvSpPr>
            <a:spLocks noGrp="1"/>
          </p:cNvSpPr>
          <p:nvPr>
            <p:ph idx="1"/>
          </p:nvPr>
        </p:nvSpPr>
        <p:spPr/>
        <p:txBody>
          <a:bodyPr/>
          <a:lstStyle/>
          <a:p>
            <a:r>
              <a:rPr lang="en-US" noProof="0" dirty="0"/>
              <a:t>Inclusion of content in core specification is based on “80%” rule</a:t>
            </a:r>
          </a:p>
          <a:p>
            <a:pPr lvl="1"/>
            <a:r>
              <a:rPr lang="en-US" noProof="0" dirty="0"/>
              <a:t>Only include data elements we are confident that most (~80%) of normal implementations using that resource will make use of</a:t>
            </a:r>
          </a:p>
          <a:p>
            <a:pPr lvl="1"/>
            <a:r>
              <a:rPr lang="en-US" noProof="0" dirty="0"/>
              <a:t>Other content in extensions (more on this later)</a:t>
            </a:r>
          </a:p>
          <a:p>
            <a:pPr lvl="1"/>
            <a:r>
              <a:rPr lang="en-US" noProof="0" dirty="0"/>
              <a:t>Easy to say, governance challenge to achieve</a:t>
            </a:r>
          </a:p>
          <a:p>
            <a:r>
              <a:rPr lang="en-US" noProof="0" dirty="0"/>
              <a:t>Resources are simple and easy to understand &amp; use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14</a:t>
            </a:fld>
            <a:endParaRPr lang="en-CA" dirty="0"/>
          </a:p>
        </p:txBody>
      </p:sp>
    </p:spTree>
    <p:extLst>
      <p:ext uri="{BB962C8B-B14F-4D97-AF65-F5344CB8AC3E}">
        <p14:creationId xmlns:p14="http://schemas.microsoft.com/office/powerpoint/2010/main" val="1138993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Example – ISO AD type</a:t>
            </a:r>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noProof="0" dirty="0"/>
              <a:t>isNotOrdered, updateMode, flavorId, nullFlavor, controlAct root &amp; extension, validTime low and high, useable period (GTS – no room on the slide), use</a:t>
            </a:r>
          </a:p>
          <a:p>
            <a:pPr lvl="1"/>
            <a:r>
              <a:rPr lang="en-US" noProof="0" dirty="0"/>
              <a:t>home, primary home, vacation home, workplace, direct, public, bad, physical, postal, temporary, alphabetic, ideographic, syllabic, search, soundex, phonetic</a:t>
            </a:r>
          </a:p>
          <a:p>
            <a:r>
              <a:rPr lang="en-US" noProof="0" dirty="0"/>
              <a:t>0..* parts, each with:</a:t>
            </a:r>
          </a:p>
          <a:p>
            <a:pPr lvl="1"/>
            <a:r>
              <a:rPr lang="en-US" noProof="0" dirty="0"/>
              <a:t>value, code, code system, code system name, code system version, language, type:</a:t>
            </a:r>
          </a:p>
          <a:p>
            <a:pPr lvl="2"/>
            <a:r>
              <a:rPr lang="en-US" noProof="0" dirty="0"/>
              <a:t>address line,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country, county or parish, municipality, delimiter, post box, precinct, state or province, postal code, delivery point identifier</a:t>
            </a:r>
          </a:p>
        </p:txBody>
      </p:sp>
    </p:spTree>
    <p:extLst>
      <p:ext uri="{BB962C8B-B14F-4D97-AF65-F5344CB8AC3E}">
        <p14:creationId xmlns:p14="http://schemas.microsoft.com/office/powerpoint/2010/main" val="41759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Example – FHIR Address</a:t>
            </a:r>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strike="sngStrike" noProof="0" dirty="0">
                <a:solidFill>
                  <a:srgbClr val="FF0000"/>
                </a:solidFill>
              </a:rPr>
              <a:t>isNotOrdered, updateMode, flavorId, nullFlavor, controlAct root &amp; extension, validTime low and high, useable </a:t>
            </a:r>
            <a:r>
              <a:rPr lang="en-US" b="1" noProof="0" dirty="0"/>
              <a:t>period</a:t>
            </a:r>
            <a:r>
              <a:rPr lang="en-US" noProof="0" dirty="0"/>
              <a:t> (low, high)</a:t>
            </a:r>
            <a:r>
              <a:rPr lang="en-US" strike="sngStrike" noProof="0" dirty="0">
                <a:solidFill>
                  <a:srgbClr val="FF0000"/>
                </a:solidFill>
              </a:rPr>
              <a:t> (GTS – no room on the slide), </a:t>
            </a:r>
            <a:r>
              <a:rPr lang="en-US" b="1" noProof="0" dirty="0"/>
              <a:t>use</a:t>
            </a:r>
          </a:p>
          <a:p>
            <a:pPr lvl="1"/>
            <a:r>
              <a:rPr lang="en-US" b="1" noProof="0" dirty="0"/>
              <a:t>home</a:t>
            </a:r>
            <a:r>
              <a:rPr lang="en-US" strike="sngStrike" noProof="0" dirty="0">
                <a:solidFill>
                  <a:srgbClr val="FF0000"/>
                </a:solidFill>
              </a:rPr>
              <a:t>, primary home, vacation home, </a:t>
            </a:r>
            <a:r>
              <a:rPr lang="en-US" b="1" noProof="0" dirty="0"/>
              <a:t>work</a:t>
            </a:r>
            <a:r>
              <a:rPr lang="en-US" strike="sngStrike" noProof="0" dirty="0">
                <a:solidFill>
                  <a:srgbClr val="FF0000"/>
                </a:solidFill>
              </a:rPr>
              <a:t>place, direct, public, bad, physical</a:t>
            </a:r>
            <a:r>
              <a:rPr lang="en-US" noProof="0" dirty="0"/>
              <a:t>visit</a:t>
            </a:r>
            <a:r>
              <a:rPr lang="en-US" b="1" noProof="0" dirty="0"/>
              <a:t>, postal,</a:t>
            </a:r>
            <a:r>
              <a:rPr lang="en-US" noProof="0" dirty="0"/>
              <a:t> </a:t>
            </a:r>
            <a:r>
              <a:rPr lang="en-US" b="1" noProof="0" dirty="0"/>
              <a:t>temp</a:t>
            </a:r>
            <a:r>
              <a:rPr lang="en-US" strike="sngStrike" noProof="0" dirty="0">
                <a:solidFill>
                  <a:srgbClr val="FF0000"/>
                </a:solidFill>
              </a:rPr>
              <a:t>orary, alphabetic, ideographic, syllabic, search, soundex, phonetic, </a:t>
            </a:r>
            <a:r>
              <a:rPr lang="en-US" noProof="0" dirty="0"/>
              <a:t>old</a:t>
            </a:r>
          </a:p>
          <a:p>
            <a:r>
              <a:rPr lang="en-US" strike="sngStrike" noProof="0" dirty="0">
                <a:solidFill>
                  <a:srgbClr val="FF0000"/>
                </a:solidFill>
              </a:rPr>
              <a:t>0..* parts, each with:</a:t>
            </a:r>
            <a:r>
              <a:rPr lang="en-US" noProof="0" dirty="0"/>
              <a:t>text</a:t>
            </a:r>
          </a:p>
          <a:p>
            <a:pPr lvl="1"/>
            <a:r>
              <a:rPr lang="en-US" strike="sngStrike" noProof="0" dirty="0">
                <a:solidFill>
                  <a:srgbClr val="FF0000"/>
                </a:solidFill>
              </a:rPr>
              <a:t>value, code, code system, code system name, code system version, language, type:</a:t>
            </a:r>
          </a:p>
          <a:p>
            <a:pPr lvl="2"/>
            <a:r>
              <a:rPr lang="en-US" strike="sngStrike" noProof="0" dirty="0">
                <a:solidFill>
                  <a:srgbClr val="FF0000"/>
                </a:solidFill>
              </a:rPr>
              <a:t>address </a:t>
            </a:r>
            <a:r>
              <a:rPr lang="en-US" b="1" noProof="0" dirty="0"/>
              <a:t>line</a:t>
            </a:r>
            <a:r>
              <a:rPr lang="en-US" strike="sngStrike" noProof="0" dirty="0">
                <a:solidFill>
                  <a:srgbClr val="FF0000"/>
                </a:solidFill>
              </a:rPr>
              <a:t>,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a:t>
            </a:r>
            <a:r>
              <a:rPr lang="en-US" b="1" noProof="0" dirty="0"/>
              <a:t>country</a:t>
            </a:r>
            <a:r>
              <a:rPr lang="en-US" strike="sngStrike" noProof="0" dirty="0">
                <a:solidFill>
                  <a:srgbClr val="FF0000"/>
                </a:solidFill>
              </a:rPr>
              <a:t>, county or parish, municipality</a:t>
            </a:r>
            <a:r>
              <a:rPr lang="en-US" b="1" noProof="0" dirty="0"/>
              <a:t>city</a:t>
            </a:r>
            <a:r>
              <a:rPr lang="en-US" strike="sngStrike" noProof="0" dirty="0">
                <a:solidFill>
                  <a:srgbClr val="FF0000"/>
                </a:solidFill>
              </a:rPr>
              <a:t>, delimiter, post box, precinct, </a:t>
            </a:r>
            <a:br>
              <a:rPr lang="en-US" strike="sngStrike" noProof="0" dirty="0">
                <a:solidFill>
                  <a:srgbClr val="FF0000"/>
                </a:solidFill>
              </a:rPr>
            </a:br>
            <a:r>
              <a:rPr lang="en-US" b="1" noProof="0" dirty="0"/>
              <a:t>state</a:t>
            </a:r>
            <a:r>
              <a:rPr lang="en-US" strike="sngStrike" noProof="0" dirty="0">
                <a:solidFill>
                  <a:srgbClr val="FF0000"/>
                </a:solidFill>
              </a:rPr>
              <a:t> or province, </a:t>
            </a:r>
            <a:r>
              <a:rPr lang="en-US" b="1" noProof="0" dirty="0"/>
              <a:t>postalCode</a:t>
            </a:r>
            <a:r>
              <a:rPr lang="en-US" strike="sngStrike" noProof="0" dirty="0">
                <a:solidFill>
                  <a:srgbClr val="FF0000"/>
                </a:solidFill>
              </a:rPr>
              <a:t>, delivery point identifier</a:t>
            </a:r>
          </a:p>
        </p:txBody>
      </p:sp>
    </p:spTree>
    <p:extLst>
      <p:ext uri="{BB962C8B-B14F-4D97-AF65-F5344CB8AC3E}">
        <p14:creationId xmlns:p14="http://schemas.microsoft.com/office/powerpoint/2010/main" val="1918084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Won’t extensions break interoperability?</a:t>
            </a:r>
          </a:p>
        </p:txBody>
      </p:sp>
      <p:sp>
        <p:nvSpPr>
          <p:cNvPr id="3" name="Content Placeholder 2"/>
          <p:cNvSpPr>
            <a:spLocks noGrp="1"/>
          </p:cNvSpPr>
          <p:nvPr>
            <p:ph idx="1"/>
          </p:nvPr>
        </p:nvSpPr>
        <p:spPr/>
        <p:txBody>
          <a:bodyPr/>
          <a:lstStyle/>
          <a:p>
            <a:r>
              <a:rPr lang="en-US" noProof="0" dirty="0"/>
              <a:t>The 80% + narrative helps provide “base” interoperability</a:t>
            </a:r>
          </a:p>
          <a:p>
            <a:endParaRPr lang="en-US" noProof="0" dirty="0"/>
          </a:p>
          <a:p>
            <a:r>
              <a:rPr lang="en-US" noProof="0" dirty="0"/>
              <a:t>For “robust” interoperability</a:t>
            </a:r>
          </a:p>
          <a:p>
            <a:pPr lvl="1"/>
            <a:r>
              <a:rPr lang="en-US" noProof="0" dirty="0"/>
              <a:t>Profile – constrains structure</a:t>
            </a:r>
          </a:p>
          <a:p>
            <a:pPr lvl="1"/>
            <a:r>
              <a:rPr lang="en-US" noProof="0" dirty="0"/>
              <a:t>Conformance – constrains behavior</a:t>
            </a:r>
          </a:p>
          <a:p>
            <a:pPr lvl="2"/>
            <a:r>
              <a:rPr lang="en-US" noProof="0" dirty="0"/>
              <a:t>Needed to claim “I’m FHIR conformant”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spTree>
    <p:extLst>
      <p:ext uri="{BB962C8B-B14F-4D97-AF65-F5344CB8AC3E}">
        <p14:creationId xmlns:p14="http://schemas.microsoft.com/office/powerpoint/2010/main" val="1092394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Human Readable</a:t>
            </a:r>
          </a:p>
        </p:txBody>
      </p:sp>
      <p:sp>
        <p:nvSpPr>
          <p:cNvPr id="3" name="Content Placeholder 2"/>
          <p:cNvSpPr>
            <a:spLocks noGrp="1"/>
          </p:cNvSpPr>
          <p:nvPr>
            <p:ph idx="1"/>
          </p:nvPr>
        </p:nvSpPr>
        <p:spPr/>
        <p:txBody>
          <a:bodyPr/>
          <a:lstStyle/>
          <a:p>
            <a:r>
              <a:rPr lang="en-US" noProof="0" dirty="0"/>
              <a:t>Clinical Documents has both narrative and data</a:t>
            </a:r>
          </a:p>
          <a:p>
            <a:r>
              <a:rPr lang="en-US" noProof="0" dirty="0"/>
              <a:t>The data / narrative dynamic exists throughout the process </a:t>
            </a:r>
          </a:p>
          <a:p>
            <a:pPr lvl="0"/>
            <a:r>
              <a:rPr lang="en-US" noProof="0" dirty="0"/>
              <a:t>In FHIR, </a:t>
            </a:r>
            <a:r>
              <a:rPr lang="en-US" b="1" noProof="0" dirty="0"/>
              <a:t>every</a:t>
            </a:r>
            <a:r>
              <a:rPr lang="en-US" b="0" baseline="0" noProof="0" dirty="0"/>
              <a:t> resource </a:t>
            </a:r>
            <a:r>
              <a:rPr lang="en-US" noProof="0" dirty="0"/>
              <a:t>can (should)</a:t>
            </a:r>
            <a:r>
              <a:rPr lang="en-US" b="0" baseline="0" noProof="0" dirty="0"/>
              <a:t> </a:t>
            </a:r>
            <a:br>
              <a:rPr lang="en-US" b="0" baseline="0" noProof="0" dirty="0"/>
            </a:br>
            <a:r>
              <a:rPr lang="en-US" b="0" baseline="0" noProof="0" dirty="0"/>
              <a:t>have a human-readable expression</a:t>
            </a:r>
          </a:p>
          <a:p>
            <a:pPr lvl="1"/>
            <a:r>
              <a:rPr lang="en-US" noProof="0" dirty="0"/>
              <a:t>Can be direct rendering or human entered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18</a:t>
            </a:fld>
            <a:endParaRPr lang="en-CA" dirty="0"/>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3470" y="3501008"/>
            <a:ext cx="1187533" cy="1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1090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&amp; Cost of Integration</a:t>
            </a:r>
          </a:p>
        </p:txBody>
      </p:sp>
      <p:sp>
        <p:nvSpPr>
          <p:cNvPr id="3" name="Content Placeholder 2"/>
          <p:cNvSpPr>
            <a:spLocks noGrp="1"/>
          </p:cNvSpPr>
          <p:nvPr>
            <p:ph idx="1"/>
          </p:nvPr>
        </p:nvSpPr>
        <p:spPr/>
        <p:txBody>
          <a:bodyPr>
            <a:normAutofit/>
          </a:bodyPr>
          <a:lstStyle/>
          <a:p>
            <a:r>
              <a:rPr lang="en-US" sz="2800" noProof="0" dirty="0"/>
              <a:t>These factors will drive down the cost of integration and interoperability </a:t>
            </a:r>
          </a:p>
          <a:p>
            <a:pPr lvl="1"/>
            <a:r>
              <a:rPr lang="en-US" sz="2600" noProof="0" dirty="0"/>
              <a:t>Easier to Develop</a:t>
            </a:r>
          </a:p>
          <a:p>
            <a:pPr lvl="1"/>
            <a:r>
              <a:rPr lang="en-US" sz="2600" noProof="0" dirty="0"/>
              <a:t>Easier to Troubleshoot</a:t>
            </a:r>
          </a:p>
          <a:p>
            <a:pPr lvl="1"/>
            <a:r>
              <a:rPr lang="en-US" sz="2600" noProof="0" dirty="0"/>
              <a:t>Easier to Leverage in production</a:t>
            </a:r>
          </a:p>
          <a:p>
            <a:pPr lvl="1"/>
            <a:r>
              <a:rPr lang="en-US" sz="2600" noProof="0" dirty="0"/>
              <a:t>More people to do the work (less expensive consultants)</a:t>
            </a:r>
          </a:p>
          <a:p>
            <a:r>
              <a:rPr lang="en-US" sz="2800" noProof="0" dirty="0"/>
              <a:t>Competing approaches will have to match the cost, or disappear – effect is already being felt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spTree>
    <p:extLst>
      <p:ext uri="{BB962C8B-B14F-4D97-AF65-F5344CB8AC3E}">
        <p14:creationId xmlns:p14="http://schemas.microsoft.com/office/powerpoint/2010/main" val="114959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This presentation</a:t>
            </a:r>
          </a:p>
        </p:txBody>
      </p:sp>
      <p:sp>
        <p:nvSpPr>
          <p:cNvPr id="4" name="Content Placeholder 3"/>
          <p:cNvSpPr>
            <a:spLocks noGrp="1"/>
          </p:cNvSpPr>
          <p:nvPr>
            <p:ph idx="1"/>
          </p:nvPr>
        </p:nvSpPr>
        <p:spPr/>
        <p:txBody>
          <a:bodyPr/>
          <a:lstStyle/>
          <a:p>
            <a:r>
              <a:rPr lang="en-US" sz="2800" noProof="0" dirty="0"/>
              <a:t>Can be downloaded here:</a:t>
            </a:r>
          </a:p>
          <a:p>
            <a:pPr lvl="1"/>
            <a:r>
              <a:rPr lang="en-US" sz="2400" noProof="0" dirty="0">
                <a:hlinkClick r:id="rId2"/>
              </a:rPr>
              <a:t>http</a:t>
            </a:r>
            <a:r>
              <a:rPr lang="en-US" sz="2400" noProof="0">
                <a:hlinkClick r:id="rId2"/>
              </a:rPr>
              <a:t>://gforge.hl7.org/svn/fhir/trunk/presentations/2016-04%20FHIR%20North/FHIR%20for%20Executives%20-%20short.pptx</a:t>
            </a:r>
            <a:endParaRPr lang="en-US" sz="2400" noProof="0" dirty="0"/>
          </a:p>
          <a:p>
            <a:pPr lvl="2"/>
            <a:r>
              <a:rPr lang="en-US" sz="2000" noProof="0" dirty="0"/>
              <a:t>Use “anonymous” and email address to logon</a:t>
            </a:r>
          </a:p>
          <a:p>
            <a:pPr lvl="0"/>
            <a:r>
              <a:rPr lang="en-US" sz="2800" noProof="0" dirty="0"/>
              <a:t>Is licensed for use under the Creative Commons, specifically:</a:t>
            </a:r>
          </a:p>
          <a:p>
            <a:pPr lvl="1"/>
            <a:r>
              <a:rPr lang="en-US" sz="2400" u="sng" noProof="0" dirty="0">
                <a:hlinkClick r:id="rId3"/>
              </a:rPr>
              <a:t>Creative Commons Attribution 3.0 Unported License</a:t>
            </a:r>
            <a:endParaRPr lang="en-US" sz="2400" u="sng" noProof="0" dirty="0"/>
          </a:p>
          <a:p>
            <a:pPr lvl="1"/>
            <a:r>
              <a:rPr lang="en-US" sz="2400" noProof="0" dirty="0"/>
              <a:t>(Do with it as you wish, so long as you give</a:t>
            </a:r>
            <a:br>
              <a:rPr lang="en-US" sz="2400" noProof="0" dirty="0"/>
            </a:br>
            <a:r>
              <a:rPr lang="en-US" sz="2400" noProof="0" dirty="0"/>
              <a:t> credit)</a:t>
            </a:r>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525" y="4437112"/>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93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Future impact of FHIR</a:t>
            </a:r>
          </a:p>
        </p:txBody>
      </p:sp>
      <p:sp>
        <p:nvSpPr>
          <p:cNvPr id="3" name="Content Placeholder 2"/>
          <p:cNvSpPr>
            <a:spLocks noGrp="1"/>
          </p:cNvSpPr>
          <p:nvPr>
            <p:ph idx="1"/>
          </p:nvPr>
        </p:nvSpPr>
        <p:spPr>
          <a:xfrm>
            <a:off x="539552" y="1844824"/>
            <a:ext cx="7772400" cy="4478149"/>
          </a:xfrm>
        </p:spPr>
        <p:txBody>
          <a:bodyPr/>
          <a:lstStyle/>
          <a:p>
            <a:r>
              <a:rPr lang="en-US" sz="2800" noProof="0" dirty="0"/>
              <a:t>Impact of FHIR on the market:</a:t>
            </a:r>
          </a:p>
          <a:p>
            <a:pPr lvl="1"/>
            <a:r>
              <a:rPr lang="en-US" sz="2400" noProof="0" dirty="0"/>
              <a:t>Drive interoperability prices down</a:t>
            </a:r>
          </a:p>
          <a:p>
            <a:pPr lvl="1"/>
            <a:r>
              <a:rPr lang="en-US" sz="2400" noProof="0" dirty="0"/>
              <a:t>Higher Expectations</a:t>
            </a:r>
          </a:p>
          <a:p>
            <a:pPr lvl="1"/>
            <a:r>
              <a:rPr lang="en-US" sz="2400" noProof="0" dirty="0"/>
              <a:t>Increased spend on integration (N x 2!)</a:t>
            </a:r>
          </a:p>
          <a:p>
            <a:r>
              <a:rPr lang="en-US" sz="2800" noProof="0" dirty="0"/>
              <a:t>Freeing data can enable new business models and new companies</a:t>
            </a:r>
          </a:p>
          <a:p>
            <a:pPr lvl="1"/>
            <a:endParaRPr lang="en-US" sz="2400" noProof="0" dirty="0"/>
          </a:p>
        </p:txBody>
      </p:sp>
      <p:sp>
        <p:nvSpPr>
          <p:cNvPr id="4" name="Slide Number Placeholder 3"/>
          <p:cNvSpPr>
            <a:spLocks noGrp="1"/>
          </p:cNvSpPr>
          <p:nvPr>
            <p:ph type="sldNum" sz="quarter" idx="4"/>
          </p:nvPr>
        </p:nvSpPr>
        <p:spPr>
          <a:prstGeom prst="rect">
            <a:avLst/>
          </a:prstGeom>
        </p:spPr>
        <p:txBody>
          <a:bodyPr/>
          <a:lstStyle/>
          <a:p>
            <a:fld id="{5CC3E5C4-3E2B-40F1-9F2B-C46CEB0C88DF}" type="slidenum">
              <a:rPr lang="en-CA" smtClean="0"/>
              <a:pPr/>
              <a:t>20</a:t>
            </a:fld>
            <a:endParaRPr lang="en-CA" dirty="0"/>
          </a:p>
        </p:txBody>
      </p:sp>
    </p:spTree>
    <p:extLst>
      <p:ext uri="{BB962C8B-B14F-4D97-AF65-F5344CB8AC3E}">
        <p14:creationId xmlns:p14="http://schemas.microsoft.com/office/powerpoint/2010/main" val="4289449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Resources</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90015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images.fastcompany.com/upload/lego-rack.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95584" y="4508290"/>
            <a:ext cx="1872188" cy="18124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6" name="Picture 2" descr="http://cache.jalopnik.com/assets/images/12/2008/12/medium_title-lego_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60" y="2105880"/>
            <a:ext cx="1872208" cy="18683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2" name="Picture 2" descr="http://images.bit-tech.net/content_images/2010/07/fun-with-lego/lego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6012175" y="2136983"/>
            <a:ext cx="2751013" cy="37402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68" name="Picture 4" descr="http://t2.gstatic.com/images?q=tbn:ANd9GcQbAvF0UYEu8-e5rAydpYTsKO552hR1jnYyEb8UCh_isD97Ka7S7Jl6AtWzL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3419872" y="2564921"/>
            <a:ext cx="1491344" cy="24482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55776" y="3295821"/>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9" name="TextBox 8"/>
          <p:cNvSpPr txBox="1"/>
          <p:nvPr/>
        </p:nvSpPr>
        <p:spPr>
          <a:xfrm>
            <a:off x="5148064" y="3236979"/>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3" name="Title 2"/>
          <p:cNvSpPr>
            <a:spLocks noGrp="1"/>
          </p:cNvSpPr>
          <p:nvPr>
            <p:ph type="title"/>
          </p:nvPr>
        </p:nvSpPr>
        <p:spPr>
          <a:xfrm>
            <a:off x="395536" y="332656"/>
            <a:ext cx="6552728" cy="1152128"/>
          </a:xfrm>
        </p:spPr>
        <p:txBody>
          <a:bodyPr/>
          <a:lstStyle/>
          <a:p>
            <a:r>
              <a:rPr lang="en-US" noProof="0" dirty="0"/>
              <a:t>FHIR solutions</a:t>
            </a:r>
          </a:p>
        </p:txBody>
      </p:sp>
      <p:sp>
        <p:nvSpPr>
          <p:cNvPr id="5" name="Slide Number Placeholder 4"/>
          <p:cNvSpPr>
            <a:spLocks noGrp="1"/>
          </p:cNvSpPr>
          <p:nvPr>
            <p:ph type="sldNum" sz="quarter" idx="4"/>
          </p:nvPr>
        </p:nvSpPr>
        <p:spPr/>
        <p:txBody>
          <a:bodyPr/>
          <a:lstStyle/>
          <a:p>
            <a:fld id="{5CC3E5C4-3E2B-40F1-9F2B-C46CEB0C88DF}" type="slidenum">
              <a:rPr lang="en-CA" smtClean="0"/>
              <a:pPr/>
              <a:t>22</a:t>
            </a:fld>
            <a:endParaRPr lang="en-CA" dirty="0"/>
          </a:p>
        </p:txBody>
      </p:sp>
      <p:sp>
        <p:nvSpPr>
          <p:cNvPr id="4" name="TextBox 3"/>
          <p:cNvSpPr txBox="1"/>
          <p:nvPr/>
        </p:nvSpPr>
        <p:spPr>
          <a:xfrm>
            <a:off x="539552" y="1700808"/>
            <a:ext cx="1728220" cy="400110"/>
          </a:xfrm>
          <a:prstGeom prst="rect">
            <a:avLst/>
          </a:prstGeom>
          <a:noFill/>
        </p:spPr>
        <p:txBody>
          <a:bodyPr wrap="square" rtlCol="0">
            <a:spAutoFit/>
          </a:bodyPr>
          <a:lstStyle/>
          <a:p>
            <a:r>
              <a:rPr lang="en-US" sz="2000" b="1" dirty="0"/>
              <a:t>Resources</a:t>
            </a:r>
            <a:endParaRPr lang="en-CA" sz="2000" b="1" dirty="0"/>
          </a:p>
        </p:txBody>
      </p:sp>
      <p:sp>
        <p:nvSpPr>
          <p:cNvPr id="10" name="TextBox 9"/>
          <p:cNvSpPr txBox="1"/>
          <p:nvPr/>
        </p:nvSpPr>
        <p:spPr>
          <a:xfrm>
            <a:off x="3343173" y="1700808"/>
            <a:ext cx="1588867" cy="400110"/>
          </a:xfrm>
          <a:prstGeom prst="rect">
            <a:avLst/>
          </a:prstGeom>
          <a:noFill/>
        </p:spPr>
        <p:txBody>
          <a:bodyPr wrap="square" rtlCol="0">
            <a:spAutoFit/>
          </a:bodyPr>
          <a:lstStyle/>
          <a:p>
            <a:r>
              <a:rPr lang="en-US" sz="2000" b="1" dirty="0"/>
              <a:t>Extensions</a:t>
            </a:r>
            <a:endParaRPr lang="en-CA" sz="2000" b="1" dirty="0"/>
          </a:p>
        </p:txBody>
      </p:sp>
      <p:sp>
        <p:nvSpPr>
          <p:cNvPr id="11" name="TextBox 10"/>
          <p:cNvSpPr txBox="1"/>
          <p:nvPr/>
        </p:nvSpPr>
        <p:spPr>
          <a:xfrm>
            <a:off x="6732240" y="1700808"/>
            <a:ext cx="1296144" cy="400110"/>
          </a:xfrm>
          <a:prstGeom prst="rect">
            <a:avLst/>
          </a:prstGeom>
          <a:noFill/>
        </p:spPr>
        <p:txBody>
          <a:bodyPr wrap="square" rtlCol="0">
            <a:spAutoFit/>
          </a:bodyPr>
          <a:lstStyle/>
          <a:p>
            <a:r>
              <a:rPr lang="en-US" sz="2000" b="1" dirty="0"/>
              <a:t>Solution</a:t>
            </a:r>
            <a:endParaRPr lang="en-CA" sz="2000" b="1" dirty="0"/>
          </a:p>
        </p:txBody>
      </p:sp>
    </p:spTree>
    <p:extLst>
      <p:ext uri="{BB962C8B-B14F-4D97-AF65-F5344CB8AC3E}">
        <p14:creationId xmlns:p14="http://schemas.microsoft.com/office/powerpoint/2010/main" val="2156970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Resources</a:t>
            </a:r>
          </a:p>
        </p:txBody>
      </p:sp>
      <p:sp>
        <p:nvSpPr>
          <p:cNvPr id="3" name="Content Placeholder 2"/>
          <p:cNvSpPr>
            <a:spLocks noGrp="1"/>
          </p:cNvSpPr>
          <p:nvPr>
            <p:ph idx="1"/>
          </p:nvPr>
        </p:nvSpPr>
        <p:spPr/>
        <p:txBody>
          <a:bodyPr/>
          <a:lstStyle/>
          <a:p>
            <a:r>
              <a:rPr lang="en-US" noProof="0" dirty="0"/>
              <a:t>“Resources” are:</a:t>
            </a:r>
          </a:p>
          <a:p>
            <a:pPr lvl="1"/>
            <a:r>
              <a:rPr lang="en-US" noProof="0" dirty="0"/>
              <a:t>Small logically discrete units of exchange</a:t>
            </a:r>
          </a:p>
          <a:p>
            <a:pPr lvl="1"/>
            <a:r>
              <a:rPr lang="en-US" noProof="0" dirty="0"/>
              <a:t>Defined behavior and meaning</a:t>
            </a:r>
          </a:p>
          <a:p>
            <a:pPr lvl="1"/>
            <a:r>
              <a:rPr lang="en-US" noProof="0" dirty="0"/>
              <a:t>Known identity / location</a:t>
            </a:r>
          </a:p>
          <a:p>
            <a:pPr lvl="1"/>
            <a:r>
              <a:rPr lang="en-US" noProof="0" dirty="0"/>
              <a:t>Smallest unit of transaction</a:t>
            </a:r>
          </a:p>
          <a:p>
            <a:pPr lvl="1"/>
            <a:r>
              <a:rPr lang="en-US" noProof="0" dirty="0"/>
              <a:t>“of interest” to healthcare</a:t>
            </a:r>
          </a:p>
          <a:p>
            <a:pPr lvl="1"/>
            <a:endParaRPr lang="en-US" noProof="0" dirty="0"/>
          </a:p>
          <a:p>
            <a:pPr lvl="1"/>
            <a:r>
              <a:rPr lang="en-US" noProof="0" dirty="0"/>
              <a:t>V2: Sort of like Segments</a:t>
            </a:r>
          </a:p>
          <a:p>
            <a:pPr lvl="1"/>
            <a:r>
              <a:rPr lang="en-US" noProof="0" dirty="0"/>
              <a:t>V3: Sort of like CMETs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5046"/>
            <a:ext cx="2034746" cy="1252151"/>
          </a:xfrm>
          <a:prstGeom prst="rect">
            <a:avLst/>
          </a:prstGeom>
        </p:spPr>
      </p:pic>
      <p:pic>
        <p:nvPicPr>
          <p:cNvPr id="5122" name="Picture 2" descr="C:\Users\office\AppData\Local\Microsoft\Windows\Temporary Internet Files\Content.IE5\5WDXES51\MC90043981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1968" y="3356992"/>
            <a:ext cx="2362324" cy="2362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999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noProof="0" dirty="0"/>
              <a:t>What’s a Resource?</a:t>
            </a:r>
          </a:p>
        </p:txBody>
      </p:sp>
      <p:sp>
        <p:nvSpPr>
          <p:cNvPr id="9" name="Text Placeholder 8"/>
          <p:cNvSpPr>
            <a:spLocks noGrp="1"/>
          </p:cNvSpPr>
          <p:nvPr>
            <p:ph type="body" idx="1"/>
          </p:nvPr>
        </p:nvSpPr>
        <p:spPr/>
        <p:txBody>
          <a:bodyPr/>
          <a:lstStyle/>
          <a:p>
            <a:r>
              <a:rPr lang="en-US" noProof="0" dirty="0"/>
              <a:t>Examples</a:t>
            </a:r>
          </a:p>
        </p:txBody>
      </p:sp>
      <p:sp>
        <p:nvSpPr>
          <p:cNvPr id="7" name="Content Placeholder 6"/>
          <p:cNvSpPr>
            <a:spLocks noGrp="1"/>
          </p:cNvSpPr>
          <p:nvPr>
            <p:ph sz="half" idx="2"/>
          </p:nvPr>
        </p:nvSpPr>
        <p:spPr/>
        <p:txBody>
          <a:bodyPr/>
          <a:lstStyle/>
          <a:p>
            <a:r>
              <a:rPr lang="en-US" noProof="0" dirty="0"/>
              <a:t>Administrative</a:t>
            </a:r>
          </a:p>
          <a:p>
            <a:pPr lvl="1"/>
            <a:r>
              <a:rPr lang="en-US" noProof="0" dirty="0"/>
              <a:t>Patient, Practitioner, Organization, Location, Coverage, Invoice</a:t>
            </a:r>
          </a:p>
          <a:p>
            <a:r>
              <a:rPr lang="en-US" noProof="0" dirty="0"/>
              <a:t>Clinical Concepts</a:t>
            </a:r>
          </a:p>
          <a:p>
            <a:pPr lvl="1"/>
            <a:r>
              <a:rPr lang="en-US" noProof="0" dirty="0"/>
              <a:t>Allergy, Condition, Family History, Care Plan</a:t>
            </a:r>
          </a:p>
          <a:p>
            <a:r>
              <a:rPr lang="en-US" noProof="0" dirty="0"/>
              <a:t>Infrastructure</a:t>
            </a:r>
          </a:p>
          <a:p>
            <a:pPr lvl="1"/>
            <a:r>
              <a:rPr lang="en-US" noProof="0" dirty="0"/>
              <a:t>Document, Message, Profile, Conformance</a:t>
            </a:r>
          </a:p>
        </p:txBody>
      </p:sp>
      <p:sp>
        <p:nvSpPr>
          <p:cNvPr id="10" name="Text Placeholder 9"/>
          <p:cNvSpPr>
            <a:spLocks noGrp="1"/>
          </p:cNvSpPr>
          <p:nvPr>
            <p:ph type="body" sz="quarter" idx="3"/>
          </p:nvPr>
        </p:nvSpPr>
        <p:spPr/>
        <p:txBody>
          <a:bodyPr/>
          <a:lstStyle/>
          <a:p>
            <a:r>
              <a:rPr lang="en-US" noProof="0" dirty="0"/>
              <a:t>Non-examples</a:t>
            </a:r>
          </a:p>
        </p:txBody>
      </p:sp>
      <p:sp>
        <p:nvSpPr>
          <p:cNvPr id="11" name="Content Placeholder 10"/>
          <p:cNvSpPr>
            <a:spLocks noGrp="1"/>
          </p:cNvSpPr>
          <p:nvPr>
            <p:ph sz="quarter" idx="4"/>
          </p:nvPr>
        </p:nvSpPr>
        <p:spPr/>
        <p:txBody>
          <a:bodyPr/>
          <a:lstStyle/>
          <a:p>
            <a:r>
              <a:rPr lang="en-US" noProof="0" dirty="0"/>
              <a:t>Gender</a:t>
            </a:r>
          </a:p>
          <a:p>
            <a:pPr lvl="1"/>
            <a:r>
              <a:rPr lang="en-US" noProof="0" dirty="0"/>
              <a:t>Too small</a:t>
            </a:r>
          </a:p>
          <a:p>
            <a:r>
              <a:rPr lang="en-US" noProof="0" dirty="0"/>
              <a:t>Electronic Health Record </a:t>
            </a:r>
          </a:p>
          <a:p>
            <a:pPr lvl="1"/>
            <a:r>
              <a:rPr lang="en-US" noProof="0" dirty="0"/>
              <a:t>Too big</a:t>
            </a:r>
          </a:p>
          <a:p>
            <a:r>
              <a:rPr lang="en-US" noProof="0" dirty="0"/>
              <a:t>Blood Pressure</a:t>
            </a:r>
          </a:p>
          <a:p>
            <a:pPr lvl="1"/>
            <a:r>
              <a:rPr lang="en-US" noProof="0" dirty="0"/>
              <a:t>Too specific</a:t>
            </a:r>
          </a:p>
          <a:p>
            <a:r>
              <a:rPr lang="en-US" noProof="0" dirty="0"/>
              <a:t>Intervention</a:t>
            </a:r>
          </a:p>
          <a:p>
            <a:pPr lvl="1"/>
            <a:r>
              <a:rPr lang="en-US" noProof="0" dirty="0"/>
              <a:t>Too broad</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24</a:t>
            </a:fld>
            <a:endParaRPr lang="en-CA" dirty="0"/>
          </a:p>
        </p:txBody>
      </p:sp>
      <p:sp>
        <p:nvSpPr>
          <p:cNvPr id="12" name="TextBox 11"/>
          <p:cNvSpPr txBox="1"/>
          <p:nvPr/>
        </p:nvSpPr>
        <p:spPr>
          <a:xfrm>
            <a:off x="3203848" y="5805264"/>
            <a:ext cx="4896544" cy="707886"/>
          </a:xfrm>
          <a:prstGeom prst="rect">
            <a:avLst/>
          </a:prstGeom>
          <a:noFill/>
        </p:spPr>
        <p:txBody>
          <a:bodyPr wrap="square" rtlCol="0">
            <a:spAutoFit/>
          </a:bodyPr>
          <a:lstStyle/>
          <a:p>
            <a:r>
              <a:rPr lang="en-US" sz="4000" b="1" dirty="0">
                <a:solidFill>
                  <a:schemeClr val="accent1"/>
                </a:solidFill>
              </a:rPr>
              <a:t>100-150 total - ever</a:t>
            </a:r>
            <a:endParaRPr lang="en-CA" sz="4000" b="1" dirty="0">
              <a:solidFill>
                <a:schemeClr val="accent1"/>
              </a:solidFill>
            </a:endParaRPr>
          </a:p>
        </p:txBody>
      </p:sp>
    </p:spTree>
    <p:extLst>
      <p:ext uri="{BB962C8B-B14F-4D97-AF65-F5344CB8AC3E}">
        <p14:creationId xmlns:p14="http://schemas.microsoft.com/office/powerpoint/2010/main" val="179795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uiExpand="1" build="p"/>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527857" y="282417"/>
            <a:ext cx="5083782" cy="6192687"/>
          </a:xfrm>
          <a:prstGeom prst="rect">
            <a:avLst/>
          </a:prstGeom>
          <a:noFill/>
          <a:ln w="9525">
            <a:noFill/>
            <a:miter lim="800000"/>
            <a:headEnd/>
            <a:tailEnd/>
          </a:ln>
        </p:spPr>
      </p:pic>
      <p:sp>
        <p:nvSpPr>
          <p:cNvPr id="11" name="Rectangle 10"/>
          <p:cNvSpPr/>
          <p:nvPr/>
        </p:nvSpPr>
        <p:spPr>
          <a:xfrm>
            <a:off x="428713" y="1124745"/>
            <a:ext cx="5416056" cy="108012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7" name="Text Box 3"/>
          <p:cNvSpPr txBox="1"/>
          <p:nvPr/>
        </p:nvSpPr>
        <p:spPr>
          <a:xfrm>
            <a:off x="6434444" y="1268760"/>
            <a:ext cx="2397336" cy="72008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Human Readable Summary</a:t>
            </a:r>
          </a:p>
        </p:txBody>
      </p:sp>
      <p:cxnSp>
        <p:nvCxnSpPr>
          <p:cNvPr id="8" name="Straight Arrow Connector 7"/>
          <p:cNvCxnSpPr/>
          <p:nvPr/>
        </p:nvCxnSpPr>
        <p:spPr>
          <a:xfrm flipH="1">
            <a:off x="5901283" y="1628800"/>
            <a:ext cx="5429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 Box 6"/>
          <p:cNvSpPr txBox="1"/>
          <p:nvPr/>
        </p:nvSpPr>
        <p:spPr>
          <a:xfrm>
            <a:off x="6419171" y="3645024"/>
            <a:ext cx="2401146" cy="1728192"/>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Standard Data </a:t>
            </a:r>
            <a:br>
              <a:rPr lang="en-AU" sz="1600" dirty="0">
                <a:effectLst/>
                <a:ea typeface="Calibri"/>
                <a:cs typeface="Times New Roman"/>
              </a:rPr>
            </a:br>
            <a:r>
              <a:rPr lang="en-AU" sz="1600" dirty="0">
                <a:effectLst/>
                <a:ea typeface="Calibri"/>
                <a:cs typeface="Times New Roman"/>
              </a:rPr>
              <a:t>Content:</a:t>
            </a:r>
          </a:p>
          <a:p>
            <a:pPr marL="342900" lvl="0" indent="-342900">
              <a:lnSpc>
                <a:spcPct val="115000"/>
              </a:lnSpc>
              <a:spcAft>
                <a:spcPts val="0"/>
              </a:spcAft>
              <a:buFont typeface="Symbol"/>
              <a:buChar char=""/>
            </a:pPr>
            <a:r>
              <a:rPr lang="en-AU" sz="1200" dirty="0">
                <a:effectLst/>
                <a:ea typeface="Calibri"/>
                <a:cs typeface="Times New Roman"/>
              </a:rPr>
              <a:t>MRN</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Name</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Gender</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Date of Birth</a:t>
            </a:r>
            <a:endParaRPr lang="en-AU" sz="1600" dirty="0">
              <a:effectLst/>
              <a:ea typeface="Calibri"/>
              <a:cs typeface="Times New Roman"/>
            </a:endParaRPr>
          </a:p>
          <a:p>
            <a:pPr marL="342900" lvl="0" indent="-342900">
              <a:lnSpc>
                <a:spcPct val="115000"/>
              </a:lnSpc>
              <a:spcAft>
                <a:spcPts val="1000"/>
              </a:spcAft>
              <a:buFont typeface="Symbol"/>
              <a:buChar char=""/>
            </a:pPr>
            <a:r>
              <a:rPr lang="en-AU" sz="1200" dirty="0">
                <a:effectLst/>
                <a:ea typeface="Calibri"/>
                <a:cs typeface="Times New Roman"/>
              </a:rPr>
              <a:t>Provider</a:t>
            </a:r>
            <a:endParaRPr lang="en-AU" sz="1600" dirty="0">
              <a:effectLst/>
              <a:ea typeface="Calibri"/>
              <a:cs typeface="Times New Roman"/>
            </a:endParaRPr>
          </a:p>
        </p:txBody>
      </p:sp>
      <p:cxnSp>
        <p:nvCxnSpPr>
          <p:cNvPr id="10" name="Straight Arrow Connector 9"/>
          <p:cNvCxnSpPr/>
          <p:nvPr/>
        </p:nvCxnSpPr>
        <p:spPr>
          <a:xfrm flipH="1">
            <a:off x="5864072" y="4543408"/>
            <a:ext cx="543560" cy="0"/>
          </a:xfrm>
          <a:prstGeom prst="straightConnector1">
            <a:avLst/>
          </a:prstGeom>
          <a:ln w="28575">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12" name="Rectangle 11"/>
          <p:cNvSpPr/>
          <p:nvPr/>
        </p:nvSpPr>
        <p:spPr>
          <a:xfrm>
            <a:off x="428713" y="2924944"/>
            <a:ext cx="5439431" cy="3456384"/>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3" name="Rectangle 12"/>
          <p:cNvSpPr/>
          <p:nvPr/>
        </p:nvSpPr>
        <p:spPr>
          <a:xfrm>
            <a:off x="419541" y="2276872"/>
            <a:ext cx="5416056" cy="576064"/>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4" name="Text Box 10"/>
          <p:cNvSpPr txBox="1"/>
          <p:nvPr/>
        </p:nvSpPr>
        <p:spPr>
          <a:xfrm>
            <a:off x="6419171" y="2204864"/>
            <a:ext cx="2401146" cy="657225"/>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solidFill>
                  <a:schemeClr val="tx1"/>
                </a:solidFill>
                <a:effectLst/>
                <a:ea typeface="Calibri"/>
                <a:cs typeface="Times New Roman"/>
              </a:rPr>
              <a:t>Extension with reference to its definition</a:t>
            </a:r>
          </a:p>
        </p:txBody>
      </p:sp>
      <p:cxnSp>
        <p:nvCxnSpPr>
          <p:cNvPr id="15" name="Straight Arrow Connector 14"/>
          <p:cNvCxnSpPr/>
          <p:nvPr/>
        </p:nvCxnSpPr>
        <p:spPr>
          <a:xfrm flipH="1">
            <a:off x="5875756" y="2492896"/>
            <a:ext cx="541020" cy="4576"/>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
        <p:nvSpPr>
          <p:cNvPr id="16" name="Rectangle 15"/>
          <p:cNvSpPr/>
          <p:nvPr/>
        </p:nvSpPr>
        <p:spPr>
          <a:xfrm>
            <a:off x="428713" y="424545"/>
            <a:ext cx="5416056" cy="628191"/>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7" name="Text Box 3"/>
          <p:cNvSpPr txBox="1"/>
          <p:nvPr/>
        </p:nvSpPr>
        <p:spPr>
          <a:xfrm>
            <a:off x="6434444" y="548680"/>
            <a:ext cx="2397336" cy="38535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Identity &amp; Metadata</a:t>
            </a:r>
          </a:p>
        </p:txBody>
      </p:sp>
      <p:cxnSp>
        <p:nvCxnSpPr>
          <p:cNvPr id="18" name="Straight Arrow Connector 17"/>
          <p:cNvCxnSpPr/>
          <p:nvPr/>
        </p:nvCxnSpPr>
        <p:spPr>
          <a:xfrm flipH="1">
            <a:off x="5901283" y="764704"/>
            <a:ext cx="542925"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23745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What’s in a resource definition?</a:t>
            </a:r>
          </a:p>
        </p:txBody>
      </p:sp>
      <p:sp>
        <p:nvSpPr>
          <p:cNvPr id="3" name="Content Placeholder 2"/>
          <p:cNvSpPr>
            <a:spLocks noGrp="1"/>
          </p:cNvSpPr>
          <p:nvPr>
            <p:ph idx="1"/>
          </p:nvPr>
        </p:nvSpPr>
        <p:spPr/>
        <p:txBody>
          <a:bodyPr/>
          <a:lstStyle/>
          <a:p>
            <a:r>
              <a:rPr lang="en-US" sz="2800" noProof="0" dirty="0"/>
              <a:t>Each resource defines:</a:t>
            </a:r>
          </a:p>
          <a:p>
            <a:pPr lvl="1"/>
            <a:r>
              <a:rPr lang="en-US" sz="2400" noProof="0" dirty="0"/>
              <a:t>What elements are part of “core”</a:t>
            </a:r>
          </a:p>
          <a:p>
            <a:pPr lvl="1"/>
            <a:r>
              <a:rPr lang="en-US" sz="2400" noProof="0" dirty="0"/>
              <a:t>Names</a:t>
            </a:r>
          </a:p>
          <a:p>
            <a:pPr lvl="1"/>
            <a:r>
              <a:rPr lang="en-US" sz="2400" noProof="0" dirty="0"/>
              <a:t>Definitions</a:t>
            </a:r>
          </a:p>
          <a:p>
            <a:pPr lvl="1"/>
            <a:r>
              <a:rPr lang="en-US" sz="2400" noProof="0" dirty="0"/>
              <a:t>Cardinality</a:t>
            </a:r>
          </a:p>
          <a:p>
            <a:pPr lvl="1"/>
            <a:r>
              <a:rPr lang="en-US" sz="2400" noProof="0" dirty="0"/>
              <a:t>Code lists</a:t>
            </a:r>
          </a:p>
          <a:p>
            <a:pPr lvl="1"/>
            <a:r>
              <a:rPr lang="en-US" sz="2400" noProof="0" dirty="0"/>
              <a:t>Mappings (to RIM, v2 and other specs)</a:t>
            </a:r>
          </a:p>
          <a:p>
            <a:pPr lvl="1"/>
            <a:r>
              <a:rPr lang="en-US" sz="2400" noProof="0" dirty="0"/>
              <a:t>Constraints</a:t>
            </a:r>
          </a:p>
          <a:p>
            <a:r>
              <a:rPr lang="en-US" sz="2800" noProof="0" dirty="0"/>
              <a:t>All in a computable form</a:t>
            </a:r>
          </a:p>
          <a:p>
            <a:pPr lvl="1"/>
            <a:r>
              <a:rPr lang="en-US" sz="2400" noProof="0" dirty="0"/>
              <a:t>Create spec, schemas, reference implementations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1592169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CC3E5C4-3E2B-40F1-9F2B-C46CEB0C88DF}" type="slidenum">
              <a:rPr lang="en-CA" smtClean="0"/>
              <a:pPr/>
              <a:t>27</a:t>
            </a:fld>
            <a:endParaRPr lang="en-CA" dirty="0"/>
          </a:p>
        </p:txBody>
      </p:sp>
      <p:sp>
        <p:nvSpPr>
          <p:cNvPr id="3" name="Title 2"/>
          <p:cNvSpPr>
            <a:spLocks noGrp="1"/>
          </p:cNvSpPr>
          <p:nvPr>
            <p:ph type="title"/>
          </p:nvPr>
        </p:nvSpPr>
        <p:spPr/>
        <p:txBody>
          <a:bodyPr/>
          <a:lstStyle/>
          <a:p>
            <a:r>
              <a:rPr lang="en-US" noProof="0" dirty="0"/>
              <a:t>(FHIR home)</a:t>
            </a:r>
          </a:p>
        </p:txBody>
      </p:sp>
      <p:pic>
        <p:nvPicPr>
          <p:cNvPr id="1028" name="Picture 4"/>
          <p:cNvPicPr>
            <a:picLocks noChangeAspect="1" noChangeArrowheads="1"/>
          </p:cNvPicPr>
          <p:nvPr/>
        </p:nvPicPr>
        <p:blipFill>
          <a:blip r:embed="rId3" cstate="print"/>
          <a:srcRect/>
          <a:stretch>
            <a:fillRect/>
          </a:stretch>
        </p:blipFill>
        <p:spPr bwMode="auto">
          <a:xfrm>
            <a:off x="927024" y="260647"/>
            <a:ext cx="7272808" cy="6263249"/>
          </a:xfrm>
          <a:prstGeom prst="rect">
            <a:avLst/>
          </a:prstGeom>
          <a:noFill/>
          <a:ln w="9525">
            <a:noFill/>
            <a:miter lim="800000"/>
            <a:headEnd/>
            <a:tailEnd/>
          </a:ln>
        </p:spPr>
      </p:pic>
      <p:sp>
        <p:nvSpPr>
          <p:cNvPr id="7" name="Rectangle 6"/>
          <p:cNvSpPr/>
          <p:nvPr/>
        </p:nvSpPr>
        <p:spPr bwMode="auto">
          <a:xfrm>
            <a:off x="4139952" y="4293096"/>
            <a:ext cx="1872208" cy="1296144"/>
          </a:xfrm>
          <a:prstGeom prst="rect">
            <a:avLst/>
          </a:prstGeom>
          <a:solidFill>
            <a:srgbClr val="00B050">
              <a:alpha val="25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9" name="TextBox 8"/>
          <p:cNvSpPr txBox="1"/>
          <p:nvPr/>
        </p:nvSpPr>
        <p:spPr>
          <a:xfrm>
            <a:off x="2771800" y="1052736"/>
            <a:ext cx="3320091" cy="769441"/>
          </a:xfrm>
          <a:prstGeom prst="rect">
            <a:avLst/>
          </a:prstGeom>
          <a:noFill/>
        </p:spPr>
        <p:txBody>
          <a:bodyPr wrap="square" rtlCol="0">
            <a:spAutoFit/>
          </a:bodyPr>
          <a:lstStyle/>
          <a:p>
            <a:pPr algn="ctr"/>
            <a:r>
              <a:rPr lang="en-US" sz="4400" b="1" dirty="0">
                <a:solidFill>
                  <a:srgbClr val="FF0000"/>
                </a:solidFill>
              </a:rPr>
              <a:t>hl7.org/</a:t>
            </a:r>
            <a:r>
              <a:rPr lang="en-US" sz="4400" b="1" dirty="0" err="1">
                <a:solidFill>
                  <a:srgbClr val="FF0000"/>
                </a:solidFill>
              </a:rPr>
              <a:t>fhir</a:t>
            </a:r>
            <a:endParaRPr lang="en-CA" sz="4400" b="1" dirty="0">
              <a:solidFill>
                <a:srgbClr val="FF0000"/>
              </a:solidFill>
            </a:endParaRPr>
          </a:p>
        </p:txBody>
      </p:sp>
      <p:pic>
        <p:nvPicPr>
          <p:cNvPr id="1030" name="Picture 6"/>
          <p:cNvPicPr>
            <a:picLocks noChangeAspect="1" noChangeArrowheads="1"/>
          </p:cNvPicPr>
          <p:nvPr/>
        </p:nvPicPr>
        <p:blipFill>
          <a:blip r:embed="rId4" cstate="print"/>
          <a:srcRect/>
          <a:stretch>
            <a:fillRect/>
          </a:stretch>
        </p:blipFill>
        <p:spPr bwMode="auto">
          <a:xfrm>
            <a:off x="6084168" y="2636912"/>
            <a:ext cx="2786024" cy="1800200"/>
          </a:xfrm>
          <a:prstGeom prst="rect">
            <a:avLst/>
          </a:prstGeom>
          <a:noFill/>
          <a:ln w="9525">
            <a:noFill/>
            <a:miter lim="800000"/>
            <a:headEnd/>
            <a:tailEnd/>
          </a:ln>
        </p:spPr>
      </p:pic>
    </p:spTree>
    <p:extLst>
      <p:ext uri="{BB962C8B-B14F-4D97-AF65-F5344CB8AC3E}">
        <p14:creationId xmlns:p14="http://schemas.microsoft.com/office/powerpoint/2010/main" val="1507207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Timeline (planned)</a:t>
            </a:r>
          </a:p>
        </p:txBody>
      </p:sp>
      <p:cxnSp>
        <p:nvCxnSpPr>
          <p:cNvPr id="5" name="Straight Connector 4"/>
          <p:cNvCxnSpPr/>
          <p:nvPr/>
        </p:nvCxnSpPr>
        <p:spPr>
          <a:xfrm>
            <a:off x="323528" y="4797152"/>
            <a:ext cx="8424936" cy="0"/>
          </a:xfrm>
          <a:prstGeom prst="line">
            <a:avLst/>
          </a:prstGeom>
          <a:ln w="34925">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158779" y="4973106"/>
            <a:ext cx="755335" cy="400110"/>
          </a:xfrm>
          <a:prstGeom prst="rect">
            <a:avLst/>
          </a:prstGeom>
          <a:noFill/>
        </p:spPr>
        <p:txBody>
          <a:bodyPr wrap="none" rtlCol="0">
            <a:spAutoFit/>
          </a:bodyPr>
          <a:lstStyle/>
          <a:p>
            <a:r>
              <a:rPr lang="en-US" sz="2000" dirty="0">
                <a:solidFill>
                  <a:srgbClr val="636360"/>
                </a:solidFill>
              </a:rPr>
              <a:t>2012</a:t>
            </a:r>
            <a:endParaRPr lang="en-US" dirty="0">
              <a:solidFill>
                <a:srgbClr val="636360"/>
              </a:solidFill>
            </a:endParaRPr>
          </a:p>
        </p:txBody>
      </p:sp>
      <p:sp>
        <p:nvSpPr>
          <p:cNvPr id="7" name="TextBox 6"/>
          <p:cNvSpPr txBox="1"/>
          <p:nvPr/>
        </p:nvSpPr>
        <p:spPr>
          <a:xfrm>
            <a:off x="4575955" y="4973106"/>
            <a:ext cx="755335" cy="400110"/>
          </a:xfrm>
          <a:prstGeom prst="rect">
            <a:avLst/>
          </a:prstGeom>
          <a:noFill/>
        </p:spPr>
        <p:txBody>
          <a:bodyPr wrap="none" rtlCol="0">
            <a:spAutoFit/>
          </a:bodyPr>
          <a:lstStyle/>
          <a:p>
            <a:r>
              <a:rPr lang="en-US" sz="2000" dirty="0">
                <a:solidFill>
                  <a:srgbClr val="636360"/>
                </a:solidFill>
              </a:rPr>
              <a:t>2016</a:t>
            </a:r>
            <a:endParaRPr lang="en-US" dirty="0">
              <a:solidFill>
                <a:srgbClr val="636360"/>
              </a:solidFill>
            </a:endParaRPr>
          </a:p>
        </p:txBody>
      </p:sp>
      <p:sp>
        <p:nvSpPr>
          <p:cNvPr id="8" name="TextBox 7"/>
          <p:cNvSpPr txBox="1"/>
          <p:nvPr/>
        </p:nvSpPr>
        <p:spPr>
          <a:xfrm>
            <a:off x="2867367" y="4973106"/>
            <a:ext cx="755335" cy="400110"/>
          </a:xfrm>
          <a:prstGeom prst="rect">
            <a:avLst/>
          </a:prstGeom>
          <a:noFill/>
        </p:spPr>
        <p:txBody>
          <a:bodyPr wrap="none" rtlCol="0">
            <a:spAutoFit/>
          </a:bodyPr>
          <a:lstStyle/>
          <a:p>
            <a:r>
              <a:rPr lang="en-US" sz="2000" dirty="0">
                <a:solidFill>
                  <a:srgbClr val="636360"/>
                </a:solidFill>
              </a:rPr>
              <a:t>2014</a:t>
            </a:r>
            <a:endParaRPr lang="en-US" dirty="0">
              <a:solidFill>
                <a:srgbClr val="636360"/>
              </a:solidFill>
            </a:endParaRPr>
          </a:p>
        </p:txBody>
      </p:sp>
      <p:sp>
        <p:nvSpPr>
          <p:cNvPr id="9" name="TextBox 8"/>
          <p:cNvSpPr txBox="1"/>
          <p:nvPr/>
        </p:nvSpPr>
        <p:spPr>
          <a:xfrm>
            <a:off x="6284543" y="4973106"/>
            <a:ext cx="755335" cy="400110"/>
          </a:xfrm>
          <a:prstGeom prst="rect">
            <a:avLst/>
          </a:prstGeom>
          <a:noFill/>
        </p:spPr>
        <p:txBody>
          <a:bodyPr wrap="none" rtlCol="0">
            <a:spAutoFit/>
          </a:bodyPr>
          <a:lstStyle/>
          <a:p>
            <a:r>
              <a:rPr lang="en-US" sz="2000" dirty="0">
                <a:solidFill>
                  <a:srgbClr val="636360"/>
                </a:solidFill>
              </a:rPr>
              <a:t>2018</a:t>
            </a:r>
            <a:endParaRPr lang="en-US" dirty="0">
              <a:solidFill>
                <a:srgbClr val="636360"/>
              </a:solidFill>
            </a:endParaRPr>
          </a:p>
        </p:txBody>
      </p:sp>
      <p:sp>
        <p:nvSpPr>
          <p:cNvPr id="10" name="TextBox 9"/>
          <p:cNvSpPr txBox="1"/>
          <p:nvPr/>
        </p:nvSpPr>
        <p:spPr>
          <a:xfrm>
            <a:off x="7993129" y="4973106"/>
            <a:ext cx="755335" cy="400110"/>
          </a:xfrm>
          <a:prstGeom prst="rect">
            <a:avLst/>
          </a:prstGeom>
          <a:noFill/>
        </p:spPr>
        <p:txBody>
          <a:bodyPr wrap="none" rtlCol="0">
            <a:spAutoFit/>
          </a:bodyPr>
          <a:lstStyle/>
          <a:p>
            <a:r>
              <a:rPr lang="en-US" sz="2000" dirty="0">
                <a:solidFill>
                  <a:srgbClr val="636360"/>
                </a:solidFill>
              </a:rPr>
              <a:t>2020</a:t>
            </a:r>
            <a:endParaRPr lang="en-US" dirty="0">
              <a:solidFill>
                <a:srgbClr val="636360"/>
              </a:solidFill>
            </a:endParaRPr>
          </a:p>
        </p:txBody>
      </p:sp>
      <p:grpSp>
        <p:nvGrpSpPr>
          <p:cNvPr id="3" name="Group 10"/>
          <p:cNvGrpSpPr/>
          <p:nvPr/>
        </p:nvGrpSpPr>
        <p:grpSpPr>
          <a:xfrm>
            <a:off x="1259632" y="3356992"/>
            <a:ext cx="576064" cy="1440160"/>
            <a:chOff x="1835696" y="3356992"/>
            <a:chExt cx="576064" cy="1440160"/>
          </a:xfrm>
        </p:grpSpPr>
        <p:cxnSp>
          <p:nvCxnSpPr>
            <p:cNvPr id="12" name="Straight Connector 11"/>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1178827" y="2500095"/>
            <a:ext cx="739305" cy="707886"/>
          </a:xfrm>
          <a:prstGeom prst="rect">
            <a:avLst/>
          </a:prstGeom>
          <a:noFill/>
        </p:spPr>
        <p:txBody>
          <a:bodyPr wrap="none" rtlCol="0">
            <a:spAutoFit/>
          </a:bodyPr>
          <a:lstStyle/>
          <a:p>
            <a:r>
              <a:rPr lang="en-US" sz="2000" dirty="0">
                <a:solidFill>
                  <a:srgbClr val="636360"/>
                </a:solidFill>
              </a:rPr>
              <a:t>First</a:t>
            </a:r>
            <a:br>
              <a:rPr lang="en-US" sz="2000" dirty="0">
                <a:solidFill>
                  <a:srgbClr val="636360"/>
                </a:solidFill>
              </a:rPr>
            </a:br>
            <a:r>
              <a:rPr lang="en-US" sz="2000" dirty="0">
                <a:solidFill>
                  <a:srgbClr val="636360"/>
                </a:solidFill>
              </a:rPr>
              <a:t>Draft</a:t>
            </a:r>
          </a:p>
        </p:txBody>
      </p:sp>
      <p:sp>
        <p:nvSpPr>
          <p:cNvPr id="32" name="TextBox 31"/>
          <p:cNvSpPr txBox="1"/>
          <p:nvPr/>
        </p:nvSpPr>
        <p:spPr>
          <a:xfrm>
            <a:off x="323528" y="4973106"/>
            <a:ext cx="736292" cy="400110"/>
          </a:xfrm>
          <a:prstGeom prst="rect">
            <a:avLst/>
          </a:prstGeom>
          <a:noFill/>
        </p:spPr>
        <p:txBody>
          <a:bodyPr wrap="none" rtlCol="0">
            <a:spAutoFit/>
          </a:bodyPr>
          <a:lstStyle/>
          <a:p>
            <a:r>
              <a:rPr lang="en-US" sz="2000" dirty="0">
                <a:solidFill>
                  <a:srgbClr val="636360"/>
                </a:solidFill>
              </a:rPr>
              <a:t>2011</a:t>
            </a:r>
            <a:endParaRPr lang="en-US" dirty="0">
              <a:solidFill>
                <a:srgbClr val="636360"/>
              </a:solidFill>
            </a:endParaRPr>
          </a:p>
        </p:txBody>
      </p:sp>
      <p:sp>
        <p:nvSpPr>
          <p:cNvPr id="33" name="TextBox 32"/>
          <p:cNvSpPr txBox="1"/>
          <p:nvPr/>
        </p:nvSpPr>
        <p:spPr>
          <a:xfrm>
            <a:off x="3721661" y="4973106"/>
            <a:ext cx="755335" cy="400110"/>
          </a:xfrm>
          <a:prstGeom prst="rect">
            <a:avLst/>
          </a:prstGeom>
          <a:noFill/>
        </p:spPr>
        <p:txBody>
          <a:bodyPr wrap="none" rtlCol="0">
            <a:spAutoFit/>
          </a:bodyPr>
          <a:lstStyle/>
          <a:p>
            <a:r>
              <a:rPr lang="en-US" sz="2000" dirty="0">
                <a:solidFill>
                  <a:srgbClr val="636360"/>
                </a:solidFill>
              </a:rPr>
              <a:t>2015</a:t>
            </a:r>
            <a:endParaRPr lang="en-US" dirty="0">
              <a:solidFill>
                <a:srgbClr val="636360"/>
              </a:solidFill>
            </a:endParaRPr>
          </a:p>
        </p:txBody>
      </p:sp>
      <p:sp>
        <p:nvSpPr>
          <p:cNvPr id="34" name="TextBox 33"/>
          <p:cNvSpPr txBox="1"/>
          <p:nvPr/>
        </p:nvSpPr>
        <p:spPr>
          <a:xfrm>
            <a:off x="2013073" y="4973106"/>
            <a:ext cx="755335" cy="400110"/>
          </a:xfrm>
          <a:prstGeom prst="rect">
            <a:avLst/>
          </a:prstGeom>
          <a:noFill/>
        </p:spPr>
        <p:txBody>
          <a:bodyPr wrap="none" rtlCol="0">
            <a:spAutoFit/>
          </a:bodyPr>
          <a:lstStyle/>
          <a:p>
            <a:r>
              <a:rPr lang="en-US" sz="2000" dirty="0">
                <a:solidFill>
                  <a:srgbClr val="636360"/>
                </a:solidFill>
              </a:rPr>
              <a:t>2013</a:t>
            </a:r>
            <a:endParaRPr lang="en-US" dirty="0">
              <a:solidFill>
                <a:srgbClr val="636360"/>
              </a:solidFill>
            </a:endParaRPr>
          </a:p>
        </p:txBody>
      </p:sp>
      <p:sp>
        <p:nvSpPr>
          <p:cNvPr id="35" name="TextBox 34"/>
          <p:cNvSpPr txBox="1"/>
          <p:nvPr/>
        </p:nvSpPr>
        <p:spPr>
          <a:xfrm>
            <a:off x="5430249" y="4973106"/>
            <a:ext cx="755335" cy="400110"/>
          </a:xfrm>
          <a:prstGeom prst="rect">
            <a:avLst/>
          </a:prstGeom>
          <a:noFill/>
        </p:spPr>
        <p:txBody>
          <a:bodyPr wrap="none" rtlCol="0">
            <a:spAutoFit/>
          </a:bodyPr>
          <a:lstStyle/>
          <a:p>
            <a:r>
              <a:rPr lang="en-US" sz="2000" dirty="0">
                <a:solidFill>
                  <a:srgbClr val="636360"/>
                </a:solidFill>
              </a:rPr>
              <a:t>2017</a:t>
            </a:r>
            <a:endParaRPr lang="en-US" dirty="0">
              <a:solidFill>
                <a:srgbClr val="636360"/>
              </a:solidFill>
            </a:endParaRPr>
          </a:p>
        </p:txBody>
      </p:sp>
      <p:sp>
        <p:nvSpPr>
          <p:cNvPr id="36" name="TextBox 35"/>
          <p:cNvSpPr txBox="1"/>
          <p:nvPr/>
        </p:nvSpPr>
        <p:spPr>
          <a:xfrm>
            <a:off x="7138837" y="4973106"/>
            <a:ext cx="755335" cy="400110"/>
          </a:xfrm>
          <a:prstGeom prst="rect">
            <a:avLst/>
          </a:prstGeom>
          <a:noFill/>
        </p:spPr>
        <p:txBody>
          <a:bodyPr wrap="none" rtlCol="0">
            <a:spAutoFit/>
          </a:bodyPr>
          <a:lstStyle/>
          <a:p>
            <a:r>
              <a:rPr lang="en-US" sz="2000" dirty="0">
                <a:solidFill>
                  <a:srgbClr val="636360"/>
                </a:solidFill>
              </a:rPr>
              <a:t>2019</a:t>
            </a:r>
            <a:endParaRPr lang="en-US" dirty="0">
              <a:solidFill>
                <a:srgbClr val="636360"/>
              </a:solidFill>
            </a:endParaRPr>
          </a:p>
        </p:txBody>
      </p:sp>
      <p:grpSp>
        <p:nvGrpSpPr>
          <p:cNvPr id="4" name="Group 36"/>
          <p:cNvGrpSpPr/>
          <p:nvPr/>
        </p:nvGrpSpPr>
        <p:grpSpPr>
          <a:xfrm>
            <a:off x="3275856" y="3356992"/>
            <a:ext cx="576064" cy="1440160"/>
            <a:chOff x="1835696" y="3356992"/>
            <a:chExt cx="576064" cy="1440160"/>
          </a:xfrm>
        </p:grpSpPr>
        <p:cxnSp>
          <p:nvCxnSpPr>
            <p:cNvPr id="38" name="Straight Connector 37"/>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3194235" y="2503658"/>
            <a:ext cx="699230" cy="707886"/>
          </a:xfrm>
          <a:prstGeom prst="rect">
            <a:avLst/>
          </a:prstGeom>
          <a:noFill/>
        </p:spPr>
        <p:txBody>
          <a:bodyPr wrap="none" rtlCol="0">
            <a:spAutoFit/>
          </a:bodyPr>
          <a:lstStyle/>
          <a:p>
            <a:r>
              <a:rPr lang="en-US" sz="2000" dirty="0">
                <a:solidFill>
                  <a:srgbClr val="636360"/>
                </a:solidFill>
              </a:rPr>
              <a:t>1</a:t>
            </a:r>
            <a:r>
              <a:rPr lang="en-US" sz="2000" baseline="30000" dirty="0">
                <a:solidFill>
                  <a:srgbClr val="636360"/>
                </a:solidFill>
              </a:rPr>
              <a:t>st</a:t>
            </a:r>
            <a:endParaRPr lang="en-US" sz="2000" dirty="0">
              <a:solidFill>
                <a:srgbClr val="636360"/>
              </a:solidFill>
            </a:endParaRPr>
          </a:p>
          <a:p>
            <a:r>
              <a:rPr lang="en-US" sz="2000" dirty="0">
                <a:solidFill>
                  <a:srgbClr val="636360"/>
                </a:solidFill>
              </a:rPr>
              <a:t>STU</a:t>
            </a:r>
          </a:p>
        </p:txBody>
      </p:sp>
      <p:grpSp>
        <p:nvGrpSpPr>
          <p:cNvPr id="11" name="Group 53"/>
          <p:cNvGrpSpPr/>
          <p:nvPr/>
        </p:nvGrpSpPr>
        <p:grpSpPr>
          <a:xfrm>
            <a:off x="4572000" y="2524504"/>
            <a:ext cx="736099" cy="2272648"/>
            <a:chOff x="4133365" y="2524504"/>
            <a:chExt cx="736099" cy="2272648"/>
          </a:xfrm>
        </p:grpSpPr>
        <p:sp>
          <p:nvSpPr>
            <p:cNvPr id="41" name="TextBox 40"/>
            <p:cNvSpPr txBox="1"/>
            <p:nvPr/>
          </p:nvSpPr>
          <p:spPr>
            <a:xfrm>
              <a:off x="4133365" y="2524504"/>
              <a:ext cx="736099" cy="707886"/>
            </a:xfrm>
            <a:prstGeom prst="rect">
              <a:avLst/>
            </a:prstGeom>
            <a:noFill/>
          </p:spPr>
          <p:txBody>
            <a:bodyPr wrap="none" rtlCol="0">
              <a:spAutoFit/>
            </a:bodyPr>
            <a:lstStyle/>
            <a:p>
              <a:r>
                <a:rPr lang="en-US" sz="2000" dirty="0">
                  <a:solidFill>
                    <a:srgbClr val="636360"/>
                  </a:solidFill>
                </a:rPr>
                <a:t>~ 2</a:t>
              </a:r>
              <a:r>
                <a:rPr lang="en-US" sz="2000" baseline="30000" dirty="0">
                  <a:solidFill>
                    <a:srgbClr val="636360"/>
                  </a:solidFill>
                </a:rPr>
                <a:t>nd</a:t>
              </a:r>
            </a:p>
            <a:p>
              <a:r>
                <a:rPr lang="en-US" sz="2000" dirty="0">
                  <a:solidFill>
                    <a:srgbClr val="636360"/>
                  </a:solidFill>
                </a:rPr>
                <a:t>STU</a:t>
              </a:r>
            </a:p>
          </p:txBody>
        </p:sp>
        <p:grpSp>
          <p:nvGrpSpPr>
            <p:cNvPr id="13" name="Group 43"/>
            <p:cNvGrpSpPr/>
            <p:nvPr/>
          </p:nvGrpSpPr>
          <p:grpSpPr>
            <a:xfrm>
              <a:off x="4283968" y="3356992"/>
              <a:ext cx="576064" cy="1440160"/>
              <a:chOff x="1835696" y="3356992"/>
              <a:chExt cx="576064" cy="1440160"/>
            </a:xfrm>
          </p:grpSpPr>
          <p:cxnSp>
            <p:nvCxnSpPr>
              <p:cNvPr id="45" name="Straight Connector 44"/>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5" name="Group 54"/>
          <p:cNvGrpSpPr/>
          <p:nvPr/>
        </p:nvGrpSpPr>
        <p:grpSpPr>
          <a:xfrm>
            <a:off x="5674445" y="2500095"/>
            <a:ext cx="769763" cy="2297057"/>
            <a:chOff x="5555524" y="2500095"/>
            <a:chExt cx="769763" cy="2297057"/>
          </a:xfrm>
        </p:grpSpPr>
        <p:sp>
          <p:nvSpPr>
            <p:cNvPr id="42" name="TextBox 41"/>
            <p:cNvSpPr txBox="1"/>
            <p:nvPr/>
          </p:nvSpPr>
          <p:spPr>
            <a:xfrm>
              <a:off x="5555524" y="2500095"/>
              <a:ext cx="769763" cy="707886"/>
            </a:xfrm>
            <a:prstGeom prst="rect">
              <a:avLst/>
            </a:prstGeom>
            <a:noFill/>
          </p:spPr>
          <p:txBody>
            <a:bodyPr wrap="none" rtlCol="0">
              <a:spAutoFit/>
            </a:bodyPr>
            <a:lstStyle/>
            <a:p>
              <a:r>
                <a:rPr lang="en-US" sz="2000" dirty="0">
                  <a:solidFill>
                    <a:srgbClr val="636360"/>
                  </a:solidFill>
                </a:rPr>
                <a:t>~ 3</a:t>
              </a:r>
              <a:r>
                <a:rPr lang="en-US" sz="2000" baseline="30000" dirty="0">
                  <a:solidFill>
                    <a:srgbClr val="636360"/>
                  </a:solidFill>
                </a:rPr>
                <a:t>rd</a:t>
              </a:r>
              <a:r>
                <a:rPr lang="en-US" sz="2000" dirty="0">
                  <a:solidFill>
                    <a:srgbClr val="636360"/>
                  </a:solidFill>
                </a:rPr>
                <a:t> </a:t>
              </a:r>
              <a:endParaRPr lang="en-US" sz="2000" baseline="30000" dirty="0">
                <a:solidFill>
                  <a:srgbClr val="636360"/>
                </a:solidFill>
              </a:endParaRPr>
            </a:p>
            <a:p>
              <a:r>
                <a:rPr lang="en-US" sz="2000" dirty="0">
                  <a:solidFill>
                    <a:srgbClr val="636360"/>
                  </a:solidFill>
                </a:rPr>
                <a:t>STU</a:t>
              </a:r>
            </a:p>
          </p:txBody>
        </p:sp>
        <p:grpSp>
          <p:nvGrpSpPr>
            <p:cNvPr id="16" name="Group 46"/>
            <p:cNvGrpSpPr/>
            <p:nvPr/>
          </p:nvGrpSpPr>
          <p:grpSpPr>
            <a:xfrm>
              <a:off x="5708479" y="3356992"/>
              <a:ext cx="576064" cy="1440160"/>
              <a:chOff x="1835696" y="3356992"/>
              <a:chExt cx="576064" cy="1440160"/>
            </a:xfrm>
          </p:grpSpPr>
          <p:cxnSp>
            <p:nvCxnSpPr>
              <p:cNvPr id="48" name="Straight Connector 47"/>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7" name="Group 55"/>
          <p:cNvGrpSpPr/>
          <p:nvPr/>
        </p:nvGrpSpPr>
        <p:grpSpPr>
          <a:xfrm>
            <a:off x="6732240" y="2503658"/>
            <a:ext cx="954107" cy="2293494"/>
            <a:chOff x="7075517" y="2503658"/>
            <a:chExt cx="954107" cy="2293494"/>
          </a:xfrm>
        </p:grpSpPr>
        <p:sp>
          <p:nvSpPr>
            <p:cNvPr id="43" name="TextBox 42"/>
            <p:cNvSpPr txBox="1"/>
            <p:nvPr/>
          </p:nvSpPr>
          <p:spPr>
            <a:xfrm>
              <a:off x="7075517" y="2503658"/>
              <a:ext cx="954107" cy="707886"/>
            </a:xfrm>
            <a:prstGeom prst="rect">
              <a:avLst/>
            </a:prstGeom>
            <a:noFill/>
          </p:spPr>
          <p:txBody>
            <a:bodyPr wrap="none" rtlCol="0">
              <a:spAutoFit/>
            </a:bodyPr>
            <a:lstStyle/>
            <a:p>
              <a:r>
                <a:rPr lang="en-US" sz="2000" dirty="0">
                  <a:solidFill>
                    <a:srgbClr val="636360"/>
                  </a:solidFill>
                </a:rPr>
                <a:t>~ 1</a:t>
              </a:r>
              <a:r>
                <a:rPr lang="en-US" sz="2000" baseline="30000" dirty="0">
                  <a:solidFill>
                    <a:srgbClr val="636360"/>
                  </a:solidFill>
                </a:rPr>
                <a:t>st</a:t>
              </a:r>
              <a:r>
                <a:rPr lang="en-US" sz="2000" dirty="0">
                  <a:solidFill>
                    <a:srgbClr val="636360"/>
                  </a:solidFill>
                </a:rPr>
                <a:t> </a:t>
              </a:r>
              <a:endParaRPr lang="en-US" sz="2000" baseline="30000" dirty="0">
                <a:solidFill>
                  <a:srgbClr val="636360"/>
                </a:solidFill>
              </a:endParaRPr>
            </a:p>
            <a:p>
              <a:r>
                <a:rPr lang="en-US" sz="2000" dirty="0">
                  <a:solidFill>
                    <a:srgbClr val="636360"/>
                  </a:solidFill>
                </a:rPr>
                <a:t>Norm?</a:t>
              </a:r>
            </a:p>
          </p:txBody>
        </p:sp>
        <p:grpSp>
          <p:nvGrpSpPr>
            <p:cNvPr id="18" name="Group 49"/>
            <p:cNvGrpSpPr/>
            <p:nvPr/>
          </p:nvGrpSpPr>
          <p:grpSpPr>
            <a:xfrm>
              <a:off x="7228472" y="3356992"/>
              <a:ext cx="576064" cy="1440160"/>
              <a:chOff x="1835696" y="3356992"/>
              <a:chExt cx="576064" cy="1440160"/>
            </a:xfrm>
          </p:grpSpPr>
          <p:cxnSp>
            <p:nvCxnSpPr>
              <p:cNvPr id="51" name="Straight Connector 50"/>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53" name="TextBox 52"/>
          <p:cNvSpPr txBox="1"/>
          <p:nvPr/>
        </p:nvSpPr>
        <p:spPr>
          <a:xfrm>
            <a:off x="7851097" y="2678392"/>
            <a:ext cx="537327" cy="400110"/>
          </a:xfrm>
          <a:prstGeom prst="rect">
            <a:avLst/>
          </a:prstGeom>
          <a:noFill/>
        </p:spPr>
        <p:txBody>
          <a:bodyPr wrap="none" rtlCol="0">
            <a:spAutoFit/>
          </a:bodyPr>
          <a:lstStyle/>
          <a:p>
            <a:r>
              <a:rPr lang="en-US" sz="2000" dirty="0">
                <a:solidFill>
                  <a:srgbClr val="636360"/>
                </a:solidFill>
              </a:rPr>
              <a:t>. . .</a:t>
            </a:r>
          </a:p>
        </p:txBody>
      </p:sp>
      <p:cxnSp>
        <p:nvCxnSpPr>
          <p:cNvPr id="47" name="Straight Connector 46"/>
          <p:cNvCxnSpPr/>
          <p:nvPr/>
        </p:nvCxnSpPr>
        <p:spPr bwMode="auto">
          <a:xfrm>
            <a:off x="5220072" y="2164794"/>
            <a:ext cx="0" cy="2808312"/>
          </a:xfrm>
          <a:prstGeom prst="line">
            <a:avLst/>
          </a:prstGeom>
          <a:solidFill>
            <a:schemeClr val="accent1"/>
          </a:solidFill>
          <a:ln w="25400"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35255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does STU mean?</a:t>
            </a:r>
          </a:p>
        </p:txBody>
      </p:sp>
      <p:sp>
        <p:nvSpPr>
          <p:cNvPr id="4" name="Slide Number Placeholder 3"/>
          <p:cNvSpPr>
            <a:spLocks noGrp="1"/>
          </p:cNvSpPr>
          <p:nvPr>
            <p:ph type="sldNum" sz="quarter" idx="4"/>
          </p:nvPr>
        </p:nvSpPr>
        <p:spPr/>
        <p:txBody>
          <a:bodyPr/>
          <a:lstStyle/>
          <a:p>
            <a:fld id="{5CC3E5C4-3E2B-40F1-9F2B-C46CEB0C88DF}" type="slidenum">
              <a:rPr lang="en-CA" smtClean="0"/>
              <a:pPr/>
              <a:t>29</a:t>
            </a:fld>
            <a:endParaRPr lang="en-CA"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628800"/>
            <a:ext cx="7799387"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2267744" y="3068960"/>
            <a:ext cx="5112568" cy="1512168"/>
          </a:xfrm>
          <a:solidFill>
            <a:schemeClr val="bg1"/>
          </a:solidFill>
          <a:ln>
            <a:solidFill>
              <a:srgbClr val="FF0000"/>
            </a:solidFill>
          </a:ln>
        </p:spPr>
        <p:txBody>
          <a:bodyPr/>
          <a:lstStyle/>
          <a:p>
            <a:pPr marL="0" indent="0">
              <a:buNone/>
            </a:pPr>
            <a:r>
              <a:rPr lang="en-US" noProof="0" dirty="0"/>
              <a:t>“…all aspects of the FHIR specification are potentially subject to change</a:t>
            </a:r>
          </a:p>
        </p:txBody>
      </p:sp>
      <p:sp>
        <p:nvSpPr>
          <p:cNvPr id="5" name="Oval 4"/>
          <p:cNvSpPr/>
          <p:nvPr/>
        </p:nvSpPr>
        <p:spPr bwMode="auto">
          <a:xfrm>
            <a:off x="323528" y="5085184"/>
            <a:ext cx="2520280" cy="360040"/>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53170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WHY FHIR?</a:t>
            </a:r>
          </a:p>
        </p:txBody>
      </p:sp>
      <p:sp>
        <p:nvSpPr>
          <p:cNvPr id="6" name="Text Placeholder 5"/>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187661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Maturity levels</a:t>
            </a:r>
          </a:p>
        </p:txBody>
      </p:sp>
      <p:sp>
        <p:nvSpPr>
          <p:cNvPr id="3" name="Content Placeholder 2"/>
          <p:cNvSpPr>
            <a:spLocks noGrp="1"/>
          </p:cNvSpPr>
          <p:nvPr>
            <p:ph idx="1"/>
          </p:nvPr>
        </p:nvSpPr>
        <p:spPr/>
        <p:txBody>
          <a:bodyPr/>
          <a:lstStyle/>
          <a:p>
            <a:r>
              <a:rPr lang="en-US" noProof="0" dirty="0"/>
              <a:t>Intended to indicate level of stability</a:t>
            </a:r>
          </a:p>
          <a:p>
            <a:pPr lvl="1"/>
            <a:r>
              <a:rPr lang="en-US" noProof="0" dirty="0"/>
              <a:t>FMM1 – Resource is “done”, no build warnings</a:t>
            </a:r>
          </a:p>
          <a:p>
            <a:pPr lvl="1"/>
            <a:r>
              <a:rPr lang="en-US" noProof="0" dirty="0"/>
              <a:t>FMM2 – Tested at approved Connectathon</a:t>
            </a:r>
          </a:p>
          <a:p>
            <a:pPr lvl="1"/>
            <a:r>
              <a:rPr lang="en-US" noProof="0" dirty="0"/>
              <a:t>FMM3 – Passes QA, has passed ballot</a:t>
            </a:r>
          </a:p>
          <a:p>
            <a:pPr lvl="1"/>
            <a:r>
              <a:rPr lang="en-US" noProof="0" dirty="0"/>
              <a:t>FMM4* – Tested across scope, published, prototype implementation</a:t>
            </a:r>
          </a:p>
          <a:p>
            <a:pPr lvl="1"/>
            <a:r>
              <a:rPr lang="en-US" noProof="0" dirty="0"/>
              <a:t>FMM5* – 5 distinct production implementations, multiple countries, 2</a:t>
            </a:r>
          </a:p>
          <a:p>
            <a:r>
              <a:rPr lang="en-US" noProof="0" dirty="0"/>
              <a:t>Non-compatible changes at level 4 and 5 </a:t>
            </a:r>
            <a:br>
              <a:rPr lang="en-US" noProof="0" dirty="0"/>
            </a:br>
            <a:r>
              <a:rPr lang="en-US" noProof="0" dirty="0"/>
              <a:t>will face increased hurdles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30</a:t>
            </a:fld>
            <a:endParaRPr lang="en-CA" dirty="0"/>
          </a:p>
        </p:txBody>
      </p:sp>
    </p:spTree>
    <p:extLst>
      <p:ext uri="{BB962C8B-B14F-4D97-AF65-F5344CB8AC3E}">
        <p14:creationId xmlns:p14="http://schemas.microsoft.com/office/powerpoint/2010/main" val="285252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Normative FHIR</a:t>
            </a:r>
          </a:p>
        </p:txBody>
      </p:sp>
      <p:sp>
        <p:nvSpPr>
          <p:cNvPr id="3" name="Content Placeholder 2"/>
          <p:cNvSpPr>
            <a:spLocks noGrp="1"/>
          </p:cNvSpPr>
          <p:nvPr>
            <p:ph idx="1"/>
          </p:nvPr>
        </p:nvSpPr>
        <p:spPr/>
        <p:txBody>
          <a:bodyPr/>
          <a:lstStyle/>
          <a:p>
            <a:r>
              <a:rPr lang="en-US" sz="2800" noProof="0" dirty="0"/>
              <a:t>Will include</a:t>
            </a:r>
          </a:p>
          <a:p>
            <a:pPr lvl="1"/>
            <a:r>
              <a:rPr lang="en-US" sz="2400" noProof="0" dirty="0"/>
              <a:t>Core specification</a:t>
            </a:r>
          </a:p>
          <a:p>
            <a:pPr lvl="1"/>
            <a:r>
              <a:rPr lang="en-US" sz="2400" noProof="0" dirty="0"/>
              <a:t>Structural resources</a:t>
            </a:r>
          </a:p>
          <a:p>
            <a:pPr lvl="1"/>
            <a:r>
              <a:rPr lang="en-US" sz="2400" noProof="0" dirty="0"/>
              <a:t>Subset of other resources</a:t>
            </a:r>
          </a:p>
          <a:p>
            <a:pPr lvl="2"/>
            <a:r>
              <a:rPr lang="en-US" sz="2000" noProof="0" dirty="0"/>
              <a:t>Some resources won’t go normative right away</a:t>
            </a:r>
          </a:p>
          <a:p>
            <a:r>
              <a:rPr lang="en-US" sz="2800" noProof="0" dirty="0"/>
              <a:t>Future releases</a:t>
            </a:r>
          </a:p>
          <a:p>
            <a:pPr lvl="1"/>
            <a:r>
              <a:rPr lang="en-US" sz="2400" noProof="0" dirty="0"/>
              <a:t>Add more resources</a:t>
            </a:r>
          </a:p>
          <a:p>
            <a:pPr lvl="1"/>
            <a:r>
              <a:rPr lang="en-US" sz="2400" noProof="0" dirty="0"/>
              <a:t>Add profiles on existing resources</a:t>
            </a:r>
          </a:p>
          <a:p>
            <a:pPr lvl="1"/>
            <a:r>
              <a:rPr lang="en-US" sz="2400" noProof="0" dirty="0"/>
              <a:t>May add elements to resources</a:t>
            </a:r>
          </a:p>
          <a:p>
            <a:pPr lvl="2"/>
            <a:r>
              <a:rPr lang="en-US" sz="2000" noProof="0" dirty="0"/>
              <a:t>Very rare</a:t>
            </a:r>
          </a:p>
        </p:txBody>
      </p:sp>
      <p:sp>
        <p:nvSpPr>
          <p:cNvPr id="4" name="Slide Number Placeholder 3"/>
          <p:cNvSpPr>
            <a:spLocks noGrp="1"/>
          </p:cNvSpPr>
          <p:nvPr>
            <p:ph type="sldNum" sz="quarter" idx="4"/>
          </p:nvPr>
        </p:nvSpPr>
        <p:spPr/>
        <p:txBody>
          <a:bodyPr/>
          <a:lstStyle/>
          <a:p>
            <a:fld id="{5CC3E5C4-3E2B-40F1-9F2B-C46CEB0C88DF}" type="slidenum">
              <a:rPr lang="en-CA" smtClean="0"/>
              <a:pPr/>
              <a:t>31</a:t>
            </a:fld>
            <a:endParaRPr lang="en-CA" dirty="0"/>
          </a:p>
        </p:txBody>
      </p:sp>
    </p:spTree>
    <p:extLst>
      <p:ext uri="{BB962C8B-B14F-4D97-AF65-F5344CB8AC3E}">
        <p14:creationId xmlns:p14="http://schemas.microsoft.com/office/powerpoint/2010/main" val="2878853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Using FHIR</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38749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Where can FHIR be used?</a:t>
            </a:r>
          </a:p>
        </p:txBody>
      </p:sp>
      <p:sp>
        <p:nvSpPr>
          <p:cNvPr id="3" name="Content Placeholder 2"/>
          <p:cNvSpPr>
            <a:spLocks noGrp="1"/>
          </p:cNvSpPr>
          <p:nvPr>
            <p:ph idx="1"/>
          </p:nvPr>
        </p:nvSpPr>
        <p:spPr/>
        <p:txBody>
          <a:bodyPr/>
          <a:lstStyle/>
          <a:p>
            <a:r>
              <a:rPr lang="en-US" noProof="0" dirty="0"/>
              <a:t>Classic in-institution interoperability</a:t>
            </a:r>
          </a:p>
          <a:p>
            <a:r>
              <a:rPr lang="en-US" noProof="0" dirty="0"/>
              <a:t>Back-end e-business systems (e.g. financial)</a:t>
            </a:r>
          </a:p>
          <a:p>
            <a:r>
              <a:rPr lang="en-US" noProof="0" dirty="0"/>
              <a:t>Regional Health Information Organizations (RHIO)</a:t>
            </a:r>
          </a:p>
          <a:p>
            <a:r>
              <a:rPr lang="en-US" noProof="0" dirty="0"/>
              <a:t>National EHR systems</a:t>
            </a:r>
          </a:p>
          <a:p>
            <a:r>
              <a:rPr lang="en-US" noProof="0" dirty="0"/>
              <a:t>Social Web (Health)</a:t>
            </a:r>
          </a:p>
          <a:p>
            <a:r>
              <a:rPr lang="en-US" noProof="0" dirty="0"/>
              <a:t>Mobile Applications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33</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grpSp>
        <p:nvGrpSpPr>
          <p:cNvPr id="5" name="Group 12"/>
          <p:cNvGrpSpPr/>
          <p:nvPr/>
        </p:nvGrpSpPr>
        <p:grpSpPr>
          <a:xfrm>
            <a:off x="4788022" y="4651002"/>
            <a:ext cx="3744418" cy="1077218"/>
            <a:chOff x="4788022" y="4651002"/>
            <a:chExt cx="3744418" cy="1077218"/>
          </a:xfrm>
        </p:grpSpPr>
        <p:sp>
          <p:nvSpPr>
            <p:cNvPr id="9" name="Right Arrow 8"/>
            <p:cNvSpPr/>
            <p:nvPr/>
          </p:nvSpPr>
          <p:spPr bwMode="auto">
            <a:xfrm rot="10800000">
              <a:off x="4788024" y="4653136"/>
              <a:ext cx="2016224" cy="43204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10" name="Right Arrow 9"/>
            <p:cNvSpPr/>
            <p:nvPr/>
          </p:nvSpPr>
          <p:spPr bwMode="auto">
            <a:xfrm rot="10800000">
              <a:off x="4788022" y="5237585"/>
              <a:ext cx="2016225" cy="43204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12" name="TextBox 11"/>
            <p:cNvSpPr txBox="1"/>
            <p:nvPr/>
          </p:nvSpPr>
          <p:spPr>
            <a:xfrm>
              <a:off x="7020272" y="4651002"/>
              <a:ext cx="1512168" cy="1077218"/>
            </a:xfrm>
            <a:prstGeom prst="rect">
              <a:avLst/>
            </a:prstGeom>
            <a:noFill/>
          </p:spPr>
          <p:txBody>
            <a:bodyPr wrap="square" rtlCol="0">
              <a:spAutoFit/>
            </a:bodyPr>
            <a:lstStyle/>
            <a:p>
              <a:r>
                <a:rPr lang="en-US" sz="3200" dirty="0">
                  <a:solidFill>
                    <a:schemeClr val="accent1"/>
                  </a:solidFill>
                </a:rPr>
                <a:t>Near</a:t>
              </a:r>
            </a:p>
            <a:p>
              <a:r>
                <a:rPr lang="en-US" sz="3200" dirty="0">
                  <a:solidFill>
                    <a:schemeClr val="accent1"/>
                  </a:solidFill>
                </a:rPr>
                <a:t>Term</a:t>
              </a:r>
              <a:endParaRPr lang="en-CA" sz="3200" dirty="0">
                <a:solidFill>
                  <a:schemeClr val="accent1"/>
                </a:solidFill>
              </a:endParaRPr>
            </a:p>
          </p:txBody>
        </p:sp>
      </p:grpSp>
    </p:spTree>
    <p:extLst>
      <p:ext uri="{BB962C8B-B14F-4D97-AF65-F5344CB8AC3E}">
        <p14:creationId xmlns:p14="http://schemas.microsoft.com/office/powerpoint/2010/main" val="367005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Implementation during STU</a:t>
            </a:r>
          </a:p>
        </p:txBody>
      </p:sp>
      <p:sp>
        <p:nvSpPr>
          <p:cNvPr id="5" name="Content Placeholder 4"/>
          <p:cNvSpPr>
            <a:spLocks noGrp="1"/>
          </p:cNvSpPr>
          <p:nvPr>
            <p:ph idx="1"/>
          </p:nvPr>
        </p:nvSpPr>
        <p:spPr/>
        <p:txBody>
          <a:bodyPr/>
          <a:lstStyle/>
          <a:p>
            <a:r>
              <a:rPr lang="en-US" noProof="0" dirty="0"/>
              <a:t>FHIR is new</a:t>
            </a:r>
          </a:p>
          <a:p>
            <a:pPr lvl="1"/>
            <a:r>
              <a:rPr lang="en-US" noProof="0" dirty="0"/>
              <a:t>No commitment yet to backward compatibility</a:t>
            </a:r>
          </a:p>
          <a:p>
            <a:pPr lvl="1"/>
            <a:r>
              <a:rPr lang="en-US" noProof="0" dirty="0"/>
              <a:t>No stability guarantee until 2018+</a:t>
            </a:r>
          </a:p>
          <a:p>
            <a:pPr lvl="1"/>
            <a:r>
              <a:rPr lang="en-US" noProof="0" dirty="0"/>
              <a:t>Some resources didn’t exist in initial version</a:t>
            </a:r>
          </a:p>
          <a:p>
            <a:pPr lvl="2"/>
            <a:r>
              <a:rPr lang="en-US" noProof="0" dirty="0"/>
              <a:t>Appointment, Referral, Insurance, Nutrition, etc.</a:t>
            </a:r>
          </a:p>
          <a:p>
            <a:r>
              <a:rPr lang="en-US" noProof="0" dirty="0"/>
              <a:t>However, implementers are choose to build with it anyhow and have continued to do so</a:t>
            </a:r>
          </a:p>
        </p:txBody>
      </p:sp>
    </p:spTree>
    <p:extLst>
      <p:ext uri="{BB962C8B-B14F-4D97-AF65-F5344CB8AC3E}">
        <p14:creationId xmlns:p14="http://schemas.microsoft.com/office/powerpoint/2010/main" val="37301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Who’s working with FHIR?</a:t>
            </a:r>
          </a:p>
        </p:txBody>
      </p:sp>
      <p:sp>
        <p:nvSpPr>
          <p:cNvPr id="3" name="Content Placeholder 2"/>
          <p:cNvSpPr>
            <a:spLocks noGrp="1"/>
          </p:cNvSpPr>
          <p:nvPr>
            <p:ph idx="1"/>
          </p:nvPr>
        </p:nvSpPr>
        <p:spPr/>
        <p:txBody>
          <a:bodyPr/>
          <a:lstStyle/>
          <a:p>
            <a:r>
              <a:rPr lang="en-US" noProof="0" dirty="0"/>
              <a:t>&gt;200 organizations declared</a:t>
            </a:r>
          </a:p>
          <a:p>
            <a:pPr lvl="1"/>
            <a:r>
              <a:rPr lang="en-US" noProof="0" dirty="0"/>
              <a:t>attended a Connectathon and/or</a:t>
            </a:r>
          </a:p>
          <a:p>
            <a:pPr lvl="1"/>
            <a:r>
              <a:rPr lang="en-US" noProof="0" dirty="0"/>
              <a:t>signed up on wiki</a:t>
            </a:r>
          </a:p>
          <a:p>
            <a:r>
              <a:rPr lang="en-US" noProof="0" dirty="0"/>
              <a:t>Aware of many others not on either list</a:t>
            </a:r>
          </a:p>
          <a:p>
            <a:r>
              <a:rPr lang="en-US" noProof="0" dirty="0"/>
              <a:t>Almost 500 participants on the FHIR Implementer’s chat</a:t>
            </a:r>
          </a:p>
          <a:p>
            <a:pPr lvl="1"/>
            <a:r>
              <a:rPr lang="en-US" noProof="0" dirty="0">
                <a:hlinkClick r:id="rId2"/>
              </a:rPr>
              <a:t>http://chat.fhir.org</a:t>
            </a:r>
            <a:r>
              <a:rPr lang="en-US" noProof="0" dirty="0"/>
              <a:t> </a:t>
            </a:r>
          </a:p>
          <a:p>
            <a:r>
              <a:rPr lang="en-US" noProof="0" dirty="0"/>
              <a:t>20+ countries involved so far</a:t>
            </a:r>
          </a:p>
        </p:txBody>
      </p:sp>
      <p:sp>
        <p:nvSpPr>
          <p:cNvPr id="4" name="Slide Number Placeholder 3"/>
          <p:cNvSpPr>
            <a:spLocks noGrp="1"/>
          </p:cNvSpPr>
          <p:nvPr>
            <p:ph type="sldNum" sz="quarter" idx="4"/>
          </p:nvPr>
        </p:nvSpPr>
        <p:spPr/>
        <p:txBody>
          <a:bodyPr/>
          <a:lstStyle/>
          <a:p>
            <a:fld id="{5CC3E5C4-3E2B-40F1-9F2B-C46CEB0C88DF}" type="slidenum">
              <a:rPr lang="en-CA" smtClean="0"/>
              <a:pPr/>
              <a:t>35</a:t>
            </a:fld>
            <a:endParaRPr lang="en-CA" dirty="0"/>
          </a:p>
        </p:txBody>
      </p:sp>
    </p:spTree>
    <p:extLst>
      <p:ext uri="{BB962C8B-B14F-4D97-AF65-F5344CB8AC3E}">
        <p14:creationId xmlns:p14="http://schemas.microsoft.com/office/powerpoint/2010/main" val="469577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Who’s using FHIR?</a:t>
            </a:r>
          </a:p>
        </p:txBody>
      </p:sp>
      <p:sp>
        <p:nvSpPr>
          <p:cNvPr id="3" name="Content Placeholder 2"/>
          <p:cNvSpPr>
            <a:spLocks noGrp="1"/>
          </p:cNvSpPr>
          <p:nvPr>
            <p:ph idx="1"/>
          </p:nvPr>
        </p:nvSpPr>
        <p:spPr/>
        <p:txBody>
          <a:bodyPr/>
          <a:lstStyle/>
          <a:p>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36</a:t>
            </a:fld>
            <a:endParaRPr lang="en-CA" dirty="0"/>
          </a:p>
        </p:txBody>
      </p:sp>
      <p:pic>
        <p:nvPicPr>
          <p:cNvPr id="1026" name="Picture 2" descr="C:\Users\Lloyd\Downloads\FHIR hotspots.jpg"/>
          <p:cNvPicPr>
            <a:picLocks noChangeAspect="1" noChangeArrowheads="1"/>
          </p:cNvPicPr>
          <p:nvPr/>
        </p:nvPicPr>
        <p:blipFill>
          <a:blip r:embed="rId3" cstate="print"/>
          <a:srcRect/>
          <a:stretch>
            <a:fillRect/>
          </a:stretch>
        </p:blipFill>
        <p:spPr bwMode="auto">
          <a:xfrm>
            <a:off x="323528" y="1628800"/>
            <a:ext cx="7789957" cy="4896544"/>
          </a:xfrm>
          <a:prstGeom prst="rect">
            <a:avLst/>
          </a:prstGeom>
          <a:noFill/>
        </p:spPr>
      </p:pic>
      <p:sp>
        <p:nvSpPr>
          <p:cNvPr id="6" name="TextBox 5"/>
          <p:cNvSpPr txBox="1"/>
          <p:nvPr/>
        </p:nvSpPr>
        <p:spPr>
          <a:xfrm>
            <a:off x="4139952" y="1916832"/>
            <a:ext cx="4288353" cy="369332"/>
          </a:xfrm>
          <a:prstGeom prst="rect">
            <a:avLst/>
          </a:prstGeom>
          <a:solidFill>
            <a:schemeClr val="bg1"/>
          </a:solidFill>
          <a:ln>
            <a:solidFill>
              <a:schemeClr val="tx1"/>
            </a:solidFill>
          </a:ln>
        </p:spPr>
        <p:txBody>
          <a:bodyPr wrap="none" rtlCol="0">
            <a:spAutoFit/>
          </a:bodyPr>
          <a:lstStyle/>
          <a:p>
            <a:r>
              <a:rPr lang="en-CA" dirty="0"/>
              <a:t>Systems accessing HAPI server in 2015</a:t>
            </a:r>
          </a:p>
        </p:txBody>
      </p:sp>
    </p:spTree>
    <p:extLst>
      <p:ext uri="{BB962C8B-B14F-4D97-AF65-F5344CB8AC3E}">
        <p14:creationId xmlns:p14="http://schemas.microsoft.com/office/powerpoint/2010/main" val="4059578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Who’s using FHIR?</a:t>
            </a:r>
          </a:p>
        </p:txBody>
      </p:sp>
      <p:sp>
        <p:nvSpPr>
          <p:cNvPr id="3" name="Content Placeholder 2"/>
          <p:cNvSpPr>
            <a:spLocks noGrp="1"/>
          </p:cNvSpPr>
          <p:nvPr>
            <p:ph idx="1"/>
          </p:nvPr>
        </p:nvSpPr>
        <p:spPr/>
        <p:txBody>
          <a:bodyPr/>
          <a:lstStyle/>
          <a:p>
            <a:r>
              <a:rPr lang="en-CA" sz="2400" dirty="0"/>
              <a:t>SDOs</a:t>
            </a:r>
          </a:p>
          <a:p>
            <a:pPr lvl="1"/>
            <a:r>
              <a:rPr lang="en-CA" sz="2000" dirty="0"/>
              <a:t>IHE: MHD (mobile XDS), PIX/PDQ, CMAP, RECON, Accountable Order</a:t>
            </a:r>
          </a:p>
          <a:p>
            <a:pPr lvl="1"/>
            <a:r>
              <a:rPr lang="en-CA" sz="2000" dirty="0"/>
              <a:t>DICOM, W3C</a:t>
            </a:r>
          </a:p>
          <a:p>
            <a:r>
              <a:rPr lang="en-CA" sz="2400" dirty="0"/>
              <a:t>Governments</a:t>
            </a:r>
          </a:p>
          <a:p>
            <a:pPr lvl="1"/>
            <a:r>
              <a:rPr lang="en-CA" sz="2000" dirty="0"/>
              <a:t>US (ONC), UK NHS, Lithuania, Ontario, WHO, …</a:t>
            </a:r>
          </a:p>
          <a:p>
            <a:r>
              <a:rPr lang="en-CA" sz="2400" dirty="0"/>
              <a:t>Vendors</a:t>
            </a:r>
          </a:p>
          <a:p>
            <a:pPr lvl="1"/>
            <a:r>
              <a:rPr lang="en-CA" sz="2000" dirty="0"/>
              <a:t>Big: Epic, Cerner, McKesson, </a:t>
            </a:r>
            <a:r>
              <a:rPr lang="en-CA" sz="2000" dirty="0" err="1"/>
              <a:t>Meditech</a:t>
            </a:r>
            <a:r>
              <a:rPr lang="en-CA" sz="2000" dirty="0"/>
              <a:t>, HP, IBM, …</a:t>
            </a:r>
          </a:p>
          <a:p>
            <a:pPr lvl="1"/>
            <a:r>
              <a:rPr lang="en-CA" sz="2000" dirty="0"/>
              <a:t>Small: Lots of start-ups, app vendors</a:t>
            </a:r>
          </a:p>
          <a:p>
            <a:r>
              <a:rPr lang="en-CA" sz="2400" dirty="0"/>
              <a:t>Care delivery organizations</a:t>
            </a:r>
          </a:p>
          <a:p>
            <a:pPr lvl="1"/>
            <a:r>
              <a:rPr lang="en-CA" sz="2000" dirty="0"/>
              <a:t>Mayo, Intermountain Healthcare, Kaiser, UHN</a:t>
            </a:r>
          </a:p>
          <a:p>
            <a:r>
              <a:rPr lang="en-CA" sz="2500" dirty="0" err="1"/>
              <a:t>Payors</a:t>
            </a:r>
            <a:endParaRPr lang="en-CA" sz="250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37</a:t>
            </a:fld>
            <a:endParaRPr lang="en-CA" dirty="0"/>
          </a:p>
        </p:txBody>
      </p:sp>
    </p:spTree>
    <p:extLst>
      <p:ext uri="{BB962C8B-B14F-4D97-AF65-F5344CB8AC3E}">
        <p14:creationId xmlns:p14="http://schemas.microsoft.com/office/powerpoint/2010/main" val="887160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&amp; CDA</a:t>
            </a:r>
          </a:p>
        </p:txBody>
      </p:sp>
      <p:sp>
        <p:nvSpPr>
          <p:cNvPr id="3" name="Content Placeholder 2"/>
          <p:cNvSpPr>
            <a:spLocks noGrp="1"/>
          </p:cNvSpPr>
          <p:nvPr>
            <p:ph idx="1"/>
          </p:nvPr>
        </p:nvSpPr>
        <p:spPr/>
        <p:txBody>
          <a:bodyPr/>
          <a:lstStyle/>
          <a:p>
            <a:r>
              <a:rPr lang="en-US" noProof="0" dirty="0"/>
              <a:t>HL7 developing FHIR profiles for CCDA</a:t>
            </a:r>
          </a:p>
          <a:p>
            <a:pPr lvl="1"/>
            <a:r>
              <a:rPr lang="en-US" noProof="0" dirty="0"/>
              <a:t>Will have key ones present in next STU</a:t>
            </a:r>
          </a:p>
          <a:p>
            <a:pPr lvl="0"/>
            <a:r>
              <a:rPr lang="en-US" noProof="0" dirty="0"/>
              <a:t>HL7 project to define “Clinical Document Architecture” in FHIR</a:t>
            </a:r>
          </a:p>
          <a:p>
            <a:pPr lvl="0"/>
            <a:r>
              <a:rPr lang="en-US" dirty="0"/>
              <a:t>Can now use FHIR profiling tools to validate CDA instances</a:t>
            </a:r>
            <a:endParaRPr lang="en-US" noProof="0" dirty="0"/>
          </a:p>
          <a:p>
            <a:pPr lvl="0"/>
            <a:r>
              <a:rPr lang="en-US" noProof="0" dirty="0"/>
              <a:t>At least 3 projects looking at providing automated transformation between CCDA and FHIR</a:t>
            </a:r>
          </a:p>
        </p:txBody>
      </p:sp>
      <p:sp>
        <p:nvSpPr>
          <p:cNvPr id="4" name="Slide Number Placeholder 3"/>
          <p:cNvSpPr>
            <a:spLocks noGrp="1"/>
          </p:cNvSpPr>
          <p:nvPr>
            <p:ph type="sldNum" sz="quarter" idx="4"/>
          </p:nvPr>
        </p:nvSpPr>
        <p:spPr/>
        <p:txBody>
          <a:bodyPr/>
          <a:lstStyle/>
          <a:p>
            <a:fld id="{5CC3E5C4-3E2B-40F1-9F2B-C46CEB0C88DF}" type="slidenum">
              <a:rPr lang="en-CA" smtClean="0"/>
              <a:pPr/>
              <a:t>38</a:t>
            </a:fld>
            <a:endParaRPr lang="en-CA" dirty="0"/>
          </a:p>
        </p:txBody>
      </p:sp>
    </p:spTree>
    <p:extLst>
      <p:ext uri="{BB962C8B-B14F-4D97-AF65-F5344CB8AC3E}">
        <p14:creationId xmlns:p14="http://schemas.microsoft.com/office/powerpoint/2010/main" val="1450734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a:t>
            </a:r>
            <a:r>
              <a:rPr lang="en-US" baseline="0" noProof="0" dirty="0"/>
              <a:t> 1</a:t>
            </a:r>
            <a:endParaRPr lang="en-US" noProof="0" dirty="0"/>
          </a:p>
        </p:txBody>
      </p:sp>
      <p:sp>
        <p:nvSpPr>
          <p:cNvPr id="3" name="Content Placeholder 2"/>
          <p:cNvSpPr>
            <a:spLocks noGrp="1"/>
          </p:cNvSpPr>
          <p:nvPr>
            <p:ph idx="1"/>
          </p:nvPr>
        </p:nvSpPr>
        <p:spPr/>
        <p:txBody>
          <a:bodyPr/>
          <a:lstStyle/>
          <a:p>
            <a:r>
              <a:rPr lang="en-US" noProof="0" dirty="0"/>
              <a:t>Who</a:t>
            </a:r>
          </a:p>
          <a:p>
            <a:pPr lvl="1"/>
            <a:r>
              <a:rPr lang="en-US" noProof="0" dirty="0"/>
              <a:t>Oridashi – Australian eHealth consultant/vendor</a:t>
            </a:r>
          </a:p>
          <a:p>
            <a:r>
              <a:rPr lang="en-US" noProof="0" dirty="0"/>
              <a:t>What</a:t>
            </a:r>
          </a:p>
          <a:p>
            <a:pPr lvl="1"/>
            <a:r>
              <a:rPr lang="en-US" noProof="0" dirty="0"/>
              <a:t>Use FHIR as primary care EMR integration interface to two leading primary care CISs.</a:t>
            </a:r>
          </a:p>
          <a:p>
            <a:pPr lvl="1"/>
            <a:r>
              <a:rPr lang="en-US" noProof="0" dirty="0"/>
              <a:t>Enables decision support, referral and personal health record portals.</a:t>
            </a:r>
          </a:p>
          <a:p>
            <a:r>
              <a:rPr lang="en-US" noProof="0" dirty="0"/>
              <a:t>When</a:t>
            </a:r>
          </a:p>
          <a:p>
            <a:pPr lvl="1"/>
            <a:r>
              <a:rPr lang="en-US" noProof="0" dirty="0"/>
              <a:t>Full production Fall, 2014</a:t>
            </a:r>
          </a:p>
        </p:txBody>
      </p:sp>
      <p:sp>
        <p:nvSpPr>
          <p:cNvPr id="4" name="Slide Number Placeholder 3"/>
          <p:cNvSpPr>
            <a:spLocks noGrp="1"/>
          </p:cNvSpPr>
          <p:nvPr>
            <p:ph type="sldNum" sz="quarter" idx="4"/>
          </p:nvPr>
        </p:nvSpPr>
        <p:spPr/>
        <p:txBody>
          <a:bodyPr/>
          <a:lstStyle/>
          <a:p>
            <a:fld id="{5CC3E5C4-3E2B-40F1-9F2B-C46CEB0C88DF}" type="slidenum">
              <a:rPr lang="en-CA" smtClean="0"/>
              <a:pPr/>
              <a:t>39</a:t>
            </a:fld>
            <a:endParaRPr lang="en-CA" dirty="0"/>
          </a:p>
        </p:txBody>
      </p:sp>
    </p:spTree>
    <p:extLst>
      <p:ext uri="{BB962C8B-B14F-4D97-AF65-F5344CB8AC3E}">
        <p14:creationId xmlns:p14="http://schemas.microsoft.com/office/powerpoint/2010/main" val="3754736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CC3E5C4-3E2B-40F1-9F2B-C46CEB0C88DF}" type="slidenum">
              <a:rPr lang="en-CA" smtClean="0"/>
              <a:pPr/>
              <a:t>4</a:t>
            </a:fld>
            <a:endParaRPr lang="en-CA" dirty="0"/>
          </a:p>
        </p:txBody>
      </p:sp>
      <p:sp>
        <p:nvSpPr>
          <p:cNvPr id="4" name="Title 3"/>
          <p:cNvSpPr>
            <a:spLocks noGrp="1"/>
          </p:cNvSpPr>
          <p:nvPr>
            <p:ph type="title"/>
          </p:nvPr>
        </p:nvSpPr>
        <p:spPr>
          <a:xfrm>
            <a:off x="388014" y="5949280"/>
            <a:ext cx="6552728" cy="532070"/>
          </a:xfrm>
        </p:spPr>
        <p:txBody>
          <a:bodyPr anchor="b"/>
          <a:lstStyle/>
          <a:p>
            <a:r>
              <a:rPr lang="en-US" sz="2400" noProof="0" dirty="0">
                <a:solidFill>
                  <a:schemeClr val="tx1"/>
                </a:solidFill>
              </a:rPr>
              <a:t>http://xkcd.com/927</a:t>
            </a:r>
          </a:p>
        </p:txBody>
      </p:sp>
      <p:pic>
        <p:nvPicPr>
          <p:cNvPr id="1026" name="Picture 2" descr="Standard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404664"/>
            <a:ext cx="8403814" cy="475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252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a:t>
            </a:r>
            <a:r>
              <a:rPr lang="en-US" baseline="0" noProof="0" dirty="0"/>
              <a:t> 2</a:t>
            </a:r>
            <a:endParaRPr lang="en-US" noProof="0" dirty="0"/>
          </a:p>
        </p:txBody>
      </p:sp>
      <p:sp>
        <p:nvSpPr>
          <p:cNvPr id="3" name="Content Placeholder 2"/>
          <p:cNvSpPr>
            <a:spLocks noGrp="1"/>
          </p:cNvSpPr>
          <p:nvPr>
            <p:ph idx="1"/>
          </p:nvPr>
        </p:nvSpPr>
        <p:spPr/>
        <p:txBody>
          <a:bodyPr/>
          <a:lstStyle/>
          <a:p>
            <a:r>
              <a:rPr lang="en-US" sz="2800" noProof="0" dirty="0"/>
              <a:t>Who</a:t>
            </a:r>
          </a:p>
          <a:p>
            <a:pPr lvl="1"/>
            <a:r>
              <a:rPr lang="en-US" sz="2400" noProof="0" dirty="0"/>
              <a:t>Healthcentrix.co – U.S. cloud-based PHR start-up</a:t>
            </a:r>
          </a:p>
          <a:p>
            <a:r>
              <a:rPr lang="en-US" sz="2800" noProof="0" dirty="0"/>
              <a:t>What</a:t>
            </a:r>
          </a:p>
          <a:p>
            <a:pPr lvl="1"/>
            <a:r>
              <a:rPr lang="en-US" sz="2400" noProof="0" dirty="0"/>
              <a:t> Community portal, PHR, mobile health assistant, device aggregator</a:t>
            </a:r>
          </a:p>
          <a:p>
            <a:pPr lvl="2"/>
            <a:r>
              <a:rPr lang="en-US" sz="2000" noProof="0" dirty="0"/>
              <a:t>XDS persistence integrated with a CCDA bridge (HISP Direct and HIE)</a:t>
            </a:r>
          </a:p>
          <a:p>
            <a:pPr lvl="1"/>
            <a:r>
              <a:rPr lang="en-US" sz="2400" noProof="0" dirty="0"/>
              <a:t>Patients, doctors and families share PHI, care plans &amp; patient-generated data</a:t>
            </a:r>
          </a:p>
          <a:p>
            <a:r>
              <a:rPr lang="en-US" sz="2800" noProof="0" dirty="0"/>
              <a:t>When:</a:t>
            </a:r>
          </a:p>
          <a:p>
            <a:pPr lvl="1"/>
            <a:r>
              <a:rPr lang="en-US" sz="2400" noProof="0" dirty="0"/>
              <a:t>Alpha Feb (200 patients). Beta May, Prod: July</a:t>
            </a:r>
          </a:p>
        </p:txBody>
      </p:sp>
      <p:sp>
        <p:nvSpPr>
          <p:cNvPr id="4" name="Slide Number Placeholder 3"/>
          <p:cNvSpPr>
            <a:spLocks noGrp="1"/>
          </p:cNvSpPr>
          <p:nvPr>
            <p:ph type="sldNum" sz="quarter" idx="4"/>
          </p:nvPr>
        </p:nvSpPr>
        <p:spPr/>
        <p:txBody>
          <a:bodyPr/>
          <a:lstStyle/>
          <a:p>
            <a:fld id="{5CC3E5C4-3E2B-40F1-9F2B-C46CEB0C88DF}" type="slidenum">
              <a:rPr lang="en-CA" smtClean="0"/>
              <a:pPr/>
              <a:t>40</a:t>
            </a:fld>
            <a:endParaRPr lang="en-CA" dirty="0"/>
          </a:p>
        </p:txBody>
      </p:sp>
    </p:spTree>
    <p:extLst>
      <p:ext uri="{BB962C8B-B14F-4D97-AF65-F5344CB8AC3E}">
        <p14:creationId xmlns:p14="http://schemas.microsoft.com/office/powerpoint/2010/main" val="448303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3</a:t>
            </a:r>
          </a:p>
        </p:txBody>
      </p:sp>
      <p:sp>
        <p:nvSpPr>
          <p:cNvPr id="3" name="Content Placeholder 2"/>
          <p:cNvSpPr>
            <a:spLocks noGrp="1"/>
          </p:cNvSpPr>
          <p:nvPr>
            <p:ph idx="1"/>
          </p:nvPr>
        </p:nvSpPr>
        <p:spPr/>
        <p:txBody>
          <a:bodyPr/>
          <a:lstStyle/>
          <a:p>
            <a:r>
              <a:rPr lang="en-US" sz="3100" b="0" i="0" noProof="0" dirty="0">
                <a:solidFill>
                  <a:schemeClr val="tx1"/>
                </a:solidFill>
                <a:effectLst/>
                <a:latin typeface="+mn-lt"/>
                <a:ea typeface="+mn-ea"/>
                <a:cs typeface="+mn-cs"/>
              </a:rPr>
              <a:t>Who</a:t>
            </a:r>
          </a:p>
          <a:p>
            <a:pPr lvl="1"/>
            <a:r>
              <a:rPr lang="en-US" sz="2600" b="0" i="0" noProof="0" dirty="0">
                <a:solidFill>
                  <a:schemeClr val="tx1"/>
                </a:solidFill>
                <a:effectLst/>
                <a:latin typeface="+mn-lt"/>
                <a:ea typeface="+mn-ea"/>
                <a:cs typeface="+mn-cs"/>
              </a:rPr>
              <a:t>Choice-Hospital-Systems &amp; Health Samurai (USA)</a:t>
            </a:r>
          </a:p>
          <a:p>
            <a:r>
              <a:rPr lang="en-US" sz="3100" b="0" i="0" noProof="0" dirty="0">
                <a:solidFill>
                  <a:schemeClr val="tx1"/>
                </a:solidFill>
                <a:effectLst/>
                <a:latin typeface="+mn-lt"/>
                <a:ea typeface="+mn-ea"/>
                <a:cs typeface="+mn-cs"/>
              </a:rPr>
              <a:t>What: </a:t>
            </a:r>
          </a:p>
          <a:p>
            <a:pPr lvl="1"/>
            <a:r>
              <a:rPr lang="en-US" sz="2600" b="0" i="0" noProof="0" dirty="0">
                <a:solidFill>
                  <a:schemeClr val="tx1"/>
                </a:solidFill>
                <a:effectLst/>
                <a:latin typeface="+mn-lt"/>
                <a:ea typeface="+mn-ea"/>
                <a:cs typeface="+mn-cs"/>
              </a:rPr>
              <a:t>CCHIT certified  cloud-based EHR  system </a:t>
            </a:r>
          </a:p>
          <a:p>
            <a:pPr lvl="1"/>
            <a:r>
              <a:rPr lang="en-US" b="0" i="0" noProof="0" dirty="0">
                <a:solidFill>
                  <a:schemeClr val="tx1"/>
                </a:solidFill>
                <a:effectLst/>
                <a:latin typeface="+mn-lt"/>
                <a:ea typeface="+mn-ea"/>
                <a:cs typeface="+mn-cs"/>
              </a:rPr>
              <a:t>Open source FHIR server implementation</a:t>
            </a:r>
          </a:p>
          <a:p>
            <a:r>
              <a:rPr lang="en-US" sz="3600" noProof="0" dirty="0"/>
              <a:t>When</a:t>
            </a:r>
          </a:p>
          <a:p>
            <a:pPr lvl="1"/>
            <a:r>
              <a:rPr lang="en-US" noProof="0" dirty="0"/>
              <a:t>Available Fall 2014.  Enhancing to support LOINC, SNOMED and advanced search and plug-ins for CDA, v2</a:t>
            </a:r>
          </a:p>
        </p:txBody>
      </p:sp>
      <p:sp>
        <p:nvSpPr>
          <p:cNvPr id="4" name="Slide Number Placeholder 3"/>
          <p:cNvSpPr>
            <a:spLocks noGrp="1"/>
          </p:cNvSpPr>
          <p:nvPr>
            <p:ph type="sldNum" sz="quarter" idx="4"/>
          </p:nvPr>
        </p:nvSpPr>
        <p:spPr/>
        <p:txBody>
          <a:bodyPr/>
          <a:lstStyle/>
          <a:p>
            <a:fld id="{5CC3E5C4-3E2B-40F1-9F2B-C46CEB0C88DF}" type="slidenum">
              <a:rPr lang="en-CA" smtClean="0"/>
              <a:pPr/>
              <a:t>41</a:t>
            </a:fld>
            <a:endParaRPr lang="en-CA" dirty="0"/>
          </a:p>
        </p:txBody>
      </p:sp>
    </p:spTree>
    <p:extLst>
      <p:ext uri="{BB962C8B-B14F-4D97-AF65-F5344CB8AC3E}">
        <p14:creationId xmlns:p14="http://schemas.microsoft.com/office/powerpoint/2010/main" val="3610820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4</a:t>
            </a:r>
          </a:p>
        </p:txBody>
      </p:sp>
      <p:sp>
        <p:nvSpPr>
          <p:cNvPr id="3" name="Content Placeholder 2"/>
          <p:cNvSpPr>
            <a:spLocks noGrp="1"/>
          </p:cNvSpPr>
          <p:nvPr>
            <p:ph idx="1"/>
          </p:nvPr>
        </p:nvSpPr>
        <p:spPr/>
        <p:txBody>
          <a:bodyPr/>
          <a:lstStyle/>
          <a:p>
            <a:r>
              <a:rPr lang="en-US" sz="3100" i="0" u="none" noProof="0" dirty="0">
                <a:solidFill>
                  <a:schemeClr val="tx1"/>
                </a:solidFill>
                <a:effectLst/>
                <a:latin typeface="+mn-lt"/>
                <a:ea typeface="+mn-ea"/>
                <a:cs typeface="+mn-cs"/>
              </a:rPr>
              <a:t>Who</a:t>
            </a:r>
          </a:p>
          <a:p>
            <a:pPr lvl="1"/>
            <a:r>
              <a:rPr lang="en-US" sz="2600" b="0" i="0" u="none" noProof="0" dirty="0">
                <a:solidFill>
                  <a:schemeClr val="tx1"/>
                </a:solidFill>
                <a:effectLst/>
                <a:latin typeface="+mn-lt"/>
                <a:ea typeface="+mn-ea"/>
                <a:cs typeface="+mn-cs"/>
              </a:rPr>
              <a:t>Health &amp; Social Care Information Centre (England)</a:t>
            </a:r>
          </a:p>
          <a:p>
            <a:r>
              <a:rPr lang="en-US" sz="3100" b="0" i="0" noProof="0" dirty="0">
                <a:solidFill>
                  <a:schemeClr val="tx1"/>
                </a:solidFill>
                <a:effectLst/>
                <a:latin typeface="+mn-lt"/>
                <a:ea typeface="+mn-ea"/>
                <a:cs typeface="+mn-cs"/>
              </a:rPr>
              <a:t>What</a:t>
            </a:r>
          </a:p>
          <a:p>
            <a:pPr lvl="1"/>
            <a:r>
              <a:rPr lang="en-US" sz="2600" b="0" i="0" noProof="0" dirty="0">
                <a:solidFill>
                  <a:schemeClr val="tx1"/>
                </a:solidFill>
                <a:effectLst/>
                <a:latin typeface="+mn-lt"/>
                <a:ea typeface="+mn-ea"/>
                <a:cs typeface="+mn-cs"/>
              </a:rPr>
              <a:t>National risk registry (profiling using Forge). </a:t>
            </a:r>
          </a:p>
          <a:p>
            <a:pPr lvl="1"/>
            <a:r>
              <a:rPr lang="en-US" sz="2600" b="0" i="0" noProof="0" dirty="0">
                <a:solidFill>
                  <a:schemeClr val="tx1"/>
                </a:solidFill>
                <a:effectLst/>
                <a:latin typeface="+mn-lt"/>
                <a:ea typeface="+mn-ea"/>
                <a:cs typeface="+mn-cs"/>
              </a:rPr>
              <a:t>RESTful API for primary care.  Initial focus on demographics + appointments, then health summaries, vaccinations, meds</a:t>
            </a:r>
          </a:p>
          <a:p>
            <a:r>
              <a:rPr lang="en-US" noProof="0" dirty="0"/>
              <a:t>When</a:t>
            </a:r>
          </a:p>
          <a:p>
            <a:pPr lvl="1"/>
            <a:r>
              <a:rPr lang="en-US" b="0" i="0" noProof="0" dirty="0">
                <a:solidFill>
                  <a:schemeClr val="tx1"/>
                </a:solidFill>
                <a:effectLst/>
                <a:latin typeface="+mn-lt"/>
                <a:ea typeface="+mn-ea"/>
                <a:cs typeface="+mn-cs"/>
              </a:rPr>
              <a:t>Risk registry by mid-summer, API “in progress”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42</a:t>
            </a:fld>
            <a:endParaRPr lang="en-CA" dirty="0"/>
          </a:p>
        </p:txBody>
      </p:sp>
    </p:spTree>
    <p:extLst>
      <p:ext uri="{BB962C8B-B14F-4D97-AF65-F5344CB8AC3E}">
        <p14:creationId xmlns:p14="http://schemas.microsoft.com/office/powerpoint/2010/main" val="14670792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5</a:t>
            </a:r>
          </a:p>
        </p:txBody>
      </p:sp>
      <p:sp>
        <p:nvSpPr>
          <p:cNvPr id="3" name="Content Placeholder 2"/>
          <p:cNvSpPr>
            <a:spLocks noGrp="1"/>
          </p:cNvSpPr>
          <p:nvPr>
            <p:ph idx="1"/>
          </p:nvPr>
        </p:nvSpPr>
        <p:spPr/>
        <p:txBody>
          <a:bodyPr/>
          <a:lstStyle/>
          <a:p>
            <a:r>
              <a:rPr lang="en-US" noProof="0" dirty="0"/>
              <a:t>Who</a:t>
            </a:r>
          </a:p>
          <a:p>
            <a:pPr lvl="1"/>
            <a:r>
              <a:rPr lang="en-US" noProof="0" dirty="0"/>
              <a:t>Intermountain Health</a:t>
            </a:r>
            <a:r>
              <a:rPr lang="en-US" baseline="0" noProof="0" dirty="0"/>
              <a:t>care</a:t>
            </a:r>
            <a:r>
              <a:rPr lang="en-US" noProof="0" dirty="0"/>
              <a:t> – provider org</a:t>
            </a:r>
            <a:r>
              <a:rPr lang="en-US" baseline="0" noProof="0" dirty="0"/>
              <a:t> (USA)</a:t>
            </a:r>
          </a:p>
          <a:p>
            <a:pPr lvl="0"/>
            <a:r>
              <a:rPr lang="en-US" baseline="0" noProof="0" dirty="0"/>
              <a:t>What</a:t>
            </a:r>
          </a:p>
          <a:p>
            <a:pPr lvl="1" rtl="0" eaLnBrk="1" fontAlgn="base" hangingPunct="1"/>
            <a:r>
              <a:rPr lang="en-US" sz="2600" noProof="0" dirty="0">
                <a:solidFill>
                  <a:schemeClr val="tx1"/>
                </a:solidFill>
                <a:effectLst/>
                <a:latin typeface="+mn-lt"/>
                <a:ea typeface="+mn-ea"/>
                <a:cs typeface="+mn-cs"/>
              </a:rPr>
              <a:t>Converting 3000+ detailed clinical models and their accompanying value sets to FHIR</a:t>
            </a:r>
            <a:endParaRPr lang="en-US" sz="2600" noProof="0" dirty="0">
              <a:effectLst/>
            </a:endParaRPr>
          </a:p>
          <a:p>
            <a:pPr lvl="1"/>
            <a:r>
              <a:rPr lang="en-US" sz="2700" noProof="0" dirty="0">
                <a:solidFill>
                  <a:schemeClr val="tx1"/>
                </a:solidFill>
                <a:effectLst/>
                <a:latin typeface="+mn-lt"/>
                <a:ea typeface="+mn-ea"/>
                <a:cs typeface="+mn-cs"/>
              </a:rPr>
              <a:t>Plan to use them with HSPCS</a:t>
            </a:r>
            <a:endParaRPr lang="en-US" baseline="0" noProof="0" dirty="0"/>
          </a:p>
          <a:p>
            <a:pPr lvl="0"/>
            <a:r>
              <a:rPr lang="en-US" baseline="0" noProof="0" dirty="0"/>
              <a:t>When</a:t>
            </a:r>
          </a:p>
          <a:p>
            <a:pPr lvl="1"/>
            <a:r>
              <a:rPr lang="en-US" baseline="0" noProof="0" dirty="0"/>
              <a:t>Complete public review within </a:t>
            </a:r>
            <a:r>
              <a:rPr lang="en-US" noProof="0" dirty="0"/>
              <a:t>next 6 months</a:t>
            </a:r>
            <a:endParaRPr lang="en-US" baseline="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43</a:t>
            </a:fld>
            <a:endParaRPr lang="en-CA" dirty="0"/>
          </a:p>
        </p:txBody>
      </p:sp>
    </p:spTree>
    <p:extLst>
      <p:ext uri="{BB962C8B-B14F-4D97-AF65-F5344CB8AC3E}">
        <p14:creationId xmlns:p14="http://schemas.microsoft.com/office/powerpoint/2010/main" val="41029839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6</a:t>
            </a:r>
          </a:p>
        </p:txBody>
      </p:sp>
      <p:sp>
        <p:nvSpPr>
          <p:cNvPr id="3" name="Content Placeholder 2"/>
          <p:cNvSpPr>
            <a:spLocks noGrp="1"/>
          </p:cNvSpPr>
          <p:nvPr>
            <p:ph idx="1"/>
          </p:nvPr>
        </p:nvSpPr>
        <p:spPr/>
        <p:txBody>
          <a:bodyPr/>
          <a:lstStyle/>
          <a:p>
            <a:r>
              <a:rPr lang="en-US" noProof="0" dirty="0"/>
              <a:t>Who</a:t>
            </a:r>
          </a:p>
          <a:p>
            <a:pPr lvl="1"/>
            <a:r>
              <a:rPr lang="en-US" noProof="0" dirty="0"/>
              <a:t>Orion Health - vendor (New Zealand)</a:t>
            </a:r>
          </a:p>
          <a:p>
            <a:r>
              <a:rPr lang="en-US" noProof="0" dirty="0"/>
              <a:t>What</a:t>
            </a:r>
          </a:p>
          <a:p>
            <a:pPr lvl="1"/>
            <a:r>
              <a:rPr lang="en-US" noProof="0" dirty="0"/>
              <a:t>Updates to Integration engine to map v2 to FHIR</a:t>
            </a:r>
          </a:p>
          <a:p>
            <a:pPr lvl="1"/>
            <a:r>
              <a:rPr lang="en-US" noProof="0" dirty="0"/>
              <a:t>Read APIs for all CDR models</a:t>
            </a:r>
          </a:p>
          <a:p>
            <a:pPr lvl="1"/>
            <a:r>
              <a:rPr lang="en-US" noProof="0" dirty="0"/>
              <a:t>iOS Application to expose HealthKit data over FHIR to cloud based repository for viewing by patient and authorized providers</a:t>
            </a:r>
          </a:p>
          <a:p>
            <a:r>
              <a:rPr lang="en-US" noProof="0" dirty="0"/>
              <a:t>When</a:t>
            </a:r>
          </a:p>
          <a:p>
            <a:pPr lvl="1"/>
            <a:r>
              <a:rPr lang="en-US" noProof="0" dirty="0"/>
              <a:t>Engine – Q2 2015, APIs Q3, iOS Q4</a:t>
            </a:r>
          </a:p>
        </p:txBody>
      </p:sp>
      <p:sp>
        <p:nvSpPr>
          <p:cNvPr id="4" name="Slide Number Placeholder 3"/>
          <p:cNvSpPr>
            <a:spLocks noGrp="1"/>
          </p:cNvSpPr>
          <p:nvPr>
            <p:ph type="sldNum" sz="quarter" idx="4"/>
          </p:nvPr>
        </p:nvSpPr>
        <p:spPr/>
        <p:txBody>
          <a:bodyPr/>
          <a:lstStyle/>
          <a:p>
            <a:fld id="{5CC3E5C4-3E2B-40F1-9F2B-C46CEB0C88DF}" type="slidenum">
              <a:rPr lang="en-CA" smtClean="0"/>
              <a:pPr/>
              <a:t>44</a:t>
            </a:fld>
            <a:endParaRPr lang="en-CA" dirty="0"/>
          </a:p>
        </p:txBody>
      </p:sp>
    </p:spTree>
    <p:extLst>
      <p:ext uri="{BB962C8B-B14F-4D97-AF65-F5344CB8AC3E}">
        <p14:creationId xmlns:p14="http://schemas.microsoft.com/office/powerpoint/2010/main" val="10806359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7</a:t>
            </a:r>
          </a:p>
        </p:txBody>
      </p:sp>
      <p:sp>
        <p:nvSpPr>
          <p:cNvPr id="3" name="Content Placeholder 2"/>
          <p:cNvSpPr>
            <a:spLocks noGrp="1"/>
          </p:cNvSpPr>
          <p:nvPr>
            <p:ph idx="1"/>
          </p:nvPr>
        </p:nvSpPr>
        <p:spPr/>
        <p:txBody>
          <a:bodyPr/>
          <a:lstStyle/>
          <a:p>
            <a:r>
              <a:rPr lang="en-US" noProof="0" dirty="0"/>
              <a:t>Who</a:t>
            </a:r>
          </a:p>
          <a:p>
            <a:pPr lvl="1"/>
            <a:r>
              <a:rPr lang="en-US" noProof="0" dirty="0"/>
              <a:t>University Health Network (Canada)</a:t>
            </a:r>
          </a:p>
          <a:p>
            <a:pPr lvl="0"/>
            <a:r>
              <a:rPr lang="en-US" noProof="0" dirty="0"/>
              <a:t>What</a:t>
            </a:r>
          </a:p>
          <a:p>
            <a:pPr lvl="1"/>
            <a:r>
              <a:rPr lang="en-US" noProof="0" dirty="0"/>
              <a:t>Replace existing custom SOAP interface to back-end systems (CDR, EMPI, HIS, etc.)</a:t>
            </a:r>
          </a:p>
          <a:p>
            <a:pPr lvl="0"/>
            <a:r>
              <a:rPr lang="en-US" noProof="0" dirty="0"/>
              <a:t>When</a:t>
            </a:r>
          </a:p>
          <a:p>
            <a:pPr marL="742950" marR="0" lvl="1" indent="-285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Ø"/>
              <a:tabLst/>
              <a:defRPr/>
            </a:pPr>
            <a:r>
              <a:rPr lang="en-US" sz="2600" noProof="0" dirty="0">
                <a:solidFill>
                  <a:schemeClr val="tx1"/>
                </a:solidFill>
                <a:effectLst/>
                <a:latin typeface="+mn-lt"/>
              </a:rPr>
              <a:t>Production:</a:t>
            </a:r>
          </a:p>
          <a:p>
            <a:pPr lvl="2" indent="-285750">
              <a:buClr>
                <a:schemeClr val="accent1"/>
              </a:buClr>
              <a:buSzPct val="65000"/>
              <a:buFont typeface="Wingdings" pitchFamily="2" charset="2"/>
              <a:buChar char="Ø"/>
              <a:defRPr/>
            </a:pPr>
            <a:r>
              <a:rPr lang="en-US" noProof="0" dirty="0"/>
              <a:t>Registration/ADT, Clinical Document and Med order clinical portal portion production (2014)</a:t>
            </a:r>
          </a:p>
          <a:p>
            <a:pPr lvl="2" indent="-285750">
              <a:buClr>
                <a:schemeClr val="accent1"/>
              </a:buClr>
              <a:buSzPct val="65000"/>
              <a:buFont typeface="Wingdings" pitchFamily="2" charset="2"/>
              <a:buChar char="Ø"/>
              <a:defRPr/>
            </a:pPr>
            <a:r>
              <a:rPr lang="en-US" noProof="0" dirty="0"/>
              <a:t>Electronic discharge &amp; medication summary</a:t>
            </a:r>
          </a:p>
        </p:txBody>
      </p:sp>
      <p:sp>
        <p:nvSpPr>
          <p:cNvPr id="4" name="Slide Number Placeholder 3"/>
          <p:cNvSpPr>
            <a:spLocks noGrp="1"/>
          </p:cNvSpPr>
          <p:nvPr>
            <p:ph type="sldNum" sz="quarter" idx="4"/>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2431282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8</a:t>
            </a:r>
          </a:p>
        </p:txBody>
      </p:sp>
      <p:sp>
        <p:nvSpPr>
          <p:cNvPr id="3" name="Content Placeholder 2"/>
          <p:cNvSpPr>
            <a:spLocks noGrp="1"/>
          </p:cNvSpPr>
          <p:nvPr>
            <p:ph idx="1"/>
          </p:nvPr>
        </p:nvSpPr>
        <p:spPr/>
        <p:txBody>
          <a:bodyPr/>
          <a:lstStyle/>
          <a:p>
            <a:r>
              <a:rPr lang="en-US" noProof="0" dirty="0"/>
              <a:t>Who</a:t>
            </a:r>
          </a:p>
          <a:p>
            <a:pPr lvl="1"/>
            <a:r>
              <a:rPr lang="en-US" noProof="0" dirty="0"/>
              <a:t>UNICEF, USAID, IntraHealth, OpenMRS, +++</a:t>
            </a:r>
          </a:p>
          <a:p>
            <a:r>
              <a:rPr lang="en-US" noProof="0" dirty="0"/>
              <a:t>What</a:t>
            </a:r>
          </a:p>
          <a:p>
            <a:pPr lvl="1"/>
            <a:r>
              <a:rPr lang="en-US" noProof="0" dirty="0"/>
              <a:t>Sharing Practitioner, Location &amp; Organization registry information over IHE’s CSD to SMS applications for front-line Ebola healthcare workers</a:t>
            </a:r>
          </a:p>
          <a:p>
            <a:r>
              <a:rPr lang="en-US" noProof="0" dirty="0"/>
              <a:t>When</a:t>
            </a:r>
          </a:p>
          <a:p>
            <a:pPr lvl="1"/>
            <a:r>
              <a:rPr lang="en-US" noProof="0" dirty="0"/>
              <a:t>Prod: Liberia in Aug.; Sierra Leonne, Guinea fall</a:t>
            </a:r>
          </a:p>
          <a:p>
            <a:pPr lvl="1"/>
            <a:r>
              <a:rPr lang="en-US" noProof="0" dirty="0"/>
              <a:t>Rollout &amp; expansion in several more countries</a:t>
            </a:r>
            <a:br>
              <a:rPr lang="en-US" noProof="0" dirty="0"/>
            </a:br>
            <a:r>
              <a:rPr lang="en-US" noProof="0" dirty="0"/>
              <a:t>over subsequent months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42641612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takeaways</a:t>
            </a:r>
          </a:p>
        </p:txBody>
      </p:sp>
      <p:sp>
        <p:nvSpPr>
          <p:cNvPr id="3" name="Content Placeholder 2"/>
          <p:cNvSpPr>
            <a:spLocks noGrp="1"/>
          </p:cNvSpPr>
          <p:nvPr>
            <p:ph idx="1"/>
          </p:nvPr>
        </p:nvSpPr>
        <p:spPr/>
        <p:txBody>
          <a:bodyPr/>
          <a:lstStyle/>
          <a:p>
            <a:r>
              <a:rPr lang="en-US" noProof="0" dirty="0"/>
              <a:t>Broad international interest</a:t>
            </a:r>
          </a:p>
          <a:p>
            <a:r>
              <a:rPr lang="en-US" noProof="0" dirty="0"/>
              <a:t>Wide range of engagement</a:t>
            </a:r>
          </a:p>
          <a:p>
            <a:pPr lvl="1"/>
            <a:r>
              <a:rPr lang="en-US" noProof="0" dirty="0"/>
              <a:t>National initiatives</a:t>
            </a:r>
          </a:p>
          <a:p>
            <a:pPr lvl="1"/>
            <a:r>
              <a:rPr lang="en-US" noProof="0" dirty="0"/>
              <a:t>Care</a:t>
            </a:r>
            <a:r>
              <a:rPr lang="en-US" baseline="0" noProof="0" dirty="0"/>
              <a:t> provider organizations</a:t>
            </a:r>
          </a:p>
          <a:p>
            <a:pPr lvl="1"/>
            <a:r>
              <a:rPr lang="en-US" baseline="0" noProof="0" dirty="0"/>
              <a:t>Small vendors/entrepreneurs</a:t>
            </a:r>
          </a:p>
          <a:p>
            <a:pPr lvl="0"/>
            <a:r>
              <a:rPr lang="en-US" noProof="0" dirty="0"/>
              <a:t>Mixture of green-field and upgrading existing systems</a:t>
            </a:r>
          </a:p>
          <a:p>
            <a:pPr lvl="0"/>
            <a:r>
              <a:rPr lang="en-US" noProof="0" dirty="0"/>
              <a:t>All with short times to production</a:t>
            </a:r>
          </a:p>
          <a:p>
            <a:pPr lvl="0"/>
            <a:r>
              <a:rPr lang="en-US" noProof="0" dirty="0"/>
              <a:t>Baby steps to full commitment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47</a:t>
            </a:fld>
            <a:endParaRPr lang="en-CA" dirty="0"/>
          </a:p>
        </p:txBody>
      </p:sp>
    </p:spTree>
    <p:extLst>
      <p:ext uri="{BB962C8B-B14F-4D97-AF65-F5344CB8AC3E}">
        <p14:creationId xmlns:p14="http://schemas.microsoft.com/office/powerpoint/2010/main" val="30248371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Risks with FHIR</a:t>
            </a:r>
          </a:p>
        </p:txBody>
      </p:sp>
      <p:sp>
        <p:nvSpPr>
          <p:cNvPr id="5" name="Content Placeholder 4"/>
          <p:cNvSpPr>
            <a:spLocks noGrp="1"/>
          </p:cNvSpPr>
          <p:nvPr>
            <p:ph idx="1"/>
          </p:nvPr>
        </p:nvSpPr>
        <p:spPr/>
        <p:txBody>
          <a:bodyPr/>
          <a:lstStyle/>
          <a:p>
            <a:r>
              <a:rPr lang="en-US" noProof="0" dirty="0"/>
              <a:t>FHIR is new</a:t>
            </a:r>
          </a:p>
          <a:p>
            <a:pPr lvl="1"/>
            <a:r>
              <a:rPr lang="en-US" noProof="0" dirty="0"/>
              <a:t>Be ready to migrate</a:t>
            </a:r>
          </a:p>
          <a:p>
            <a:pPr lvl="1"/>
            <a:r>
              <a:rPr lang="en-US" noProof="0" dirty="0"/>
              <a:t>Caution for mission critical applications</a:t>
            </a:r>
          </a:p>
          <a:p>
            <a:r>
              <a:rPr lang="en-US" noProof="0" dirty="0"/>
              <a:t>FHIR is cool</a:t>
            </a:r>
          </a:p>
          <a:p>
            <a:pPr lvl="1"/>
            <a:r>
              <a:rPr lang="en-US" noProof="0" dirty="0"/>
              <a:t>Be realistic about what’s achievable</a:t>
            </a:r>
          </a:p>
          <a:p>
            <a:pPr lvl="1"/>
            <a:r>
              <a:rPr lang="en-US" noProof="0" dirty="0"/>
              <a:t>Work with others (HL7, IHE, etc.) to build profiles</a:t>
            </a:r>
          </a:p>
          <a:p>
            <a:r>
              <a:rPr lang="en-US" noProof="0" dirty="0"/>
              <a:t>FHIR is coming</a:t>
            </a:r>
          </a:p>
          <a:p>
            <a:pPr lvl="1"/>
            <a:r>
              <a:rPr lang="en-US" noProof="0" dirty="0"/>
              <a:t>At minimum, monitor</a:t>
            </a:r>
          </a:p>
          <a:p>
            <a:pPr lvl="1"/>
            <a:r>
              <a:rPr lang="en-US" noProof="0" dirty="0"/>
              <a:t>Consider whether to pilot to build experience</a:t>
            </a:r>
          </a:p>
        </p:txBody>
      </p:sp>
    </p:spTree>
    <p:extLst>
      <p:ext uri="{BB962C8B-B14F-4D97-AF65-F5344CB8AC3E}">
        <p14:creationId xmlns:p14="http://schemas.microsoft.com/office/powerpoint/2010/main" val="498192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a:t>
            </a:r>
          </a:p>
        </p:txBody>
      </p:sp>
      <p:sp>
        <p:nvSpPr>
          <p:cNvPr id="3" name="Content Placeholder 2"/>
          <p:cNvSpPr>
            <a:spLocks noGrp="1"/>
          </p:cNvSpPr>
          <p:nvPr>
            <p:ph idx="1"/>
          </p:nvPr>
        </p:nvSpPr>
        <p:spPr/>
        <p:txBody>
          <a:bodyPr/>
          <a:lstStyle/>
          <a:p>
            <a:r>
              <a:rPr lang="en-US" sz="2400" noProof="0" dirty="0"/>
              <a:t>Is this something your organization wants/needs to track?</a:t>
            </a:r>
          </a:p>
          <a:p>
            <a:r>
              <a:rPr lang="en-US" sz="2400" noProof="0" dirty="0"/>
              <a:t>Monitor</a:t>
            </a:r>
          </a:p>
          <a:p>
            <a:pPr lvl="1"/>
            <a:r>
              <a:rPr lang="en-US" sz="1900" noProof="0" dirty="0"/>
              <a:t>Have someone sign up to the FHIR list</a:t>
            </a:r>
            <a:br>
              <a:rPr lang="en-US" sz="1900" noProof="0" dirty="0"/>
            </a:br>
            <a:r>
              <a:rPr lang="en-US" sz="1900" noProof="0" dirty="0"/>
              <a:t>or Zulip chats</a:t>
            </a:r>
          </a:p>
          <a:p>
            <a:pPr marL="457200" lvl="1" indent="0">
              <a:buNone/>
            </a:pPr>
            <a:r>
              <a:rPr lang="en-US" sz="1900" noProof="0" dirty="0"/>
              <a:t>	</a:t>
            </a:r>
            <a:r>
              <a:rPr lang="en-US" sz="1800" noProof="0" dirty="0">
                <a:hlinkClick r:id="rId2"/>
              </a:rPr>
              <a:t>http://wiki.hl7.org?title=FHIR</a:t>
            </a:r>
            <a:endParaRPr lang="en-US" sz="1700" noProof="0" dirty="0"/>
          </a:p>
          <a:p>
            <a:r>
              <a:rPr lang="en-US" sz="2400" noProof="0" dirty="0"/>
              <a:t>Engage</a:t>
            </a:r>
          </a:p>
          <a:p>
            <a:pPr lvl="1"/>
            <a:r>
              <a:rPr lang="en-US" sz="1900" noProof="0" dirty="0"/>
              <a:t>Have someone read through the specs</a:t>
            </a:r>
          </a:p>
          <a:p>
            <a:pPr lvl="1"/>
            <a:r>
              <a:rPr lang="en-US" sz="1900" noProof="0" dirty="0"/>
              <a:t>Send someone to development tutorials (or arrange a custom one)</a:t>
            </a:r>
          </a:p>
          <a:p>
            <a:pPr lvl="1"/>
            <a:r>
              <a:rPr lang="en-US" sz="1900" noProof="0" dirty="0"/>
              <a:t>Have your organization participate in or observe a </a:t>
            </a:r>
            <a:r>
              <a:rPr lang="en-US" sz="1900" noProof="0" dirty="0" err="1"/>
              <a:t>connectathon</a:t>
            </a:r>
            <a:endParaRPr lang="en-US" sz="1900" noProof="0" dirty="0"/>
          </a:p>
          <a:p>
            <a:pPr lvl="2"/>
            <a:r>
              <a:rPr lang="en-US" sz="1700" b="1" dirty="0"/>
              <a:t>Montreal in 2 weeks!</a:t>
            </a:r>
            <a:endParaRPr lang="en-US" sz="1700" b="1" noProof="0" dirty="0"/>
          </a:p>
          <a:p>
            <a:pPr lvl="1"/>
            <a:r>
              <a:rPr lang="en-US" sz="1900" noProof="0" dirty="0"/>
              <a:t>Participate in the upcoming STU ballot – this August</a:t>
            </a:r>
          </a:p>
        </p:txBody>
      </p:sp>
      <p:sp>
        <p:nvSpPr>
          <p:cNvPr id="4" name="Slide Number Placeholder 3"/>
          <p:cNvSpPr>
            <a:spLocks noGrp="1"/>
          </p:cNvSpPr>
          <p:nvPr>
            <p:ph type="sldNum" sz="quarter" idx="4"/>
          </p:nvPr>
        </p:nvSpPr>
        <p:spPr/>
        <p:txBody>
          <a:bodyPr/>
          <a:lstStyle/>
          <a:p>
            <a:fld id="{5CC3E5C4-3E2B-40F1-9F2B-C46CEB0C88DF}" type="slidenum">
              <a:rPr lang="en-CA" smtClean="0"/>
              <a:pPr/>
              <a:t>49</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006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The Need</a:t>
            </a:r>
          </a:p>
        </p:txBody>
      </p:sp>
      <p:sp>
        <p:nvSpPr>
          <p:cNvPr id="3" name="Content Placeholder 2"/>
          <p:cNvSpPr>
            <a:spLocks noGrp="1"/>
          </p:cNvSpPr>
          <p:nvPr>
            <p:ph idx="1"/>
          </p:nvPr>
        </p:nvSpPr>
        <p:spPr/>
        <p:txBody>
          <a:bodyPr/>
          <a:lstStyle/>
          <a:p>
            <a:r>
              <a:rPr lang="en-US" noProof="0" dirty="0"/>
              <a:t>Has been a need to share healthcare information electronically for a long time</a:t>
            </a:r>
          </a:p>
          <a:p>
            <a:pPr lvl="1"/>
            <a:r>
              <a:rPr lang="en-US" noProof="0" dirty="0"/>
              <a:t>HL7 v2 is nearly 30 years old</a:t>
            </a:r>
          </a:p>
          <a:p>
            <a:r>
              <a:rPr lang="en-US" noProof="0" dirty="0"/>
              <a:t>Increasing pressure to broaden scope of sharing</a:t>
            </a:r>
          </a:p>
          <a:p>
            <a:pPr lvl="1"/>
            <a:r>
              <a:rPr lang="en-US" noProof="0" dirty="0"/>
              <a:t>Across organizations, disciplines, even borders</a:t>
            </a:r>
          </a:p>
          <a:p>
            <a:pPr lvl="1"/>
            <a:r>
              <a:rPr lang="en-US" noProof="0" dirty="0"/>
              <a:t>Mobile &amp; cloud-based applications</a:t>
            </a:r>
          </a:p>
          <a:p>
            <a:pPr lvl="1"/>
            <a:r>
              <a:rPr lang="en-US" noProof="0" dirty="0"/>
              <a:t>Faster – integration in days or weeks, not months or years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11972889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Final message</a:t>
            </a:r>
          </a:p>
        </p:txBody>
      </p:sp>
      <p:sp>
        <p:nvSpPr>
          <p:cNvPr id="5" name="Content Placeholder 4"/>
          <p:cNvSpPr>
            <a:spLocks noGrp="1"/>
          </p:cNvSpPr>
          <p:nvPr>
            <p:ph idx="1"/>
          </p:nvPr>
        </p:nvSpPr>
        <p:spPr/>
        <p:txBody>
          <a:bodyPr/>
          <a:lstStyle/>
          <a:p>
            <a:r>
              <a:rPr lang="en-US" noProof="0" dirty="0"/>
              <a:t>FHIR</a:t>
            </a:r>
          </a:p>
          <a:p>
            <a:pPr lvl="1"/>
            <a:r>
              <a:rPr lang="en-US" noProof="0" dirty="0"/>
              <a:t>is easier and cheaper</a:t>
            </a:r>
          </a:p>
          <a:p>
            <a:pPr lvl="1"/>
            <a:r>
              <a:rPr lang="en-US" noProof="0" dirty="0"/>
              <a:t>is being implemented now</a:t>
            </a:r>
          </a:p>
          <a:p>
            <a:pPr lvl="1"/>
            <a:r>
              <a:rPr lang="en-US" noProof="0" dirty="0"/>
              <a:t>is likely to significantly impact Health IT</a:t>
            </a:r>
          </a:p>
          <a:p>
            <a:pPr marL="0" indent="0">
              <a:buNone/>
            </a:pPr>
            <a:endParaRPr lang="en-US" noProof="0" dirty="0"/>
          </a:p>
          <a:p>
            <a:r>
              <a:rPr lang="en-US" noProof="0" dirty="0"/>
              <a:t>Decide how you want it to impact </a:t>
            </a:r>
            <a:r>
              <a:rPr lang="en-US" b="1" noProof="0" dirty="0"/>
              <a:t>your </a:t>
            </a:r>
            <a:r>
              <a:rPr lang="en-US" noProof="0" dirty="0"/>
              <a:t>organization</a:t>
            </a:r>
          </a:p>
        </p:txBody>
      </p:sp>
      <p:sp>
        <p:nvSpPr>
          <p:cNvPr id="2" name="Slide Number Placeholder 1"/>
          <p:cNvSpPr>
            <a:spLocks noGrp="1"/>
          </p:cNvSpPr>
          <p:nvPr>
            <p:ph type="sldNum" sz="quarter" idx="4"/>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27865374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Questions?</a:t>
            </a:r>
          </a:p>
        </p:txBody>
      </p:sp>
      <p:sp>
        <p:nvSpPr>
          <p:cNvPr id="3" name="Content Placeholder 2"/>
          <p:cNvSpPr>
            <a:spLocks noGrp="1"/>
          </p:cNvSpPr>
          <p:nvPr>
            <p:ph idx="1"/>
          </p:nvPr>
        </p:nvSpPr>
        <p:spPr/>
        <p:txBody>
          <a:bodyPr/>
          <a:lstStyle/>
          <a:p>
            <a:pPr>
              <a:buNone/>
            </a:pPr>
            <a:r>
              <a:rPr lang="en-US" sz="2800" noProof="0" dirty="0">
                <a:hlinkClick r:id="rId2"/>
              </a:rPr>
              <a:t>http://hl7.org/fhir</a:t>
            </a:r>
            <a:r>
              <a:rPr lang="en-US" sz="2800" noProof="0" dirty="0"/>
              <a:t>	    	   </a:t>
            </a:r>
            <a:r>
              <a:rPr lang="en-US" sz="2800" noProof="0" dirty="0">
                <a:hlinkClick r:id="rId3"/>
              </a:rPr>
              <a:t>lmckenzie@gevityinc.com</a:t>
            </a:r>
            <a:r>
              <a:rPr lang="en-US" sz="2800" noProof="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51</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6"/>
          <a:srcRect l="9005" t="56251" r="25402" b="30208"/>
          <a:stretch/>
        </p:blipFill>
        <p:spPr>
          <a:xfrm>
            <a:off x="304800" y="5504612"/>
            <a:ext cx="8534400" cy="990600"/>
          </a:xfrm>
          <a:prstGeom prst="rect">
            <a:avLst/>
          </a:prstGeom>
        </p:spPr>
      </p:pic>
    </p:spTree>
    <p:extLst>
      <p:ext uri="{BB962C8B-B14F-4D97-AF65-F5344CB8AC3E}">
        <p14:creationId xmlns:p14="http://schemas.microsoft.com/office/powerpoint/2010/main" val="4124027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we have – v2</a:t>
            </a:r>
          </a:p>
        </p:txBody>
      </p:sp>
      <p:sp>
        <p:nvSpPr>
          <p:cNvPr id="3" name="Content Placeholder 2"/>
          <p:cNvSpPr>
            <a:spLocks noGrp="1"/>
          </p:cNvSpPr>
          <p:nvPr>
            <p:ph idx="1"/>
          </p:nvPr>
        </p:nvSpPr>
        <p:spPr/>
        <p:txBody>
          <a:bodyPr/>
          <a:lstStyle/>
          <a:p>
            <a:r>
              <a:rPr lang="en-US" noProof="0" dirty="0"/>
              <a:t>Works relatively well within institutions</a:t>
            </a:r>
          </a:p>
          <a:p>
            <a:r>
              <a:rPr lang="en-US" noProof="0" dirty="0"/>
              <a:t>But</a:t>
            </a:r>
          </a:p>
          <a:p>
            <a:pPr lvl="1"/>
            <a:r>
              <a:rPr lang="en-US" noProof="0" dirty="0"/>
              <a:t>Legacy, custom syntax (learning curve, tools)</a:t>
            </a:r>
          </a:p>
          <a:p>
            <a:pPr lvl="1"/>
            <a:r>
              <a:rPr lang="en-US" noProof="0" dirty="0"/>
              <a:t>Messaging design limits architectures</a:t>
            </a:r>
          </a:p>
          <a:p>
            <a:pPr lvl="1"/>
            <a:r>
              <a:rPr lang="en-US" noProof="0" dirty="0"/>
              <a:t>Doesn’t scale well across organization boundaries</a:t>
            </a:r>
          </a:p>
          <a:p>
            <a:pPr lvl="1"/>
            <a:r>
              <a:rPr lang="en-US" noProof="0" dirty="0"/>
              <a:t>Security/privacy infrastructure is minimal</a:t>
            </a:r>
          </a:p>
          <a:p>
            <a:pPr lvl="1"/>
            <a:r>
              <a:rPr lang="en-US" noProof="0" dirty="0"/>
              <a:t>A potpourri of segments and fields with no means to distinguish the common from edge case</a:t>
            </a:r>
          </a:p>
        </p:txBody>
      </p:sp>
      <p:sp>
        <p:nvSpPr>
          <p:cNvPr id="4" name="Slide Number Placeholder 3"/>
          <p:cNvSpPr>
            <a:spLocks noGrp="1"/>
          </p:cNvSpPr>
          <p:nvPr>
            <p:ph type="sldNum" sz="quarter" idx="4"/>
          </p:nvPr>
        </p:nvSpPr>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val="2213944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we have – v3</a:t>
            </a:r>
          </a:p>
        </p:txBody>
      </p:sp>
      <p:sp>
        <p:nvSpPr>
          <p:cNvPr id="3" name="Content Placeholder 2"/>
          <p:cNvSpPr>
            <a:spLocks noGrp="1"/>
          </p:cNvSpPr>
          <p:nvPr>
            <p:ph idx="1"/>
          </p:nvPr>
        </p:nvSpPr>
        <p:spPr/>
        <p:txBody>
          <a:bodyPr/>
          <a:lstStyle/>
          <a:p>
            <a:r>
              <a:rPr lang="en-US" noProof="0" dirty="0"/>
              <a:t>Newer technology and semi-robust reference model, but</a:t>
            </a:r>
          </a:p>
          <a:p>
            <a:pPr lvl="1"/>
            <a:r>
              <a:rPr lang="en-US" noProof="0" dirty="0"/>
              <a:t>Steep learning curve</a:t>
            </a:r>
          </a:p>
          <a:p>
            <a:pPr lvl="2"/>
            <a:r>
              <a:rPr lang="en-US" noProof="0" dirty="0"/>
              <a:t>Primary implementations by those with $$$$s</a:t>
            </a:r>
          </a:p>
          <a:p>
            <a:pPr lvl="1"/>
            <a:r>
              <a:rPr lang="en-US" noProof="0" dirty="0"/>
              <a:t>No inter-version wire compatibility</a:t>
            </a:r>
          </a:p>
          <a:p>
            <a:pPr lvl="1"/>
            <a:r>
              <a:rPr lang="en-US" noProof="0" dirty="0"/>
              <a:t>International specifications are too abstract, regional implementations don’t interoperate</a:t>
            </a:r>
          </a:p>
        </p:txBody>
      </p:sp>
      <p:sp>
        <p:nvSpPr>
          <p:cNvPr id="4" name="Slide Number Placeholder 3"/>
          <p:cNvSpPr>
            <a:spLocks noGrp="1"/>
          </p:cNvSpPr>
          <p:nvPr>
            <p:ph type="sldNum" sz="quarter" idx="4"/>
          </p:nvPr>
        </p:nvSpPr>
        <p:spPr/>
        <p:txBody>
          <a:bodyPr/>
          <a:lstStyle/>
          <a:p>
            <a:fld id="{5CC3E5C4-3E2B-40F1-9F2B-C46CEB0C88DF}" type="slidenum">
              <a:rPr lang="en-CA" smtClean="0"/>
              <a:pPr/>
              <a:t>7</a:t>
            </a:fld>
            <a:endParaRPr lang="en-CA" dirty="0"/>
          </a:p>
        </p:txBody>
      </p:sp>
    </p:spTree>
    <p:extLst>
      <p:ext uri="{BB962C8B-B14F-4D97-AF65-F5344CB8AC3E}">
        <p14:creationId xmlns:p14="http://schemas.microsoft.com/office/powerpoint/2010/main" val="1507507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we have - CDA</a:t>
            </a:r>
          </a:p>
        </p:txBody>
      </p:sp>
      <p:sp>
        <p:nvSpPr>
          <p:cNvPr id="3" name="Content Placeholder 2"/>
          <p:cNvSpPr>
            <a:spLocks noGrp="1"/>
          </p:cNvSpPr>
          <p:nvPr>
            <p:ph idx="1"/>
          </p:nvPr>
        </p:nvSpPr>
        <p:spPr/>
        <p:txBody>
          <a:bodyPr/>
          <a:lstStyle/>
          <a:p>
            <a:r>
              <a:rPr lang="en-US" noProof="0" dirty="0"/>
              <a:t>Broad implementation, human-to-human interoperability, but:</a:t>
            </a:r>
          </a:p>
          <a:p>
            <a:pPr lvl="1"/>
            <a:r>
              <a:rPr lang="en-US" noProof="0" dirty="0"/>
              <a:t>Still a very steep learning curve</a:t>
            </a:r>
          </a:p>
          <a:p>
            <a:pPr lvl="1"/>
            <a:r>
              <a:rPr lang="en-US" noProof="0" dirty="0"/>
              <a:t>Interoperability beyond a human-to-human level is still a challenge, even with templates</a:t>
            </a:r>
          </a:p>
          <a:p>
            <a:pPr lvl="1"/>
            <a:r>
              <a:rPr lang="en-US" noProof="0" dirty="0"/>
              <a:t>Document architecture doesn’t fit all problems</a:t>
            </a:r>
          </a:p>
          <a:p>
            <a:pPr lvl="1"/>
            <a:r>
              <a:rPr lang="en-US" noProof="0" dirty="0"/>
              <a:t>Still a diversity of implementations</a:t>
            </a:r>
          </a:p>
          <a:p>
            <a:pPr lvl="1"/>
            <a:r>
              <a:rPr lang="en-US" noProof="0" dirty="0"/>
              <a:t>Extensibility is difficult</a:t>
            </a:r>
          </a:p>
        </p:txBody>
      </p:sp>
      <p:sp>
        <p:nvSpPr>
          <p:cNvPr id="4" name="Slide Number Placeholder 3"/>
          <p:cNvSpPr>
            <a:spLocks noGrp="1"/>
          </p:cNvSpPr>
          <p:nvPr>
            <p:ph type="sldNum" sz="quarter" idx="4"/>
          </p:nvPr>
        </p:nvSpPr>
        <p:spPr/>
        <p:txBody>
          <a:bodyPr/>
          <a:lstStyle/>
          <a:p>
            <a:fld id="{5CC3E5C4-3E2B-40F1-9F2B-C46CEB0C88DF}" type="slidenum">
              <a:rPr lang="en-CA" smtClean="0"/>
              <a:pPr/>
              <a:t>8</a:t>
            </a:fld>
            <a:endParaRPr lang="en-CA" dirty="0"/>
          </a:p>
        </p:txBody>
      </p:sp>
    </p:spTree>
    <p:extLst>
      <p:ext uri="{BB962C8B-B14F-4D97-AF65-F5344CB8AC3E}">
        <p14:creationId xmlns:p14="http://schemas.microsoft.com/office/powerpoint/2010/main" val="1051165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noProof="0" dirty="0"/>
              <a:t>So I should drop everything and use FHIR?</a:t>
            </a:r>
          </a:p>
        </p:txBody>
      </p:sp>
      <p:sp>
        <p:nvSpPr>
          <p:cNvPr id="3" name="Content Placeholder 2"/>
          <p:cNvSpPr>
            <a:spLocks noGrp="1"/>
          </p:cNvSpPr>
          <p:nvPr>
            <p:ph idx="1"/>
          </p:nvPr>
        </p:nvSpPr>
        <p:spPr/>
        <p:txBody>
          <a:bodyPr/>
          <a:lstStyle/>
          <a:p>
            <a:r>
              <a:rPr lang="en-US" noProof="0" dirty="0"/>
              <a:t>Tossing functioning systems the instant a promising newcomer appears is </a:t>
            </a:r>
            <a:r>
              <a:rPr lang="en-US" b="1" noProof="0" dirty="0"/>
              <a:t>not</a:t>
            </a:r>
            <a:r>
              <a:rPr lang="en-US" noProof="0" dirty="0"/>
              <a:t> generally a wise strategy</a:t>
            </a:r>
          </a:p>
          <a:p>
            <a:endParaRPr lang="en-US" noProof="0" dirty="0"/>
          </a:p>
          <a:p>
            <a:r>
              <a:rPr lang="en-US" noProof="0" dirty="0"/>
              <a:t>There’s room for something better</a:t>
            </a:r>
          </a:p>
          <a:p>
            <a:pPr lvl="1"/>
            <a:r>
              <a:rPr lang="en-US" noProof="0" dirty="0"/>
              <a:t>FHIR tries to fill that gap</a:t>
            </a:r>
          </a:p>
          <a:p>
            <a:pPr lvl="1"/>
            <a:r>
              <a:rPr lang="en-US" noProof="0" dirty="0"/>
              <a:t>Market will decide whether FHIR survives, coexists or replaces other products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dirty="0"/>
          </a:p>
        </p:txBody>
      </p:sp>
    </p:spTree>
    <p:extLst>
      <p:ext uri="{BB962C8B-B14F-4D97-AF65-F5344CB8AC3E}">
        <p14:creationId xmlns:p14="http://schemas.microsoft.com/office/powerpoint/2010/main" val="1187364793"/>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13329</TotalTime>
  <Words>2632</Words>
  <Application>Microsoft Office PowerPoint</Application>
  <PresentationFormat>On-screen Show (4:3)</PresentationFormat>
  <Paragraphs>494</Paragraphs>
  <Slides>51</Slides>
  <Notes>23</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Symbol</vt:lpstr>
      <vt:lpstr>Times New Roman</vt:lpstr>
      <vt:lpstr>Verdana</vt:lpstr>
      <vt:lpstr>Wingdings</vt:lpstr>
      <vt:lpstr>Refined</vt:lpstr>
      <vt:lpstr>FHIR for Executives (abbreviated for FHIR North)</vt:lpstr>
      <vt:lpstr>This presentation</vt:lpstr>
      <vt:lpstr>WHY FHIR?</vt:lpstr>
      <vt:lpstr>http://xkcd.com/927</vt:lpstr>
      <vt:lpstr>The Need</vt:lpstr>
      <vt:lpstr>What we have – v2</vt:lpstr>
      <vt:lpstr>What we have – v3</vt:lpstr>
      <vt:lpstr>What we have - CDA</vt:lpstr>
      <vt:lpstr>So I should drop everything and use FHIR?</vt:lpstr>
      <vt:lpstr>Complexity Model</vt:lpstr>
      <vt:lpstr>What is FHIR?</vt:lpstr>
      <vt:lpstr>The acronym</vt:lpstr>
      <vt:lpstr>FHIR – Key differences</vt:lpstr>
      <vt:lpstr>Support “Common” Scenarios</vt:lpstr>
      <vt:lpstr>Example – ISO AD type</vt:lpstr>
      <vt:lpstr>Example – FHIR Address</vt:lpstr>
      <vt:lpstr>Won’t extensions break interoperability?</vt:lpstr>
      <vt:lpstr>Human Readable</vt:lpstr>
      <vt:lpstr>FHIR &amp; Cost of Integration</vt:lpstr>
      <vt:lpstr>Future impact of FHIR</vt:lpstr>
      <vt:lpstr>FHIR Resources</vt:lpstr>
      <vt:lpstr>FHIR solutions</vt:lpstr>
      <vt:lpstr>Resources</vt:lpstr>
      <vt:lpstr>What’s a Resource?</vt:lpstr>
      <vt:lpstr>PowerPoint Presentation</vt:lpstr>
      <vt:lpstr>What’s in a resource definition?</vt:lpstr>
      <vt:lpstr>(FHIR home)</vt:lpstr>
      <vt:lpstr>FHIR Timeline (planned)</vt:lpstr>
      <vt:lpstr>What does STU mean?</vt:lpstr>
      <vt:lpstr>Maturity levels</vt:lpstr>
      <vt:lpstr>Normative FHIR</vt:lpstr>
      <vt:lpstr>Using FHIR</vt:lpstr>
      <vt:lpstr>Where can FHIR be used?</vt:lpstr>
      <vt:lpstr>Implementation during STU</vt:lpstr>
      <vt:lpstr>Who’s working with FHIR?</vt:lpstr>
      <vt:lpstr>Who’s using FHIR?</vt:lpstr>
      <vt:lpstr>Who’s using FHIR?</vt:lpstr>
      <vt:lpstr>FHIR &amp; CDA</vt:lpstr>
      <vt:lpstr>Case study 1</vt:lpstr>
      <vt:lpstr>Case Study 2</vt:lpstr>
      <vt:lpstr>Case Study 3</vt:lpstr>
      <vt:lpstr>Case Study 4</vt:lpstr>
      <vt:lpstr>Case Study 5</vt:lpstr>
      <vt:lpstr>Case study 6</vt:lpstr>
      <vt:lpstr>Case Study 7</vt:lpstr>
      <vt:lpstr>Case Study 8</vt:lpstr>
      <vt:lpstr>Case study takeaways</vt:lpstr>
      <vt:lpstr>Risks with FHIR</vt:lpstr>
      <vt:lpstr>Next Steps</vt:lpstr>
      <vt:lpstr>Final message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cp:lastModifiedBy>
  <cp:revision>345</cp:revision>
  <dcterms:created xsi:type="dcterms:W3CDTF">2012-12-03T20:41:34Z</dcterms:created>
  <dcterms:modified xsi:type="dcterms:W3CDTF">2016-04-28T03:36:33Z</dcterms:modified>
</cp:coreProperties>
</file>