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handoutMasterIdLst>
    <p:handoutMasterId r:id="rId58"/>
  </p:handoutMasterIdLst>
  <p:sldIdLst>
    <p:sldId id="256" r:id="rId2"/>
    <p:sldId id="390" r:id="rId3"/>
    <p:sldId id="392" r:id="rId4"/>
    <p:sldId id="260" r:id="rId5"/>
    <p:sldId id="422" r:id="rId6"/>
    <p:sldId id="423" r:id="rId7"/>
    <p:sldId id="389" r:id="rId8"/>
    <p:sldId id="261" r:id="rId9"/>
    <p:sldId id="262" r:id="rId10"/>
    <p:sldId id="263" r:id="rId11"/>
    <p:sldId id="264" r:id="rId12"/>
    <p:sldId id="265" r:id="rId13"/>
    <p:sldId id="266" r:id="rId14"/>
    <p:sldId id="267" r:id="rId15"/>
    <p:sldId id="268" r:id="rId16"/>
    <p:sldId id="328" r:id="rId17"/>
    <p:sldId id="329" r:id="rId18"/>
    <p:sldId id="330" r:id="rId19"/>
    <p:sldId id="331" r:id="rId20"/>
    <p:sldId id="269" r:id="rId21"/>
    <p:sldId id="270" r:id="rId22"/>
    <p:sldId id="271" r:id="rId23"/>
    <p:sldId id="272" r:id="rId24"/>
    <p:sldId id="273" r:id="rId25"/>
    <p:sldId id="274" r:id="rId26"/>
    <p:sldId id="393" r:id="rId27"/>
    <p:sldId id="394" r:id="rId28"/>
    <p:sldId id="277" r:id="rId29"/>
    <p:sldId id="278" r:id="rId30"/>
    <p:sldId id="332" r:id="rId31"/>
    <p:sldId id="333" r:id="rId32"/>
    <p:sldId id="279" r:id="rId33"/>
    <p:sldId id="388" r:id="rId34"/>
    <p:sldId id="280" r:id="rId35"/>
    <p:sldId id="334" r:id="rId36"/>
    <p:sldId id="335" r:id="rId37"/>
    <p:sldId id="282" r:id="rId38"/>
    <p:sldId id="283" r:id="rId39"/>
    <p:sldId id="284" r:id="rId40"/>
    <p:sldId id="336" r:id="rId41"/>
    <p:sldId id="285" r:id="rId42"/>
    <p:sldId id="400" r:id="rId43"/>
    <p:sldId id="387" r:id="rId44"/>
    <p:sldId id="419" r:id="rId45"/>
    <p:sldId id="339" r:id="rId46"/>
    <p:sldId id="340" r:id="rId47"/>
    <p:sldId id="341" r:id="rId48"/>
    <p:sldId id="342" r:id="rId49"/>
    <p:sldId id="288" r:id="rId50"/>
    <p:sldId id="289" r:id="rId51"/>
    <p:sldId id="290" r:id="rId52"/>
    <p:sldId id="421" r:id="rId53"/>
    <p:sldId id="420" r:id="rId54"/>
    <p:sldId id="344" r:id="rId55"/>
    <p:sldId id="39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50" autoAdjust="0"/>
  </p:normalViewPr>
  <p:slideViewPr>
    <p:cSldViewPr>
      <p:cViewPr varScale="1">
        <p:scale>
          <a:sx n="62" d="100"/>
          <a:sy n="62" d="100"/>
        </p:scale>
        <p:origin x="90" y="90"/>
      </p:cViewPr>
      <p:guideLst>
        <p:guide orient="horz" pos="2160"/>
        <p:guide pos="2880"/>
      </p:guideLst>
    </p:cSldViewPr>
  </p:slideViewPr>
  <p:outlineViewPr>
    <p:cViewPr>
      <p:scale>
        <a:sx n="33" d="100"/>
        <a:sy n="33" d="100"/>
      </p:scale>
      <p:origin x="0" y="-33960"/>
    </p:cViewPr>
  </p:outlineViewPr>
  <p:notesTextViewPr>
    <p:cViewPr>
      <p:scale>
        <a:sx n="1" d="1"/>
        <a:sy n="1" d="1"/>
      </p:scale>
      <p:origin x="0" y="0"/>
    </p:cViewPr>
  </p:notesTextViewPr>
  <p:sorterViewPr>
    <p:cViewPr varScale="1">
      <p:scale>
        <a:sx n="1" d="1"/>
        <a:sy n="1" d="1"/>
      </p:scale>
      <p:origin x="0" y="-7314"/>
    </p:cViewPr>
  </p:sorterViewPr>
  <p:notesViewPr>
    <p:cSldViewPr>
      <p:cViewPr varScale="1">
        <p:scale>
          <a:sx n="91" d="100"/>
          <a:sy n="91" d="100"/>
        </p:scale>
        <p:origin x="37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05/04/2016</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dirty="0"/>
          </a:p>
        </p:txBody>
      </p:sp>
    </p:spTree>
    <p:extLst>
      <p:ext uri="{BB962C8B-B14F-4D97-AF65-F5344CB8AC3E}">
        <p14:creationId xmlns:p14="http://schemas.microsoft.com/office/powerpoint/2010/main" val="1847090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05/04/2016</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679754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 is driven by people who write code</a:t>
            </a:r>
          </a:p>
          <a:p>
            <a:r>
              <a:rPr lang="en-US" dirty="0"/>
              <a:t>Numerous</a:t>
            </a:r>
            <a:r>
              <a:rPr lang="en-US" baseline="0" dirty="0"/>
              <a:t> pieces have been changed because of experience with what worked when trying to implement</a:t>
            </a:r>
          </a:p>
          <a:p>
            <a:r>
              <a:rPr lang="en-US" baseline="0" dirty="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24</a:t>
            </a:fld>
            <a:endParaRPr lang="en-CA" dirty="0"/>
          </a:p>
        </p:txBody>
      </p:sp>
    </p:spTree>
    <p:extLst>
      <p:ext uri="{BB962C8B-B14F-4D97-AF65-F5344CB8AC3E}">
        <p14:creationId xmlns:p14="http://schemas.microsoft.com/office/powerpoint/2010/main" val="2659740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by constraint failed – years to develop, what</a:t>
            </a:r>
            <a:r>
              <a:rPr lang="en-US" baseline="0" dirty="0"/>
              <a:t> was produced required yet more design to be implementable and after that might not be interoperable</a:t>
            </a:r>
          </a:p>
          <a:p>
            <a:endParaRPr lang="en-US" baseline="0" dirty="0"/>
          </a:p>
          <a:p>
            <a:r>
              <a:rPr lang="en-US" baseline="0" dirty="0"/>
              <a:t>How to determine the 80%?  Look to existing specs – v2, v3, CDA templates, OpenEHR, jurisdictional projects, what implementations we’ve seen</a:t>
            </a:r>
          </a:p>
          <a:p>
            <a:r>
              <a:rPr lang="en-US" baseline="0" dirty="0"/>
              <a:t>If not sure, err on the side of “not in for now”</a:t>
            </a:r>
            <a:endParaRPr lang="en-US" dirty="0"/>
          </a:p>
          <a:p>
            <a:endParaRPr lang="en-US" dirty="0"/>
          </a:p>
          <a:p>
            <a:r>
              <a:rPr lang="en-US" dirty="0"/>
              <a:t>Note: not 80% of instances, 80% of implementations</a:t>
            </a:r>
          </a:p>
          <a:p>
            <a:endParaRPr lang="en-US" dirty="0"/>
          </a:p>
          <a:p>
            <a:r>
              <a:rPr lang="en-US" dirty="0"/>
              <a:t>Challenges with “raising the</a:t>
            </a:r>
            <a:r>
              <a:rPr lang="en-US" baseline="0" dirty="0"/>
              <a:t> bar”</a:t>
            </a:r>
          </a:p>
          <a:p>
            <a:r>
              <a:rPr lang="en-US" baseline="0" dirty="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p14="http://schemas.microsoft.com/office/powerpoint/2010/main" val="208352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your</a:t>
            </a:r>
            <a:r>
              <a:rPr lang="en-US" baseline="0" dirty="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337351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27</a:t>
            </a:fld>
            <a:endParaRPr lang="en-CA" dirty="0"/>
          </a:p>
        </p:txBody>
      </p:sp>
    </p:spTree>
    <p:extLst>
      <p:ext uri="{BB962C8B-B14F-4D97-AF65-F5344CB8AC3E}">
        <p14:creationId xmlns:p14="http://schemas.microsoft.com/office/powerpoint/2010/main" val="37767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1000s</a:t>
            </a:r>
            <a:r>
              <a:rPr lang="en-US" baseline="0" dirty="0"/>
              <a:t> of extensions, everyone supports different things, don’t know what anyone does</a:t>
            </a:r>
            <a:endParaRPr lang="en-US" dirty="0"/>
          </a:p>
          <a:p>
            <a:endParaRPr lang="en-US" dirty="0"/>
          </a:p>
          <a:p>
            <a:r>
              <a:rPr lang="en-US" dirty="0"/>
              <a:t>Not everyone will support the 80%, but most will</a:t>
            </a:r>
          </a:p>
          <a:p>
            <a:r>
              <a:rPr lang="en-US" dirty="0"/>
              <a:t>“What most systems support” (and thus what you should probably support too) encourages base interoperability</a:t>
            </a:r>
          </a:p>
          <a:p>
            <a:r>
              <a:rPr lang="en-US" dirty="0"/>
              <a:t>Human readable fallback</a:t>
            </a:r>
          </a:p>
          <a:p>
            <a:endParaRPr lang="en-US" dirty="0"/>
          </a:p>
          <a:p>
            <a:endParaRPr lang="en-US" dirty="0"/>
          </a:p>
          <a:p>
            <a:r>
              <a:rPr lang="en-US" dirty="0"/>
              <a:t>Profile – what elements are supported, registries available</a:t>
            </a:r>
          </a:p>
          <a:p>
            <a:r>
              <a:rPr lang="en-US" dirty="0"/>
              <a:t>Conformance – REST</a:t>
            </a:r>
            <a:r>
              <a:rPr lang="en-US" baseline="0" dirty="0"/>
              <a:t> operations, documents, messages, services</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28</a:t>
            </a:fld>
            <a:endParaRPr lang="en-CA" dirty="0"/>
          </a:p>
        </p:txBody>
      </p:sp>
    </p:spTree>
    <p:extLst>
      <p:ext uri="{BB962C8B-B14F-4D97-AF65-F5344CB8AC3E}">
        <p14:creationId xmlns:p14="http://schemas.microsoft.com/office/powerpoint/2010/main" val="86215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try very hard to *not* invent</a:t>
            </a:r>
            <a:r>
              <a:rPr lang="en-US" baseline="0" dirty="0"/>
              <a:t> stuff that exists elsewhere unless it’s really broken or totally unaligned with the FHIR principles.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1602313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Even when you think your target will understand all the encoded data, reality is data often gets shared beyond the originally intended context</a:t>
            </a:r>
          </a:p>
          <a:p>
            <a:endParaRPr lang="en-US" baseline="0" dirty="0"/>
          </a:p>
          <a:p>
            <a:r>
              <a:rPr lang="en-US" dirty="0"/>
              <a:t>Allow</a:t>
            </a:r>
            <a:r>
              <a:rPr lang="en-US" baseline="0" dirty="0"/>
              <a:t> for exceptions for things like automated device readings, etc.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30</a:t>
            </a:fld>
            <a:endParaRPr lang="en-CA" dirty="0"/>
          </a:p>
        </p:txBody>
      </p:sp>
    </p:spTree>
    <p:extLst>
      <p:ext uri="{BB962C8B-B14F-4D97-AF65-F5344CB8AC3E}">
        <p14:creationId xmlns:p14="http://schemas.microsoft.com/office/powerpoint/2010/main" val="1089533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a bigger</a:t>
            </a:r>
            <a:r>
              <a:rPr lang="en-US" baseline="0" dirty="0"/>
              <a:t> deal before HL7 decided to open up all IP</a:t>
            </a:r>
          </a:p>
          <a:p>
            <a:endParaRPr lang="en-US" baseline="0" dirty="0"/>
          </a:p>
          <a:p>
            <a:r>
              <a:rPr lang="en-US" baseline="0" dirty="0"/>
              <a:t>Link to full legal text towards bottom of FHIR home page</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31</a:t>
            </a:fld>
            <a:endParaRPr lang="en-CA" dirty="0"/>
          </a:p>
        </p:txBody>
      </p:sp>
    </p:spTree>
    <p:extLst>
      <p:ext uri="{BB962C8B-B14F-4D97-AF65-F5344CB8AC3E}">
        <p14:creationId xmlns:p14="http://schemas.microsoft.com/office/powerpoint/2010/main" val="3217069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Light or heavy</a:t>
            </a:r>
            <a:r>
              <a:rPr lang="en-US" baseline="0" dirty="0"/>
              <a:t> c</a:t>
            </a:r>
            <a:r>
              <a:rPr lang="en-US" dirty="0"/>
              <a:t>lients</a:t>
            </a:r>
          </a:p>
          <a:p>
            <a:pPr marL="171450" lvl="0" indent="-171450">
              <a:buFont typeface="Arial" panose="020B0604020202020204" pitchFamily="34" charset="0"/>
              <a:buChar char="•"/>
            </a:pPr>
            <a:r>
              <a:rPr lang="en-US" dirty="0"/>
              <a:t>Central server or peer-to-peer</a:t>
            </a:r>
            <a:r>
              <a:rPr lang="en-US" baseline="0" dirty="0"/>
              <a:t> sharing</a:t>
            </a:r>
          </a:p>
          <a:p>
            <a:pPr marL="171450" lvl="0" indent="-171450">
              <a:buFont typeface="Arial" panose="020B0604020202020204" pitchFamily="34" charset="0"/>
              <a:buChar char="•"/>
            </a:pPr>
            <a:r>
              <a:rPr lang="en-US" baseline="0" dirty="0"/>
              <a:t>Push or pull</a:t>
            </a:r>
          </a:p>
          <a:p>
            <a:pPr marL="171450" lvl="0" indent="-171450">
              <a:buFont typeface="Arial" panose="020B0604020202020204" pitchFamily="34" charset="0"/>
              <a:buChar char="•"/>
            </a:pPr>
            <a:r>
              <a:rPr lang="en-US" dirty="0"/>
              <a:t>Query</a:t>
            </a:r>
            <a:r>
              <a:rPr lang="en-US" baseline="0" dirty="0"/>
              <a:t> or publish/subscribe</a:t>
            </a:r>
          </a:p>
          <a:p>
            <a:pPr marL="171450" lvl="0" indent="-171450">
              <a:buFont typeface="Arial" panose="020B0604020202020204" pitchFamily="34" charset="0"/>
              <a:buChar char="•"/>
            </a:pPr>
            <a:r>
              <a:rPr lang="en-US" baseline="0" dirty="0"/>
              <a:t>Loosely coupled or tightly coupled environments</a:t>
            </a:r>
          </a:p>
          <a:p>
            <a:pPr marL="457200" marR="0" lvl="0" indent="-457200" algn="l" defTabSz="914400" rtl="0" eaLnBrk="1" fontAlgn="base" latinLnBrk="0" hangingPunct="1">
              <a:lnSpc>
                <a:spcPct val="100000"/>
              </a:lnSpc>
              <a:spcBef>
                <a:spcPct val="20000"/>
              </a:spcBef>
              <a:spcAft>
                <a:spcPct val="0"/>
              </a:spcAft>
              <a:buClr>
                <a:schemeClr val="accent1"/>
              </a:buClr>
              <a:buSzPct val="65000"/>
              <a:buFont typeface="Arial" panose="020B0604020202020204" pitchFamily="34" charset="0"/>
              <a:buChar char="•"/>
              <a:tabLst/>
              <a:defRPr/>
            </a:pPr>
            <a:r>
              <a:rPr lang="en-US" sz="2600" baseline="0" dirty="0">
                <a:solidFill>
                  <a:schemeClr val="tx1"/>
                </a:solidFill>
                <a:effectLst/>
                <a:latin typeface="+mn-lt"/>
              </a:rPr>
              <a:t>With history tracking or without</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329025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extLst>
      <p:ext uri="{BB962C8B-B14F-4D97-AF65-F5344CB8AC3E}">
        <p14:creationId xmlns:p14="http://schemas.microsoft.com/office/powerpoint/2010/main" val="60750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integration do you need? Nx2 – twice what you have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36</a:t>
            </a:fld>
            <a:endParaRPr lang="en-CA" dirty="0"/>
          </a:p>
        </p:txBody>
      </p:sp>
    </p:spTree>
    <p:extLst>
      <p:ext uri="{BB962C8B-B14F-4D97-AF65-F5344CB8AC3E}">
        <p14:creationId xmlns:p14="http://schemas.microsoft.com/office/powerpoint/2010/main" val="600045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3279809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a:t>Resources are building blocks, but useful in their own right</a:t>
            </a:r>
          </a:p>
          <a:p>
            <a:pPr marL="171428" indent="-171428">
              <a:buFontTx/>
              <a:buChar char="-"/>
            </a:pPr>
            <a:r>
              <a:rPr lang="nl-NL" dirty="0"/>
              <a:t>Extensions supplement what resource doesn’t cover</a:t>
            </a:r>
          </a:p>
          <a:p>
            <a:pPr marL="171428" indent="-171428">
              <a:buFontTx/>
              <a:buChar char="-"/>
            </a:pPr>
            <a:r>
              <a:rPr lang="nl-NL" dirty="0"/>
              <a:t>Solutions can be simple or complex</a:t>
            </a:r>
          </a:p>
        </p:txBody>
      </p:sp>
      <p:sp>
        <p:nvSpPr>
          <p:cNvPr id="4" name="Date Placeholder 3"/>
          <p:cNvSpPr>
            <a:spLocks noGrp="1"/>
          </p:cNvSpPr>
          <p:nvPr>
            <p:ph type="dt" idx="10"/>
          </p:nvPr>
        </p:nvSpPr>
        <p:spPr/>
        <p:txBody>
          <a:bodyPr/>
          <a:lstStyle/>
          <a:p>
            <a:r>
              <a:rPr lang="nl-NL">
                <a:solidFill>
                  <a:prstClr val="black"/>
                </a:solidFill>
              </a:rPr>
              <a:t>25-6-2010</a:t>
            </a: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38</a:t>
            </a:fld>
            <a:endParaRPr lang="nl-NL">
              <a:solidFill>
                <a:prstClr val="black"/>
              </a:solidFill>
            </a:endParaRPr>
          </a:p>
        </p:txBody>
      </p:sp>
    </p:spTree>
    <p:extLst>
      <p:ext uri="{BB962C8B-B14F-4D97-AF65-F5344CB8AC3E}">
        <p14:creationId xmlns:p14="http://schemas.microsoft.com/office/powerpoint/2010/main" val="471287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86657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44</a:t>
            </a:fld>
            <a:endParaRPr lang="en-CA" dirty="0"/>
          </a:p>
        </p:txBody>
      </p:sp>
    </p:spTree>
    <p:extLst>
      <p:ext uri="{BB962C8B-B14F-4D97-AF65-F5344CB8AC3E}">
        <p14:creationId xmlns:p14="http://schemas.microsoft.com/office/powerpoint/2010/main" val="784494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50</a:t>
            </a:fld>
            <a:endParaRPr lang="en-CA" dirty="0"/>
          </a:p>
        </p:txBody>
      </p:sp>
    </p:spTree>
    <p:extLst>
      <p:ext uri="{BB962C8B-B14F-4D97-AF65-F5344CB8AC3E}">
        <p14:creationId xmlns:p14="http://schemas.microsoft.com/office/powerpoint/2010/main" val="1676073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a:t>
            </a:r>
            <a:r>
              <a:rPr lang="en-US" baseline="0" dirty="0"/>
              <a:t> as HTML</a:t>
            </a:r>
          </a:p>
          <a:p>
            <a:r>
              <a:rPr lang="en-US" baseline="0" dirty="0"/>
              <a:t>Published using validation process  that performs consistency checks – like a software build</a:t>
            </a:r>
          </a:p>
          <a:p>
            <a:r>
              <a:rPr lang="en-US" baseline="0" dirty="0"/>
              <a:t>Really shouldn’t require much guidance to read, but a few things to call out</a:t>
            </a:r>
          </a:p>
          <a:p>
            <a:r>
              <a:rPr lang="en-US" baseline="0" dirty="0"/>
              <a:t>Objective of spec is developer can skim and decide in &lt; day</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51</a:t>
            </a:fld>
            <a:endParaRPr lang="en-CA" dirty="0"/>
          </a:p>
        </p:txBody>
      </p:sp>
    </p:spTree>
    <p:extLst>
      <p:ext uri="{BB962C8B-B14F-4D97-AF65-F5344CB8AC3E}">
        <p14:creationId xmlns:p14="http://schemas.microsoft.com/office/powerpoint/2010/main" val="2490994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52</a:t>
            </a:fld>
            <a:endParaRPr lang="en-CA" dirty="0"/>
          </a:p>
        </p:txBody>
      </p:sp>
    </p:spTree>
    <p:extLst>
      <p:ext uri="{BB962C8B-B14F-4D97-AF65-F5344CB8AC3E}">
        <p14:creationId xmlns:p14="http://schemas.microsoft.com/office/powerpoint/2010/main" val="2268621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53</a:t>
            </a:fld>
            <a:endParaRPr lang="en-CA" dirty="0"/>
          </a:p>
        </p:txBody>
      </p:sp>
    </p:spTree>
    <p:extLst>
      <p:ext uri="{BB962C8B-B14F-4D97-AF65-F5344CB8AC3E}">
        <p14:creationId xmlns:p14="http://schemas.microsoft.com/office/powerpoint/2010/main" val="1615537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54</a:t>
            </a:fld>
            <a:endParaRPr lang="en-CA" dirty="0"/>
          </a:p>
        </p:txBody>
      </p:sp>
    </p:spTree>
    <p:extLst>
      <p:ext uri="{BB962C8B-B14F-4D97-AF65-F5344CB8AC3E}">
        <p14:creationId xmlns:p14="http://schemas.microsoft.com/office/powerpoint/2010/main" val="3112719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a:t>
            </a:fld>
            <a:endParaRPr lang="en-CA" dirty="0"/>
          </a:p>
        </p:txBody>
      </p:sp>
    </p:spTree>
    <p:extLst>
      <p:ext uri="{BB962C8B-B14F-4D97-AF65-F5344CB8AC3E}">
        <p14:creationId xmlns:p14="http://schemas.microsoft.com/office/powerpoint/2010/main" val="3102159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solidFill>
                  <a:prstClr val="black"/>
                </a:solidFill>
              </a:rPr>
              <a:pPr/>
              <a:t>7</a:t>
            </a:fld>
            <a:endParaRPr lang="en-US" dirty="0">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Toggle</a:t>
            </a:r>
          </a:p>
        </p:txBody>
      </p:sp>
    </p:spTree>
    <p:extLst>
      <p:ext uri="{BB962C8B-B14F-4D97-AF65-F5344CB8AC3E}">
        <p14:creationId xmlns:p14="http://schemas.microsoft.com/office/powerpoint/2010/main" val="3383128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2406371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65620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There are flaws in what exists</a:t>
            </a:r>
          </a:p>
          <a:p>
            <a:pPr lvl="0"/>
            <a:r>
              <a:rPr lang="en-US" dirty="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15</a:t>
            </a:fld>
            <a:endParaRPr lang="en-CA" dirty="0"/>
          </a:p>
        </p:txBody>
      </p:sp>
    </p:spTree>
    <p:extLst>
      <p:ext uri="{BB962C8B-B14F-4D97-AF65-F5344CB8AC3E}">
        <p14:creationId xmlns:p14="http://schemas.microsoft.com/office/powerpoint/2010/main" val="238551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MS PGothic" pitchFamily="34" charset="-128"/>
            </a:endParaRPr>
          </a:p>
        </p:txBody>
      </p:sp>
      <p:sp>
        <p:nvSpPr>
          <p:cNvPr id="532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74E42ED-D1B6-4B27-893F-B8F0E1D2D78E}" type="slidenum">
              <a:rPr lang="en-US" altLang="en-US" smtClean="0">
                <a:latin typeface="Calibri" pitchFamily="34" charset="0"/>
              </a:rPr>
              <a:pPr eaLnBrk="1" hangingPunct="1"/>
              <a:t>18</a:t>
            </a:fld>
            <a:endParaRPr lang="en-US" altLang="en-US" dirty="0">
              <a:latin typeface="Calibri" pitchFamily="34" charset="0"/>
            </a:endParaRPr>
          </a:p>
        </p:txBody>
      </p:sp>
    </p:spTree>
    <p:extLst>
      <p:ext uri="{BB962C8B-B14F-4D97-AF65-F5344CB8AC3E}">
        <p14:creationId xmlns:p14="http://schemas.microsoft.com/office/powerpoint/2010/main" val="827276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309389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12462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60357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2327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2218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2016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 id="2147483670" r:id="rId8"/>
    <p:sldLayoutId id="2147483676" r:id="rId9"/>
    <p:sldLayoutId id="2147483678" r:id="rId10"/>
    <p:sldLayoutId id="2147483684" r:id="rId11"/>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6-04%20Webinars/FHIR%20for%20Executives1.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37signals/highrise-api"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Executives</a:t>
            </a:r>
            <a:br>
              <a:rPr lang="en-US" noProof="0" dirty="0"/>
            </a:br>
            <a:r>
              <a:rPr lang="en-US" noProof="0" dirty="0"/>
              <a:t>1 of 2</a:t>
            </a:r>
          </a:p>
        </p:txBody>
      </p:sp>
      <p:sp>
        <p:nvSpPr>
          <p:cNvPr id="3" name="Subtitle 2"/>
          <p:cNvSpPr>
            <a:spLocks noGrp="1"/>
          </p:cNvSpPr>
          <p:nvPr>
            <p:ph type="subTitle" idx="1"/>
          </p:nvPr>
        </p:nvSpPr>
        <p:spPr>
          <a:xfrm>
            <a:off x="1473288" y="4221088"/>
            <a:ext cx="6400800" cy="1338808"/>
          </a:xfrm>
        </p:spPr>
        <p:txBody>
          <a:bodyPr/>
          <a:lstStyle/>
          <a:p>
            <a:r>
              <a:rPr lang="en-US" noProof="0" dirty="0"/>
              <a:t>Lloyd McKenzie</a:t>
            </a:r>
          </a:p>
          <a:p>
            <a:r>
              <a:rPr lang="en-US" noProof="0" dirty="0"/>
              <a:t>April 4, 2016</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Existing healthcare standards and bodies</a:t>
            </a:r>
          </a:p>
        </p:txBody>
      </p:sp>
      <p:sp>
        <p:nvSpPr>
          <p:cNvPr id="5" name="Content Placeholder 4"/>
          <p:cNvSpPr>
            <a:spLocks noGrp="1"/>
          </p:cNvSpPr>
          <p:nvPr>
            <p:ph idx="1"/>
          </p:nvPr>
        </p:nvSpPr>
        <p:spPr/>
        <p:txBody>
          <a:bodyPr/>
          <a:lstStyle/>
          <a:p>
            <a:r>
              <a:rPr lang="en-US" sz="2800" noProof="0" dirty="0"/>
              <a:t>HL7 – v2, v3, CDA</a:t>
            </a:r>
          </a:p>
          <a:p>
            <a:r>
              <a:rPr lang="en-US" sz="2800" noProof="0" dirty="0"/>
              <a:t>OpenEHR</a:t>
            </a:r>
          </a:p>
          <a:p>
            <a:r>
              <a:rPr lang="en-US" sz="2800" noProof="0" dirty="0"/>
              <a:t>CDISC – SDTM, ADAM, define.xml</a:t>
            </a:r>
          </a:p>
          <a:p>
            <a:r>
              <a:rPr lang="en-US" sz="2800" noProof="0" dirty="0"/>
              <a:t>X12</a:t>
            </a:r>
          </a:p>
          <a:p>
            <a:r>
              <a:rPr lang="en-US" sz="2800" noProof="0" dirty="0"/>
              <a:t>CTS</a:t>
            </a:r>
          </a:p>
          <a:p>
            <a:r>
              <a:rPr lang="en-US" sz="2800" noProof="0" dirty="0"/>
              <a:t>ISO – 11179, 21090, etc.</a:t>
            </a:r>
          </a:p>
          <a:p>
            <a:r>
              <a:rPr lang="en-US" sz="2800" noProof="0" dirty="0"/>
              <a:t>DICOM</a:t>
            </a:r>
          </a:p>
          <a:p>
            <a:r>
              <a:rPr lang="en-US" sz="2800" noProof="0" dirty="0"/>
              <a:t>W3C – Xforms, XSD</a:t>
            </a:r>
          </a:p>
          <a:p>
            <a:r>
              <a:rPr lang="en-US" sz="2800" noProof="0" dirty="0"/>
              <a:t>Many others</a:t>
            </a:r>
          </a:p>
        </p:txBody>
      </p:sp>
      <p:sp>
        <p:nvSpPr>
          <p:cNvPr id="2" name="Slide Number Placeholder 1"/>
          <p:cNvSpPr>
            <a:spLocks noGrp="1"/>
          </p:cNvSpPr>
          <p:nvPr>
            <p:ph type="sldNum" sz="quarter" idx="4"/>
          </p:nvPr>
        </p:nvSpPr>
        <p:spPr/>
        <p:txBody>
          <a:bodyPr/>
          <a:lstStyle/>
          <a:p>
            <a:fld id="{5CC3E5C4-3E2B-40F1-9F2B-C46CEB0C88DF}" type="slidenum">
              <a:rPr lang="en-CA" smtClean="0"/>
              <a:pPr/>
              <a:t>10</a:t>
            </a:fld>
            <a:endParaRPr lang="en-CA" dirty="0"/>
          </a:p>
        </p:txBody>
      </p:sp>
      <p:sp>
        <p:nvSpPr>
          <p:cNvPr id="6" name="TextBox 5"/>
          <p:cNvSpPr txBox="1"/>
          <p:nvPr/>
        </p:nvSpPr>
        <p:spPr>
          <a:xfrm>
            <a:off x="1331640" y="3412499"/>
            <a:ext cx="6571030" cy="646331"/>
          </a:xfrm>
          <a:prstGeom prst="rect">
            <a:avLst/>
          </a:prstGeom>
          <a:solidFill>
            <a:schemeClr val="bg1"/>
          </a:solidFill>
        </p:spPr>
        <p:txBody>
          <a:bodyPr wrap="none" rtlCol="0">
            <a:spAutoFit/>
          </a:bodyPr>
          <a:lstStyle/>
          <a:p>
            <a:r>
              <a:rPr lang="en-US" sz="3600" b="1" dirty="0">
                <a:solidFill>
                  <a:srgbClr val="C00000"/>
                </a:solidFill>
              </a:rPr>
              <a:t>Do we really need one more?</a:t>
            </a:r>
            <a:endParaRPr lang="en-CA" sz="3600" b="1" dirty="0">
              <a:solidFill>
                <a:srgbClr val="C00000"/>
              </a:solidFill>
            </a:endParaRPr>
          </a:p>
        </p:txBody>
      </p:sp>
    </p:spTree>
    <p:extLst>
      <p:ext uri="{BB962C8B-B14F-4D97-AF65-F5344CB8AC3E}">
        <p14:creationId xmlns:p14="http://schemas.microsoft.com/office/powerpoint/2010/main" val="19039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Need</a:t>
            </a:r>
          </a:p>
        </p:txBody>
      </p:sp>
      <p:sp>
        <p:nvSpPr>
          <p:cNvPr id="3" name="Content Placeholder 2"/>
          <p:cNvSpPr>
            <a:spLocks noGrp="1"/>
          </p:cNvSpPr>
          <p:nvPr>
            <p:ph idx="1"/>
          </p:nvPr>
        </p:nvSpPr>
        <p:spPr/>
        <p:txBody>
          <a:bodyPr/>
          <a:lstStyle/>
          <a:p>
            <a:r>
              <a:rPr lang="en-US" noProof="0" dirty="0"/>
              <a:t>Has been a need to share healthcare information electronically for a long time</a:t>
            </a:r>
          </a:p>
          <a:p>
            <a:pPr lvl="1"/>
            <a:r>
              <a:rPr lang="en-US" noProof="0" dirty="0"/>
              <a:t>HL7 v2 is nearly 30 years old</a:t>
            </a:r>
          </a:p>
          <a:p>
            <a:r>
              <a:rPr lang="en-US" noProof="0" dirty="0"/>
              <a:t>Increasing pressure to broaden scope of sharing</a:t>
            </a:r>
          </a:p>
          <a:p>
            <a:pPr lvl="1"/>
            <a:r>
              <a:rPr lang="en-US" noProof="0" dirty="0"/>
              <a:t>Across organizations, disciplines, even borders</a:t>
            </a:r>
          </a:p>
          <a:p>
            <a:pPr lvl="1"/>
            <a:r>
              <a:rPr lang="en-US" noProof="0" dirty="0"/>
              <a:t>Mobile &amp; cloud-based applications</a:t>
            </a:r>
          </a:p>
          <a:p>
            <a:pPr lvl="1"/>
            <a:r>
              <a:rPr lang="en-US" noProof="0" dirty="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val="119728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v2</a:t>
            </a:r>
          </a:p>
        </p:txBody>
      </p:sp>
      <p:sp>
        <p:nvSpPr>
          <p:cNvPr id="3" name="Content Placeholder 2"/>
          <p:cNvSpPr>
            <a:spLocks noGrp="1"/>
          </p:cNvSpPr>
          <p:nvPr>
            <p:ph idx="1"/>
          </p:nvPr>
        </p:nvSpPr>
        <p:spPr/>
        <p:txBody>
          <a:bodyPr/>
          <a:lstStyle/>
          <a:p>
            <a:r>
              <a:rPr lang="en-US" noProof="0" dirty="0"/>
              <a:t>Works relatively well within institutions</a:t>
            </a:r>
          </a:p>
          <a:p>
            <a:r>
              <a:rPr lang="en-US" noProof="0" dirty="0"/>
              <a:t>But</a:t>
            </a:r>
          </a:p>
          <a:p>
            <a:pPr lvl="1"/>
            <a:r>
              <a:rPr lang="en-US" noProof="0" dirty="0"/>
              <a:t>Legacy, custom syntax (learning curve, tools)</a:t>
            </a:r>
          </a:p>
          <a:p>
            <a:pPr lvl="1"/>
            <a:r>
              <a:rPr lang="en-US" noProof="0" dirty="0"/>
              <a:t>Messaging design limits architectures</a:t>
            </a:r>
          </a:p>
          <a:p>
            <a:pPr lvl="1"/>
            <a:r>
              <a:rPr lang="en-US" noProof="0" dirty="0"/>
              <a:t>Doesn’t scale well across organization boundaries</a:t>
            </a:r>
          </a:p>
          <a:p>
            <a:pPr lvl="1"/>
            <a:r>
              <a:rPr lang="en-US" noProof="0" dirty="0"/>
              <a:t>Security/privacy infrastructure is minimal</a:t>
            </a:r>
          </a:p>
          <a:p>
            <a:pPr lvl="1"/>
            <a:r>
              <a:rPr lang="en-US" noProof="0" dirty="0"/>
              <a:t>A potpourri of segments and fields with no means to distinguish the common from edge case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val="164181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v3</a:t>
            </a:r>
          </a:p>
        </p:txBody>
      </p:sp>
      <p:sp>
        <p:nvSpPr>
          <p:cNvPr id="3" name="Content Placeholder 2"/>
          <p:cNvSpPr>
            <a:spLocks noGrp="1"/>
          </p:cNvSpPr>
          <p:nvPr>
            <p:ph idx="1"/>
          </p:nvPr>
        </p:nvSpPr>
        <p:spPr/>
        <p:txBody>
          <a:bodyPr/>
          <a:lstStyle/>
          <a:p>
            <a:r>
              <a:rPr lang="en-US" noProof="0" dirty="0"/>
              <a:t>Newer technology and semi-robust reference model, but</a:t>
            </a:r>
          </a:p>
          <a:p>
            <a:pPr lvl="1"/>
            <a:r>
              <a:rPr lang="en-US" noProof="0" dirty="0"/>
              <a:t>Steep learning curve</a:t>
            </a:r>
          </a:p>
          <a:p>
            <a:pPr lvl="2"/>
            <a:r>
              <a:rPr lang="en-US" noProof="0" dirty="0"/>
              <a:t>Primary implementations by those with $$$$s</a:t>
            </a:r>
          </a:p>
          <a:p>
            <a:pPr lvl="1"/>
            <a:r>
              <a:rPr lang="en-US" noProof="0" dirty="0"/>
              <a:t>No inter-version wire compatibility</a:t>
            </a:r>
          </a:p>
          <a:p>
            <a:pPr lvl="1"/>
            <a:r>
              <a:rPr lang="en-US" noProof="0" dirty="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235989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CDA</a:t>
            </a:r>
          </a:p>
        </p:txBody>
      </p:sp>
      <p:sp>
        <p:nvSpPr>
          <p:cNvPr id="3" name="Content Placeholder 2"/>
          <p:cNvSpPr>
            <a:spLocks noGrp="1"/>
          </p:cNvSpPr>
          <p:nvPr>
            <p:ph idx="1"/>
          </p:nvPr>
        </p:nvSpPr>
        <p:spPr/>
        <p:txBody>
          <a:bodyPr/>
          <a:lstStyle/>
          <a:p>
            <a:r>
              <a:rPr lang="en-US" noProof="0" dirty="0"/>
              <a:t>Broad implementation, human-to-human interoperability, but:</a:t>
            </a:r>
          </a:p>
          <a:p>
            <a:pPr lvl="1"/>
            <a:r>
              <a:rPr lang="en-US" noProof="0" dirty="0"/>
              <a:t>Still a very steep learning curve</a:t>
            </a:r>
          </a:p>
          <a:p>
            <a:pPr lvl="1"/>
            <a:r>
              <a:rPr lang="en-US" noProof="0" dirty="0"/>
              <a:t>Interoperability beyond a human-to-human level is still a challenge, even with templates</a:t>
            </a:r>
          </a:p>
          <a:p>
            <a:pPr lvl="1"/>
            <a:r>
              <a:rPr lang="en-US" noProof="0" dirty="0"/>
              <a:t>Document architecture doesn’t fit all problems</a:t>
            </a:r>
          </a:p>
          <a:p>
            <a:pPr lvl="1"/>
            <a:r>
              <a:rPr lang="en-US" noProof="0" dirty="0"/>
              <a:t>Still a diversity of implementations</a:t>
            </a:r>
          </a:p>
          <a:p>
            <a:pPr lvl="1"/>
            <a:r>
              <a:rPr lang="en-US" noProof="0" dirty="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val="102266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dirty="0"/>
              <a:t>So I should drop everything and use FHIR?</a:t>
            </a:r>
          </a:p>
        </p:txBody>
      </p:sp>
      <p:sp>
        <p:nvSpPr>
          <p:cNvPr id="3" name="Content Placeholder 2"/>
          <p:cNvSpPr>
            <a:spLocks noGrp="1"/>
          </p:cNvSpPr>
          <p:nvPr>
            <p:ph idx="1"/>
          </p:nvPr>
        </p:nvSpPr>
        <p:spPr/>
        <p:txBody>
          <a:bodyPr/>
          <a:lstStyle/>
          <a:p>
            <a:r>
              <a:rPr lang="en-US" noProof="0" dirty="0"/>
              <a:t>Tossing functioning systems the instant a promising newcomer appears is </a:t>
            </a:r>
            <a:r>
              <a:rPr lang="en-US" b="1" noProof="0" dirty="0"/>
              <a:t>not</a:t>
            </a:r>
            <a:r>
              <a:rPr lang="en-US" noProof="0" dirty="0"/>
              <a:t> generally a wise strategy</a:t>
            </a:r>
          </a:p>
          <a:p>
            <a:endParaRPr lang="en-US" noProof="0" dirty="0"/>
          </a:p>
          <a:p>
            <a:r>
              <a:rPr lang="en-US" noProof="0" dirty="0"/>
              <a:t>There’s room for something better</a:t>
            </a:r>
          </a:p>
          <a:p>
            <a:pPr lvl="1"/>
            <a:r>
              <a:rPr lang="en-US" noProof="0" dirty="0"/>
              <a:t>FHIR tries to fill that gap</a:t>
            </a:r>
          </a:p>
          <a:p>
            <a:pPr lvl="1"/>
            <a:r>
              <a:rPr lang="en-US" noProof="0" dirty="0"/>
              <a:t>Market will decide whether FHIR survives, coexists or replaces other products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Tree>
    <p:extLst>
      <p:ext uri="{BB962C8B-B14F-4D97-AF65-F5344CB8AC3E}">
        <p14:creationId xmlns:p14="http://schemas.microsoft.com/office/powerpoint/2010/main" val="304992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Problems we face</a:t>
            </a:r>
          </a:p>
        </p:txBody>
      </p:sp>
      <p:sp>
        <p:nvSpPr>
          <p:cNvPr id="3" name="Content Placeholder 2"/>
          <p:cNvSpPr>
            <a:spLocks noGrp="1"/>
          </p:cNvSpPr>
          <p:nvPr>
            <p:ph idx="1"/>
          </p:nvPr>
        </p:nvSpPr>
        <p:spPr/>
        <p:txBody>
          <a:bodyPr/>
          <a:lstStyle/>
          <a:p>
            <a:r>
              <a:rPr lang="en-US" noProof="0" dirty="0"/>
              <a:t>No central authorities</a:t>
            </a:r>
          </a:p>
          <a:p>
            <a:r>
              <a:rPr lang="en-US" noProof="0" dirty="0"/>
              <a:t>Permutation of biological and sociological complexity</a:t>
            </a:r>
          </a:p>
          <a:p>
            <a:r>
              <a:rPr lang="en-US" noProof="0" dirty="0"/>
              <a:t>Fractal use cases</a:t>
            </a:r>
          </a:p>
          <a:p>
            <a:r>
              <a:rPr lang="en-US" noProof="0" dirty="0"/>
              <a:t>Economics favors balkanization</a:t>
            </a:r>
          </a:p>
          <a:p>
            <a:r>
              <a:rPr lang="en-US" noProof="0" dirty="0"/>
              <a:t>Externalizing complexity</a:t>
            </a:r>
          </a:p>
          <a:p>
            <a:r>
              <a:rPr lang="en-US" noProof="0" dirty="0"/>
              <a:t>Much confusion about the problem</a:t>
            </a:r>
          </a:p>
          <a:p>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spTree>
    <p:extLst>
      <p:ext uri="{BB962C8B-B14F-4D97-AF65-F5344CB8AC3E}">
        <p14:creationId xmlns:p14="http://schemas.microsoft.com/office/powerpoint/2010/main" val="422905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t>Complexity Model</a:t>
            </a:r>
          </a:p>
        </p:txBody>
      </p:sp>
      <p:sp>
        <p:nvSpPr>
          <p:cNvPr id="3" name="Slide Number Placeholder 2"/>
          <p:cNvSpPr>
            <a:spLocks noGrp="1"/>
          </p:cNvSpPr>
          <p:nvPr>
            <p:ph type="sldNum" sz="quarter" idx="4"/>
          </p:nvPr>
        </p:nvSpPr>
        <p:spPr/>
        <p:txBody>
          <a:bodyPr/>
          <a:lstStyle/>
          <a:p>
            <a:fld id="{5CC3E5C4-3E2B-40F1-9F2B-C46CEB0C88DF}" type="slidenum">
              <a:rPr lang="en-CA" smtClean="0"/>
              <a:pPr/>
              <a:t>17</a:t>
            </a:fld>
            <a:endParaRPr lang="en-CA" dirty="0"/>
          </a:p>
        </p:txBody>
      </p:sp>
      <p:cxnSp>
        <p:nvCxnSpPr>
          <p:cNvPr id="5" name="Straight Connector 4"/>
          <p:cNvCxnSpPr/>
          <p:nvPr/>
        </p:nvCxnSpPr>
        <p:spPr>
          <a:xfrm>
            <a:off x="1143000" y="1752600"/>
            <a:ext cx="0" cy="419100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5943600"/>
            <a:ext cx="6629400"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01" name="TextBox 9"/>
          <p:cNvSpPr txBox="1">
            <a:spLocks noChangeArrowheads="1"/>
          </p:cNvSpPr>
          <p:nvPr/>
        </p:nvSpPr>
        <p:spPr bwMode="auto">
          <a:xfrm rot="-5400000">
            <a:off x="-459581" y="3586956"/>
            <a:ext cx="2355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Difficulty (log)</a:t>
            </a:r>
          </a:p>
        </p:txBody>
      </p:sp>
      <p:sp>
        <p:nvSpPr>
          <p:cNvPr id="29702" name="TextBox 10"/>
          <p:cNvSpPr txBox="1">
            <a:spLocks noChangeArrowheads="1"/>
          </p:cNvSpPr>
          <p:nvPr/>
        </p:nvSpPr>
        <p:spPr bwMode="auto">
          <a:xfrm>
            <a:off x="2590800" y="60960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Semantic Depth</a:t>
            </a:r>
          </a:p>
        </p:txBody>
      </p:sp>
      <p:sp>
        <p:nvSpPr>
          <p:cNvPr id="12" name="Oval 11"/>
          <p:cNvSpPr/>
          <p:nvPr/>
        </p:nvSpPr>
        <p:spPr>
          <a:xfrm>
            <a:off x="1295400" y="4991100"/>
            <a:ext cx="1219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HTTP / HTML</a:t>
            </a:r>
          </a:p>
        </p:txBody>
      </p:sp>
      <p:sp>
        <p:nvSpPr>
          <p:cNvPr id="13" name="Oval 12"/>
          <p:cNvSpPr/>
          <p:nvPr/>
        </p:nvSpPr>
        <p:spPr>
          <a:xfrm>
            <a:off x="1600200" y="360045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XML</a:t>
            </a:r>
          </a:p>
        </p:txBody>
      </p:sp>
      <p:sp>
        <p:nvSpPr>
          <p:cNvPr id="14" name="Oval 13"/>
          <p:cNvSpPr/>
          <p:nvPr/>
        </p:nvSpPr>
        <p:spPr>
          <a:xfrm>
            <a:off x="1905000" y="2438400"/>
            <a:ext cx="914400" cy="56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WS</a:t>
            </a:r>
          </a:p>
        </p:txBody>
      </p:sp>
      <p:sp>
        <p:nvSpPr>
          <p:cNvPr id="15" name="Oval 14"/>
          <p:cNvSpPr/>
          <p:nvPr/>
        </p:nvSpPr>
        <p:spPr>
          <a:xfrm>
            <a:off x="3657600" y="4572000"/>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HL7 v2</a:t>
            </a:r>
          </a:p>
        </p:txBody>
      </p:sp>
      <p:sp>
        <p:nvSpPr>
          <p:cNvPr id="16" name="Oval 15"/>
          <p:cNvSpPr/>
          <p:nvPr/>
        </p:nvSpPr>
        <p:spPr>
          <a:xfrm>
            <a:off x="6781800" y="1524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Snomed</a:t>
            </a:r>
          </a:p>
        </p:txBody>
      </p:sp>
      <p:cxnSp>
        <p:nvCxnSpPr>
          <p:cNvPr id="18" name="Straight Arrow Connector 17"/>
          <p:cNvCxnSpPr/>
          <p:nvPr/>
        </p:nvCxnSpPr>
        <p:spPr>
          <a:xfrm flipV="1">
            <a:off x="8153400" y="76200"/>
            <a:ext cx="152400" cy="762000"/>
          </a:xfrm>
          <a:prstGeom prst="straightConnector1">
            <a:avLst/>
          </a:prstGeom>
          <a:ln w="57150">
            <a:solidFill>
              <a:srgbClr val="A2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32670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CDA</a:t>
            </a:r>
          </a:p>
        </p:txBody>
      </p:sp>
      <p:sp>
        <p:nvSpPr>
          <p:cNvPr id="21" name="Oval 20"/>
          <p:cNvSpPr/>
          <p:nvPr/>
        </p:nvSpPr>
        <p:spPr>
          <a:xfrm>
            <a:off x="6229350" y="11334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 HL7 V3</a:t>
            </a:r>
          </a:p>
        </p:txBody>
      </p:sp>
      <p:sp>
        <p:nvSpPr>
          <p:cNvPr id="22" name="Oval 21"/>
          <p:cNvSpPr/>
          <p:nvPr/>
        </p:nvSpPr>
        <p:spPr>
          <a:xfrm>
            <a:off x="6019800" y="224472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openEHR</a:t>
            </a:r>
          </a:p>
        </p:txBody>
      </p:sp>
      <p:cxnSp>
        <p:nvCxnSpPr>
          <p:cNvPr id="24" name="Straight Arrow Connector 23"/>
          <p:cNvCxnSpPr/>
          <p:nvPr/>
        </p:nvCxnSpPr>
        <p:spPr>
          <a:xfrm>
            <a:off x="6423025" y="4467225"/>
            <a:ext cx="971550" cy="8382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8800" y="4630738"/>
            <a:ext cx="774700" cy="369887"/>
          </a:xfrm>
          <a:prstGeom prst="rect">
            <a:avLst/>
          </a:prstGeom>
          <a:noFill/>
        </p:spPr>
        <p:txBody>
          <a:bodyPr wrap="none">
            <a:spAutoFit/>
          </a:bodyPr>
          <a:lstStyle/>
          <a:p>
            <a:pPr>
              <a:defRPr/>
            </a:pPr>
            <a:r>
              <a:rPr lang="en-AU" dirty="0">
                <a:solidFill>
                  <a:schemeClr val="bg1">
                    <a:lumMod val="75000"/>
                  </a:schemeClr>
                </a:solidFill>
                <a:latin typeface="Arial" charset="0"/>
                <a:cs typeface="Arial" charset="0"/>
              </a:rPr>
              <a:t>How?</a:t>
            </a:r>
          </a:p>
        </p:txBody>
      </p:sp>
      <p:sp>
        <p:nvSpPr>
          <p:cNvPr id="19" name="Oval 18"/>
          <p:cNvSpPr/>
          <p:nvPr/>
        </p:nvSpPr>
        <p:spPr>
          <a:xfrm>
            <a:off x="685800" y="56769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Text</a:t>
            </a:r>
          </a:p>
        </p:txBody>
      </p:sp>
    </p:spTree>
    <p:extLst>
      <p:ext uri="{BB962C8B-B14F-4D97-AF65-F5344CB8AC3E}">
        <p14:creationId xmlns:p14="http://schemas.microsoft.com/office/powerpoint/2010/main" val="164203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effectLst>
                  <a:outerShdw blurRad="38100" dist="38100" dir="2700000" algn="tl">
                    <a:srgbClr val="C0C0C0"/>
                  </a:outerShdw>
                </a:effectLst>
              </a:rPr>
              <a:t>Three Laws of Interoperability</a:t>
            </a:r>
          </a:p>
        </p:txBody>
      </p:sp>
      <p:sp>
        <p:nvSpPr>
          <p:cNvPr id="30723" name="Content Placeholder 2"/>
          <p:cNvSpPr>
            <a:spLocks noGrp="1"/>
          </p:cNvSpPr>
          <p:nvPr>
            <p:ph idx="1"/>
          </p:nvPr>
        </p:nvSpPr>
        <p:spPr/>
        <p:txBody>
          <a:bodyPr/>
          <a:lstStyle/>
          <a:p>
            <a:pPr marL="628650" indent="-514350">
              <a:buFont typeface="Cambria" pitchFamily="18" charset="0"/>
              <a:buAutoNum type="arabicPeriod"/>
            </a:pPr>
            <a:r>
              <a:rPr lang="en-US" altLang="en-US" sz="3200" noProof="0" dirty="0">
                <a:ea typeface="MS PGothic" pitchFamily="34" charset="-128"/>
              </a:rPr>
              <a:t>Interoperability: It’s all about the people</a:t>
            </a:r>
          </a:p>
          <a:p>
            <a:pPr marL="628650" indent="-514350">
              <a:buFont typeface="Cambria" pitchFamily="18" charset="0"/>
              <a:buAutoNum type="arabicPeriod"/>
            </a:pPr>
            <a:endParaRPr lang="en-US" altLang="en-US" sz="3200" noProof="0" dirty="0">
              <a:ea typeface="MS PGothic" pitchFamily="34" charset="-128"/>
            </a:endParaRPr>
          </a:p>
          <a:p>
            <a:pPr marL="628650" indent="-514350">
              <a:buFont typeface="Cambria" pitchFamily="18" charset="0"/>
              <a:buAutoNum type="arabicPeriod"/>
            </a:pPr>
            <a:r>
              <a:rPr lang="en-US" altLang="en-US" sz="3200" noProof="0" dirty="0">
                <a:ea typeface="MS PGothic" pitchFamily="34" charset="-128"/>
              </a:rPr>
              <a:t>You can hide the complexity, or make it worse, but you can’t make it go away</a:t>
            </a:r>
          </a:p>
          <a:p>
            <a:pPr marL="628650" indent="-514350">
              <a:buFont typeface="Cambria" pitchFamily="18" charset="0"/>
              <a:buAutoNum type="arabicPeriod"/>
            </a:pPr>
            <a:endParaRPr lang="en-US" altLang="en-US" sz="3200" noProof="0" dirty="0">
              <a:ea typeface="MS PGothic" pitchFamily="34" charset="-128"/>
            </a:endParaRPr>
          </a:p>
          <a:p>
            <a:pPr marL="628650" indent="-514350">
              <a:buFont typeface="Cambria" pitchFamily="18" charset="0"/>
              <a:buAutoNum type="arabicPeriod"/>
            </a:pPr>
            <a:r>
              <a:rPr lang="en-US" altLang="en-US" sz="3200" noProof="0" dirty="0">
                <a:ea typeface="MS PGothic" pitchFamily="34" charset="-128"/>
              </a:rPr>
              <a:t>Cheap, flexible, and interoperable: </a:t>
            </a:r>
            <a:br>
              <a:rPr lang="en-US" altLang="en-US" sz="3200" noProof="0" dirty="0">
                <a:ea typeface="MS PGothic" pitchFamily="34" charset="-128"/>
              </a:rPr>
            </a:br>
            <a:r>
              <a:rPr lang="en-US" altLang="en-US" sz="3200" noProof="0" dirty="0">
                <a:ea typeface="MS PGothic" pitchFamily="34" charset="-128"/>
              </a:rPr>
              <a:t>pick two</a:t>
            </a:r>
          </a:p>
        </p:txBody>
      </p:sp>
      <p:sp>
        <p:nvSpPr>
          <p:cNvPr id="3" name="Slide Number Placeholder 2"/>
          <p:cNvSpPr>
            <a:spLocks noGrp="1"/>
          </p:cNvSpPr>
          <p:nvPr>
            <p:ph type="sldNum" sz="quarter" idx="4"/>
          </p:nvPr>
        </p:nvSpPr>
        <p:spPr/>
        <p:txBody>
          <a:bodyPr/>
          <a:lstStyle/>
          <a:p>
            <a:fld id="{5CC3E5C4-3E2B-40F1-9F2B-C46CEB0C88DF}" type="slidenum">
              <a:rPr lang="en-CA" smtClean="0"/>
              <a:pPr/>
              <a:t>18</a:t>
            </a:fld>
            <a:endParaRPr lang="en-CA" dirty="0"/>
          </a:p>
        </p:txBody>
      </p:sp>
    </p:spTree>
    <p:extLst>
      <p:ext uri="{BB962C8B-B14F-4D97-AF65-F5344CB8AC3E}">
        <p14:creationId xmlns:p14="http://schemas.microsoft.com/office/powerpoint/2010/main" val="256791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Platform for Interoperability</a:t>
            </a:r>
          </a:p>
        </p:txBody>
      </p:sp>
      <p:sp>
        <p:nvSpPr>
          <p:cNvPr id="3" name="Content Placeholder 2"/>
          <p:cNvSpPr>
            <a:spLocks noGrp="1"/>
          </p:cNvSpPr>
          <p:nvPr>
            <p:ph idx="1"/>
          </p:nvPr>
        </p:nvSpPr>
        <p:spPr/>
        <p:txBody>
          <a:bodyPr/>
          <a:lstStyle/>
          <a:p>
            <a:r>
              <a:rPr lang="en-US" noProof="0" dirty="0"/>
              <a:t>Build capability for all systems</a:t>
            </a:r>
          </a:p>
          <a:p>
            <a:r>
              <a:rPr lang="en-US" noProof="0" dirty="0"/>
              <a:t>Only fix behavior </a:t>
            </a:r>
          </a:p>
          <a:p>
            <a:pPr lvl="1"/>
            <a:r>
              <a:rPr lang="en-US" noProof="0" dirty="0"/>
              <a:t>When everyone agrees to it </a:t>
            </a:r>
          </a:p>
          <a:p>
            <a:pPr lvl="1"/>
            <a:r>
              <a:rPr lang="en-US" noProof="0" dirty="0"/>
              <a:t>When it creates capability or simplicity</a:t>
            </a:r>
          </a:p>
          <a:p>
            <a:r>
              <a:rPr lang="en-US" noProof="0" dirty="0"/>
              <a:t>Push constraints on behavior to “Implementation Guides”</a:t>
            </a:r>
          </a:p>
          <a:p>
            <a:r>
              <a:rPr lang="en-US" noProof="0" dirty="0"/>
              <a:t>FHIR is loose, but capable</a:t>
            </a:r>
          </a:p>
          <a:p>
            <a:pPr lvl="1"/>
            <a:r>
              <a:rPr lang="en-US" noProof="0" dirty="0"/>
              <a:t>Implementation space will be fractal </a:t>
            </a:r>
            <a:r>
              <a:rPr lang="en-US" noProof="0" dirty="0">
                <a:sym typeface="Wingdings" panose="05000000000000000000" pitchFamily="2" charset="2"/>
              </a:rPr>
              <a:t></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val="325324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This presentation</a:t>
            </a:r>
          </a:p>
        </p:txBody>
      </p:sp>
      <p:sp>
        <p:nvSpPr>
          <p:cNvPr id="4" name="Content Placeholder 3"/>
          <p:cNvSpPr>
            <a:spLocks noGrp="1"/>
          </p:cNvSpPr>
          <p:nvPr>
            <p:ph idx="1"/>
          </p:nvPr>
        </p:nvSpPr>
        <p:spPr/>
        <p:txBody>
          <a:bodyPr/>
          <a:lstStyle/>
          <a:p>
            <a:r>
              <a:rPr lang="en-US" sz="2800" noProof="0" dirty="0"/>
              <a:t>Can be downloaded here:</a:t>
            </a:r>
          </a:p>
          <a:p>
            <a:pPr lvl="1"/>
            <a:r>
              <a:rPr lang="en-US" sz="2400" noProof="0" dirty="0">
                <a:hlinkClick r:id="rId2"/>
              </a:rPr>
              <a:t>http://gforge.hl7.org/svn/fhir/trunk/presentations/2016-04%20Webinars/FHIR%20for%20Executives1.pptx</a:t>
            </a:r>
            <a:endParaRPr lang="en-US" sz="2400" noProof="0" dirty="0"/>
          </a:p>
          <a:p>
            <a:pPr lvl="2"/>
            <a:r>
              <a:rPr lang="en-US" sz="2000" noProof="0" dirty="0"/>
              <a:t>Use “anonymous” and email address to logon</a:t>
            </a:r>
          </a:p>
          <a:p>
            <a:pPr lvl="0"/>
            <a:r>
              <a:rPr lang="en-US" sz="2800" noProof="0" dirty="0"/>
              <a:t>Is licensed for use under the Creative Commons, specifically:</a:t>
            </a:r>
          </a:p>
          <a:p>
            <a:pPr lvl="1"/>
            <a:r>
              <a:rPr lang="en-US" sz="2400" u="sng" noProof="0" dirty="0">
                <a:hlinkClick r:id="rId3"/>
              </a:rPr>
              <a:t>Creative Commons Attribution 3.0 Unported License</a:t>
            </a:r>
            <a:endParaRPr lang="en-US" sz="2400" u="sng" noProof="0" dirty="0"/>
          </a:p>
          <a:p>
            <a:pPr lvl="1"/>
            <a:r>
              <a:rPr lang="en-US" sz="2400" noProof="0" dirty="0"/>
              <a:t>(Do with it as you wish, so long as you give</a:t>
            </a:r>
            <a:br>
              <a:rPr lang="en-US" sz="2400" noProof="0" dirty="0"/>
            </a:br>
            <a:r>
              <a:rPr lang="en-US" sz="2400" noProof="0" dirty="0"/>
              <a:t> credit)</a:t>
            </a:r>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407707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3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noProof="0" dirty="0"/>
              <a:t>What is FHIR?</a:t>
            </a:r>
          </a:p>
        </p:txBody>
      </p:sp>
      <p:sp>
        <p:nvSpPr>
          <p:cNvPr id="6" name="Text Placeholder 5"/>
          <p:cNvSpPr>
            <a:spLocks noGrp="1"/>
          </p:cNvSpPr>
          <p:nvPr>
            <p:ph type="body" idx="1"/>
          </p:nvPr>
        </p:nvSpPr>
        <p:spPr/>
        <p:txBody>
          <a:bodyPr/>
          <a:lstStyle/>
          <a:p>
            <a:r>
              <a:rPr lang="en-US" noProof="0" dirty="0"/>
              <a:t>And how is it different?</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20</a:t>
            </a:fld>
            <a:endParaRPr lang="en-CA" dirty="0"/>
          </a:p>
        </p:txBody>
      </p:sp>
    </p:spTree>
    <p:extLst>
      <p:ext uri="{BB962C8B-B14F-4D97-AF65-F5344CB8AC3E}">
        <p14:creationId xmlns:p14="http://schemas.microsoft.com/office/powerpoint/2010/main" val="148763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acronym</a:t>
            </a:r>
          </a:p>
        </p:txBody>
      </p:sp>
      <p:sp>
        <p:nvSpPr>
          <p:cNvPr id="3" name="Content Placeholder 2"/>
          <p:cNvSpPr>
            <a:spLocks noGrp="1"/>
          </p:cNvSpPr>
          <p:nvPr>
            <p:ph idx="1"/>
          </p:nvPr>
        </p:nvSpPr>
        <p:spPr/>
        <p:txBody>
          <a:bodyPr/>
          <a:lstStyle/>
          <a:p>
            <a:r>
              <a:rPr lang="en-US" noProof="0" dirty="0"/>
              <a:t>F – Fast (to design &amp; to implement)</a:t>
            </a:r>
          </a:p>
          <a:p>
            <a:pPr lvl="1"/>
            <a:r>
              <a:rPr lang="en-US" noProof="0" dirty="0"/>
              <a:t>Relative – No technology can make integration as fast as we’d like</a:t>
            </a:r>
          </a:p>
          <a:p>
            <a:r>
              <a:rPr lang="en-US" noProof="0" dirty="0"/>
              <a:t>H – Healthcare</a:t>
            </a:r>
          </a:p>
          <a:p>
            <a:pPr lvl="1"/>
            <a:r>
              <a:rPr lang="en-US" noProof="0" dirty="0"/>
              <a:t>That’s why we’re here</a:t>
            </a:r>
          </a:p>
          <a:p>
            <a:r>
              <a:rPr lang="en-US" noProof="0" dirty="0"/>
              <a:t>I – Interoperable</a:t>
            </a:r>
          </a:p>
          <a:p>
            <a:pPr lvl="1"/>
            <a:r>
              <a:rPr lang="en-US" noProof="0" dirty="0"/>
              <a:t>Ditto</a:t>
            </a:r>
          </a:p>
          <a:p>
            <a:r>
              <a:rPr lang="en-US" noProof="0" dirty="0"/>
              <a:t>R – Resources</a:t>
            </a:r>
          </a:p>
          <a:p>
            <a:pPr lvl="1"/>
            <a:r>
              <a:rPr lang="en-US" noProof="0" dirty="0"/>
              <a:t>Building blocks – more on these to follow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Genesis of FHIR</a:t>
            </a:r>
          </a:p>
        </p:txBody>
      </p:sp>
      <p:sp>
        <p:nvSpPr>
          <p:cNvPr id="3" name="Content Placeholder 2"/>
          <p:cNvSpPr>
            <a:spLocks noGrp="1"/>
          </p:cNvSpPr>
          <p:nvPr>
            <p:ph idx="1"/>
          </p:nvPr>
        </p:nvSpPr>
        <p:spPr/>
        <p:txBody>
          <a:bodyPr/>
          <a:lstStyle/>
          <a:p>
            <a:r>
              <a:rPr lang="en-US" noProof="0" dirty="0"/>
              <a:t>What would healthcare exchange look like if we started from scratch using modern approaches?</a:t>
            </a:r>
          </a:p>
          <a:p>
            <a:pPr lvl="1"/>
            <a:r>
              <a:rPr lang="en-US" noProof="0" dirty="0"/>
              <a:t>Web search for success markers led to RESTful based APIs</a:t>
            </a:r>
          </a:p>
          <a:p>
            <a:pPr lvl="1"/>
            <a:r>
              <a:rPr lang="en-US" noProof="0" dirty="0"/>
              <a:t>Exemplar: Highrise (</a:t>
            </a:r>
            <a:r>
              <a:rPr lang="en-US" noProof="0" dirty="0">
                <a:hlinkClick r:id="rId2"/>
              </a:rPr>
              <a:t>https://github.com/37signals/highrise-api</a:t>
            </a:r>
            <a:r>
              <a:rPr lang="en-US" noProof="0" dirty="0"/>
              <a:t>)</a:t>
            </a:r>
          </a:p>
          <a:p>
            <a:r>
              <a:rPr lang="en-US" noProof="0" dirty="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val="688586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 Key differences</a:t>
            </a:r>
          </a:p>
        </p:txBody>
      </p:sp>
      <p:sp>
        <p:nvSpPr>
          <p:cNvPr id="4" name="Content Placeholder 3"/>
          <p:cNvSpPr>
            <a:spLocks noGrp="1"/>
          </p:cNvSpPr>
          <p:nvPr>
            <p:ph idx="1"/>
          </p:nvPr>
        </p:nvSpPr>
        <p:spPr/>
        <p:txBody>
          <a:bodyPr/>
          <a:lstStyle/>
          <a:p>
            <a:pPr lvl="0"/>
            <a:r>
              <a:rPr lang="en-US" noProof="0" dirty="0"/>
              <a:t>Focus on </a:t>
            </a:r>
            <a:r>
              <a:rPr lang="en-US" b="1" noProof="0" dirty="0"/>
              <a:t>Implementers</a:t>
            </a:r>
          </a:p>
          <a:p>
            <a:pPr lvl="0"/>
            <a:r>
              <a:rPr lang="en-US" noProof="0" dirty="0"/>
              <a:t>Target support for </a:t>
            </a:r>
            <a:r>
              <a:rPr lang="en-US" b="1" noProof="0" dirty="0"/>
              <a:t>common</a:t>
            </a:r>
            <a:r>
              <a:rPr lang="en-US" noProof="0" dirty="0"/>
              <a:t> </a:t>
            </a:r>
            <a:r>
              <a:rPr lang="en-US" b="1" noProof="0" dirty="0"/>
              <a:t>scenarios</a:t>
            </a:r>
          </a:p>
          <a:p>
            <a:r>
              <a:rPr lang="en-US" noProof="0" dirty="0"/>
              <a:t>Leverage cross-industry </a:t>
            </a:r>
            <a:r>
              <a:rPr lang="en-US" b="1" noProof="0" dirty="0"/>
              <a:t>web technologies</a:t>
            </a:r>
          </a:p>
          <a:p>
            <a:r>
              <a:rPr lang="en-US" noProof="0" dirty="0"/>
              <a:t>Require </a:t>
            </a:r>
            <a:r>
              <a:rPr lang="en-US" b="1" noProof="0" dirty="0"/>
              <a:t>human readability</a:t>
            </a:r>
            <a:r>
              <a:rPr lang="en-US" noProof="0" dirty="0"/>
              <a:t> as base level of interoperability</a:t>
            </a:r>
          </a:p>
          <a:p>
            <a:r>
              <a:rPr lang="en-US" noProof="0" dirty="0"/>
              <a:t>Make content </a:t>
            </a:r>
            <a:r>
              <a:rPr lang="en-US" b="1" noProof="0" dirty="0"/>
              <a:t>freely available</a:t>
            </a:r>
          </a:p>
          <a:p>
            <a:r>
              <a:rPr lang="en-US" b="0" noProof="0" dirty="0"/>
              <a:t>Support multiple </a:t>
            </a:r>
            <a:r>
              <a:rPr lang="en-US" b="1" noProof="0" dirty="0"/>
              <a:t>paradigms </a:t>
            </a:r>
            <a:r>
              <a:rPr lang="en-US" b="0" noProof="0" dirty="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noProof="0" dirty="0">
                <a:solidFill>
                  <a:schemeClr val="tx1"/>
                </a:solidFill>
                <a:effectLst/>
                <a:latin typeface="+mn-lt"/>
                <a:ea typeface="+mn-ea"/>
                <a:cs typeface="+mn-cs"/>
              </a:rPr>
              <a:t>Demonstrate best practice </a:t>
            </a:r>
            <a:r>
              <a:rPr lang="en-US" sz="3100" b="1" noProof="0" dirty="0">
                <a:solidFill>
                  <a:schemeClr val="tx1"/>
                </a:solidFill>
                <a:effectLst/>
                <a:latin typeface="+mn-lt"/>
                <a:ea typeface="+mn-ea"/>
                <a:cs typeface="+mn-cs"/>
              </a:rPr>
              <a:t>governance</a:t>
            </a:r>
            <a:endParaRPr lang="en-US" sz="3100" noProof="0" dirty="0">
              <a:effectLst/>
            </a:endParaRPr>
          </a:p>
        </p:txBody>
      </p:sp>
      <p:sp>
        <p:nvSpPr>
          <p:cNvPr id="3" name="Slide Number Placeholder 2"/>
          <p:cNvSpPr>
            <a:spLocks noGrp="1"/>
          </p:cNvSpPr>
          <p:nvPr>
            <p:ph type="sldNum" sz="quarter" idx="4"/>
          </p:nvPr>
        </p:nvSpPr>
        <p:spPr/>
        <p:txBody>
          <a:bodyPr/>
          <a:lstStyle/>
          <a:p>
            <a:fld id="{5CC3E5C4-3E2B-40F1-9F2B-C46CEB0C88DF}" type="slidenum">
              <a:rPr lang="en-CA" smtClean="0"/>
              <a:pPr/>
              <a:t>23</a:t>
            </a:fld>
            <a:endParaRPr lang="en-CA" dirty="0"/>
          </a:p>
        </p:txBody>
      </p:sp>
    </p:spTree>
    <p:extLst>
      <p:ext uri="{BB962C8B-B14F-4D97-AF65-F5344CB8AC3E}">
        <p14:creationId xmlns:p14="http://schemas.microsoft.com/office/powerpoint/2010/main" val="1763149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Implementer</a:t>
            </a:r>
            <a:r>
              <a:rPr lang="en-US" baseline="0" noProof="0" dirty="0"/>
              <a:t> Focus</a:t>
            </a:r>
            <a:endParaRPr lang="en-US" noProof="0" dirty="0"/>
          </a:p>
        </p:txBody>
      </p:sp>
      <p:sp>
        <p:nvSpPr>
          <p:cNvPr id="3" name="Content Placeholder 2"/>
          <p:cNvSpPr>
            <a:spLocks noGrp="1"/>
          </p:cNvSpPr>
          <p:nvPr>
            <p:ph idx="1"/>
          </p:nvPr>
        </p:nvSpPr>
        <p:spPr/>
        <p:txBody>
          <a:bodyPr/>
          <a:lstStyle/>
          <a:p>
            <a:r>
              <a:rPr lang="en-US" sz="2400" noProof="0" dirty="0"/>
              <a:t>Specification is written for one target</a:t>
            </a:r>
            <a:r>
              <a:rPr lang="en-US" sz="2400" baseline="0" noProof="0" dirty="0"/>
              <a:t> audience: implementers (that’s not just programmers)</a:t>
            </a:r>
          </a:p>
          <a:p>
            <a:pPr lvl="1"/>
            <a:r>
              <a:rPr lang="en-US" sz="2400" noProof="0" dirty="0"/>
              <a:t>Rationale, modeling</a:t>
            </a:r>
            <a:r>
              <a:rPr lang="en-US" sz="2400" baseline="0" noProof="0" dirty="0"/>
              <a:t> approaches, etc. kept elsewhere</a:t>
            </a:r>
          </a:p>
          <a:p>
            <a:pPr lvl="0"/>
            <a:r>
              <a:rPr lang="en-US" sz="2400" noProof="0" dirty="0"/>
              <a:t>Multiple reference implementations from day 1</a:t>
            </a:r>
          </a:p>
          <a:p>
            <a:pPr lvl="0"/>
            <a:r>
              <a:rPr lang="en-US" sz="2400" noProof="0" dirty="0"/>
              <a:t>Publicly available test servers</a:t>
            </a:r>
          </a:p>
          <a:p>
            <a:pPr lvl="0"/>
            <a:r>
              <a:rPr lang="en-US" sz="2400" noProof="0" dirty="0"/>
              <a:t>Starter APIs published with spec</a:t>
            </a:r>
          </a:p>
          <a:p>
            <a:pPr lvl="1"/>
            <a:r>
              <a:rPr lang="en-US" sz="2400" noProof="0" dirty="0"/>
              <a:t>C#, Java, Pascal, Swift, more coming</a:t>
            </a:r>
          </a:p>
          <a:p>
            <a:pPr lvl="0"/>
            <a:r>
              <a:rPr lang="en-US" sz="2400" noProof="0" dirty="0"/>
              <a:t>Connectathons</a:t>
            </a:r>
            <a:r>
              <a:rPr lang="en-US" sz="2400" baseline="0" noProof="0" dirty="0"/>
              <a:t> to verify specification approaches</a:t>
            </a:r>
          </a:p>
          <a:p>
            <a:pPr lvl="0"/>
            <a:r>
              <a:rPr lang="en-US" sz="2400" baseline="0" noProof="0" dirty="0"/>
              <a:t>Instances you can read and understand</a:t>
            </a:r>
            <a:r>
              <a:rPr lang="en-US" sz="2400" noProof="0" dirty="0"/>
              <a:t> </a:t>
            </a:r>
            <a:r>
              <a:rPr lang="en-US" sz="2400" noProof="0" dirty="0">
                <a:sym typeface="Wingdings" pitchFamily="2" charset="2"/>
              </a:rPr>
              <a:t></a:t>
            </a:r>
          </a:p>
          <a:p>
            <a:pPr lvl="0"/>
            <a:r>
              <a:rPr lang="en-US" sz="2400" noProof="0" dirty="0">
                <a:sym typeface="Wingdings" pitchFamily="2" charset="2"/>
              </a:rPr>
              <a:t>Lots of examples (and they’re valid too)</a:t>
            </a:r>
            <a:endParaRPr lang="en-US" sz="2400" baseline="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HL7.Fhir.Instance.Model;</a:t>
            </a:r>
          </a:p>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HL7.Fhir.Instance.Parsers;</a:t>
            </a:r>
          </a:p>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HL7.Fhir.Instance.Support;</a:t>
            </a:r>
          </a:p>
          <a:p>
            <a:pPr marL="0" indent="0">
              <a:spcBef>
                <a:spcPts val="0"/>
              </a:spcBef>
              <a:buFont typeface="Wingdings" pitchFamily="2" charset="2"/>
              <a:buNone/>
            </a:pPr>
            <a:endParaRPr lang="en-US" sz="700" noProof="1">
              <a:solidFill>
                <a:srgbClr val="2B91AF"/>
              </a:solidFill>
              <a:latin typeface="Consolas"/>
            </a:endParaRPr>
          </a:p>
          <a:p>
            <a:pPr marL="0" indent="0">
              <a:spcBef>
                <a:spcPts val="0"/>
              </a:spcBef>
              <a:buFont typeface="Wingdings" pitchFamily="2" charset="2"/>
              <a:buNone/>
            </a:pPr>
            <a:r>
              <a:rPr lang="nl-NL" sz="700" noProof="1">
                <a:solidFill>
                  <a:srgbClr val="2B91AF"/>
                </a:solidFill>
                <a:latin typeface="Consolas"/>
              </a:rPr>
              <a:t>XmlReader</a:t>
            </a:r>
            <a:r>
              <a:rPr lang="nl-NL" sz="700" noProof="1">
                <a:solidFill>
                  <a:prstClr val="black"/>
                </a:solidFill>
                <a:latin typeface="Consolas"/>
              </a:rPr>
              <a:t> xr = </a:t>
            </a:r>
            <a:r>
              <a:rPr lang="nl-NL" sz="700" noProof="1">
                <a:solidFill>
                  <a:srgbClr val="2B91AF"/>
                </a:solidFill>
                <a:latin typeface="Consolas"/>
              </a:rPr>
              <a:t>XmlReader</a:t>
            </a:r>
            <a:r>
              <a:rPr lang="nl-NL" sz="700" noProof="1">
                <a:solidFill>
                  <a:prstClr val="black"/>
                </a:solidFill>
                <a:latin typeface="Consolas"/>
              </a:rPr>
              <a:t>.Create(</a:t>
            </a:r>
          </a:p>
          <a:p>
            <a:pPr marL="0" indent="0">
              <a:spcBef>
                <a:spcPts val="0"/>
              </a:spcBef>
              <a:buFont typeface="Wingdings" pitchFamily="2" charset="2"/>
              <a:buNone/>
            </a:pPr>
            <a:r>
              <a:rPr lang="nl-NL" sz="700" noProof="1">
                <a:solidFill>
                  <a:prstClr val="black"/>
                </a:solidFill>
                <a:latin typeface="Consolas"/>
              </a:rPr>
              <a:t>	</a:t>
            </a:r>
            <a:r>
              <a:rPr lang="nl-NL" sz="700" noProof="1">
                <a:solidFill>
                  <a:srgbClr val="0000FF"/>
                </a:solidFill>
                <a:latin typeface="Consolas"/>
              </a:rPr>
              <a:t>new </a:t>
            </a:r>
            <a:r>
              <a:rPr lang="nl-NL" sz="700" noProof="1">
                <a:solidFill>
                  <a:srgbClr val="2B91AF"/>
                </a:solidFill>
                <a:latin typeface="Consolas"/>
              </a:rPr>
              <a:t>StreamRead</a:t>
            </a: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IFhirReader</a:t>
            </a:r>
            <a:r>
              <a:rPr lang="nl-NL" sz="700" noProof="1">
                <a:solidFill>
                  <a:prstClr val="black"/>
                </a:solidFill>
                <a:latin typeface="Consolas"/>
              </a:rPr>
              <a:t> r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XmlFhirReader</a:t>
            </a:r>
            <a:endParaRPr lang="nl-NL" sz="700" noProof="1">
              <a:solidFill>
                <a:prstClr val="black"/>
              </a:solidFill>
              <a:latin typeface="Consolas"/>
            </a:endParaRPr>
          </a:p>
          <a:p>
            <a:pPr marL="0" indent="0">
              <a:spcBef>
                <a:spcPts val="0"/>
              </a:spcBef>
              <a:buFont typeface="Wingdings" pitchFamily="2" charset="2"/>
              <a:buNone/>
            </a:pPr>
            <a:endParaRPr lang="nl-NL" sz="700" noProof="1">
              <a:solidFill>
                <a:prstClr val="black"/>
              </a:solidFill>
              <a:latin typeface="Consolas"/>
            </a:endParaRPr>
          </a:p>
          <a:p>
            <a:pPr marL="0" indent="0">
              <a:spcBef>
                <a:spcPts val="0"/>
              </a:spcBef>
              <a:buFont typeface="Wingdings" pitchFamily="2" charset="2"/>
              <a:buNone/>
            </a:pPr>
            <a:r>
              <a:rPr lang="en-US" sz="700" noProof="1">
                <a:latin typeface="Consolas"/>
              </a:rPr>
              <a:t>//</a:t>
            </a:r>
            <a:r>
              <a:rPr lang="en-US" sz="700" noProof="1">
                <a:solidFill>
                  <a:srgbClr val="2B91AF"/>
                </a:solidFill>
                <a:latin typeface="Consolas"/>
              </a:rPr>
              <a:t> JsonTextReader</a:t>
            </a:r>
            <a:r>
              <a:rPr lang="en-US" sz="700" noProof="1">
                <a:solidFill>
                  <a:prstClr val="black"/>
                </a:solidFill>
                <a:latin typeface="Consolas"/>
              </a:rPr>
              <a:t> jr = </a:t>
            </a:r>
            <a:r>
              <a:rPr lang="en-US" sz="700" noProof="1">
                <a:solidFill>
                  <a:srgbClr val="0000FF"/>
                </a:solidFill>
                <a:latin typeface="Consolas"/>
              </a:rPr>
              <a:t>new</a:t>
            </a:r>
            <a:r>
              <a:rPr lang="en-US" sz="700" noProof="1">
                <a:solidFill>
                  <a:prstClr val="black"/>
                </a:solidFill>
                <a:latin typeface="Consolas"/>
              </a:rPr>
              <a:t> </a:t>
            </a:r>
            <a:r>
              <a:rPr lang="en-US" sz="700" noProof="1">
                <a:solidFill>
                  <a:srgbClr val="2B91AF"/>
                </a:solidFill>
                <a:latin typeface="Consolas"/>
              </a:rPr>
              <a:t>JsonTe</a:t>
            </a:r>
            <a:endParaRPr lang="en-US" sz="700" noProof="1">
              <a:solidFill>
                <a:prstClr val="black"/>
              </a:solidFill>
              <a:latin typeface="Consolas"/>
            </a:endParaRPr>
          </a:p>
          <a:p>
            <a:pPr marL="0" indent="0">
              <a:spcBef>
                <a:spcPts val="0"/>
              </a:spcBef>
              <a:buFont typeface="Wingdings" pitchFamily="2" charset="2"/>
              <a:buNone/>
            </a:pPr>
            <a:r>
              <a:rPr lang="en-US" sz="700" noProof="1">
                <a:latin typeface="Consolas"/>
              </a:rPr>
              <a:t>//</a:t>
            </a:r>
            <a:r>
              <a:rPr lang="en-US" sz="700" noProof="1">
                <a:solidFill>
                  <a:srgbClr val="2B91AF"/>
                </a:solidFill>
                <a:latin typeface="Consolas"/>
              </a:rPr>
              <a:t> </a:t>
            </a:r>
            <a:r>
              <a:rPr lang="en-US" sz="700" noProof="1">
                <a:solidFill>
                  <a:prstClr val="black"/>
                </a:solidFill>
                <a:latin typeface="Consolas"/>
              </a:rPr>
              <a:t>	</a:t>
            </a:r>
            <a:r>
              <a:rPr lang="en-US" sz="700" noProof="1">
                <a:solidFill>
                  <a:srgbClr val="0000FF"/>
                </a:solidFill>
                <a:latin typeface="Consolas"/>
              </a:rPr>
              <a:t>new</a:t>
            </a:r>
            <a:r>
              <a:rPr lang="en-US" sz="700" noProof="1">
                <a:solidFill>
                  <a:prstClr val="black"/>
                </a:solidFill>
                <a:latin typeface="Consolas"/>
              </a:rPr>
              <a:t> </a:t>
            </a:r>
            <a:r>
              <a:rPr lang="en-US" sz="700" noProof="1">
                <a:solidFill>
                  <a:srgbClr val="2B91AF"/>
                </a:solidFill>
                <a:latin typeface="Consolas"/>
              </a:rPr>
              <a:t>StreamRead</a:t>
            </a:r>
            <a:endParaRPr lang="en-US" sz="700" noProof="1">
              <a:solidFill>
                <a:prstClr val="black"/>
              </a:solidFill>
              <a:latin typeface="Consolas"/>
            </a:endParaRPr>
          </a:p>
          <a:p>
            <a:pPr marL="0" indent="0">
              <a:spcBef>
                <a:spcPts val="0"/>
              </a:spcBef>
              <a:buFont typeface="Wingdings" pitchFamily="2" charset="2"/>
              <a:buNone/>
            </a:pPr>
            <a:r>
              <a:rPr lang="nl-NL" sz="700" noProof="1">
                <a:latin typeface="Consolas"/>
              </a:rPr>
              <a:t>//</a:t>
            </a:r>
            <a:r>
              <a:rPr lang="nl-NL" sz="700" noProof="1">
                <a:solidFill>
                  <a:srgbClr val="2B91AF"/>
                </a:solidFill>
                <a:latin typeface="Consolas"/>
              </a:rPr>
              <a:t> IFhirReader</a:t>
            </a:r>
            <a:r>
              <a:rPr lang="nl-NL" sz="700" noProof="1">
                <a:solidFill>
                  <a:prstClr val="black"/>
                </a:solidFill>
                <a:latin typeface="Consolas"/>
              </a:rPr>
              <a:t> r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JsonFhirRe</a:t>
            </a:r>
            <a:endParaRPr lang="nl-NL" sz="700" noProof="1">
              <a:solidFill>
                <a:prstClr val="black"/>
              </a:solidFill>
              <a:latin typeface="Consolas"/>
            </a:endParaRPr>
          </a:p>
          <a:p>
            <a:pPr marL="0" indent="0">
              <a:spcBef>
                <a:spcPts val="0"/>
              </a:spcBef>
              <a:buFont typeface="Wingdings" pitchFamily="2" charset="2"/>
              <a:buNone/>
            </a:pP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ErrorList</a:t>
            </a:r>
            <a:r>
              <a:rPr lang="nl-NL" sz="700" noProof="1">
                <a:solidFill>
                  <a:prstClr val="black"/>
                </a:solidFill>
                <a:latin typeface="Consolas"/>
              </a:rPr>
              <a:t> errors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ErrorList</a:t>
            </a:r>
            <a:r>
              <a:rPr lang="nl-NL" sz="700" noProof="1">
                <a:solidFill>
                  <a:prstClr val="black"/>
                </a:solidFill>
                <a:latin typeface="Consolas"/>
              </a:rPr>
              <a:t>(</a:t>
            </a:r>
          </a:p>
          <a:p>
            <a:pPr marL="0" indent="0">
              <a:spcBef>
                <a:spcPts val="0"/>
              </a:spcBef>
              <a:buFont typeface="Wingdings" pitchFamily="2" charset="2"/>
              <a:buNone/>
            </a:pPr>
            <a:r>
              <a:rPr lang="nl-NL" sz="700" noProof="1">
                <a:solidFill>
                  <a:srgbClr val="2B91AF"/>
                </a:solidFill>
                <a:latin typeface="Consolas"/>
              </a:rPr>
              <a:t>LabReport</a:t>
            </a:r>
            <a:r>
              <a:rPr lang="nl-NL" sz="700" noProof="1">
                <a:solidFill>
                  <a:prstClr val="black"/>
                </a:solidFill>
                <a:latin typeface="Consolas"/>
              </a:rPr>
              <a:t> rep = (</a:t>
            </a:r>
            <a:r>
              <a:rPr lang="nl-NL" sz="700" noProof="1">
                <a:solidFill>
                  <a:srgbClr val="2B91AF"/>
                </a:solidFill>
                <a:latin typeface="Consolas"/>
              </a:rPr>
              <a:t>LabReport</a:t>
            </a:r>
            <a:r>
              <a:rPr lang="nl-NL" sz="700" noProof="1">
                <a:solidFill>
                  <a:prstClr val="black"/>
                </a:solidFill>
                <a:latin typeface="Consolas"/>
              </a:rPr>
              <a:t>)</a:t>
            </a:r>
            <a:r>
              <a:rPr lang="nl-NL" sz="700" noProof="1">
                <a:solidFill>
                  <a:srgbClr val="2B91AF"/>
                </a:solidFill>
                <a:latin typeface="Consolas"/>
              </a:rPr>
              <a:t>Resour</a:t>
            </a: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Assert</a:t>
            </a:r>
            <a:r>
              <a:rPr lang="nl-NL" sz="700" noProof="1">
                <a:solidFill>
                  <a:prstClr val="black"/>
                </a:solidFill>
                <a:latin typeface="Consolas"/>
              </a:rPr>
              <a:t>.IsTrue(errors.Count() == 0</a:t>
            </a:r>
          </a:p>
        </p:txBody>
      </p:sp>
    </p:spTree>
    <p:extLst>
      <p:ext uri="{BB962C8B-B14F-4D97-AF65-F5344CB8AC3E}">
        <p14:creationId xmlns:p14="http://schemas.microsoft.com/office/powerpoint/2010/main" val="726755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p>
        </p:txBody>
      </p:sp>
      <p:sp>
        <p:nvSpPr>
          <p:cNvPr id="2" name="Title 1"/>
          <p:cNvSpPr>
            <a:spLocks noGrp="1"/>
          </p:cNvSpPr>
          <p:nvPr>
            <p:ph type="title"/>
          </p:nvPr>
        </p:nvSpPr>
        <p:spPr/>
        <p:txBody>
          <a:bodyPr/>
          <a:lstStyle/>
          <a:p>
            <a:r>
              <a:rPr lang="en-US" noProof="0" dirty="0"/>
              <a:t>Support</a:t>
            </a:r>
            <a:r>
              <a:rPr lang="en-US" baseline="0" noProof="0" dirty="0"/>
              <a:t> “Common” Scenarios</a:t>
            </a:r>
            <a:endParaRPr lang="en-US" noProof="0" dirty="0"/>
          </a:p>
        </p:txBody>
      </p:sp>
      <p:sp>
        <p:nvSpPr>
          <p:cNvPr id="3" name="Content Placeholder 2"/>
          <p:cNvSpPr>
            <a:spLocks noGrp="1"/>
          </p:cNvSpPr>
          <p:nvPr>
            <p:ph idx="1"/>
          </p:nvPr>
        </p:nvSpPr>
        <p:spPr/>
        <p:txBody>
          <a:bodyPr/>
          <a:lstStyle/>
          <a:p>
            <a:r>
              <a:rPr lang="en-US" noProof="0" dirty="0"/>
              <a:t>Inclusion of content in core specification is based on “80%” rule</a:t>
            </a:r>
          </a:p>
          <a:p>
            <a:pPr lvl="1"/>
            <a:r>
              <a:rPr lang="en-US" noProof="0" dirty="0"/>
              <a:t>Only include data elements we are confident that most (~80%) of normal implementations using that resource will make use of</a:t>
            </a:r>
          </a:p>
          <a:p>
            <a:pPr lvl="1"/>
            <a:r>
              <a:rPr lang="en-US" noProof="0" dirty="0"/>
              <a:t>Other content in extensions (more on this later)</a:t>
            </a:r>
          </a:p>
          <a:p>
            <a:pPr lvl="1"/>
            <a:r>
              <a:rPr lang="en-US" noProof="0" dirty="0"/>
              <a:t>Easy to say, governance challenge to achieve</a:t>
            </a:r>
          </a:p>
          <a:p>
            <a:r>
              <a:rPr lang="en-US" noProof="0" dirty="0"/>
              <a:t>Resources are simple and easy to understand &amp; use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138993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ISO AD type</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noProof="0" dirty="0"/>
              <a:t>isNotOrdered, updateMode, flavorId, nullFlavor, controlAct root &amp; extension, validTime low and high, useable period (GTS – no room on the slide), use</a:t>
            </a:r>
          </a:p>
          <a:p>
            <a:pPr lvl="1"/>
            <a:r>
              <a:rPr lang="en-US" noProof="0" dirty="0"/>
              <a:t>home, primary home, vacation home, workplace, direct, public, bad, physical, postal, temporary, alphabetic, ideographic, syllabic, search, soundex, phonetic</a:t>
            </a:r>
          </a:p>
          <a:p>
            <a:r>
              <a:rPr lang="en-US" noProof="0" dirty="0"/>
              <a:t>0..* parts, each with:</a:t>
            </a:r>
          </a:p>
          <a:p>
            <a:pPr lvl="1"/>
            <a:r>
              <a:rPr lang="en-US" noProof="0" dirty="0"/>
              <a:t>value, code, code system, code system name, code system version, language, type:</a:t>
            </a:r>
          </a:p>
          <a:p>
            <a:pPr lvl="2"/>
            <a:r>
              <a:rPr lang="en-US" noProof="0" dirty="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postal code, delivery point identifier</a:t>
            </a:r>
          </a:p>
        </p:txBody>
      </p:sp>
    </p:spTree>
    <p:extLst>
      <p:ext uri="{BB962C8B-B14F-4D97-AF65-F5344CB8AC3E}">
        <p14:creationId xmlns:p14="http://schemas.microsoft.com/office/powerpoint/2010/main" val="4175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FHIR Address</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noProof="0" dirty="0">
                <a:solidFill>
                  <a:srgbClr val="FF0000"/>
                </a:solidFill>
              </a:rPr>
              <a:t>isNotOrdered, updateMode, flavorId, nullFlavor, controlAct root &amp; extension, validTime low and high, useable </a:t>
            </a:r>
            <a:r>
              <a:rPr lang="en-US" b="1" noProof="0" dirty="0"/>
              <a:t>period</a:t>
            </a:r>
            <a:r>
              <a:rPr lang="en-US" noProof="0" dirty="0"/>
              <a:t> (low, high)</a:t>
            </a:r>
            <a:r>
              <a:rPr lang="en-US" strike="sngStrike" noProof="0" dirty="0">
                <a:solidFill>
                  <a:srgbClr val="FF0000"/>
                </a:solidFill>
              </a:rPr>
              <a:t> (GTS – no room on the slide), </a:t>
            </a:r>
            <a:r>
              <a:rPr lang="en-US" b="1" noProof="0" dirty="0"/>
              <a:t>use</a:t>
            </a:r>
          </a:p>
          <a:p>
            <a:pPr lvl="1"/>
            <a:r>
              <a:rPr lang="en-US" b="1" noProof="0" dirty="0"/>
              <a:t>home</a:t>
            </a:r>
            <a:r>
              <a:rPr lang="en-US" strike="sngStrike" noProof="0" dirty="0">
                <a:solidFill>
                  <a:srgbClr val="FF0000"/>
                </a:solidFill>
              </a:rPr>
              <a:t>, primary home, vacation home, </a:t>
            </a:r>
            <a:r>
              <a:rPr lang="en-US" b="1" noProof="0" dirty="0"/>
              <a:t>work</a:t>
            </a:r>
            <a:r>
              <a:rPr lang="en-US" strike="sngStrike" noProof="0" dirty="0">
                <a:solidFill>
                  <a:srgbClr val="FF0000"/>
                </a:solidFill>
              </a:rPr>
              <a:t>place, direct, public, bad, physical</a:t>
            </a:r>
            <a:r>
              <a:rPr lang="en-US" noProof="0" dirty="0"/>
              <a:t>visit</a:t>
            </a:r>
            <a:r>
              <a:rPr lang="en-US" b="1" noProof="0" dirty="0"/>
              <a:t>, postal,</a:t>
            </a:r>
            <a:r>
              <a:rPr lang="en-US" noProof="0" dirty="0"/>
              <a:t> </a:t>
            </a:r>
            <a:r>
              <a:rPr lang="en-US" b="1" noProof="0" dirty="0"/>
              <a:t>temp</a:t>
            </a:r>
            <a:r>
              <a:rPr lang="en-US" strike="sngStrike" noProof="0" dirty="0">
                <a:solidFill>
                  <a:srgbClr val="FF0000"/>
                </a:solidFill>
              </a:rPr>
              <a:t>orary, alphabetic, ideographic, syllabic, search, soundex, phonetic, </a:t>
            </a:r>
            <a:r>
              <a:rPr lang="en-US" noProof="0" dirty="0"/>
              <a:t>old</a:t>
            </a:r>
          </a:p>
          <a:p>
            <a:r>
              <a:rPr lang="en-US" strike="sngStrike" noProof="0" dirty="0">
                <a:solidFill>
                  <a:srgbClr val="FF0000"/>
                </a:solidFill>
              </a:rPr>
              <a:t>0..* parts, each with:</a:t>
            </a:r>
            <a:r>
              <a:rPr lang="en-US" noProof="0" dirty="0"/>
              <a:t>text</a:t>
            </a:r>
          </a:p>
          <a:p>
            <a:pPr lvl="1"/>
            <a:r>
              <a:rPr lang="en-US" strike="sngStrike" noProof="0" dirty="0">
                <a:solidFill>
                  <a:srgbClr val="FF0000"/>
                </a:solidFill>
              </a:rPr>
              <a:t>value, code, code system, code system name, code system version, language, type:</a:t>
            </a:r>
          </a:p>
          <a:p>
            <a:pPr lvl="2"/>
            <a:r>
              <a:rPr lang="en-US" strike="sngStrike" noProof="0" dirty="0">
                <a:solidFill>
                  <a:srgbClr val="FF0000"/>
                </a:solidFill>
              </a:rPr>
              <a:t>address </a:t>
            </a:r>
            <a:r>
              <a:rPr lang="en-US" b="1" noProof="0" dirty="0"/>
              <a:t>line</a:t>
            </a:r>
            <a:r>
              <a:rPr lang="en-US" strike="sngStrike" noProof="0" dirty="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noProof="0" dirty="0"/>
              <a:t>country</a:t>
            </a:r>
            <a:r>
              <a:rPr lang="en-US" strike="sngStrike" noProof="0" dirty="0">
                <a:solidFill>
                  <a:srgbClr val="FF0000"/>
                </a:solidFill>
              </a:rPr>
              <a:t>, county or parish, municipality</a:t>
            </a:r>
            <a:r>
              <a:rPr lang="en-US" b="1" noProof="0" dirty="0"/>
              <a:t>city</a:t>
            </a:r>
            <a:r>
              <a:rPr lang="en-US" strike="sngStrike" noProof="0" dirty="0">
                <a:solidFill>
                  <a:srgbClr val="FF0000"/>
                </a:solidFill>
              </a:rPr>
              <a:t>, delimiter, post box, precinct, </a:t>
            </a:r>
            <a:br>
              <a:rPr lang="en-US" strike="sngStrike" noProof="0" dirty="0">
                <a:solidFill>
                  <a:srgbClr val="FF0000"/>
                </a:solidFill>
              </a:rPr>
            </a:br>
            <a:r>
              <a:rPr lang="en-US" b="1" noProof="0" dirty="0"/>
              <a:t>state</a:t>
            </a:r>
            <a:r>
              <a:rPr lang="en-US" strike="sngStrike" noProof="0" dirty="0">
                <a:solidFill>
                  <a:srgbClr val="FF0000"/>
                </a:solidFill>
              </a:rPr>
              <a:t> or province, </a:t>
            </a:r>
            <a:r>
              <a:rPr lang="en-US" b="1" noProof="0" dirty="0"/>
              <a:t>postalCode</a:t>
            </a:r>
            <a:r>
              <a:rPr lang="en-US" strike="sngStrike" noProof="0" dirty="0">
                <a:solidFill>
                  <a:srgbClr val="FF0000"/>
                </a:solidFill>
              </a:rPr>
              <a:t>, delivery point identifier</a:t>
            </a:r>
          </a:p>
        </p:txBody>
      </p:sp>
    </p:spTree>
    <p:extLst>
      <p:ext uri="{BB962C8B-B14F-4D97-AF65-F5344CB8AC3E}">
        <p14:creationId xmlns:p14="http://schemas.microsoft.com/office/powerpoint/2010/main" val="191808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Won’t extensions break interoperability?</a:t>
            </a:r>
          </a:p>
        </p:txBody>
      </p:sp>
      <p:sp>
        <p:nvSpPr>
          <p:cNvPr id="3" name="Content Placeholder 2"/>
          <p:cNvSpPr>
            <a:spLocks noGrp="1"/>
          </p:cNvSpPr>
          <p:nvPr>
            <p:ph idx="1"/>
          </p:nvPr>
        </p:nvSpPr>
        <p:spPr/>
        <p:txBody>
          <a:bodyPr/>
          <a:lstStyle/>
          <a:p>
            <a:r>
              <a:rPr lang="en-US" noProof="0" dirty="0"/>
              <a:t>The 80% + narrative helps provide “base” interoperability</a:t>
            </a:r>
          </a:p>
          <a:p>
            <a:endParaRPr lang="en-US" noProof="0" dirty="0"/>
          </a:p>
          <a:p>
            <a:r>
              <a:rPr lang="en-US" noProof="0" dirty="0"/>
              <a:t>For “robust” interoperability</a:t>
            </a:r>
          </a:p>
          <a:p>
            <a:pPr lvl="1"/>
            <a:r>
              <a:rPr lang="en-US" noProof="0" dirty="0"/>
              <a:t>Profile – constrains structure</a:t>
            </a:r>
          </a:p>
          <a:p>
            <a:pPr lvl="1"/>
            <a:r>
              <a:rPr lang="en-US" noProof="0" dirty="0"/>
              <a:t>Conformance – constrains behavior</a:t>
            </a:r>
          </a:p>
          <a:p>
            <a:pPr lvl="2"/>
            <a:r>
              <a:rPr lang="en-US" noProof="0" dirty="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1092394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Web technologies</a:t>
            </a:r>
          </a:p>
        </p:txBody>
      </p:sp>
      <p:sp>
        <p:nvSpPr>
          <p:cNvPr id="3" name="Content Placeholder 2"/>
          <p:cNvSpPr>
            <a:spLocks noGrp="1"/>
          </p:cNvSpPr>
          <p:nvPr>
            <p:ph idx="1"/>
          </p:nvPr>
        </p:nvSpPr>
        <p:spPr/>
        <p:txBody>
          <a:bodyPr/>
          <a:lstStyle/>
          <a:p>
            <a:r>
              <a:rPr lang="en-US" noProof="0" dirty="0"/>
              <a:t>Instances shared using XML &amp; JSON</a:t>
            </a:r>
          </a:p>
          <a:p>
            <a:r>
              <a:rPr lang="en-US" noProof="0" dirty="0"/>
              <a:t>Web calls work the same way they do for Google &amp; Twitter</a:t>
            </a:r>
          </a:p>
          <a:p>
            <a:r>
              <a:rPr lang="en-US" noProof="0" dirty="0"/>
              <a:t>Rely on HTTPS, OAuth, etc. for security functions</a:t>
            </a:r>
          </a:p>
          <a:p>
            <a:r>
              <a:rPr lang="en-US" noProof="0" dirty="0"/>
              <a:t>Benefits</a:t>
            </a:r>
          </a:p>
          <a:p>
            <a:pPr lvl="1"/>
            <a:r>
              <a:rPr lang="en-US" noProof="0" dirty="0"/>
              <a:t>Cross-Industry standards</a:t>
            </a:r>
          </a:p>
          <a:p>
            <a:pPr lvl="1"/>
            <a:r>
              <a:rPr lang="en-US" noProof="0" dirty="0"/>
              <a:t>Well supported by tools</a:t>
            </a:r>
          </a:p>
          <a:p>
            <a:pPr lvl="1"/>
            <a:r>
              <a:rPr lang="en-US" noProof="0" dirty="0"/>
              <a:t>Understood by developers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sp>
        <p:nvSpPr>
          <p:cNvPr id="5" name="Rectangle 4"/>
          <p:cNvSpPr/>
          <p:nvPr/>
        </p:nvSpPr>
        <p:spPr>
          <a:xfrm rot="1342982">
            <a:off x="195075" y="2958290"/>
            <a:ext cx="8640960" cy="2646878"/>
          </a:xfrm>
          <a:prstGeom prst="rect">
            <a:avLst/>
          </a:prstGeom>
          <a:noFill/>
        </p:spPr>
        <p:txBody>
          <a:bodyPr wrap="square" lIns="91440" tIns="45720" rIns="91440" bIns="45720">
            <a:spAutoFit/>
          </a:bodyPr>
          <a:lstStyle/>
          <a:p>
            <a:pPr algn="ctr"/>
            <a:r>
              <a:rPr lang="en-US" sz="16600" b="1" cap="none" spc="0" dirty="0">
                <a:ln w="12700">
                  <a:noFill/>
                  <a:prstDash val="solid"/>
                </a:ln>
                <a:solidFill>
                  <a:schemeClr val="accent1">
                    <a:alpha val="5000"/>
                  </a:schemeClr>
                </a:solidFill>
                <a:effectLst>
                  <a:outerShdw blurRad="41275" dist="20320" dir="1800000" algn="tl" rotWithShape="0">
                    <a:srgbClr val="000000">
                      <a:alpha val="40000"/>
                    </a:srgbClr>
                  </a:outerShdw>
                </a:effectLst>
              </a:rPr>
              <a:t>http://...</a:t>
            </a:r>
          </a:p>
        </p:txBody>
      </p:sp>
    </p:spTree>
    <p:extLst>
      <p:ext uri="{BB962C8B-B14F-4D97-AF65-F5344CB8AC3E}">
        <p14:creationId xmlns:p14="http://schemas.microsoft.com/office/powerpoint/2010/main" val="248829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principle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15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87480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Human Readable</a:t>
            </a:r>
          </a:p>
        </p:txBody>
      </p:sp>
      <p:sp>
        <p:nvSpPr>
          <p:cNvPr id="3" name="Content Placeholder 2"/>
          <p:cNvSpPr>
            <a:spLocks noGrp="1"/>
          </p:cNvSpPr>
          <p:nvPr>
            <p:ph idx="1"/>
          </p:nvPr>
        </p:nvSpPr>
        <p:spPr/>
        <p:txBody>
          <a:bodyPr/>
          <a:lstStyle/>
          <a:p>
            <a:r>
              <a:rPr lang="en-US" noProof="0" dirty="0"/>
              <a:t>Clinical Documents has both narrative and data</a:t>
            </a:r>
          </a:p>
          <a:p>
            <a:r>
              <a:rPr lang="en-US" noProof="0" dirty="0"/>
              <a:t>The data / narrative dynamic exists throughout the process </a:t>
            </a:r>
          </a:p>
          <a:p>
            <a:pPr lvl="0"/>
            <a:r>
              <a:rPr lang="en-US" noProof="0" dirty="0"/>
              <a:t>In FHIR, </a:t>
            </a:r>
            <a:r>
              <a:rPr lang="en-US" b="1" noProof="0" dirty="0"/>
              <a:t>every</a:t>
            </a:r>
            <a:r>
              <a:rPr lang="en-US" b="0" baseline="0" noProof="0" dirty="0"/>
              <a:t> resource </a:t>
            </a:r>
            <a:r>
              <a:rPr lang="en-US" noProof="0" dirty="0"/>
              <a:t>can (should)</a:t>
            </a:r>
            <a:r>
              <a:rPr lang="en-US" b="0" baseline="0" noProof="0" dirty="0"/>
              <a:t> </a:t>
            </a:r>
            <a:br>
              <a:rPr lang="en-US" b="0" baseline="0" noProof="0" dirty="0"/>
            </a:br>
            <a:r>
              <a:rPr lang="en-US" b="0" baseline="0" noProof="0" dirty="0"/>
              <a:t>have a human-readable expression</a:t>
            </a:r>
          </a:p>
          <a:p>
            <a:pPr lvl="1"/>
            <a:r>
              <a:rPr lang="en-US" noProof="0" dirty="0"/>
              <a:t>Can be direct rendering or human entered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470" y="3501008"/>
            <a:ext cx="1187533" cy="1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803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Freely available</a:t>
            </a:r>
          </a:p>
        </p:txBody>
      </p:sp>
      <p:sp>
        <p:nvSpPr>
          <p:cNvPr id="3" name="Content Placeholder 2"/>
          <p:cNvSpPr>
            <a:spLocks noGrp="1"/>
          </p:cNvSpPr>
          <p:nvPr>
            <p:ph idx="1"/>
          </p:nvPr>
        </p:nvSpPr>
        <p:spPr/>
        <p:txBody>
          <a:bodyPr/>
          <a:lstStyle/>
          <a:p>
            <a:r>
              <a:rPr lang="en-US" noProof="0" dirty="0"/>
              <a:t>Unencumbered – free for use, no membership required</a:t>
            </a:r>
          </a:p>
          <a:p>
            <a:r>
              <a:rPr lang="en-US" noProof="0" dirty="0">
                <a:hlinkClick r:id="rId3"/>
              </a:rPr>
              <a:t>http://hl7.org/fhir</a:t>
            </a:r>
            <a:r>
              <a:rPr lang="en-US" noProof="0" dirty="0"/>
              <a:t> + other versions</a:t>
            </a:r>
          </a:p>
          <a:p>
            <a:r>
              <a:rPr lang="en-US" noProof="0" dirty="0"/>
              <a:t>Licensed under CC0: True public domain</a:t>
            </a:r>
          </a:p>
          <a:p>
            <a:r>
              <a:rPr lang="en-US" noProof="0" dirty="0"/>
              <a:t>Any use is allowed</a:t>
            </a:r>
          </a:p>
          <a:p>
            <a:r>
              <a:rPr lang="en-US" noProof="0" dirty="0"/>
              <a:t>HL7 enforces the trademark protection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pic>
        <p:nvPicPr>
          <p:cNvPr id="3074" name="Picture 2" descr="C:\Users\office\AppData\Local\Microsoft\Windows\Temporary Internet Files\Content.IE5\2B0EXTZ8\MC9001047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1753741"/>
            <a:ext cx="1747838"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86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a:p>
            <a:pPr lvl="1"/>
            <a:r>
              <a:rPr lang="en-US" noProof="0" dirty="0"/>
              <a:t>REST – Lightweight, leverages web stack</a:t>
            </a:r>
          </a:p>
          <a:p>
            <a:pPr lvl="1"/>
            <a:r>
              <a:rPr lang="en-US" noProof="0" dirty="0"/>
              <a:t>Documents – Long-term persistence</a:t>
            </a:r>
          </a:p>
          <a:p>
            <a:pPr lvl="1"/>
            <a:r>
              <a:rPr lang="en-US" noProof="0" dirty="0"/>
              <a:t>Messages – Request/response paradigm</a:t>
            </a:r>
          </a:p>
          <a:p>
            <a:pPr lvl="1"/>
            <a:r>
              <a:rPr lang="en-US" noProof="0" dirty="0"/>
              <a:t>Services – other SOA-based interfaces</a:t>
            </a:r>
          </a:p>
          <a:p>
            <a:r>
              <a:rPr lang="en-US" noProof="0" dirty="0"/>
              <a:t>Regardless of approach, content stays the same</a:t>
            </a:r>
          </a:p>
          <a:p>
            <a:pPr lvl="1"/>
            <a:r>
              <a:rPr lang="en-US" noProof="0" dirty="0"/>
              <a:t>Can leverage same models, same profiles everywhere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32</a:t>
            </a:fld>
            <a:endParaRPr lang="en-CA" dirty="0"/>
          </a:p>
        </p:txBody>
      </p:sp>
    </p:spTree>
    <p:extLst>
      <p:ext uri="{BB962C8B-B14F-4D97-AF65-F5344CB8AC3E}">
        <p14:creationId xmlns:p14="http://schemas.microsoft.com/office/powerpoint/2010/main" val="1054092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Review</a:t>
            </a:r>
          </a:p>
        </p:txBody>
      </p:sp>
      <p:sp>
        <p:nvSpPr>
          <p:cNvPr id="3" name="Content Placeholder 2"/>
          <p:cNvSpPr>
            <a:spLocks noGrp="1"/>
          </p:cNvSpPr>
          <p:nvPr>
            <p:ph idx="1"/>
          </p:nvPr>
        </p:nvSpPr>
        <p:spPr/>
        <p:txBody>
          <a:bodyPr/>
          <a:lstStyle/>
          <a:p>
            <a:r>
              <a:rPr lang="en-US" noProof="0" dirty="0"/>
              <a:t>What are FHIR’s 7 “Key Differences”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33</a:t>
            </a:fld>
            <a:endParaRPr lang="en-CA"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34</a:t>
            </a:fld>
            <a:endParaRPr lang="en-CA" dirty="0"/>
          </a:p>
        </p:txBody>
      </p:sp>
      <p:pic>
        <p:nvPicPr>
          <p:cNvPr id="1026" name="Picture 2" descr="C:\Users\office\AppData\Local\Microsoft\Windows\Temporary Internet Files\Content.IE5\5O8TIZUQ\MC90043383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356992"/>
            <a:ext cx="2591258" cy="259125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ffice\AppData\Local\Microsoft\Windows\Temporary Internet Files\Content.IE5\WA3NX6Q5\MC90043211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5" y="3356992"/>
            <a:ext cx="1453084" cy="260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92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Cost of Integration</a:t>
            </a:r>
          </a:p>
        </p:txBody>
      </p:sp>
      <p:sp>
        <p:nvSpPr>
          <p:cNvPr id="3" name="Content Placeholder 2"/>
          <p:cNvSpPr>
            <a:spLocks noGrp="1"/>
          </p:cNvSpPr>
          <p:nvPr>
            <p:ph idx="1"/>
          </p:nvPr>
        </p:nvSpPr>
        <p:spPr/>
        <p:txBody>
          <a:bodyPr>
            <a:normAutofit/>
          </a:bodyPr>
          <a:lstStyle/>
          <a:p>
            <a:r>
              <a:rPr lang="en-US" sz="2800" noProof="0" dirty="0"/>
              <a:t>These factors will drive down the cost of integration and interoperability </a:t>
            </a:r>
          </a:p>
          <a:p>
            <a:pPr lvl="1"/>
            <a:r>
              <a:rPr lang="en-US" sz="2600" noProof="0" dirty="0"/>
              <a:t>Easier to Develop</a:t>
            </a:r>
          </a:p>
          <a:p>
            <a:pPr lvl="1"/>
            <a:r>
              <a:rPr lang="en-US" sz="2600" noProof="0" dirty="0"/>
              <a:t>Easier to Troubleshoot</a:t>
            </a:r>
          </a:p>
          <a:p>
            <a:pPr lvl="1"/>
            <a:r>
              <a:rPr lang="en-US" sz="2600" noProof="0" dirty="0"/>
              <a:t>Easier to Leverage in production</a:t>
            </a:r>
          </a:p>
          <a:p>
            <a:pPr lvl="1"/>
            <a:r>
              <a:rPr lang="en-US" sz="2600" noProof="0" dirty="0"/>
              <a:t>More people to do the work (less expensive consultants)</a:t>
            </a:r>
          </a:p>
          <a:p>
            <a:r>
              <a:rPr lang="en-US" sz="2800" noProof="0" dirty="0"/>
              <a:t>Competing approaches will have to match the cost, or disappear – effect is already being felt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spTree>
    <p:extLst>
      <p:ext uri="{BB962C8B-B14F-4D97-AF65-F5344CB8AC3E}">
        <p14:creationId xmlns:p14="http://schemas.microsoft.com/office/powerpoint/2010/main" val="1149592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Future impact of FHIR</a:t>
            </a:r>
          </a:p>
        </p:txBody>
      </p:sp>
      <p:sp>
        <p:nvSpPr>
          <p:cNvPr id="3" name="Content Placeholder 2"/>
          <p:cNvSpPr>
            <a:spLocks noGrp="1"/>
          </p:cNvSpPr>
          <p:nvPr>
            <p:ph idx="1"/>
          </p:nvPr>
        </p:nvSpPr>
        <p:spPr>
          <a:xfrm>
            <a:off x="539552" y="1844824"/>
            <a:ext cx="7772400" cy="4478149"/>
          </a:xfrm>
        </p:spPr>
        <p:txBody>
          <a:bodyPr/>
          <a:lstStyle/>
          <a:p>
            <a:r>
              <a:rPr lang="en-US" sz="2800" noProof="0" dirty="0"/>
              <a:t>Impact of FHIR on the market:</a:t>
            </a:r>
          </a:p>
          <a:p>
            <a:pPr lvl="1"/>
            <a:r>
              <a:rPr lang="en-US" sz="2400" noProof="0" dirty="0"/>
              <a:t>Drive interoperability prices down</a:t>
            </a:r>
          </a:p>
          <a:p>
            <a:pPr lvl="1"/>
            <a:r>
              <a:rPr lang="en-US" sz="2400" noProof="0" dirty="0"/>
              <a:t>Higher Expectations</a:t>
            </a:r>
          </a:p>
          <a:p>
            <a:pPr lvl="1"/>
            <a:r>
              <a:rPr lang="en-US" sz="2400" noProof="0" dirty="0"/>
              <a:t>Increased spend on integration (N x 2!)</a:t>
            </a:r>
          </a:p>
          <a:p>
            <a:r>
              <a:rPr lang="en-US" sz="2800" noProof="0" dirty="0"/>
              <a:t>Overall Market focus</a:t>
            </a:r>
          </a:p>
          <a:p>
            <a:pPr lvl="1"/>
            <a:r>
              <a:rPr lang="en-US" sz="2400" noProof="0" dirty="0"/>
              <a:t>PHR on the web</a:t>
            </a:r>
          </a:p>
          <a:p>
            <a:pPr lvl="1"/>
            <a:r>
              <a:rPr lang="en-US" sz="2400" noProof="0" dirty="0"/>
              <a:t>Healthcare repositories (MHD+)</a:t>
            </a:r>
          </a:p>
          <a:p>
            <a:pPr lvl="1"/>
            <a:r>
              <a:rPr lang="en-US" sz="2400" noProof="0" dirty="0"/>
              <a:t>Device Data management</a:t>
            </a:r>
          </a:p>
          <a:p>
            <a:r>
              <a:rPr lang="en-US" sz="2800" noProof="0" dirty="0"/>
              <a:t>Freeing data can enable new business models and new companies</a:t>
            </a:r>
          </a:p>
          <a:p>
            <a:pPr lvl="1"/>
            <a:endParaRPr lang="en-US" sz="2400" noProof="0" dirty="0"/>
          </a:p>
        </p:txBody>
      </p:sp>
      <p:sp>
        <p:nvSpPr>
          <p:cNvPr id="4" name="Slide Number Placeholder 3"/>
          <p:cNvSpPr>
            <a:spLocks noGrp="1"/>
          </p:cNvSpPr>
          <p:nvPr>
            <p:ph type="sldNum" sz="quarter" idx="4"/>
          </p:nvPr>
        </p:nvSpPr>
        <p:spPr>
          <a:prstGeom prst="rect">
            <a:avLst/>
          </a:prstGeom>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4289449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Resources</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0015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en-US" noProof="0" dirty="0"/>
              <a:t>FHIR solutions</a:t>
            </a:r>
          </a:p>
        </p:txBody>
      </p:sp>
      <p:sp>
        <p:nvSpPr>
          <p:cNvPr id="5" name="Slide Number Placeholder 4"/>
          <p:cNvSpPr>
            <a:spLocks noGrp="1"/>
          </p:cNvSpPr>
          <p:nvPr>
            <p:ph type="sldNum" sz="quarter" idx="4"/>
          </p:nvPr>
        </p:nvSpPr>
        <p:spPr/>
        <p:txBody>
          <a:bodyPr/>
          <a:lstStyle/>
          <a:p>
            <a:fld id="{5CC3E5C4-3E2B-40F1-9F2B-C46CEB0C88DF}" type="slidenum">
              <a:rPr lang="en-CA" smtClean="0"/>
              <a:pPr/>
              <a:t>38</a:t>
            </a:fld>
            <a:endParaRPr lang="en-CA"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a:t>Solution</a:t>
            </a:r>
            <a:endParaRPr lang="en-CA" sz="2000" b="1" dirty="0"/>
          </a:p>
        </p:txBody>
      </p:sp>
    </p:spTree>
    <p:extLst>
      <p:ext uri="{BB962C8B-B14F-4D97-AF65-F5344CB8AC3E}">
        <p14:creationId xmlns:p14="http://schemas.microsoft.com/office/powerpoint/2010/main" val="2156970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Resources</a:t>
            </a:r>
          </a:p>
        </p:txBody>
      </p:sp>
      <p:sp>
        <p:nvSpPr>
          <p:cNvPr id="3" name="Content Placeholder 2"/>
          <p:cNvSpPr>
            <a:spLocks noGrp="1"/>
          </p:cNvSpPr>
          <p:nvPr>
            <p:ph idx="1"/>
          </p:nvPr>
        </p:nvSpPr>
        <p:spPr/>
        <p:txBody>
          <a:bodyPr/>
          <a:lstStyle/>
          <a:p>
            <a:r>
              <a:rPr lang="en-US" noProof="0" dirty="0"/>
              <a:t>“Resources” are:</a:t>
            </a:r>
          </a:p>
          <a:p>
            <a:pPr lvl="1"/>
            <a:r>
              <a:rPr lang="en-US" noProof="0" dirty="0"/>
              <a:t>Small logically discrete units of exchange</a:t>
            </a:r>
          </a:p>
          <a:p>
            <a:pPr lvl="1"/>
            <a:r>
              <a:rPr lang="en-US" noProof="0" dirty="0"/>
              <a:t>Defined behavior and meaning</a:t>
            </a:r>
          </a:p>
          <a:p>
            <a:pPr lvl="1"/>
            <a:r>
              <a:rPr lang="en-US" noProof="0" dirty="0"/>
              <a:t>Known identity / location</a:t>
            </a:r>
          </a:p>
          <a:p>
            <a:pPr lvl="1"/>
            <a:r>
              <a:rPr lang="en-US" noProof="0" dirty="0"/>
              <a:t>Smallest unit of transaction</a:t>
            </a:r>
          </a:p>
          <a:p>
            <a:pPr lvl="1"/>
            <a:r>
              <a:rPr lang="en-US" noProof="0" dirty="0"/>
              <a:t>“of interest” to healthcare</a:t>
            </a:r>
          </a:p>
          <a:p>
            <a:pPr lvl="1"/>
            <a:endParaRPr lang="en-US" noProof="0" dirty="0"/>
          </a:p>
          <a:p>
            <a:pPr lvl="1"/>
            <a:r>
              <a:rPr lang="en-US" noProof="0" dirty="0"/>
              <a:t>V2: Sort of like Segments</a:t>
            </a:r>
          </a:p>
          <a:p>
            <a:pPr lvl="1"/>
            <a:r>
              <a:rPr lang="en-US" noProof="0" dirty="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a:t>
            </a:r>
          </a:p>
          <a:p>
            <a:pPr lvl="1"/>
            <a:r>
              <a:rPr lang="en-US" noProof="0" dirty="0"/>
              <a:t>Know where FHIR fits in the broader healthcare landscape, including other HL7 specifications</a:t>
            </a:r>
          </a:p>
          <a:p>
            <a:pPr lvl="1"/>
            <a:r>
              <a:rPr lang="en-US" noProof="0" dirty="0"/>
              <a:t>Be able to explain what FHIR is to others in your organization</a:t>
            </a:r>
          </a:p>
          <a:p>
            <a:pPr lvl="1"/>
            <a:r>
              <a:rPr lang="en-US" noProof="0" dirty="0"/>
              <a:t>Be able to evaluate whether and how FHIR is relevant to your organization and within what timelines</a:t>
            </a:r>
          </a:p>
          <a:p>
            <a:pPr lvl="1"/>
            <a:r>
              <a:rPr lang="en-US" noProof="0" dirty="0"/>
              <a:t>Have a basic picture of what’s happening in the FHIR implementation space right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Resource URLs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92620140"/>
              </p:ext>
            </p:extLst>
          </p:nvPr>
        </p:nvGraphicFramePr>
        <p:xfrm>
          <a:off x="323527" y="1700809"/>
          <a:ext cx="8352930" cy="4357680"/>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450034">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OPTIONS,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a:t>
                      </a:r>
                    </a:p>
                  </a:txBody>
                  <a:tcPr/>
                </a:tc>
                <a:extLst>
                  <a:ext uri="{0D108BD9-81ED-4DB2-BD59-A6C34878D82A}">
                    <a16:rowId xmlns:a16="http://schemas.microsoft.com/office/drawing/2014/main" val="10003"/>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4"/>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163669242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noProof="0" dirty="0"/>
              <a:t>What’s a Resource?</a:t>
            </a:r>
          </a:p>
        </p:txBody>
      </p:sp>
      <p:sp>
        <p:nvSpPr>
          <p:cNvPr id="9" name="Text Placeholder 8"/>
          <p:cNvSpPr>
            <a:spLocks noGrp="1"/>
          </p:cNvSpPr>
          <p:nvPr>
            <p:ph type="body" idx="1"/>
          </p:nvPr>
        </p:nvSpPr>
        <p:spPr/>
        <p:txBody>
          <a:bodyPr/>
          <a:lstStyle/>
          <a:p>
            <a:r>
              <a:rPr lang="en-US" noProof="0" dirty="0"/>
              <a:t>Examples</a:t>
            </a:r>
          </a:p>
        </p:txBody>
      </p:sp>
      <p:sp>
        <p:nvSpPr>
          <p:cNvPr id="7" name="Content Placeholder 6"/>
          <p:cNvSpPr>
            <a:spLocks noGrp="1"/>
          </p:cNvSpPr>
          <p:nvPr>
            <p:ph sz="half" idx="2"/>
          </p:nvPr>
        </p:nvSpPr>
        <p:spPr/>
        <p:txBody>
          <a:bodyPr/>
          <a:lstStyle/>
          <a:p>
            <a:r>
              <a:rPr lang="en-US" noProof="0" dirty="0"/>
              <a:t>Administrative</a:t>
            </a:r>
          </a:p>
          <a:p>
            <a:pPr lvl="1"/>
            <a:r>
              <a:rPr lang="en-US" noProof="0" dirty="0"/>
              <a:t>Patient, Practitioner, Organization, Location, Coverage, Invoice</a:t>
            </a:r>
          </a:p>
          <a:p>
            <a:r>
              <a:rPr lang="en-US" noProof="0" dirty="0"/>
              <a:t>Clinical Concepts</a:t>
            </a:r>
          </a:p>
          <a:p>
            <a:pPr lvl="1"/>
            <a:r>
              <a:rPr lang="en-US" noProof="0" dirty="0"/>
              <a:t>Allergy, Condition, Family History, Care Plan</a:t>
            </a:r>
          </a:p>
          <a:p>
            <a:r>
              <a:rPr lang="en-US" noProof="0" dirty="0"/>
              <a:t>Infrastructure</a:t>
            </a:r>
          </a:p>
          <a:p>
            <a:pPr lvl="1"/>
            <a:r>
              <a:rPr lang="en-US" noProof="0" dirty="0"/>
              <a:t>Document, Message, Profile, Conformance</a:t>
            </a:r>
          </a:p>
        </p:txBody>
      </p:sp>
      <p:sp>
        <p:nvSpPr>
          <p:cNvPr id="10" name="Text Placeholder 9"/>
          <p:cNvSpPr>
            <a:spLocks noGrp="1"/>
          </p:cNvSpPr>
          <p:nvPr>
            <p:ph type="body" sz="quarter" idx="3"/>
          </p:nvPr>
        </p:nvSpPr>
        <p:spPr/>
        <p:txBody>
          <a:bodyPr/>
          <a:lstStyle/>
          <a:p>
            <a:r>
              <a:rPr lang="en-US" noProof="0" dirty="0"/>
              <a:t>Non-examples</a:t>
            </a:r>
          </a:p>
        </p:txBody>
      </p:sp>
      <p:sp>
        <p:nvSpPr>
          <p:cNvPr id="11" name="Content Placeholder 10"/>
          <p:cNvSpPr>
            <a:spLocks noGrp="1"/>
          </p:cNvSpPr>
          <p:nvPr>
            <p:ph sz="quarter" idx="4"/>
          </p:nvPr>
        </p:nvSpPr>
        <p:spPr/>
        <p:txBody>
          <a:bodyPr/>
          <a:lstStyle/>
          <a:p>
            <a:r>
              <a:rPr lang="en-US" noProof="0" dirty="0"/>
              <a:t>Gender</a:t>
            </a:r>
          </a:p>
          <a:p>
            <a:pPr lvl="1"/>
            <a:r>
              <a:rPr lang="en-US" noProof="0" dirty="0"/>
              <a:t>Too small</a:t>
            </a:r>
          </a:p>
          <a:p>
            <a:r>
              <a:rPr lang="en-US" noProof="0" dirty="0"/>
              <a:t>Electronic Health Record </a:t>
            </a:r>
          </a:p>
          <a:p>
            <a:pPr lvl="1"/>
            <a:r>
              <a:rPr lang="en-US" noProof="0" dirty="0"/>
              <a:t>Too big</a:t>
            </a:r>
          </a:p>
          <a:p>
            <a:r>
              <a:rPr lang="en-US" noProof="0" dirty="0"/>
              <a:t>Blood Pressure</a:t>
            </a:r>
          </a:p>
          <a:p>
            <a:pPr lvl="1"/>
            <a:r>
              <a:rPr lang="en-US" noProof="0" dirty="0"/>
              <a:t>Too specific</a:t>
            </a:r>
          </a:p>
          <a:p>
            <a:r>
              <a:rPr lang="en-US" noProof="0" dirty="0"/>
              <a:t>Intervention</a:t>
            </a:r>
          </a:p>
          <a:p>
            <a:pPr lvl="1"/>
            <a:r>
              <a:rPr lang="en-US" noProof="0" dirty="0"/>
              <a:t>Too broad</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41</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uiExpand="1" build="p"/>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STU 2 Resource List</a:t>
            </a:r>
          </a:p>
        </p:txBody>
      </p:sp>
      <p:sp>
        <p:nvSpPr>
          <p:cNvPr id="3" name="Text Placeholder 2"/>
          <p:cNvSpPr>
            <a:spLocks noGrp="1"/>
          </p:cNvSpPr>
          <p:nvPr>
            <p:ph type="body" idx="1"/>
          </p:nvPr>
        </p:nvSpPr>
        <p:spPr/>
        <p:txBody>
          <a:bodyPr/>
          <a:lstStyle/>
          <a:p>
            <a:endParaRPr lang="en-AU" dirty="0"/>
          </a:p>
        </p:txBody>
      </p:sp>
      <p:pic>
        <p:nvPicPr>
          <p:cNvPr id="1026" name="Picture 2"/>
          <p:cNvPicPr>
            <a:picLocks noChangeAspect="1" noChangeArrowheads="1"/>
          </p:cNvPicPr>
          <p:nvPr/>
        </p:nvPicPr>
        <p:blipFill>
          <a:blip r:embed="rId2" cstate="print"/>
          <a:srcRect/>
          <a:stretch>
            <a:fillRect/>
          </a:stretch>
        </p:blipFill>
        <p:spPr bwMode="auto">
          <a:xfrm>
            <a:off x="251520" y="1196752"/>
            <a:ext cx="7231063" cy="5314950"/>
          </a:xfrm>
          <a:prstGeom prst="rect">
            <a:avLst/>
          </a:prstGeom>
          <a:noFill/>
          <a:ln w="9525">
            <a:noFill/>
            <a:miter lim="800000"/>
            <a:headEnd/>
            <a:tailEnd/>
          </a:ln>
        </p:spPr>
      </p:pic>
    </p:spTree>
    <p:extLst>
      <p:ext uri="{BB962C8B-B14F-4D97-AF65-F5344CB8AC3E}">
        <p14:creationId xmlns:p14="http://schemas.microsoft.com/office/powerpoint/2010/main" val="256103249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STU 2 Resource List</a:t>
            </a:r>
          </a:p>
        </p:txBody>
      </p:sp>
      <p:sp>
        <p:nvSpPr>
          <p:cNvPr id="8" name="Content Placeholder 7"/>
          <p:cNvSpPr>
            <a:spLocks noGrp="1"/>
          </p:cNvSpPr>
          <p:nvPr>
            <p:ph idx="1"/>
          </p:nvPr>
        </p:nvSpPr>
        <p:spPr/>
        <p:txBody>
          <a:bodyPr/>
          <a:lstStyle/>
          <a:p>
            <a:endParaRPr lang="en-CA" dirty="0"/>
          </a:p>
        </p:txBody>
      </p:sp>
      <p:sp>
        <p:nvSpPr>
          <p:cNvPr id="7" name="Slide Number Placeholder 6"/>
          <p:cNvSpPr>
            <a:spLocks noGrp="1"/>
          </p:cNvSpPr>
          <p:nvPr>
            <p:ph type="sldNum" sz="quarter" idx="4"/>
          </p:nvPr>
        </p:nvSpPr>
        <p:spPr/>
        <p:txBody>
          <a:bodyPr/>
          <a:lstStyle/>
          <a:p>
            <a:fld id="{5CC3E5C4-3E2B-40F1-9F2B-C46CEB0C88DF}" type="slidenum">
              <a:rPr lang="en-CA" smtClean="0"/>
              <a:pPr/>
              <a:t>43</a:t>
            </a:fld>
            <a:endParaRPr lang="en-CA" dirty="0"/>
          </a:p>
        </p:txBody>
      </p:sp>
      <p:pic>
        <p:nvPicPr>
          <p:cNvPr id="2050" name="Picture 2"/>
          <p:cNvPicPr>
            <a:picLocks noChangeAspect="1" noChangeArrowheads="1"/>
          </p:cNvPicPr>
          <p:nvPr/>
        </p:nvPicPr>
        <p:blipFill>
          <a:blip r:embed="rId2" cstate="print"/>
          <a:srcRect/>
          <a:stretch>
            <a:fillRect/>
          </a:stretch>
        </p:blipFill>
        <p:spPr bwMode="auto">
          <a:xfrm>
            <a:off x="467544" y="1844824"/>
            <a:ext cx="7059613" cy="4333875"/>
          </a:xfrm>
          <a:prstGeom prst="rect">
            <a:avLst/>
          </a:prstGeom>
          <a:noFill/>
          <a:ln w="9525">
            <a:noFill/>
            <a:miter lim="800000"/>
            <a:headEnd/>
            <a:tailEnd/>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27857" y="282417"/>
            <a:ext cx="5083782" cy="6192687"/>
          </a:xfrm>
          <a:prstGeom prst="rect">
            <a:avLst/>
          </a:prstGeom>
          <a:noFill/>
          <a:ln w="9525">
            <a:noFill/>
            <a:miter lim="800000"/>
            <a:headEnd/>
            <a:tailEnd/>
          </a:ln>
        </p:spPr>
      </p:pic>
      <p:sp>
        <p:nvSpPr>
          <p:cNvPr id="11" name="Rectangle 10"/>
          <p:cNvSpPr/>
          <p:nvPr/>
        </p:nvSpPr>
        <p:spPr>
          <a:xfrm>
            <a:off x="428713" y="1124745"/>
            <a:ext cx="5416056" cy="108012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268760"/>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Summary</a:t>
            </a:r>
          </a:p>
        </p:txBody>
      </p:sp>
      <p:cxnSp>
        <p:nvCxnSpPr>
          <p:cNvPr id="8" name="Straight Arrow Connector 7"/>
          <p:cNvCxnSpPr/>
          <p:nvPr/>
        </p:nvCxnSpPr>
        <p:spPr>
          <a:xfrm flipH="1">
            <a:off x="5901283"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645024"/>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64072" y="4543408"/>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924944"/>
            <a:ext cx="5439431" cy="345638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3" name="Rectangle 12"/>
          <p:cNvSpPr/>
          <p:nvPr/>
        </p:nvSpPr>
        <p:spPr>
          <a:xfrm>
            <a:off x="419541" y="2276872"/>
            <a:ext cx="5416056" cy="576064"/>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4" name="Text Box 10"/>
          <p:cNvSpPr txBox="1"/>
          <p:nvPr/>
        </p:nvSpPr>
        <p:spPr>
          <a:xfrm>
            <a:off x="6419171" y="2204864"/>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solidFill>
                  <a:schemeClr val="tx1"/>
                </a:solidFill>
                <a:effectLst/>
                <a:ea typeface="Calibri"/>
                <a:cs typeface="Times New Roman"/>
              </a:rPr>
              <a:t>Extension with reference to its definition</a:t>
            </a:r>
          </a:p>
        </p:txBody>
      </p:sp>
      <p:cxnSp>
        <p:nvCxnSpPr>
          <p:cNvPr id="15" name="Straight Arrow Connector 14"/>
          <p:cNvCxnSpPr/>
          <p:nvPr/>
        </p:nvCxnSpPr>
        <p:spPr>
          <a:xfrm flipH="1">
            <a:off x="5875756" y="2492896"/>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24545"/>
            <a:ext cx="5416056" cy="628191"/>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548680"/>
            <a:ext cx="2397336" cy="38535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Identity &amp; Metadata</a:t>
            </a:r>
          </a:p>
        </p:txBody>
      </p:sp>
      <p:cxnSp>
        <p:nvCxnSpPr>
          <p:cNvPr id="18" name="Straight Arrow Connector 17"/>
          <p:cNvCxnSpPr/>
          <p:nvPr/>
        </p:nvCxnSpPr>
        <p:spPr>
          <a:xfrm flipH="1">
            <a:off x="5901283" y="764704"/>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23745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 Definitions</a:t>
            </a:r>
          </a:p>
        </p:txBody>
      </p:sp>
      <p:pic>
        <p:nvPicPr>
          <p:cNvPr id="5" name="Content Placeholder 4"/>
          <p:cNvPicPr>
            <a:picLocks noGrp="1" noChangeAspect="1"/>
          </p:cNvPicPr>
          <p:nvPr>
            <p:ph idx="1"/>
          </p:nvPr>
        </p:nvPicPr>
        <p:blipFill rotWithShape="1">
          <a:blip r:embed="rId2" cstate="print"/>
          <a:srcRect l="12495" t="19647" r="32855" b="4808"/>
          <a:stretch/>
        </p:blipFill>
        <p:spPr>
          <a:xfrm>
            <a:off x="603250" y="1700807"/>
            <a:ext cx="5120878" cy="4719241"/>
          </a:xfrm>
          <a:prstGeom prst="rect">
            <a:avLst/>
          </a:prstGeom>
        </p:spPr>
      </p:pic>
      <p:sp>
        <p:nvSpPr>
          <p:cNvPr id="3" name="Slide Number Placeholder 2"/>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304186351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 Definitions</a:t>
            </a:r>
          </a:p>
        </p:txBody>
      </p:sp>
      <p:pic>
        <p:nvPicPr>
          <p:cNvPr id="6" name="Content Placeholder 5"/>
          <p:cNvPicPr>
            <a:picLocks noGrp="1" noChangeAspect="1"/>
          </p:cNvPicPr>
          <p:nvPr>
            <p:ph idx="1"/>
          </p:nvPr>
        </p:nvPicPr>
        <p:blipFill rotWithShape="1">
          <a:blip r:embed="rId2" cstate="print"/>
          <a:srcRect l="12495" t="14824" r="46785" b="44992"/>
          <a:stretch/>
        </p:blipFill>
        <p:spPr>
          <a:xfrm>
            <a:off x="755576" y="1844823"/>
            <a:ext cx="6624736" cy="4358379"/>
          </a:xfrm>
          <a:prstGeom prst="rect">
            <a:avLst/>
          </a:prstGeom>
        </p:spPr>
      </p:pic>
      <p:sp>
        <p:nvSpPr>
          <p:cNvPr id="3" name="Slide Number Placeholder 2"/>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133516108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 Definitions</a:t>
            </a:r>
          </a:p>
        </p:txBody>
      </p:sp>
      <p:pic>
        <p:nvPicPr>
          <p:cNvPr id="6" name="Content Placeholder 5"/>
          <p:cNvPicPr>
            <a:picLocks noGrp="1" noChangeAspect="1"/>
          </p:cNvPicPr>
          <p:nvPr>
            <p:ph idx="1"/>
          </p:nvPr>
        </p:nvPicPr>
        <p:blipFill rotWithShape="1">
          <a:blip r:embed="rId2" cstate="print"/>
          <a:srcRect l="12495" t="19646" r="41427" b="22489"/>
          <a:stretch/>
        </p:blipFill>
        <p:spPr>
          <a:xfrm>
            <a:off x="251520" y="332656"/>
            <a:ext cx="7310812" cy="6120679"/>
          </a:xfrm>
          <a:prstGeom prst="rect">
            <a:avLst/>
          </a:prstGeom>
        </p:spPr>
      </p:pic>
      <p:sp>
        <p:nvSpPr>
          <p:cNvPr id="3" name="Slide Number Placeholder 2"/>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174440336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 Definitions</a:t>
            </a:r>
          </a:p>
        </p:txBody>
      </p:sp>
      <p:pic>
        <p:nvPicPr>
          <p:cNvPr id="6" name="Content Placeholder 5"/>
          <p:cNvPicPr>
            <a:picLocks noGrp="1" noChangeAspect="1"/>
          </p:cNvPicPr>
          <p:nvPr>
            <p:ph idx="1"/>
          </p:nvPr>
        </p:nvPicPr>
        <p:blipFill rotWithShape="1">
          <a:blip r:embed="rId2" cstate="print"/>
          <a:srcRect l="12495" t="19646" r="41427" b="6416"/>
          <a:stretch/>
        </p:blipFill>
        <p:spPr>
          <a:xfrm>
            <a:off x="251520" y="297960"/>
            <a:ext cx="6624736" cy="7086926"/>
          </a:xfrm>
          <a:prstGeom prst="rect">
            <a:avLst/>
          </a:prstGeom>
        </p:spPr>
      </p:pic>
      <p:sp>
        <p:nvSpPr>
          <p:cNvPr id="4" name="Slide Number Placeholder 3"/>
          <p:cNvSpPr>
            <a:spLocks noGrp="1"/>
          </p:cNvSpPr>
          <p:nvPr>
            <p:ph type="sldNum" sz="quarter" idx="4"/>
          </p:nvPr>
        </p:nvSpPr>
        <p:spPr>
          <a:xfrm>
            <a:off x="146050" y="6210300"/>
            <a:ext cx="457200" cy="457200"/>
          </a:xfrm>
          <a:prstGeom prst="ellipse">
            <a:avLst/>
          </a:prstGeom>
        </p:spPr>
        <p:txBody>
          <a:bodyPr/>
          <a:lstStyle/>
          <a:p>
            <a:pPr>
              <a:defRPr/>
            </a:pPr>
            <a:fld id="{7BA541E5-6822-8543-9807-26155EA309BB}" type="slidenum">
              <a:rPr lang="en-US" smtClean="0"/>
              <a:pPr>
                <a:defRPr/>
              </a:pPr>
              <a:t>48</a:t>
            </a:fld>
            <a:endParaRPr lang="en-US" dirty="0"/>
          </a:p>
        </p:txBody>
      </p:sp>
    </p:spTree>
    <p:extLst>
      <p:ext uri="{BB962C8B-B14F-4D97-AF65-F5344CB8AC3E}">
        <p14:creationId xmlns:p14="http://schemas.microsoft.com/office/powerpoint/2010/main" val="210641478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resources?</a:t>
            </a:r>
          </a:p>
        </p:txBody>
      </p:sp>
      <p:sp>
        <p:nvSpPr>
          <p:cNvPr id="5" name="Content Placeholder 4"/>
          <p:cNvSpPr>
            <a:spLocks noGrp="1"/>
          </p:cNvSpPr>
          <p:nvPr>
            <p:ph idx="1"/>
          </p:nvPr>
        </p:nvSpPr>
        <p:spPr/>
        <p:txBody>
          <a:bodyPr/>
          <a:lstStyle/>
          <a:p>
            <a:r>
              <a:rPr lang="en-US" noProof="0" dirty="0"/>
              <a:t>Increases re-use</a:t>
            </a:r>
          </a:p>
          <a:p>
            <a:pPr lvl="1"/>
            <a:r>
              <a:rPr lang="en-US" noProof="0" dirty="0"/>
              <a:t>Can use the same resource structures (and profiles on them) in many solutions</a:t>
            </a:r>
          </a:p>
          <a:p>
            <a:r>
              <a:rPr lang="en-US" noProof="0" dirty="0"/>
              <a:t>Lighter-weight communication</a:t>
            </a:r>
          </a:p>
          <a:p>
            <a:pPr lvl="1"/>
            <a:r>
              <a:rPr lang="en-US" noProof="0" dirty="0"/>
              <a:t>Can point to resources “by reference” rather than sending all data</a:t>
            </a:r>
          </a:p>
          <a:p>
            <a:r>
              <a:rPr lang="en-US" noProof="0" dirty="0"/>
              <a:t>Aligns well with how data is stored</a:t>
            </a:r>
          </a:p>
        </p:txBody>
      </p:sp>
      <p:sp>
        <p:nvSpPr>
          <p:cNvPr id="2" name="Slide Number Placeholder 1"/>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310893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Before break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After break</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646295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What’s in a resource definition?</a:t>
            </a:r>
          </a:p>
        </p:txBody>
      </p:sp>
      <p:sp>
        <p:nvSpPr>
          <p:cNvPr id="3" name="Content Placeholder 2"/>
          <p:cNvSpPr>
            <a:spLocks noGrp="1"/>
          </p:cNvSpPr>
          <p:nvPr>
            <p:ph idx="1"/>
          </p:nvPr>
        </p:nvSpPr>
        <p:spPr/>
        <p:txBody>
          <a:bodyPr/>
          <a:lstStyle/>
          <a:p>
            <a:r>
              <a:rPr lang="en-US" sz="2800" noProof="0" dirty="0"/>
              <a:t>Each resource defines:</a:t>
            </a:r>
          </a:p>
          <a:p>
            <a:pPr lvl="1"/>
            <a:r>
              <a:rPr lang="en-US" sz="2400" noProof="0" dirty="0"/>
              <a:t>What elements are part of “core”</a:t>
            </a:r>
          </a:p>
          <a:p>
            <a:pPr lvl="1"/>
            <a:r>
              <a:rPr lang="en-US" sz="2400" noProof="0" dirty="0"/>
              <a:t>Names</a:t>
            </a:r>
          </a:p>
          <a:p>
            <a:pPr lvl="1"/>
            <a:r>
              <a:rPr lang="en-US" sz="2400" noProof="0" dirty="0"/>
              <a:t>Definitions</a:t>
            </a:r>
          </a:p>
          <a:p>
            <a:pPr lvl="1"/>
            <a:r>
              <a:rPr lang="en-US" sz="2400" noProof="0" dirty="0"/>
              <a:t>Cardinality</a:t>
            </a:r>
          </a:p>
          <a:p>
            <a:pPr lvl="1"/>
            <a:r>
              <a:rPr lang="en-US" sz="2400" noProof="0" dirty="0"/>
              <a:t>Code lists</a:t>
            </a:r>
          </a:p>
          <a:p>
            <a:pPr lvl="1"/>
            <a:r>
              <a:rPr lang="en-US" sz="2400" noProof="0" dirty="0"/>
              <a:t>Mappings (to RIM, v2 and other specs)</a:t>
            </a:r>
          </a:p>
          <a:p>
            <a:pPr lvl="1"/>
            <a:r>
              <a:rPr lang="en-US" sz="2400" noProof="0" dirty="0"/>
              <a:t>Constraints</a:t>
            </a:r>
          </a:p>
          <a:p>
            <a:r>
              <a:rPr lang="en-US" sz="2800" noProof="0" dirty="0"/>
              <a:t>All in a computable form</a:t>
            </a:r>
          </a:p>
          <a:p>
            <a:pPr lvl="1"/>
            <a:r>
              <a:rPr lang="en-US" sz="2400" noProof="0" dirty="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1592169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51</a:t>
            </a:fld>
            <a:endParaRPr lang="en-CA" dirty="0"/>
          </a:p>
        </p:txBody>
      </p:sp>
      <p:sp>
        <p:nvSpPr>
          <p:cNvPr id="3" name="Title 2"/>
          <p:cNvSpPr>
            <a:spLocks noGrp="1"/>
          </p:cNvSpPr>
          <p:nvPr>
            <p:ph type="title"/>
          </p:nvPr>
        </p:nvSpPr>
        <p:spPr/>
        <p:txBody>
          <a:bodyPr/>
          <a:lstStyle/>
          <a:p>
            <a:r>
              <a:rPr lang="en-US" noProof="0" dirty="0"/>
              <a:t>(FHIR home)</a:t>
            </a:r>
          </a:p>
        </p:txBody>
      </p:sp>
      <p:pic>
        <p:nvPicPr>
          <p:cNvPr id="1028" name="Picture 4"/>
          <p:cNvPicPr>
            <a:picLocks noChangeAspect="1" noChangeArrowheads="1"/>
          </p:cNvPicPr>
          <p:nvPr/>
        </p:nvPicPr>
        <p:blipFill>
          <a:blip r:embed="rId3" cstate="print"/>
          <a:srcRect/>
          <a:stretch>
            <a:fillRect/>
          </a:stretch>
        </p:blipFill>
        <p:spPr bwMode="auto">
          <a:xfrm>
            <a:off x="927024" y="260647"/>
            <a:ext cx="7272808" cy="6263249"/>
          </a:xfrm>
          <a:prstGeom prst="rect">
            <a:avLst/>
          </a:prstGeom>
          <a:noFill/>
          <a:ln w="9525">
            <a:noFill/>
            <a:miter lim="800000"/>
            <a:headEnd/>
            <a:tailEnd/>
          </a:ln>
        </p:spPr>
      </p:pic>
      <p:sp>
        <p:nvSpPr>
          <p:cNvPr id="7" name="Rectangle 6"/>
          <p:cNvSpPr/>
          <p:nvPr/>
        </p:nvSpPr>
        <p:spPr bwMode="auto">
          <a:xfrm>
            <a:off x="4139952" y="4293096"/>
            <a:ext cx="1872208" cy="1296144"/>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9" name="TextBox 8"/>
          <p:cNvSpPr txBox="1"/>
          <p:nvPr/>
        </p:nvSpPr>
        <p:spPr>
          <a:xfrm>
            <a:off x="2771800" y="1052736"/>
            <a:ext cx="3320091" cy="769441"/>
          </a:xfrm>
          <a:prstGeom prst="rect">
            <a:avLst/>
          </a:prstGeom>
          <a:noFill/>
        </p:spPr>
        <p:txBody>
          <a:bodyPr wrap="square" rtlCol="0">
            <a:spAutoFit/>
          </a:bodyPr>
          <a:lstStyle/>
          <a:p>
            <a:pPr algn="ctr"/>
            <a:r>
              <a:rPr lang="en-US" sz="4400" b="1" dirty="0">
                <a:solidFill>
                  <a:srgbClr val="FF0000"/>
                </a:solidFill>
              </a:rPr>
              <a:t>hl7.org/</a:t>
            </a:r>
            <a:r>
              <a:rPr lang="en-US" sz="4400" b="1" dirty="0" err="1">
                <a:solidFill>
                  <a:srgbClr val="FF0000"/>
                </a:solidFill>
              </a:rPr>
              <a:t>fhir</a:t>
            </a:r>
            <a:endParaRPr lang="en-CA" sz="4400" b="1" dirty="0">
              <a:solidFill>
                <a:srgbClr val="FF0000"/>
              </a:solidFill>
            </a:endParaRPr>
          </a:p>
        </p:txBody>
      </p:sp>
      <p:pic>
        <p:nvPicPr>
          <p:cNvPr id="1030" name="Picture 6"/>
          <p:cNvPicPr>
            <a:picLocks noChangeAspect="1" noChangeArrowheads="1"/>
          </p:cNvPicPr>
          <p:nvPr/>
        </p:nvPicPr>
        <p:blipFill>
          <a:blip r:embed="rId4" cstate="print"/>
          <a:srcRect/>
          <a:stretch>
            <a:fillRect/>
          </a:stretch>
        </p:blipFill>
        <p:spPr bwMode="auto">
          <a:xfrm>
            <a:off x="6084168" y="2636912"/>
            <a:ext cx="2786024" cy="1800200"/>
          </a:xfrm>
          <a:prstGeom prst="rect">
            <a:avLst/>
          </a:prstGeom>
          <a:noFill/>
          <a:ln w="9525">
            <a:noFill/>
            <a:miter lim="800000"/>
            <a:headEnd/>
            <a:tailEnd/>
          </a:ln>
        </p:spPr>
      </p:pic>
    </p:spTree>
    <p:extLst>
      <p:ext uri="{BB962C8B-B14F-4D97-AF65-F5344CB8AC3E}">
        <p14:creationId xmlns:p14="http://schemas.microsoft.com/office/powerpoint/2010/main" val="15072078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Before break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After break</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6104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33959789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Break!</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Questions?</a:t>
            </a:r>
          </a:p>
        </p:txBody>
      </p:sp>
      <p:sp>
        <p:nvSpPr>
          <p:cNvPr id="3" name="Content Placeholder 2"/>
          <p:cNvSpPr>
            <a:spLocks noGrp="1"/>
          </p:cNvSpPr>
          <p:nvPr>
            <p:ph idx="1"/>
          </p:nvPr>
        </p:nvSpPr>
        <p:spPr/>
        <p:txBody>
          <a:bodyPr/>
          <a:lstStyle/>
          <a:p>
            <a:pPr>
              <a:buNone/>
            </a:pPr>
            <a:r>
              <a:rPr lang="en-US" sz="2800" noProof="0" dirty="0">
                <a:hlinkClick r:id="rId2"/>
              </a:rPr>
              <a:t>http://hl7.org/fhir</a:t>
            </a:r>
            <a:r>
              <a:rPr lang="en-US" sz="2800" noProof="0" dirty="0"/>
              <a:t>	    	   </a:t>
            </a:r>
            <a:r>
              <a:rPr lang="en-US" sz="2800" noProof="0" dirty="0">
                <a:hlinkClick r:id="rId3"/>
              </a:rPr>
              <a:t>lmckenzie@gevityinc.com</a:t>
            </a:r>
            <a:r>
              <a:rPr lang="en-US" sz="2800" noProof="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52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404135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noProof="0" dirty="0"/>
              <a:t>Attendees</a:t>
            </a:r>
          </a:p>
        </p:txBody>
      </p:sp>
      <p:sp>
        <p:nvSpPr>
          <p:cNvPr id="8195" name="Rectangle 3"/>
          <p:cNvSpPr>
            <a:spLocks noGrp="1" noChangeArrowheads="1"/>
          </p:cNvSpPr>
          <p:nvPr>
            <p:ph idx="1"/>
          </p:nvPr>
        </p:nvSpPr>
        <p:spPr/>
        <p:txBody>
          <a:bodyPr/>
          <a:lstStyle/>
          <a:p>
            <a:r>
              <a:rPr lang="en-US" noProof="0" dirty="0"/>
              <a:t>Who is your organization?</a:t>
            </a:r>
          </a:p>
          <a:p>
            <a:r>
              <a:rPr lang="en-US" noProof="0" dirty="0"/>
              <a:t>What is your role?</a:t>
            </a:r>
          </a:p>
          <a:p>
            <a:r>
              <a:rPr lang="en-US" noProof="0" dirty="0"/>
              <a:t>HL7 (v2/v3/CDA) background?</a:t>
            </a:r>
          </a:p>
          <a:p>
            <a:r>
              <a:rPr lang="en-US" noProof="0" dirty="0"/>
              <a:t>How did you hear about FHIR?</a:t>
            </a:r>
          </a:p>
          <a:p>
            <a:r>
              <a:rPr lang="en-US" noProof="0" dirty="0"/>
              <a:t>How familiar are you with FHIR?</a:t>
            </a:r>
          </a:p>
          <a:p>
            <a:r>
              <a:rPr lang="en-US" noProof="0" dirty="0"/>
              <a:t>What is the </a:t>
            </a:r>
            <a:r>
              <a:rPr lang="en-US" b="1" noProof="0" dirty="0"/>
              <a:t>one</a:t>
            </a:r>
            <a:r>
              <a:rPr lang="en-US" noProof="0" dirty="0"/>
              <a:t> thing that will make </a:t>
            </a:r>
            <a:r>
              <a:rPr lang="en-US" noProof="0"/>
              <a:t>this training </a:t>
            </a:r>
            <a:r>
              <a:rPr lang="en-US" noProof="0" dirty="0"/>
              <a:t>most valuable for you?</a:t>
            </a:r>
          </a:p>
        </p:txBody>
      </p:sp>
      <p:sp>
        <p:nvSpPr>
          <p:cNvPr id="5" name="Slide Number Placeholder 4"/>
          <p:cNvSpPr>
            <a:spLocks noGrp="1"/>
          </p:cNvSpPr>
          <p:nvPr>
            <p:ph type="sldNum" sz="quarter" idx="4"/>
          </p:nvPr>
        </p:nvSpPr>
        <p:spPr/>
        <p:txBody>
          <a:bodyPr/>
          <a:lstStyle/>
          <a:p>
            <a:fld id="{64C44300-96F5-4E68-AEBC-759F83B9379E}" type="slidenum">
              <a:rPr lang="en-US" smtClean="0">
                <a:solidFill>
                  <a:srgbClr val="000000">
                    <a:tint val="75000"/>
                  </a:srgbClr>
                </a:solidFill>
              </a:rPr>
              <a:pPr/>
              <a:t>7</a:t>
            </a:fld>
            <a:endParaRPr lang="en-US" dirty="0">
              <a:solidFill>
                <a:srgbClr val="000000">
                  <a:tint val="75000"/>
                </a:srgbClr>
              </a:solidFill>
            </a:endParaRPr>
          </a:p>
        </p:txBody>
      </p:sp>
    </p:spTree>
    <p:extLst>
      <p:ext uri="{BB962C8B-B14F-4D97-AF65-F5344CB8AC3E}">
        <p14:creationId xmlns:p14="http://schemas.microsoft.com/office/powerpoint/2010/main" val="381546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FHIR?</a:t>
            </a:r>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8766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9</a:t>
            </a:fld>
            <a:endParaRPr lang="en-CA" dirty="0"/>
          </a:p>
        </p:txBody>
      </p:sp>
      <p:sp>
        <p:nvSpPr>
          <p:cNvPr id="4" name="Title 3"/>
          <p:cNvSpPr>
            <a:spLocks noGrp="1"/>
          </p:cNvSpPr>
          <p:nvPr>
            <p:ph type="title"/>
          </p:nvPr>
        </p:nvSpPr>
        <p:spPr>
          <a:xfrm>
            <a:off x="388014" y="5949280"/>
            <a:ext cx="6552728" cy="532070"/>
          </a:xfrm>
        </p:spPr>
        <p:txBody>
          <a:bodyPr anchor="b"/>
          <a:lstStyle/>
          <a:p>
            <a:r>
              <a:rPr lang="en-US" sz="2400" noProof="0" dirty="0">
                <a:solidFill>
                  <a:schemeClr val="tx1"/>
                </a:solidFill>
              </a:rPr>
              <a:t>http://xkcd.com/927</a:t>
            </a:r>
          </a:p>
        </p:txBody>
      </p:sp>
      <p:pic>
        <p:nvPicPr>
          <p:cNvPr id="1026" name="Picture 2" descr="Standard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52306"/>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12403</TotalTime>
  <Words>2605</Words>
  <Application>Microsoft Office PowerPoint</Application>
  <PresentationFormat>On-screen Show (4:3)</PresentationFormat>
  <Paragraphs>513</Paragraphs>
  <Slides>55</Slides>
  <Notes>29</Notes>
  <HiddenSlides>11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MS PGothic</vt:lpstr>
      <vt:lpstr>MS PGothic</vt:lpstr>
      <vt:lpstr>Arial</vt:lpstr>
      <vt:lpstr>Calibri</vt:lpstr>
      <vt:lpstr>Cambria</vt:lpstr>
      <vt:lpstr>Consolas</vt:lpstr>
      <vt:lpstr>Franklin Gothic Book</vt:lpstr>
      <vt:lpstr>Symbol</vt:lpstr>
      <vt:lpstr>Times New Roman</vt:lpstr>
      <vt:lpstr>Verdana</vt:lpstr>
      <vt:lpstr>Wingdings</vt:lpstr>
      <vt:lpstr>Refined</vt:lpstr>
      <vt:lpstr>FHIR for Executives 1 of 2</vt:lpstr>
      <vt:lpstr>This presentation</vt:lpstr>
      <vt:lpstr>Who am I?</vt:lpstr>
      <vt:lpstr>Tutorial Objectives</vt:lpstr>
      <vt:lpstr>Outline</vt:lpstr>
      <vt:lpstr>Outline</vt:lpstr>
      <vt:lpstr>Attendees</vt:lpstr>
      <vt:lpstr>WHY FHIR?</vt:lpstr>
      <vt:lpstr>http://xkcd.com/927</vt:lpstr>
      <vt:lpstr>Existing healthcare standards and bodies</vt:lpstr>
      <vt:lpstr>The Need</vt:lpstr>
      <vt:lpstr>What we have – v2</vt:lpstr>
      <vt:lpstr>What we have – v3</vt:lpstr>
      <vt:lpstr>What we have - CDA</vt:lpstr>
      <vt:lpstr>So I should drop everything and use FHIR?</vt:lpstr>
      <vt:lpstr>Problems we face</vt:lpstr>
      <vt:lpstr>Complexity Model</vt:lpstr>
      <vt:lpstr>Three Laws of Interoperability</vt:lpstr>
      <vt:lpstr>Platform for Interoperability</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Web technologies</vt:lpstr>
      <vt:lpstr>Human Readable</vt:lpstr>
      <vt:lpstr>Freely available</vt:lpstr>
      <vt:lpstr>Paradigms</vt:lpstr>
      <vt:lpstr>Review</vt:lpstr>
      <vt:lpstr>Architectures</vt:lpstr>
      <vt:lpstr>FHIR &amp; Cost of Integration</vt:lpstr>
      <vt:lpstr>Future impact of FHIR</vt:lpstr>
      <vt:lpstr>FHIR Resources</vt:lpstr>
      <vt:lpstr>FHIR solutions</vt:lpstr>
      <vt:lpstr>Resources</vt:lpstr>
      <vt:lpstr>FHIR Resource URLs</vt:lpstr>
      <vt:lpstr>What’s a Resource?</vt:lpstr>
      <vt:lpstr>STU 2 Resource List</vt:lpstr>
      <vt:lpstr>STU 2 Resource List</vt:lpstr>
      <vt:lpstr>PowerPoint Presentation</vt:lpstr>
      <vt:lpstr>Resource Definitions</vt:lpstr>
      <vt:lpstr>Resource Definitions</vt:lpstr>
      <vt:lpstr>Resource Definitions</vt:lpstr>
      <vt:lpstr>Resource Definitions</vt:lpstr>
      <vt:lpstr>Why resources?</vt:lpstr>
      <vt:lpstr>What’s in a resource definition?</vt:lpstr>
      <vt:lpstr>(FHIR home)</vt:lpstr>
      <vt:lpstr>Outline</vt:lpstr>
      <vt:lpstr>Outline</vt:lpstr>
      <vt:lpstr>Break!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336</cp:revision>
  <dcterms:created xsi:type="dcterms:W3CDTF">2012-12-03T20:41:34Z</dcterms:created>
  <dcterms:modified xsi:type="dcterms:W3CDTF">2016-04-05T21:10:33Z</dcterms:modified>
</cp:coreProperties>
</file>