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390" r:id="rId3"/>
    <p:sldId id="418" r:id="rId4"/>
    <p:sldId id="41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97" r:id="rId14"/>
    <p:sldId id="398" r:id="rId15"/>
    <p:sldId id="399" r:id="rId16"/>
    <p:sldId id="361" r:id="rId17"/>
    <p:sldId id="362" r:id="rId18"/>
    <p:sldId id="363" r:id="rId19"/>
    <p:sldId id="364" r:id="rId20"/>
    <p:sldId id="365" r:id="rId21"/>
    <p:sldId id="401" r:id="rId22"/>
    <p:sldId id="417" r:id="rId23"/>
    <p:sldId id="413" r:id="rId24"/>
    <p:sldId id="414" r:id="rId25"/>
    <p:sldId id="415" r:id="rId26"/>
    <p:sldId id="416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380" r:id="rId39"/>
    <p:sldId id="381" r:id="rId40"/>
    <p:sldId id="382" r:id="rId41"/>
    <p:sldId id="383" r:id="rId42"/>
    <p:sldId id="395" r:id="rId43"/>
    <p:sldId id="386" r:id="rId44"/>
    <p:sldId id="3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114" autoAdjust="0"/>
  </p:normalViewPr>
  <p:slideViewPr>
    <p:cSldViewPr>
      <p:cViewPr varScale="1">
        <p:scale>
          <a:sx n="99" d="100"/>
          <a:sy n="99" d="100"/>
        </p:scale>
        <p:origin x="14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05/04/2016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09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05/04/2016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Toggle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819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Split resources, dropped resources, changed JSON and XML syntax, added and changed elements,</a:t>
            </a:r>
            <a:r>
              <a:rPr lang="en-CA" baseline="0" dirty="0"/>
              <a:t> renamed data 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534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938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Jan-&gt;mid Nov. 2015 – unique systems accessing the HAPI test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0880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Because FHIR is free and because of how it’s structured, use by other SDOs is certainly possible</a:t>
            </a:r>
            <a:br>
              <a:rPr lang="en-AU" sz="1200" dirty="0"/>
            </a:br>
            <a:r>
              <a:rPr lang="en-AU" sz="1200" dirty="0"/>
              <a:t>CMAP</a:t>
            </a:r>
            <a:r>
              <a:rPr lang="en-AU" sz="1200" baseline="0" dirty="0"/>
              <a:t> = Clinical Mapping; RECON = reconciliation, Assessment of orders for accountable use criteria in guidelines</a:t>
            </a:r>
            <a:endParaRPr lang="en-AU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7379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also updated their HAPI v2 integration engine to support 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437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048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in STU</a:t>
            </a:r>
          </a:p>
          <a:p>
            <a:pPr lvl="1"/>
            <a:r>
              <a:rPr lang="en-US" dirty="0"/>
              <a:t>No backward compatibility guarantee</a:t>
            </a:r>
          </a:p>
          <a:p>
            <a:pPr lvl="1"/>
            <a:r>
              <a:rPr lang="en-US" dirty="0"/>
              <a:t>Some content missing</a:t>
            </a:r>
          </a:p>
          <a:p>
            <a:pPr lvl="1"/>
            <a:r>
              <a:rPr lang="en-US" dirty="0"/>
              <a:t>Limited production experience</a:t>
            </a:r>
          </a:p>
          <a:p>
            <a:pPr lvl="1"/>
            <a:r>
              <a:rPr lang="en-US" dirty="0"/>
              <a:t>Change is likely</a:t>
            </a:r>
          </a:p>
          <a:p>
            <a:pPr lvl="1"/>
            <a:endParaRPr lang="en-US" dirty="0"/>
          </a:p>
          <a:p>
            <a:r>
              <a:rPr lang="en-US" dirty="0"/>
              <a:t>Near the top of the hype curve</a:t>
            </a:r>
          </a:p>
          <a:p>
            <a:pPr lvl="1"/>
            <a:r>
              <a:rPr lang="en-US" dirty="0"/>
              <a:t>FHIR won’t fix all interoperability issues</a:t>
            </a:r>
          </a:p>
          <a:p>
            <a:pPr lvl="1"/>
            <a:r>
              <a:rPr lang="en-US" dirty="0"/>
              <a:t>Consensus, terminology, legacy burdens</a:t>
            </a:r>
            <a:r>
              <a:rPr lang="en-US" baseline="0" dirty="0"/>
              <a:t> still exist</a:t>
            </a:r>
          </a:p>
          <a:p>
            <a:pPr lvl="1"/>
            <a:r>
              <a:rPr lang="en-US" baseline="0" dirty="0"/>
              <a:t>FHIR provides a framework and platform</a:t>
            </a:r>
          </a:p>
          <a:p>
            <a:pPr lvl="2"/>
            <a:r>
              <a:rPr lang="en-US" dirty="0"/>
              <a:t>Hard work still in profiling</a:t>
            </a:r>
          </a:p>
          <a:p>
            <a:pPr lvl="0"/>
            <a:r>
              <a:rPr lang="en-US" dirty="0"/>
              <a:t>Mitigations</a:t>
            </a:r>
          </a:p>
          <a:p>
            <a:pPr lvl="1"/>
            <a:r>
              <a:rPr lang="en-US" dirty="0"/>
              <a:t>Be realistic about what’s achievable</a:t>
            </a:r>
          </a:p>
          <a:p>
            <a:pPr lvl="1"/>
            <a:r>
              <a:rPr lang="en-US" dirty="0"/>
              <a:t>Work with others (HL7, IHE, industry groups) on the profiles you’ll need</a:t>
            </a:r>
          </a:p>
          <a:p>
            <a:r>
              <a:rPr lang="en-US" dirty="0"/>
              <a:t>Momentum is high – it </a:t>
            </a:r>
            <a:r>
              <a:rPr lang="en-US" b="1" dirty="0"/>
              <a:t>will</a:t>
            </a:r>
            <a:r>
              <a:rPr lang="en-US" b="0" dirty="0"/>
              <a:t> disrupt the health IT environment</a:t>
            </a:r>
          </a:p>
          <a:p>
            <a:pPr lvl="1"/>
            <a:r>
              <a:rPr lang="en-US" dirty="0"/>
              <a:t>Strong</a:t>
            </a:r>
            <a:r>
              <a:rPr lang="en-US" baseline="0" dirty="0"/>
              <a:t> interest from regulators (e.g. ONC)</a:t>
            </a:r>
          </a:p>
          <a:p>
            <a:pPr lvl="1"/>
            <a:r>
              <a:rPr lang="en-US" baseline="0" dirty="0"/>
              <a:t>Strong interest from major vendors</a:t>
            </a:r>
          </a:p>
          <a:p>
            <a:pPr lvl="1"/>
            <a:r>
              <a:rPr lang="en-US" baseline="0" dirty="0"/>
              <a:t>Hitting at all points in the market chain</a:t>
            </a:r>
          </a:p>
          <a:p>
            <a:pPr lvl="0"/>
            <a:r>
              <a:rPr lang="en-US" dirty="0"/>
              <a:t>Plan what you could do, decide conditions for entry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253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Toggle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371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469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Many interface engine vendors working</a:t>
            </a:r>
            <a:r>
              <a:rPr lang="en-CA" baseline="0" dirty="0"/>
              <a:t> on FHIR support</a:t>
            </a:r>
          </a:p>
          <a:p>
            <a:r>
              <a:rPr lang="en-CA" baseline="0" dirty="0"/>
              <a:t>May make sense for internals of some v2 systems</a:t>
            </a:r>
          </a:p>
          <a:p>
            <a:r>
              <a:rPr lang="en-CA" baseline="0" dirty="0"/>
              <a:t>Add-on interface for mobile, personal health record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165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learning curve</a:t>
            </a:r>
          </a:p>
          <a:p>
            <a:r>
              <a:rPr lang="en-US" dirty="0"/>
              <a:t>Unlikely to see significant new v3 initiatives</a:t>
            </a:r>
            <a:r>
              <a:rPr lang="en-US" baseline="0" dirty="0"/>
              <a:t> in areas that aren’t already committed to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86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Significant work on CCDA &lt;-&gt; FHIR</a:t>
            </a:r>
          </a:p>
          <a:p>
            <a:r>
              <a:rPr lang="en-CA" dirty="0"/>
              <a:t>Can use both FHIR and CCDA documents with XDS</a:t>
            </a:r>
            <a:r>
              <a:rPr lang="en-CA" baseline="0" dirty="0"/>
              <a:t> and with MHD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82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FHIR allows defining simple services via the “OperationDefinition” mechanism as well as custom services.</a:t>
            </a:r>
          </a:p>
          <a:p>
            <a:r>
              <a:rPr lang="en-US" dirty="0"/>
              <a:t>E.g.</a:t>
            </a:r>
            <a:r>
              <a:rPr lang="en-US" baseline="0" dirty="0"/>
              <a:t> Value set expansion, code translations – full terminology services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9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dirty="0"/>
              <a:t>Few will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/>
              <a:t>It’s clear the new thing provides significant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84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Note that dates are subject</a:t>
            </a:r>
            <a:r>
              <a:rPr lang="en-CA" baseline="0" dirty="0"/>
              <a:t> to change based on resources and the standards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410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62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57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7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18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/>
              <a:t>© 2016 HL7 ® Int’l.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6" r:id="rId9"/>
    <p:sldLayoutId id="2147483678" r:id="rId10"/>
    <p:sldLayoutId id="2147483684" r:id="rId11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6-04%20Webinars/FHIR%20for%20Executives1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hat.fhir.or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iki.hl7.org/index.php?title=FHIR_email_list_subscription_instru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for Executives</a:t>
            </a:r>
            <a:br>
              <a:rPr lang="en-US" noProof="0" dirty="0"/>
            </a:br>
            <a:r>
              <a:rPr lang="en-US" noProof="0" dirty="0"/>
              <a:t>2 of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88" y="4221088"/>
            <a:ext cx="6400800" cy="1338808"/>
          </a:xfrm>
        </p:spPr>
        <p:txBody>
          <a:bodyPr/>
          <a:lstStyle/>
          <a:p>
            <a:r>
              <a:rPr lang="en-US" noProof="0" dirty="0"/>
              <a:t>Lloyd McKenzie</a:t>
            </a:r>
          </a:p>
          <a:p>
            <a:r>
              <a:rPr lang="en-US" noProof="0" dirty="0"/>
              <a:t>April 5, 2016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 why use anything else?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FHIR is brand new</a:t>
            </a:r>
          </a:p>
          <a:p>
            <a:pPr lvl="1"/>
            <a:r>
              <a:rPr lang="en-US" noProof="0" dirty="0"/>
              <a:t>Minimal market share</a:t>
            </a:r>
          </a:p>
          <a:p>
            <a:pPr lvl="1"/>
            <a:r>
              <a:rPr lang="en-US" noProof="0" dirty="0"/>
              <a:t>Not yet normative</a:t>
            </a:r>
          </a:p>
          <a:p>
            <a:pPr lvl="1"/>
            <a:r>
              <a:rPr lang="en-US" noProof="0" dirty="0"/>
              <a:t>Limited track record</a:t>
            </a:r>
          </a:p>
          <a:p>
            <a:r>
              <a:rPr lang="en-US" noProof="0" dirty="0"/>
              <a:t>Business case</a:t>
            </a:r>
          </a:p>
          <a:p>
            <a:pPr lvl="1"/>
            <a:r>
              <a:rPr lang="en-US" noProof="0" dirty="0"/>
              <a:t>No-one dumps existing working systems just because something new is “better”</a:t>
            </a:r>
          </a:p>
          <a:p>
            <a:pPr lvl="1"/>
            <a:r>
              <a:rPr lang="en-US" noProof="0" dirty="0"/>
              <a:t>Most Large projects committed to one standard won’t change direction quickly (or even at all)</a:t>
            </a:r>
          </a:p>
        </p:txBody>
      </p:sp>
    </p:spTree>
    <p:extLst>
      <p:ext uri="{BB962C8B-B14F-4D97-AF65-F5344CB8AC3E}">
        <p14:creationId xmlns:p14="http://schemas.microsoft.com/office/powerpoint/2010/main" val="379161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as a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/>
              <a:t>Yes, FHIR has the </a:t>
            </a:r>
            <a:r>
              <a:rPr lang="en-US" sz="2800" b="1" noProof="0" dirty="0"/>
              <a:t>potential</a:t>
            </a:r>
            <a:r>
              <a:rPr lang="en-US" sz="2800" b="0" noProof="0" dirty="0"/>
              <a:t> to supplant HL7 v3, CDA and even v2</a:t>
            </a:r>
          </a:p>
          <a:p>
            <a:r>
              <a:rPr lang="en-US" sz="2800" b="1" noProof="0" dirty="0"/>
              <a:t>However</a:t>
            </a:r>
          </a:p>
          <a:p>
            <a:pPr lvl="1"/>
            <a:r>
              <a:rPr lang="en-US" sz="2400" b="0" noProof="0" dirty="0"/>
              <a:t>It’s probably not going to do so right away</a:t>
            </a:r>
          </a:p>
          <a:p>
            <a:pPr marL="571500" indent="-514350"/>
            <a:endParaRPr lang="en-US" sz="2900" noProof="0" dirty="0"/>
          </a:p>
          <a:p>
            <a:pPr marL="571500" indent="-514350"/>
            <a:r>
              <a:rPr lang="en-US" sz="2900" noProof="0" dirty="0"/>
              <a:t>HL7 will support existing product lines so</a:t>
            </a:r>
            <a:br>
              <a:rPr lang="en-US" sz="2900" noProof="0" dirty="0"/>
            </a:br>
            <a:r>
              <a:rPr lang="en-US" sz="2900" noProof="0" dirty="0"/>
              <a:t>long as the market needs them</a:t>
            </a:r>
            <a:endParaRPr lang="en-US" sz="2900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771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Status of FHIR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684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Timeline (planned)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4797152"/>
            <a:ext cx="8424936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877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2012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955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2016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2014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54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2018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312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2020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259632" y="3356992"/>
            <a:ext cx="576064" cy="1440160"/>
            <a:chOff x="1835696" y="3356992"/>
            <a:chExt cx="576064" cy="14401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78827" y="2500095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First</a:t>
            </a:r>
            <a:br>
              <a:rPr lang="en-US" sz="2000" dirty="0">
                <a:solidFill>
                  <a:srgbClr val="636360"/>
                </a:solidFill>
              </a:rPr>
            </a:br>
            <a:r>
              <a:rPr lang="en-US" sz="2000" dirty="0">
                <a:solidFill>
                  <a:srgbClr val="636360"/>
                </a:solidFill>
              </a:rPr>
              <a:t>Draft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4973106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2011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21661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2015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307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2013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024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2017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3883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2019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3275856" y="3356992"/>
            <a:ext cx="576064" cy="1440160"/>
            <a:chOff x="1835696" y="3356992"/>
            <a:chExt cx="576064" cy="144016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194235" y="2503658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1</a:t>
            </a:r>
            <a:r>
              <a:rPr lang="en-US" sz="2000" baseline="30000" dirty="0">
                <a:solidFill>
                  <a:srgbClr val="636360"/>
                </a:solidFill>
              </a:rPr>
              <a:t>st</a:t>
            </a:r>
            <a:endParaRPr lang="en-US" sz="2000" dirty="0">
              <a:solidFill>
                <a:srgbClr val="636360"/>
              </a:solidFill>
            </a:endParaRPr>
          </a:p>
          <a:p>
            <a:r>
              <a:rPr lang="en-US" sz="2000" dirty="0">
                <a:solidFill>
                  <a:srgbClr val="636360"/>
                </a:solidFill>
              </a:rPr>
              <a:t>STU</a:t>
            </a:r>
          </a:p>
        </p:txBody>
      </p:sp>
      <p:grpSp>
        <p:nvGrpSpPr>
          <p:cNvPr id="11" name="Group 53"/>
          <p:cNvGrpSpPr/>
          <p:nvPr/>
        </p:nvGrpSpPr>
        <p:grpSpPr>
          <a:xfrm>
            <a:off x="4572000" y="2524504"/>
            <a:ext cx="736099" cy="2272648"/>
            <a:chOff x="4133365" y="2524504"/>
            <a:chExt cx="736099" cy="2272648"/>
          </a:xfrm>
        </p:grpSpPr>
        <p:sp>
          <p:nvSpPr>
            <p:cNvPr id="41" name="TextBox 40"/>
            <p:cNvSpPr txBox="1"/>
            <p:nvPr/>
          </p:nvSpPr>
          <p:spPr>
            <a:xfrm>
              <a:off x="4133365" y="2524504"/>
              <a:ext cx="7360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>
                  <a:solidFill>
                    <a:srgbClr val="636360"/>
                  </a:solidFill>
                </a:rPr>
                <a:t>nd</a:t>
              </a:r>
            </a:p>
            <a:p>
              <a:r>
                <a:rPr lang="en-US" sz="2000" dirty="0">
                  <a:solidFill>
                    <a:srgbClr val="636360"/>
                  </a:solidFill>
                </a:rPr>
                <a:t>STU</a:t>
              </a:r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54"/>
          <p:cNvGrpSpPr/>
          <p:nvPr/>
        </p:nvGrpSpPr>
        <p:grpSpPr>
          <a:xfrm>
            <a:off x="5674445" y="2500095"/>
            <a:ext cx="769763" cy="2297057"/>
            <a:chOff x="5555524" y="2500095"/>
            <a:chExt cx="769763" cy="2297057"/>
          </a:xfrm>
        </p:grpSpPr>
        <p:sp>
          <p:nvSpPr>
            <p:cNvPr id="42" name="TextBox 41"/>
            <p:cNvSpPr txBox="1"/>
            <p:nvPr/>
          </p:nvSpPr>
          <p:spPr>
            <a:xfrm>
              <a:off x="5555524" y="250009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636360"/>
                  </a:solidFill>
                </a:rPr>
                <a:t>~ 3</a:t>
              </a:r>
              <a:r>
                <a:rPr lang="en-US" sz="2000" baseline="30000" dirty="0">
                  <a:solidFill>
                    <a:srgbClr val="636360"/>
                  </a:solidFill>
                </a:rPr>
                <a:t>rd</a:t>
              </a:r>
              <a:r>
                <a:rPr lang="en-US" sz="2000" dirty="0">
                  <a:solidFill>
                    <a:srgbClr val="636360"/>
                  </a:solidFill>
                </a:rPr>
                <a:t> </a:t>
              </a:r>
              <a:endParaRPr lang="en-US" sz="2000" baseline="30000" dirty="0">
                <a:solidFill>
                  <a:srgbClr val="636360"/>
                </a:solidFill>
              </a:endParaRPr>
            </a:p>
            <a:p>
              <a:r>
                <a:rPr lang="en-US" sz="2000" dirty="0">
                  <a:solidFill>
                    <a:srgbClr val="636360"/>
                  </a:solidFill>
                </a:rPr>
                <a:t>STU</a:t>
              </a:r>
            </a:p>
          </p:txBody>
        </p:sp>
        <p:grpSp>
          <p:nvGrpSpPr>
            <p:cNvPr id="16" name="Group 46"/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55"/>
          <p:cNvGrpSpPr/>
          <p:nvPr/>
        </p:nvGrpSpPr>
        <p:grpSpPr>
          <a:xfrm>
            <a:off x="6732240" y="2503658"/>
            <a:ext cx="954107" cy="2293494"/>
            <a:chOff x="7075517" y="2503658"/>
            <a:chExt cx="954107" cy="2293494"/>
          </a:xfrm>
        </p:grpSpPr>
        <p:sp>
          <p:nvSpPr>
            <p:cNvPr id="43" name="TextBox 42"/>
            <p:cNvSpPr txBox="1"/>
            <p:nvPr/>
          </p:nvSpPr>
          <p:spPr>
            <a:xfrm>
              <a:off x="7075517" y="2503658"/>
              <a:ext cx="954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636360"/>
                  </a:solidFill>
                </a:rPr>
                <a:t>~ 1</a:t>
              </a:r>
              <a:r>
                <a:rPr lang="en-US" sz="2000" baseline="30000" dirty="0">
                  <a:solidFill>
                    <a:srgbClr val="636360"/>
                  </a:solidFill>
                </a:rPr>
                <a:t>st</a:t>
              </a:r>
              <a:r>
                <a:rPr lang="en-US" sz="2000" dirty="0">
                  <a:solidFill>
                    <a:srgbClr val="636360"/>
                  </a:solidFill>
                </a:rPr>
                <a:t> </a:t>
              </a:r>
              <a:endParaRPr lang="en-US" sz="2000" baseline="30000" dirty="0">
                <a:solidFill>
                  <a:srgbClr val="636360"/>
                </a:solidFill>
              </a:endParaRPr>
            </a:p>
            <a:p>
              <a:r>
                <a:rPr lang="en-US" sz="2000" dirty="0">
                  <a:solidFill>
                    <a:srgbClr val="636360"/>
                  </a:solidFill>
                </a:rPr>
                <a:t>Norm?</a:t>
              </a:r>
            </a:p>
          </p:txBody>
        </p:sp>
        <p:grpSp>
          <p:nvGrpSpPr>
            <p:cNvPr id="18" name="Group 49"/>
            <p:cNvGrpSpPr/>
            <p:nvPr/>
          </p:nvGrpSpPr>
          <p:grpSpPr>
            <a:xfrm>
              <a:off x="7228472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7851097" y="267839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36360"/>
                </a:solidFill>
              </a:rPr>
              <a:t>. . .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5220072" y="2164794"/>
            <a:ext cx="0" cy="280831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472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STU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Published Sept 2015</a:t>
            </a:r>
          </a:p>
          <a:p>
            <a:r>
              <a:rPr lang="en-US" noProof="0" dirty="0"/>
              <a:t>Expected 3.0 content includes:</a:t>
            </a:r>
          </a:p>
          <a:p>
            <a:pPr lvl="1"/>
            <a:r>
              <a:rPr lang="en-US" noProof="0" dirty="0"/>
              <a:t>Migration of multiple resources from draft to STU</a:t>
            </a:r>
          </a:p>
          <a:p>
            <a:pPr lvl="1"/>
            <a:r>
              <a:rPr lang="en-US" noProof="0" dirty="0"/>
              <a:t>Revamp of some resources to reflect workflow</a:t>
            </a:r>
          </a:p>
          <a:p>
            <a:pPr lvl="1"/>
            <a:r>
              <a:rPr lang="en-US" noProof="0" dirty="0"/>
              <a:t>Improved quality of resources – migration up the maturity level</a:t>
            </a:r>
          </a:p>
        </p:txBody>
      </p:sp>
    </p:spTree>
    <p:extLst>
      <p:ext uri="{BB962C8B-B14F-4D97-AF65-F5344CB8AC3E}">
        <p14:creationId xmlns:p14="http://schemas.microsoft.com/office/powerpoint/2010/main" val="59854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does STU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79938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3068960"/>
            <a:ext cx="5112568" cy="1512168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“…all aspects of the FHIR specification are potentially subject to change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23528" y="5085184"/>
            <a:ext cx="252028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1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Maturity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Intended to indicate level of stability</a:t>
            </a:r>
          </a:p>
          <a:p>
            <a:pPr lvl="1"/>
            <a:r>
              <a:rPr lang="en-US" noProof="0" dirty="0"/>
              <a:t>FMM1 – Resource is “done”, no build warnings</a:t>
            </a:r>
          </a:p>
          <a:p>
            <a:pPr lvl="1"/>
            <a:r>
              <a:rPr lang="en-US" noProof="0" dirty="0"/>
              <a:t>FMM2 – Tested at approved Connectathon</a:t>
            </a:r>
          </a:p>
          <a:p>
            <a:pPr lvl="1"/>
            <a:r>
              <a:rPr lang="en-US" noProof="0" dirty="0"/>
              <a:t>FMM3 – Passes QA, has passed ballot</a:t>
            </a:r>
          </a:p>
          <a:p>
            <a:pPr lvl="1"/>
            <a:r>
              <a:rPr lang="en-US" noProof="0" dirty="0"/>
              <a:t>FMM4* – Tested across scope, published, prototype implementation</a:t>
            </a:r>
          </a:p>
          <a:p>
            <a:pPr lvl="1"/>
            <a:r>
              <a:rPr lang="en-US" noProof="0" dirty="0"/>
              <a:t>FMM5* – 5 distinct production implementations, multiple countries, 2</a:t>
            </a:r>
          </a:p>
          <a:p>
            <a:r>
              <a:rPr lang="en-US" noProof="0" dirty="0"/>
              <a:t>Non-compatible changes at level 4 and 5 </a:t>
            </a:r>
            <a:br>
              <a:rPr lang="en-US" noProof="0" dirty="0"/>
            </a:br>
            <a:r>
              <a:rPr lang="en-US" noProof="0" dirty="0"/>
              <a:t>will face increased hurdles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7518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Normative FHIR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/>
              <a:t>Will include</a:t>
            </a:r>
          </a:p>
          <a:p>
            <a:pPr lvl="1"/>
            <a:r>
              <a:rPr lang="en-US" sz="2400" noProof="0" dirty="0"/>
              <a:t>Core specification</a:t>
            </a:r>
          </a:p>
          <a:p>
            <a:pPr lvl="1"/>
            <a:r>
              <a:rPr lang="en-US" sz="2400" noProof="0" dirty="0"/>
              <a:t>Structural resources</a:t>
            </a:r>
          </a:p>
          <a:p>
            <a:pPr lvl="1"/>
            <a:r>
              <a:rPr lang="en-US" sz="2400" noProof="0" dirty="0"/>
              <a:t>Subset of other resources</a:t>
            </a:r>
          </a:p>
          <a:p>
            <a:pPr lvl="2"/>
            <a:r>
              <a:rPr lang="en-US" sz="2000" noProof="0" dirty="0"/>
              <a:t>Some resources won’t go normative right away</a:t>
            </a:r>
          </a:p>
          <a:p>
            <a:r>
              <a:rPr lang="en-US" sz="2800" noProof="0" dirty="0"/>
              <a:t>Future releases</a:t>
            </a:r>
          </a:p>
          <a:p>
            <a:pPr lvl="1"/>
            <a:r>
              <a:rPr lang="en-US" sz="2400" noProof="0" dirty="0"/>
              <a:t>Add more resources</a:t>
            </a:r>
          </a:p>
          <a:p>
            <a:pPr lvl="1"/>
            <a:r>
              <a:rPr lang="en-US" sz="2400" noProof="0" dirty="0"/>
              <a:t>Add profiles on existing resources</a:t>
            </a:r>
          </a:p>
          <a:p>
            <a:pPr lvl="1"/>
            <a:r>
              <a:rPr lang="en-US" sz="2400" noProof="0" dirty="0"/>
              <a:t>May add elements to resources</a:t>
            </a:r>
          </a:p>
          <a:p>
            <a:pPr lvl="2"/>
            <a:r>
              <a:rPr lang="en-US" sz="2000" noProof="0" dirty="0"/>
              <a:t>Very rare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69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Using FHIR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286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can FHIR be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Classic in-institution interoperability</a:t>
            </a:r>
          </a:p>
          <a:p>
            <a:r>
              <a:rPr lang="en-US" noProof="0" dirty="0"/>
              <a:t>Back-end e-business systems (e.g. financial)</a:t>
            </a:r>
          </a:p>
          <a:p>
            <a:r>
              <a:rPr lang="en-US" noProof="0" dirty="0"/>
              <a:t>Regional Health Information Organizations (RHIO)</a:t>
            </a:r>
          </a:p>
          <a:p>
            <a:r>
              <a:rPr lang="en-US" noProof="0" dirty="0"/>
              <a:t>National EHR systems</a:t>
            </a:r>
          </a:p>
          <a:p>
            <a:r>
              <a:rPr lang="en-US" noProof="0" dirty="0"/>
              <a:t>Social Web (Health)</a:t>
            </a:r>
          </a:p>
          <a:p>
            <a:r>
              <a:rPr lang="en-US" noProof="0" dirty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5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/>
              <a:t>Can be downloaded here:</a:t>
            </a:r>
          </a:p>
          <a:p>
            <a:pPr lvl="1"/>
            <a:r>
              <a:rPr lang="en-US" sz="2400" noProof="0" dirty="0">
                <a:hlinkClick r:id="rId2"/>
              </a:rPr>
              <a:t>http://gforge.hl7.org/svn/fhir/trunk/presentations/2016-04%20Webinars/FHIR%20for%20Executives2.pptx</a:t>
            </a:r>
            <a:endParaRPr lang="en-US" sz="2400" noProof="0" dirty="0"/>
          </a:p>
          <a:p>
            <a:pPr lvl="2"/>
            <a:r>
              <a:rPr lang="en-US" sz="2000" noProof="0" dirty="0"/>
              <a:t>Use “anonymous” and email address to logon</a:t>
            </a:r>
          </a:p>
          <a:p>
            <a:pPr lvl="0"/>
            <a:r>
              <a:rPr lang="en-US" sz="2800" noProof="0" dirty="0"/>
              <a:t>Is licensed for use under the Creative Commons, specifically:</a:t>
            </a:r>
          </a:p>
          <a:p>
            <a:pPr lvl="1"/>
            <a:r>
              <a:rPr lang="en-US" sz="2400" u="sng" noProof="0" dirty="0">
                <a:hlinkClick r:id="rId3"/>
              </a:rPr>
              <a:t>Creative Commons Attribution 3.0 Unported License</a:t>
            </a:r>
            <a:endParaRPr lang="en-US" sz="2400" u="sng" noProof="0" dirty="0"/>
          </a:p>
          <a:p>
            <a:pPr lvl="1"/>
            <a:r>
              <a:rPr lang="en-US" sz="2400" noProof="0" dirty="0"/>
              <a:t>(Do with it as you wish, so long as you give</a:t>
            </a:r>
            <a:br>
              <a:rPr lang="en-US" sz="2400" noProof="0" dirty="0"/>
            </a:br>
            <a:r>
              <a:rPr lang="en-US" sz="2400" noProof="0" dirty="0"/>
              <a:t>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3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Implementation during STU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FHIR is new</a:t>
            </a:r>
          </a:p>
          <a:p>
            <a:pPr lvl="1"/>
            <a:r>
              <a:rPr lang="en-US" noProof="0" dirty="0"/>
              <a:t>No commitment yet to backward compatibility</a:t>
            </a:r>
          </a:p>
          <a:p>
            <a:pPr lvl="1"/>
            <a:r>
              <a:rPr lang="en-US" noProof="0" dirty="0"/>
              <a:t>No stability guarantee until 2018+</a:t>
            </a:r>
          </a:p>
          <a:p>
            <a:pPr lvl="1"/>
            <a:r>
              <a:rPr lang="en-US" noProof="0" dirty="0"/>
              <a:t>Some resources didn’t exist in initial version</a:t>
            </a:r>
          </a:p>
          <a:p>
            <a:pPr lvl="2"/>
            <a:r>
              <a:rPr lang="en-US" noProof="0" dirty="0"/>
              <a:t>Appointment, Referral, Insurance, Nutrition, etc.</a:t>
            </a:r>
          </a:p>
          <a:p>
            <a:r>
              <a:rPr lang="en-US" noProof="0" dirty="0"/>
              <a:t>However, implementers are choose to build with it anyhow and have continued to do so</a:t>
            </a:r>
          </a:p>
        </p:txBody>
      </p:sp>
    </p:spTree>
    <p:extLst>
      <p:ext uri="{BB962C8B-B14F-4D97-AF65-F5344CB8AC3E}">
        <p14:creationId xmlns:p14="http://schemas.microsoft.com/office/powerpoint/2010/main" val="1907082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Who’s working with FHIR?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&gt;200 organizations declared</a:t>
            </a:r>
          </a:p>
          <a:p>
            <a:pPr lvl="1"/>
            <a:r>
              <a:rPr lang="en-US" noProof="0" dirty="0"/>
              <a:t>attended a Connectathon and/or</a:t>
            </a:r>
          </a:p>
          <a:p>
            <a:pPr lvl="1"/>
            <a:r>
              <a:rPr lang="en-US" noProof="0" dirty="0"/>
              <a:t>signed up on wiki</a:t>
            </a:r>
          </a:p>
          <a:p>
            <a:r>
              <a:rPr lang="en-US" noProof="0" dirty="0"/>
              <a:t>Aware of many others not on either list</a:t>
            </a:r>
          </a:p>
          <a:p>
            <a:r>
              <a:rPr lang="en-US" noProof="0" dirty="0"/>
              <a:t>Almost 300 participants on the FHIR Implementer’s Skype chat</a:t>
            </a:r>
          </a:p>
          <a:p>
            <a:pPr lvl="1"/>
            <a:r>
              <a:rPr lang="en-US" noProof="0" dirty="0"/>
              <a:t>Probably scared away another 50%</a:t>
            </a:r>
          </a:p>
          <a:p>
            <a:pPr lvl="1"/>
            <a:r>
              <a:rPr lang="en-US" noProof="0" dirty="0"/>
              <a:t>Now </a:t>
            </a:r>
            <a:r>
              <a:rPr lang="en-US" noProof="0" dirty="0">
                <a:hlinkClick r:id="rId2"/>
              </a:rPr>
              <a:t>http://chat.fhir.org</a:t>
            </a:r>
            <a:r>
              <a:rPr lang="en-US" noProof="0" dirty="0"/>
              <a:t> </a:t>
            </a:r>
          </a:p>
          <a:p>
            <a:r>
              <a:rPr lang="en-US" noProof="0" dirty="0"/>
              <a:t>20+ countries involved so 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3332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Who’s using FHIR?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1026" name="Picture 2" descr="C:\Users\Lloyd\Downloads\FHIR hotspo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7789957" cy="48965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139952" y="1916832"/>
            <a:ext cx="42883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Systems accessing HAPI server in 2015</a:t>
            </a:r>
          </a:p>
        </p:txBody>
      </p:sp>
    </p:spTree>
    <p:extLst>
      <p:ext uri="{BB962C8B-B14F-4D97-AF65-F5344CB8AC3E}">
        <p14:creationId xmlns:p14="http://schemas.microsoft.com/office/powerpoint/2010/main" val="3644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&amp; other SDOs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/>
              <a:t>IHE</a:t>
            </a:r>
          </a:p>
          <a:p>
            <a:pPr lvl="1"/>
            <a:r>
              <a:rPr lang="en-US" sz="2400" noProof="0" dirty="0"/>
              <a:t>Using FHIR for MHD (mobile XDS)</a:t>
            </a:r>
          </a:p>
          <a:p>
            <a:pPr lvl="1"/>
            <a:r>
              <a:rPr lang="en-US" sz="2400" noProof="0" dirty="0"/>
              <a:t>FHIR profile for PIX/PDQ, CMAP, RECON, Accountable Order</a:t>
            </a:r>
          </a:p>
          <a:p>
            <a:r>
              <a:rPr lang="en-US" sz="2800" noProof="0" dirty="0"/>
              <a:t>DICOM</a:t>
            </a:r>
          </a:p>
          <a:p>
            <a:pPr lvl="1"/>
            <a:r>
              <a:rPr lang="en-US" sz="2400" noProof="0" dirty="0"/>
              <a:t>Building profile to make key images available to EHR</a:t>
            </a:r>
          </a:p>
          <a:p>
            <a:r>
              <a:rPr lang="en-US" sz="2800" noProof="0" dirty="0"/>
              <a:t>W3C </a:t>
            </a:r>
          </a:p>
          <a:p>
            <a:pPr lvl="1"/>
            <a:r>
              <a:rPr lang="en-US" sz="2400" noProof="0" dirty="0"/>
              <a:t>Semantic health group helping us with RDF, RIM-based semantic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10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Governments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US – ONC</a:t>
            </a:r>
          </a:p>
          <a:p>
            <a:pPr lvl="1"/>
            <a:r>
              <a:rPr lang="en-US" noProof="0" dirty="0"/>
              <a:t>Sponsoring 3 projects, including mapping meaningful use to FHIR</a:t>
            </a:r>
          </a:p>
          <a:p>
            <a:r>
              <a:rPr lang="en-US" noProof="0" dirty="0"/>
              <a:t>UK</a:t>
            </a:r>
          </a:p>
          <a:p>
            <a:pPr lvl="1"/>
            <a:r>
              <a:rPr lang="en-US" noProof="0" dirty="0"/>
              <a:t>One implementation live, lots more in the pipeline</a:t>
            </a:r>
          </a:p>
          <a:p>
            <a:r>
              <a:rPr lang="en-US" noProof="0" dirty="0"/>
              <a:t>Lithuania</a:t>
            </a:r>
          </a:p>
          <a:p>
            <a:pPr lvl="1"/>
            <a:r>
              <a:rPr lang="en-US" noProof="0" dirty="0"/>
              <a:t>Chose FHIR as the basis for their national EHR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8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EHR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Many significant EHR vendors have made commitments to FHIR implementation</a:t>
            </a:r>
          </a:p>
          <a:p>
            <a:pPr lvl="1"/>
            <a:r>
              <a:rPr lang="en-US" noProof="0" dirty="0"/>
              <a:t>AllScripts, Cerner, Epic, McKesson, Meditech</a:t>
            </a:r>
          </a:p>
          <a:p>
            <a:r>
              <a:rPr lang="en-US" noProof="0" dirty="0"/>
              <a:t>Voluntarily investing in accelerating the standard</a:t>
            </a:r>
          </a:p>
          <a:p>
            <a:pPr lvl="1"/>
            <a:r>
              <a:rPr lang="en-US" noProof="0" dirty="0"/>
              <a:t>E.g. Argonaut, participating in standards development</a:t>
            </a:r>
          </a:p>
          <a:p>
            <a:pPr lvl="1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132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Other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Large and small healthcare organizations</a:t>
            </a:r>
          </a:p>
          <a:p>
            <a:pPr lvl="1"/>
            <a:r>
              <a:rPr lang="en-US" noProof="0" dirty="0"/>
              <a:t>E.g. Mayo, Intermountain Healthcare, University Health Network</a:t>
            </a:r>
          </a:p>
          <a:p>
            <a:r>
              <a:rPr lang="en-US" noProof="0" dirty="0"/>
              <a:t>Small vendors, start-ups</a:t>
            </a:r>
          </a:p>
          <a:p>
            <a:pPr lvl="1"/>
            <a:r>
              <a:rPr lang="en-US" noProof="0" dirty="0"/>
              <a:t>Lots and lots – all over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9850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&amp; CDA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HL7 developing FHIR profiles for CCDA</a:t>
            </a:r>
          </a:p>
          <a:p>
            <a:pPr lvl="1"/>
            <a:r>
              <a:rPr lang="en-US" noProof="0" dirty="0"/>
              <a:t>Will have key ones present in next STU</a:t>
            </a:r>
          </a:p>
          <a:p>
            <a:pPr lvl="0"/>
            <a:r>
              <a:rPr lang="en-US" noProof="0" dirty="0"/>
              <a:t>HL7 project to define “Clinical Document Architecture” in FHIR</a:t>
            </a:r>
          </a:p>
          <a:p>
            <a:pPr lvl="0"/>
            <a:r>
              <a:rPr lang="en-US" noProof="0" dirty="0"/>
              <a:t>At least 3 projects looking at providing automated transformation between CCDA and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8942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HSPC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Health Services Platform Consortium</a:t>
            </a:r>
          </a:p>
          <a:p>
            <a:pPr lvl="1"/>
            <a:r>
              <a:rPr lang="en-US" noProof="0" dirty="0"/>
              <a:t>Intermountain Healthcare, Veterans Affairs, Harris, Telus, Dignity Health, IBM, Epic, Cerner, Mayo, HP, Kaiser, +++ (not all are official members)</a:t>
            </a:r>
          </a:p>
          <a:p>
            <a:pPr lvl="1"/>
            <a:r>
              <a:rPr lang="en-US" noProof="0" dirty="0"/>
              <a:t>Leverage FHIR + security and additional layers to allow plug &amp; play EHR modules</a:t>
            </a:r>
          </a:p>
          <a:p>
            <a:pPr lvl="1"/>
            <a:r>
              <a:rPr lang="en-US" noProof="0" dirty="0"/>
              <a:t>Stems from SMART on FHIR 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4385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</a:t>
            </a:r>
            <a:r>
              <a:rPr lang="en-US" baseline="0" noProof="0" dirty="0"/>
              <a:t> 1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Who</a:t>
            </a:r>
          </a:p>
          <a:p>
            <a:pPr lvl="1"/>
            <a:r>
              <a:rPr lang="en-US" noProof="0" dirty="0"/>
              <a:t>Oridashi – Australian eHealth consultant/vendor</a:t>
            </a:r>
          </a:p>
          <a:p>
            <a:r>
              <a:rPr lang="en-US" noProof="0" dirty="0"/>
              <a:t>What</a:t>
            </a:r>
          </a:p>
          <a:p>
            <a:pPr lvl="1"/>
            <a:r>
              <a:rPr lang="en-US" noProof="0" dirty="0"/>
              <a:t>Use FHIR as primary care EMR integration interface to two leading primary care CISs.</a:t>
            </a:r>
          </a:p>
          <a:p>
            <a:pPr lvl="1"/>
            <a:r>
              <a:rPr lang="en-US" noProof="0" dirty="0"/>
              <a:t>Enables decision support, referral and personal health record portals.</a:t>
            </a:r>
          </a:p>
          <a:p>
            <a:r>
              <a:rPr lang="en-US" noProof="0" dirty="0"/>
              <a:t>When</a:t>
            </a:r>
          </a:p>
          <a:p>
            <a:pPr lvl="1"/>
            <a:r>
              <a:rPr lang="en-US" noProof="0" dirty="0"/>
              <a:t>Full production Fall,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770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Before break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Why FHIR?</a:t>
            </a:r>
          </a:p>
          <a:p>
            <a:r>
              <a:rPr lang="en-US" noProof="0" dirty="0"/>
              <a:t>What makes FHIR different?</a:t>
            </a:r>
          </a:p>
          <a:p>
            <a:pPr lvl="1"/>
            <a:r>
              <a:rPr lang="en-US" noProof="0" dirty="0"/>
              <a:t>Core principles</a:t>
            </a:r>
          </a:p>
          <a:p>
            <a:r>
              <a:rPr lang="en-US" noProof="0" dirty="0"/>
              <a:t>Power of an interface</a:t>
            </a:r>
          </a:p>
          <a:p>
            <a:r>
              <a:rPr lang="en-US" noProof="0" dirty="0"/>
              <a:t>FHIR Resources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After break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/>
              <a:t>How does FHIR Compare?</a:t>
            </a:r>
          </a:p>
          <a:p>
            <a:r>
              <a:rPr lang="en-US" noProof="0" dirty="0"/>
              <a:t>FHIR Status</a:t>
            </a:r>
          </a:p>
          <a:p>
            <a:r>
              <a:rPr lang="en-US" noProof="0" dirty="0"/>
              <a:t>Where is FHIR being used?</a:t>
            </a:r>
          </a:p>
          <a:p>
            <a:r>
              <a:rPr lang="en-US" noProof="0" dirty="0"/>
              <a:t>Risks &amp;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2055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</a:t>
            </a:r>
            <a:r>
              <a:rPr lang="en-US" baseline="0" noProof="0" dirty="0"/>
              <a:t> 2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/>
              <a:t>Who</a:t>
            </a:r>
          </a:p>
          <a:p>
            <a:pPr lvl="1"/>
            <a:r>
              <a:rPr lang="en-US" sz="2400" noProof="0" dirty="0"/>
              <a:t>Healthcentrix.co – U.S. cloud-based PHR start-up</a:t>
            </a:r>
          </a:p>
          <a:p>
            <a:r>
              <a:rPr lang="en-US" sz="2800" noProof="0" dirty="0"/>
              <a:t>What</a:t>
            </a:r>
          </a:p>
          <a:p>
            <a:pPr lvl="1"/>
            <a:r>
              <a:rPr lang="en-US" sz="2400" noProof="0" dirty="0"/>
              <a:t> Community portal, PHR, mobile health assistant, device aggregator</a:t>
            </a:r>
          </a:p>
          <a:p>
            <a:pPr lvl="2"/>
            <a:r>
              <a:rPr lang="en-US" sz="2000" noProof="0" dirty="0"/>
              <a:t>XDS persistence integrated with a CCDA bridge (HISP Direct and HIE)</a:t>
            </a:r>
          </a:p>
          <a:p>
            <a:pPr lvl="1"/>
            <a:r>
              <a:rPr lang="en-US" sz="2400" noProof="0" dirty="0"/>
              <a:t>Patients, doctors and families share PHI, care plans &amp; patient-generated data</a:t>
            </a:r>
          </a:p>
          <a:p>
            <a:r>
              <a:rPr lang="en-US" sz="2800" noProof="0" dirty="0"/>
              <a:t>When:</a:t>
            </a:r>
          </a:p>
          <a:p>
            <a:pPr lvl="1"/>
            <a:r>
              <a:rPr lang="en-US" sz="2400" noProof="0" dirty="0"/>
              <a:t>Alpha Feb (200 patients). Beta May, Prod: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483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</a:p>
          <a:p>
            <a:pPr lvl="1"/>
            <a:r>
              <a:rPr lang="en-US" sz="26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Choice-Hospital-Systems &amp; Health Samurai (USA)</a:t>
            </a:r>
          </a:p>
          <a:p>
            <a:r>
              <a:rPr lang="en-US" sz="31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What: </a:t>
            </a:r>
          </a:p>
          <a:p>
            <a:pPr lvl="1"/>
            <a:r>
              <a:rPr lang="en-US" sz="26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CCHIT certified  cloud-based EHR  system </a:t>
            </a:r>
          </a:p>
          <a:p>
            <a:pPr lvl="1"/>
            <a:r>
              <a:rPr lang="en-US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 FHIR server implementation</a:t>
            </a:r>
          </a:p>
          <a:p>
            <a:r>
              <a:rPr lang="en-US" sz="3600" noProof="0" dirty="0"/>
              <a:t>When</a:t>
            </a:r>
          </a:p>
          <a:p>
            <a:pPr lvl="1"/>
            <a:r>
              <a:rPr lang="en-US" noProof="0" dirty="0"/>
              <a:t>Available Fall 2014.  Enhancing to support LOINC, SNOMED and advanced search and plug-ins for CDA,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1074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i="0" u="none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</a:p>
          <a:p>
            <a:pPr lvl="1"/>
            <a:r>
              <a:rPr lang="en-US" sz="2600" b="0" i="0" u="none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&amp; Social Care Information Centre (England)</a:t>
            </a:r>
          </a:p>
          <a:p>
            <a:r>
              <a:rPr lang="en-US" sz="31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</a:p>
          <a:p>
            <a:pPr lvl="1"/>
            <a:r>
              <a:rPr lang="en-US" sz="26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National risk registry (profiling using Forge). </a:t>
            </a:r>
          </a:p>
          <a:p>
            <a:pPr lvl="1"/>
            <a:r>
              <a:rPr lang="en-US" sz="2600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API for primary care.  Initial focus on demographics + appointments, then health summaries, vaccinations, meds</a:t>
            </a:r>
          </a:p>
          <a:p>
            <a:r>
              <a:rPr lang="en-US" noProof="0" dirty="0"/>
              <a:t>When</a:t>
            </a:r>
          </a:p>
          <a:p>
            <a:pPr lvl="1"/>
            <a:r>
              <a:rPr lang="en-US" b="0" i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registry by mid-summer, API “in progress”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1693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Who</a:t>
            </a:r>
          </a:p>
          <a:p>
            <a:pPr lvl="1"/>
            <a:r>
              <a:rPr lang="en-US" noProof="0" dirty="0"/>
              <a:t>Intermountain Health</a:t>
            </a:r>
            <a:r>
              <a:rPr lang="en-US" baseline="0" noProof="0" dirty="0"/>
              <a:t>care</a:t>
            </a:r>
            <a:r>
              <a:rPr lang="en-US" noProof="0" dirty="0"/>
              <a:t> – provider org</a:t>
            </a:r>
            <a:r>
              <a:rPr lang="en-US" baseline="0" noProof="0" dirty="0"/>
              <a:t> (USA)</a:t>
            </a:r>
          </a:p>
          <a:p>
            <a:pPr lvl="0"/>
            <a:r>
              <a:rPr lang="en-US" baseline="0" noProof="0" dirty="0"/>
              <a:t>What</a:t>
            </a:r>
          </a:p>
          <a:p>
            <a:pPr lvl="1" rtl="0" eaLnBrk="1" fontAlgn="base" hangingPunct="1"/>
            <a:r>
              <a:rPr lang="en-US" sz="26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Converting 3000+ detailed clinical models and their accompanying value sets to FHIR</a:t>
            </a:r>
            <a:endParaRPr lang="en-US" sz="2600" noProof="0" dirty="0">
              <a:effectLst/>
            </a:endParaRPr>
          </a:p>
          <a:p>
            <a:pPr lvl="1"/>
            <a:r>
              <a:rPr lang="en-US" sz="27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to use them with HSPCS</a:t>
            </a:r>
            <a:endParaRPr lang="en-US" baseline="0" noProof="0" dirty="0"/>
          </a:p>
          <a:p>
            <a:pPr lvl="0"/>
            <a:r>
              <a:rPr lang="en-US" baseline="0" noProof="0" dirty="0"/>
              <a:t>When</a:t>
            </a:r>
          </a:p>
          <a:p>
            <a:pPr lvl="1"/>
            <a:r>
              <a:rPr lang="en-US" baseline="0" noProof="0" dirty="0"/>
              <a:t>Complete public review within </a:t>
            </a:r>
            <a:r>
              <a:rPr lang="en-US" noProof="0" dirty="0"/>
              <a:t>next 6 months</a:t>
            </a:r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216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Who</a:t>
            </a:r>
          </a:p>
          <a:p>
            <a:pPr lvl="1"/>
            <a:r>
              <a:rPr lang="en-US" noProof="0" dirty="0"/>
              <a:t>Orion Health - vendor (New Zealand)</a:t>
            </a:r>
          </a:p>
          <a:p>
            <a:r>
              <a:rPr lang="en-US" noProof="0" dirty="0"/>
              <a:t>What</a:t>
            </a:r>
          </a:p>
          <a:p>
            <a:pPr lvl="1"/>
            <a:r>
              <a:rPr lang="en-US" noProof="0" dirty="0"/>
              <a:t>Updates to Integration engine to map v2 to FHIR</a:t>
            </a:r>
          </a:p>
          <a:p>
            <a:pPr lvl="1"/>
            <a:r>
              <a:rPr lang="en-US" noProof="0" dirty="0"/>
              <a:t>Read APIs for all CDR models</a:t>
            </a:r>
          </a:p>
          <a:p>
            <a:pPr lvl="1"/>
            <a:r>
              <a:rPr lang="en-US" noProof="0" dirty="0"/>
              <a:t>iOS Application to expose HealthKit data over FHIR to cloud based repository for viewing by patient and authorized providers</a:t>
            </a:r>
          </a:p>
          <a:p>
            <a:r>
              <a:rPr lang="en-US" noProof="0" dirty="0"/>
              <a:t>When</a:t>
            </a:r>
          </a:p>
          <a:p>
            <a:pPr lvl="1"/>
            <a:r>
              <a:rPr lang="en-US" noProof="0" dirty="0"/>
              <a:t>Engine – Q2 2015, APIs Q3, iOS Q4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8950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Who</a:t>
            </a:r>
          </a:p>
          <a:p>
            <a:pPr lvl="1"/>
            <a:r>
              <a:rPr lang="en-US" noProof="0" dirty="0"/>
              <a:t>University Health Network (Canada)</a:t>
            </a:r>
          </a:p>
          <a:p>
            <a:pPr lvl="0"/>
            <a:r>
              <a:rPr lang="en-US" noProof="0" dirty="0"/>
              <a:t>What</a:t>
            </a:r>
          </a:p>
          <a:p>
            <a:pPr lvl="1"/>
            <a:r>
              <a:rPr lang="en-US" noProof="0" dirty="0"/>
              <a:t>Replace existing custom SOAP interface to back-end systems (CDR, EMPI, HIS, etc.)</a:t>
            </a:r>
          </a:p>
          <a:p>
            <a:pPr lvl="0"/>
            <a:r>
              <a:rPr lang="en-US" noProof="0" dirty="0"/>
              <a:t>When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noProof="0" dirty="0">
                <a:solidFill>
                  <a:schemeClr val="tx1"/>
                </a:solidFill>
                <a:effectLst/>
                <a:latin typeface="+mn-lt"/>
              </a:rPr>
              <a:t>Production: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noProof="0" dirty="0"/>
              <a:t>Registration/ADT, Clinical Document and Med order clinical portal portion production (2014)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noProof="0" dirty="0"/>
              <a:t>Electronic discharge &amp; medication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9278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Who</a:t>
            </a:r>
          </a:p>
          <a:p>
            <a:pPr lvl="1"/>
            <a:r>
              <a:rPr lang="en-US" noProof="0" dirty="0"/>
              <a:t>UNICEF, USAID, IntraHealth, OpenMRS, +++</a:t>
            </a:r>
          </a:p>
          <a:p>
            <a:r>
              <a:rPr lang="en-US" noProof="0" dirty="0"/>
              <a:t>What</a:t>
            </a:r>
          </a:p>
          <a:p>
            <a:pPr lvl="1"/>
            <a:r>
              <a:rPr lang="en-US" noProof="0" dirty="0"/>
              <a:t>Sharing Practitioner, Location &amp; Organization registry information over IHE’s CSD to SMS applications for front-line Ebola healthcare workers</a:t>
            </a:r>
          </a:p>
          <a:p>
            <a:r>
              <a:rPr lang="en-US" noProof="0" dirty="0"/>
              <a:t>When</a:t>
            </a:r>
          </a:p>
          <a:p>
            <a:pPr lvl="1"/>
            <a:r>
              <a:rPr lang="en-US" noProof="0" dirty="0"/>
              <a:t>Prod: Liberia in Aug.; Sierra Leonne, Guinea fall</a:t>
            </a:r>
          </a:p>
          <a:p>
            <a:pPr lvl="1"/>
            <a:r>
              <a:rPr lang="en-US" noProof="0" dirty="0"/>
              <a:t>Rollout &amp; expansion in several more countries</a:t>
            </a:r>
            <a:br>
              <a:rPr lang="en-US" noProof="0" dirty="0"/>
            </a:br>
            <a:r>
              <a:rPr lang="en-US" noProof="0" dirty="0"/>
              <a:t>over subsequent 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7113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Case study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Broad international interest</a:t>
            </a:r>
          </a:p>
          <a:p>
            <a:r>
              <a:rPr lang="en-US" noProof="0" dirty="0"/>
              <a:t>Wide range of engagement</a:t>
            </a:r>
          </a:p>
          <a:p>
            <a:pPr lvl="1"/>
            <a:r>
              <a:rPr lang="en-US" noProof="0" dirty="0"/>
              <a:t>National initiatives</a:t>
            </a:r>
          </a:p>
          <a:p>
            <a:pPr lvl="1"/>
            <a:r>
              <a:rPr lang="en-US" noProof="0" dirty="0"/>
              <a:t>Care</a:t>
            </a:r>
            <a:r>
              <a:rPr lang="en-US" baseline="0" noProof="0" dirty="0"/>
              <a:t> provider organizations</a:t>
            </a:r>
          </a:p>
          <a:p>
            <a:pPr lvl="1"/>
            <a:r>
              <a:rPr lang="en-US" baseline="0" noProof="0" dirty="0"/>
              <a:t>Small vendors/entrepreneurs</a:t>
            </a:r>
          </a:p>
          <a:p>
            <a:pPr lvl="0"/>
            <a:r>
              <a:rPr lang="en-US" noProof="0" dirty="0"/>
              <a:t>Mixture of green-field and upgrading existing systems</a:t>
            </a:r>
          </a:p>
          <a:p>
            <a:pPr lvl="0"/>
            <a:r>
              <a:rPr lang="en-US" noProof="0" dirty="0"/>
              <a:t>All with short times to production</a:t>
            </a:r>
          </a:p>
          <a:p>
            <a:pPr lvl="0"/>
            <a:r>
              <a:rPr lang="en-US" noProof="0" dirty="0"/>
              <a:t>Baby steps to full commitment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0982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Risks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And mitigations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819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Risks with FHIR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FHIR is new</a:t>
            </a:r>
          </a:p>
          <a:p>
            <a:pPr lvl="1"/>
            <a:r>
              <a:rPr lang="en-US" noProof="0" dirty="0"/>
              <a:t>Be ready to migrate</a:t>
            </a:r>
          </a:p>
          <a:p>
            <a:pPr lvl="1"/>
            <a:r>
              <a:rPr lang="en-US" noProof="0" dirty="0"/>
              <a:t>Caution for mission critical applications</a:t>
            </a:r>
          </a:p>
          <a:p>
            <a:r>
              <a:rPr lang="en-US" noProof="0" dirty="0"/>
              <a:t>FHIR is cool</a:t>
            </a:r>
          </a:p>
          <a:p>
            <a:pPr lvl="1"/>
            <a:r>
              <a:rPr lang="en-US" noProof="0" dirty="0"/>
              <a:t>Be realistic about what’s achievable</a:t>
            </a:r>
          </a:p>
          <a:p>
            <a:pPr lvl="1"/>
            <a:r>
              <a:rPr lang="en-US" noProof="0" dirty="0"/>
              <a:t>Work with others (HL7, IHE, etc.) to build profiles</a:t>
            </a:r>
          </a:p>
          <a:p>
            <a:r>
              <a:rPr lang="en-US" noProof="0" dirty="0"/>
              <a:t>FHIR is coming</a:t>
            </a:r>
          </a:p>
          <a:p>
            <a:pPr lvl="1"/>
            <a:r>
              <a:rPr lang="en-US" noProof="0" dirty="0"/>
              <a:t>At minimum, monitor</a:t>
            </a:r>
          </a:p>
          <a:p>
            <a:pPr lvl="1"/>
            <a:r>
              <a:rPr lang="en-US" noProof="0" dirty="0"/>
              <a:t>Consider whether to pilot to build experience</a:t>
            </a:r>
          </a:p>
        </p:txBody>
      </p:sp>
    </p:spTree>
    <p:extLst>
      <p:ext uri="{BB962C8B-B14F-4D97-AF65-F5344CB8AC3E}">
        <p14:creationId xmlns:p14="http://schemas.microsoft.com/office/powerpoint/2010/main" val="79043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Monday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Why FHIR?</a:t>
            </a:r>
          </a:p>
          <a:p>
            <a:r>
              <a:rPr lang="en-US" noProof="0" dirty="0"/>
              <a:t>What makes FHIR different?</a:t>
            </a:r>
          </a:p>
          <a:p>
            <a:pPr lvl="1"/>
            <a:r>
              <a:rPr lang="en-US" noProof="0" dirty="0"/>
              <a:t>Core principles</a:t>
            </a:r>
          </a:p>
          <a:p>
            <a:r>
              <a:rPr lang="en-US" noProof="0" dirty="0"/>
              <a:t>Power of an interface</a:t>
            </a:r>
          </a:p>
          <a:p>
            <a:r>
              <a:rPr lang="en-US" noProof="0" dirty="0"/>
              <a:t>FHIR Resources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Tuesday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/>
              <a:t>How does FHIR Compare?</a:t>
            </a:r>
          </a:p>
          <a:p>
            <a:r>
              <a:rPr lang="en-US" noProof="0" dirty="0"/>
              <a:t>FHIR Status</a:t>
            </a:r>
          </a:p>
          <a:p>
            <a:r>
              <a:rPr lang="en-US" noProof="0" dirty="0"/>
              <a:t>Where is FHIR being used?</a:t>
            </a:r>
          </a:p>
          <a:p>
            <a:r>
              <a:rPr lang="en-US" noProof="0" dirty="0"/>
              <a:t>Risks &amp;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3728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Next Steps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For you and your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3682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/>
              <a:t>Is this something your organization wants/needs to track?</a:t>
            </a:r>
          </a:p>
          <a:p>
            <a:r>
              <a:rPr lang="en-US" sz="2400" noProof="0" dirty="0"/>
              <a:t>Monitor</a:t>
            </a:r>
          </a:p>
          <a:p>
            <a:pPr lvl="1"/>
            <a:r>
              <a:rPr lang="en-US" sz="1900" noProof="0" dirty="0"/>
              <a:t>Have someone sign up to the FHIR list</a:t>
            </a:r>
            <a:br>
              <a:rPr lang="en-US" sz="1900" noProof="0" dirty="0"/>
            </a:br>
            <a:r>
              <a:rPr lang="en-US" sz="1900" noProof="0" dirty="0"/>
              <a:t>or Zulip chats</a:t>
            </a:r>
          </a:p>
          <a:p>
            <a:pPr marL="457200" lvl="1" indent="0">
              <a:buNone/>
            </a:pPr>
            <a:r>
              <a:rPr lang="en-US" sz="1900" noProof="0" dirty="0"/>
              <a:t>	(instructions on the wiki)</a:t>
            </a:r>
          </a:p>
          <a:p>
            <a:pPr lvl="2"/>
            <a:r>
              <a:rPr lang="en-US" sz="1800" noProof="0" dirty="0">
                <a:hlinkClick r:id="rId2"/>
              </a:rPr>
              <a:t>http://wiki.hl7.org?title=FHIR</a:t>
            </a:r>
            <a:endParaRPr lang="en-US" sz="1700" noProof="0" dirty="0"/>
          </a:p>
          <a:p>
            <a:r>
              <a:rPr lang="en-US" sz="2400" noProof="0" dirty="0"/>
              <a:t>Engage</a:t>
            </a:r>
          </a:p>
          <a:p>
            <a:pPr lvl="1"/>
            <a:r>
              <a:rPr lang="en-US" sz="1900" noProof="0" dirty="0"/>
              <a:t>Have someone read through the specs</a:t>
            </a:r>
          </a:p>
          <a:p>
            <a:pPr lvl="1"/>
            <a:r>
              <a:rPr lang="en-US" sz="1900" noProof="0" dirty="0"/>
              <a:t>Send someone to development tutorials</a:t>
            </a:r>
          </a:p>
          <a:p>
            <a:pPr lvl="1"/>
            <a:r>
              <a:rPr lang="en-US" sz="1900" noProof="0" dirty="0"/>
              <a:t>Have your organization participate in or observe a connectathon</a:t>
            </a:r>
          </a:p>
          <a:p>
            <a:pPr lvl="1"/>
            <a:r>
              <a:rPr lang="en-US" sz="1900" noProof="0" dirty="0"/>
              <a:t>Participate in the upcoming STU ballot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82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Education opportunities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/>
              <a:t>Attend a Working Group Meeting</a:t>
            </a:r>
          </a:p>
          <a:p>
            <a:pPr lvl="1"/>
            <a:r>
              <a:rPr lang="en-US" sz="1900" noProof="0" dirty="0"/>
              <a:t>Tutorials, </a:t>
            </a:r>
            <a:r>
              <a:rPr lang="en-US" sz="1900" b="1" noProof="0" dirty="0"/>
              <a:t>Connectathons</a:t>
            </a:r>
          </a:p>
          <a:p>
            <a:pPr lvl="1"/>
            <a:r>
              <a:rPr lang="en-US" sz="1900" noProof="0" dirty="0"/>
              <a:t>May 7-13 Montreal</a:t>
            </a:r>
          </a:p>
          <a:p>
            <a:pPr lvl="1"/>
            <a:r>
              <a:rPr lang="en-US" sz="1900" noProof="0" dirty="0"/>
              <a:t>Sept 17-23 Baltimore</a:t>
            </a:r>
          </a:p>
          <a:p>
            <a:r>
              <a:rPr lang="en-US" sz="2400" noProof="0" dirty="0"/>
              <a:t>Attend an Implementation Workshop</a:t>
            </a:r>
          </a:p>
          <a:p>
            <a:pPr lvl="1"/>
            <a:r>
              <a:rPr lang="en-US" sz="1900" noProof="0" dirty="0"/>
              <a:t>Intensive tutorials, hands-on</a:t>
            </a:r>
          </a:p>
          <a:p>
            <a:pPr lvl="1"/>
            <a:r>
              <a:rPr lang="en-US" sz="1900" noProof="0" dirty="0"/>
              <a:t>Likely July &amp; November</a:t>
            </a:r>
          </a:p>
          <a:p>
            <a:r>
              <a:rPr lang="en-US" sz="2400" noProof="0" dirty="0"/>
              <a:t>FHIR Institute Webinars</a:t>
            </a:r>
          </a:p>
          <a:p>
            <a:pPr lvl="1"/>
            <a:r>
              <a:rPr lang="en-US" sz="1900" noProof="0" dirty="0"/>
              <a:t>June 20-24</a:t>
            </a:r>
          </a:p>
          <a:p>
            <a:pPr lvl="1"/>
            <a:r>
              <a:rPr lang="en-US" sz="1900" noProof="0" dirty="0"/>
              <a:t>Oct 24-28</a:t>
            </a:r>
          </a:p>
          <a:p>
            <a:pPr lvl="1"/>
            <a:r>
              <a:rPr lang="en-US" sz="1900" noProof="0" dirty="0"/>
              <a:t>Dec 5-9</a:t>
            </a:r>
          </a:p>
          <a:p>
            <a:r>
              <a:rPr lang="en-US" sz="2400" noProof="0" dirty="0"/>
              <a:t>Custom education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803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Final message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FHIR</a:t>
            </a:r>
          </a:p>
          <a:p>
            <a:pPr lvl="1"/>
            <a:r>
              <a:rPr lang="en-US" noProof="0" dirty="0"/>
              <a:t>is easier and cheaper</a:t>
            </a:r>
          </a:p>
          <a:p>
            <a:pPr lvl="1"/>
            <a:r>
              <a:rPr lang="en-US" noProof="0" dirty="0"/>
              <a:t>is being implemented now</a:t>
            </a:r>
          </a:p>
          <a:p>
            <a:pPr lvl="1"/>
            <a:r>
              <a:rPr lang="en-US" noProof="0" dirty="0"/>
              <a:t>is likely to significantly impact Health IT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Decide how you want it to impact </a:t>
            </a:r>
            <a:r>
              <a:rPr lang="en-US" b="1" noProof="0" dirty="0"/>
              <a:t>your </a:t>
            </a:r>
            <a:r>
              <a:rPr lang="en-US" noProof="0" dirty="0"/>
              <a:t>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1309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noProof="0" dirty="0">
                <a:hlinkClick r:id="rId2"/>
              </a:rPr>
              <a:t>http://hl7.org/fhir</a:t>
            </a:r>
            <a:r>
              <a:rPr lang="en-US" sz="2800" noProof="0" dirty="0"/>
              <a:t>	    	   </a:t>
            </a:r>
            <a:r>
              <a:rPr lang="en-US" sz="2800" noProof="0" dirty="0">
                <a:hlinkClick r:id="rId3"/>
              </a:rPr>
              <a:t>lmckenzie@gevityinc.com</a:t>
            </a:r>
            <a:r>
              <a:rPr lang="en-US" sz="2800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2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does FHIR compare?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311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V2 and FHIR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Similarities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Built around re-usable “chunks” of data</a:t>
            </a:r>
          </a:p>
          <a:p>
            <a:r>
              <a:rPr lang="en-US" noProof="0" dirty="0"/>
              <a:t>Strong forward/backward compatibility rules</a:t>
            </a:r>
          </a:p>
          <a:p>
            <a:r>
              <a:rPr lang="en-US" noProof="0" dirty="0"/>
              <a:t>Extensibility mechanism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FHIR Differences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/>
              <a:t>Each chunk (resource) is independently addressable</a:t>
            </a:r>
          </a:p>
          <a:p>
            <a:r>
              <a:rPr lang="en-US" noProof="0" dirty="0"/>
              <a:t>More than messages</a:t>
            </a:r>
          </a:p>
          <a:p>
            <a:r>
              <a:rPr lang="en-US" noProof="0" dirty="0"/>
              <a:t>Human readable required</a:t>
            </a:r>
          </a:p>
          <a:p>
            <a:r>
              <a:rPr lang="en-US" noProof="0" dirty="0"/>
              <a:t>Extensions don’t collide, are discoverable</a:t>
            </a:r>
          </a:p>
          <a:p>
            <a:r>
              <a:rPr lang="en-US" noProof="0" dirty="0"/>
              <a:t>Modern tools/skills</a:t>
            </a:r>
          </a:p>
          <a:p>
            <a:r>
              <a:rPr lang="en-US" noProof="0" dirty="0"/>
              <a:t>Instances easy to read</a:t>
            </a:r>
          </a:p>
          <a:p>
            <a:r>
              <a:rPr lang="en-US" noProof="0" dirty="0"/>
              <a:t>Lighter spec</a:t>
            </a:r>
          </a:p>
        </p:txBody>
      </p:sp>
    </p:spTree>
    <p:extLst>
      <p:ext uri="{BB962C8B-B14F-4D97-AF65-F5344CB8AC3E}">
        <p14:creationId xmlns:p14="http://schemas.microsoft.com/office/powerpoint/2010/main" val="259606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V3 and FHIR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Similarities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Based on RIM, vocab &amp; ISO Data types foundations</a:t>
            </a:r>
          </a:p>
          <a:p>
            <a:r>
              <a:rPr lang="en-US" noProof="0" dirty="0"/>
              <a:t>Support XML syntax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FHIR Differences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/>
              <a:t>Simpler models &amp; syntax (reference model hidden)</a:t>
            </a:r>
          </a:p>
          <a:p>
            <a:r>
              <a:rPr lang="en-US" noProof="0" dirty="0"/>
              <a:t>Friendly names</a:t>
            </a:r>
          </a:p>
          <a:p>
            <a:r>
              <a:rPr lang="en-US" noProof="0" dirty="0"/>
              <a:t>Extensibility with discovery</a:t>
            </a:r>
          </a:p>
          <a:p>
            <a:r>
              <a:rPr lang="en-US" noProof="0" dirty="0"/>
              <a:t>Easy inter-version wire compatibility</a:t>
            </a:r>
          </a:p>
          <a:p>
            <a:r>
              <a:rPr lang="en-US" noProof="0" dirty="0"/>
              <a:t>Messages, documents, etc. use same syntax</a:t>
            </a:r>
          </a:p>
          <a:p>
            <a:r>
              <a:rPr lang="en-US" noProof="0" dirty="0"/>
              <a:t>JSON syntax too</a:t>
            </a:r>
          </a:p>
        </p:txBody>
      </p:sp>
    </p:spTree>
    <p:extLst>
      <p:ext uri="{BB962C8B-B14F-4D97-AF65-F5344CB8AC3E}">
        <p14:creationId xmlns:p14="http://schemas.microsoft.com/office/powerpoint/2010/main" val="5662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and CDA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Similarities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Support profiling for specific use-cases</a:t>
            </a:r>
          </a:p>
          <a:p>
            <a:r>
              <a:rPr lang="en-US" noProof="0" dirty="0"/>
              <a:t>Human readability is minimum for interoperability</a:t>
            </a:r>
          </a:p>
          <a:p>
            <a:r>
              <a:rPr lang="en-US" noProof="0" dirty="0"/>
              <a:t>APIs, validation tooling, profile tooling</a:t>
            </a:r>
          </a:p>
          <a:p>
            <a:r>
              <a:rPr lang="en-US" noProof="0" dirty="0"/>
              <a:t>(See v3 similarities on prior slide)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FHIR Differences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/>
              <a:t>Initial discrete interoperability with the base specification (no templates)</a:t>
            </a:r>
          </a:p>
          <a:p>
            <a:r>
              <a:rPr lang="en-US" noProof="0" dirty="0"/>
              <a:t>Not restricted to just documents</a:t>
            </a:r>
          </a:p>
          <a:p>
            <a:r>
              <a:rPr lang="en-US" noProof="0" dirty="0"/>
              <a:t>Implementer tooling generated with spec</a:t>
            </a:r>
          </a:p>
          <a:p>
            <a:r>
              <a:rPr lang="en-US" noProof="0" dirty="0"/>
              <a:t>(See v3 differences on prior slide)</a:t>
            </a:r>
          </a:p>
        </p:txBody>
      </p:sp>
    </p:spTree>
    <p:extLst>
      <p:ext uri="{BB962C8B-B14F-4D97-AF65-F5344CB8AC3E}">
        <p14:creationId xmlns:p14="http://schemas.microsoft.com/office/powerpoint/2010/main" val="10626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and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Similarities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Encourage context neutral, re-usable structures with defined behavior</a:t>
            </a:r>
          </a:p>
          <a:p>
            <a:r>
              <a:rPr lang="en-US" noProof="0" dirty="0"/>
              <a:t>RESTful interface is a simple SOA interface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FHIR differences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/>
              <a:t>Consistent data structures across services</a:t>
            </a:r>
          </a:p>
          <a:p>
            <a:r>
              <a:rPr lang="en-US" noProof="0" dirty="0"/>
              <a:t>Ease of transport across paradigms message &lt;-&gt; service &lt;-&gt; document &lt;-&gt; REST</a:t>
            </a:r>
          </a:p>
          <a:p>
            <a:r>
              <a:rPr lang="en-US" noProof="0" dirty="0"/>
              <a:t>Standard framework for defining/discovering services</a:t>
            </a:r>
          </a:p>
        </p:txBody>
      </p:sp>
    </p:spTree>
    <p:extLst>
      <p:ext uri="{BB962C8B-B14F-4D97-AF65-F5344CB8AC3E}">
        <p14:creationId xmlns:p14="http://schemas.microsoft.com/office/powerpoint/2010/main" val="3753672544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12582</TotalTime>
  <Words>1866</Words>
  <Application>Microsoft Office PowerPoint</Application>
  <PresentationFormat>On-screen Show (4:3)</PresentationFormat>
  <Paragraphs>411</Paragraphs>
  <Slides>44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Times New Roman</vt:lpstr>
      <vt:lpstr>Verdana</vt:lpstr>
      <vt:lpstr>Wingdings</vt:lpstr>
      <vt:lpstr>Refined</vt:lpstr>
      <vt:lpstr>FHIR for Executives 2 of 2</vt:lpstr>
      <vt:lpstr>This presentation</vt:lpstr>
      <vt:lpstr>Outline</vt:lpstr>
      <vt:lpstr>Outline</vt:lpstr>
      <vt:lpstr>How does FHIR compare?</vt:lpstr>
      <vt:lpstr>V2 and FHIR</vt:lpstr>
      <vt:lpstr>V3 and FHIR</vt:lpstr>
      <vt:lpstr>FHIR and CDA</vt:lpstr>
      <vt:lpstr>FHIR and Services</vt:lpstr>
      <vt:lpstr>So why use anything else?</vt:lpstr>
      <vt:lpstr>FHIR as a replacement</vt:lpstr>
      <vt:lpstr>Status of FHIR</vt:lpstr>
      <vt:lpstr>FHIR Timeline (planned)</vt:lpstr>
      <vt:lpstr>STU 2</vt:lpstr>
      <vt:lpstr>What does STU mean?</vt:lpstr>
      <vt:lpstr>Maturity levels</vt:lpstr>
      <vt:lpstr>Normative FHIR</vt:lpstr>
      <vt:lpstr>Using FHIR</vt:lpstr>
      <vt:lpstr>Where can FHIR be used?</vt:lpstr>
      <vt:lpstr>Implementation during STU</vt:lpstr>
      <vt:lpstr>Who’s working with FHIR?</vt:lpstr>
      <vt:lpstr>Who’s using FHIR?</vt:lpstr>
      <vt:lpstr>FHIR &amp; other SDOs</vt:lpstr>
      <vt:lpstr>Governments</vt:lpstr>
      <vt:lpstr>EHR Vendors</vt:lpstr>
      <vt:lpstr>Other support</vt:lpstr>
      <vt:lpstr>FHIR &amp; CDA</vt:lpstr>
      <vt:lpstr>HSPC</vt:lpstr>
      <vt:lpstr>Case study 1</vt:lpstr>
      <vt:lpstr>Case Study 2</vt:lpstr>
      <vt:lpstr>Case Study 3</vt:lpstr>
      <vt:lpstr>Case Study 4</vt:lpstr>
      <vt:lpstr>Case Study 5</vt:lpstr>
      <vt:lpstr>Case study 6</vt:lpstr>
      <vt:lpstr>Case Study 7</vt:lpstr>
      <vt:lpstr>Case Study 8</vt:lpstr>
      <vt:lpstr>Case study takeaways</vt:lpstr>
      <vt:lpstr>FHIR Risks</vt:lpstr>
      <vt:lpstr>Risks with FHIR</vt:lpstr>
      <vt:lpstr>Next Steps</vt:lpstr>
      <vt:lpstr>Next Steps</vt:lpstr>
      <vt:lpstr>Education opportunities</vt:lpstr>
      <vt:lpstr>Final message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334</cp:revision>
  <dcterms:created xsi:type="dcterms:W3CDTF">2012-12-03T20:41:34Z</dcterms:created>
  <dcterms:modified xsi:type="dcterms:W3CDTF">2016-04-05T21:01:13Z</dcterms:modified>
</cp:coreProperties>
</file>