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569" r:id="rId3"/>
    <p:sldId id="575" r:id="rId4"/>
    <p:sldId id="570" r:id="rId5"/>
    <p:sldId id="576" r:id="rId6"/>
    <p:sldId id="571" r:id="rId7"/>
    <p:sldId id="572" r:id="rId8"/>
    <p:sldId id="577" r:id="rId9"/>
    <p:sldId id="578" r:id="rId10"/>
    <p:sldId id="579" r:id="rId11"/>
    <p:sldId id="573" r:id="rId12"/>
    <p:sldId id="5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42" autoAdjust="0"/>
    <p:restoredTop sz="86348" autoAdjust="0"/>
  </p:normalViewPr>
  <p:slideViewPr>
    <p:cSldViewPr>
      <p:cViewPr varScale="1">
        <p:scale>
          <a:sx n="37" d="100"/>
          <a:sy n="37" d="100"/>
        </p:scale>
        <p:origin x="49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4990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19/09/2016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19/09/2016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/>
              <a:t>© 2015 HL7 ® Int’l. Licensed</a:t>
            </a:r>
            <a:r>
              <a:rPr lang="en-US" sz="800" b="1" baseline="0" dirty="0"/>
              <a:t> under Creative Commons</a:t>
            </a:r>
            <a:r>
              <a:rPr lang="en-US" sz="800" b="1" dirty="0"/>
              <a:t>. HL7, Health Level Seven, FHIR &amp; flame logo are registered trademarks of Health Level Seven International. Reg. U.S. TM Office.</a:t>
            </a: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CC3300"/>
                </a:solidFill>
              </a:rPr>
              <a:t>®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hl7.org/index.php?title=FHIR_Maturity_Mode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.hay25@gmail.com" TargetMode="External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TSC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 19</a:t>
            </a:r>
            <a:r>
              <a:rPr lang="en-US" noProof="0" dirty="0"/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Tracker item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Triaged: ready to work on</a:t>
            </a:r>
          </a:p>
          <a:p>
            <a:r>
              <a:rPr lang="en-CA" dirty="0"/>
              <a:t>Waiting for Input</a:t>
            </a:r>
          </a:p>
          <a:p>
            <a:r>
              <a:rPr lang="en-CA" dirty="0"/>
              <a:t>Resolved-Unapplied</a:t>
            </a:r>
          </a:p>
          <a:p>
            <a:r>
              <a:rPr lang="en-CA" dirty="0"/>
              <a:t>Closed</a:t>
            </a:r>
          </a:p>
          <a:p>
            <a:r>
              <a:rPr lang="en-CA" dirty="0"/>
              <a:t>Updated</a:t>
            </a:r>
          </a:p>
          <a:p>
            <a:r>
              <a:rPr lang="en-CA" dirty="0"/>
              <a:t>Stale (&gt;90 days)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3906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Maturity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FMG is putting</a:t>
            </a:r>
            <a:r>
              <a:rPr lang="en-CA" baseline="0" dirty="0"/>
              <a:t> together a maturity model for resources &amp; profiles</a:t>
            </a:r>
          </a:p>
          <a:p>
            <a:pPr lvl="1"/>
            <a:r>
              <a:rPr lang="en-CA" dirty="0"/>
              <a:t>Draft is here: </a:t>
            </a:r>
            <a:r>
              <a:rPr lang="en-CA" dirty="0">
                <a:hlinkClick r:id="rId2"/>
              </a:rPr>
              <a:t>http://wiki.hl7.org/index.php?title=FHIR_Maturity_Model</a:t>
            </a:r>
            <a:endParaRPr lang="en-CA" dirty="0"/>
          </a:p>
          <a:p>
            <a:pPr lvl="1"/>
            <a:r>
              <a:rPr lang="en-CA" dirty="0"/>
              <a:t>On publication, every resource and profile will have a maturity level assigned</a:t>
            </a:r>
          </a:p>
          <a:p>
            <a:pPr lvl="2"/>
            <a:r>
              <a:rPr lang="en-CA" dirty="0"/>
              <a:t>Guidance for implementers on anticipated stability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Your FMG Liaison</a:t>
            </a:r>
          </a:p>
          <a:p>
            <a:r>
              <a:rPr lang="en-CA" dirty="0">
                <a:hlinkClick r:id="rId2"/>
              </a:rPr>
              <a:t>lmckenzie@gevityinc.com</a:t>
            </a:r>
            <a:endParaRPr lang="en-CA" dirty="0"/>
          </a:p>
          <a:p>
            <a:r>
              <a:rPr lang="en-CA" dirty="0">
                <a:hlinkClick r:id="rId3"/>
              </a:rPr>
              <a:t>david.hay25@gmail.com</a:t>
            </a:r>
            <a:endParaRPr lang="en-CA" dirty="0"/>
          </a:p>
          <a:p>
            <a:endParaRPr lang="en-CA" dirty="0"/>
          </a:p>
          <a:p>
            <a:r>
              <a:rPr lang="en-CA" dirty="0"/>
              <a:t>(I’ll email this to co-chairs list within next hour)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Ballot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Ballot results</a:t>
            </a:r>
          </a:p>
          <a:p>
            <a:pPr lvl="1"/>
            <a:r>
              <a:rPr lang="en-CA" dirty="0"/>
              <a:t>FHIR Core – 737</a:t>
            </a:r>
          </a:p>
          <a:p>
            <a:pPr lvl="1"/>
            <a:r>
              <a:rPr lang="en-CA" dirty="0"/>
              <a:t>C-CDA on FHIR – 108</a:t>
            </a:r>
          </a:p>
          <a:p>
            <a:pPr lvl="1"/>
            <a:r>
              <a:rPr lang="en-CA" dirty="0"/>
              <a:t>CQF - 220</a:t>
            </a:r>
          </a:p>
          <a:p>
            <a:pPr lvl="1"/>
            <a:r>
              <a:rPr lang="en-CA" dirty="0"/>
              <a:t>DAF – 120</a:t>
            </a:r>
          </a:p>
          <a:p>
            <a:pPr lvl="1"/>
            <a:r>
              <a:rPr lang="en-CA" dirty="0"/>
              <a:t>DAF Research – 75</a:t>
            </a:r>
          </a:p>
          <a:p>
            <a:pPr lvl="1"/>
            <a:r>
              <a:rPr lang="en-CA" dirty="0"/>
              <a:t>SDC – 71</a:t>
            </a:r>
          </a:p>
          <a:p>
            <a:pPr lvl="1"/>
            <a:r>
              <a:rPr lang="en-CA" dirty="0" err="1"/>
              <a:t>FluentPath</a:t>
            </a:r>
            <a:r>
              <a:rPr lang="en-CA" dirty="0"/>
              <a:t> – 34</a:t>
            </a:r>
          </a:p>
          <a:p>
            <a:r>
              <a:rPr lang="en-CA" dirty="0"/>
              <a:t>Total 1365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Triage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Continue using </a:t>
            </a:r>
            <a:r>
              <a:rPr lang="en-CA" dirty="0" err="1"/>
              <a:t>gForge</a:t>
            </a:r>
            <a:endParaRPr lang="en-CA" dirty="0"/>
          </a:p>
          <a:p>
            <a:r>
              <a:rPr lang="en-CA" dirty="0"/>
              <a:t>Webinar emailed to co-chairs</a:t>
            </a:r>
            <a:r>
              <a:rPr lang="en-CA" baseline="0" dirty="0"/>
              <a:t> and FHIR lists</a:t>
            </a:r>
          </a:p>
          <a:p>
            <a:r>
              <a:rPr lang="en-CA" baseline="0" dirty="0"/>
              <a:t>Detailed instructions on wiki</a:t>
            </a:r>
          </a:p>
          <a:p>
            <a:pPr lvl="1"/>
            <a:r>
              <a:rPr lang="en-CA" dirty="0"/>
              <a:t>Link at the top of the tracker page</a:t>
            </a:r>
            <a:endParaRPr lang="en-CA" baseline="0" dirty="0"/>
          </a:p>
          <a:p>
            <a:r>
              <a:rPr lang="en-CA" baseline="0" dirty="0"/>
              <a:t>If you have issues/questions, contact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Reconciliation Timelines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Proposed timeline to publish by year-end</a:t>
            </a:r>
          </a:p>
          <a:p>
            <a:pPr lvl="1"/>
            <a:r>
              <a:rPr lang="en-CA" dirty="0"/>
              <a:t>Final content deadline: Dec. 4</a:t>
            </a:r>
          </a:p>
          <a:p>
            <a:pPr lvl="1"/>
            <a:r>
              <a:rPr lang="en-CA" dirty="0"/>
              <a:t>FHIR Core Substantive change deadline: Nov. 11</a:t>
            </a:r>
          </a:p>
          <a:p>
            <a:pPr lvl="1"/>
            <a:r>
              <a:rPr lang="en-CA" dirty="0"/>
              <a:t>Change proposal cut-off: Oct 9</a:t>
            </a:r>
          </a:p>
          <a:p>
            <a:pPr lvl="1"/>
            <a:r>
              <a:rPr lang="en-CA" dirty="0"/>
              <a:t>Preliminary triage complete: Oct. 1</a:t>
            </a:r>
          </a:p>
          <a:p>
            <a:pPr lvl="1"/>
            <a:r>
              <a:rPr lang="en-CA" dirty="0"/>
              <a:t>Are you ok with this timeline?  </a:t>
            </a:r>
            <a:r>
              <a:rPr lang="en-CA" dirty="0" err="1"/>
              <a:t>Thur</a:t>
            </a:r>
            <a:r>
              <a:rPr lang="en-CA" dirty="0"/>
              <a:t> Q3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Resolution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Priorities:</a:t>
            </a:r>
          </a:p>
          <a:p>
            <a:pPr lvl="1"/>
            <a:r>
              <a:rPr lang="en-CA" dirty="0"/>
              <a:t>Must reconcile all ballot items</a:t>
            </a:r>
          </a:p>
          <a:p>
            <a:pPr lvl="2"/>
            <a:r>
              <a:rPr lang="en-CA" dirty="0"/>
              <a:t>Can choose to defer non-urgent items (preferably with agreement of balloter)</a:t>
            </a:r>
          </a:p>
          <a:p>
            <a:pPr lvl="1"/>
            <a:r>
              <a:rPr lang="en-CA" dirty="0"/>
              <a:t>Prioritize non-ballot items that may produce “substantive” change</a:t>
            </a:r>
          </a:p>
          <a:p>
            <a:pPr lvl="1"/>
            <a:r>
              <a:rPr lang="en-CA" dirty="0"/>
              <a:t>Prioritize resources that are candidates for normative next round</a:t>
            </a:r>
          </a:p>
          <a:p>
            <a:pPr lvl="2"/>
            <a:r>
              <a:rPr lang="en-CA" dirty="0"/>
              <a:t>Primarily infrastructure, administration and 1-2 domain resources (e.g. Observation)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98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Reconciliation Reminders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FHIR does not enforce best practices</a:t>
            </a:r>
          </a:p>
          <a:p>
            <a:pPr lvl="1"/>
            <a:r>
              <a:rPr lang="en-CA" dirty="0"/>
              <a:t>Those are handled via profiles</a:t>
            </a:r>
          </a:p>
          <a:p>
            <a:r>
              <a:rPr lang="en-CA" dirty="0"/>
              <a:t>FHIR is international in scope</a:t>
            </a:r>
          </a:p>
          <a:p>
            <a:pPr lvl="1"/>
            <a:r>
              <a:rPr lang="en-CA" dirty="0"/>
              <a:t>Realm-specific concerns/guidance generally lives in profiles/extensions</a:t>
            </a:r>
          </a:p>
          <a:p>
            <a:pPr lvl="0"/>
            <a:r>
              <a:rPr lang="en-CA" dirty="0"/>
              <a:t>STU 3 takes precedence over “Release 4”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FHIR “Release 4”</a:t>
            </a:r>
          </a:p>
          <a:p>
            <a:pPr lvl="1"/>
            <a:r>
              <a:rPr lang="en-CA" dirty="0"/>
              <a:t>Ballot either Sept 2017 or Jan 2018 cycle</a:t>
            </a:r>
          </a:p>
          <a:p>
            <a:pPr lvl="1"/>
            <a:r>
              <a:rPr lang="en-CA" dirty="0"/>
              <a:t>First release w/ Normative content</a:t>
            </a:r>
          </a:p>
          <a:p>
            <a:pPr lvl="2"/>
            <a:r>
              <a:rPr lang="en-CA" dirty="0"/>
              <a:t>Working through process for combining STU and normative ballot process w/ TSC</a:t>
            </a:r>
          </a:p>
          <a:p>
            <a:pPr lvl="1"/>
            <a:r>
              <a:rPr lang="en-CA" dirty="0"/>
              <a:t>Aim to publish by mid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 maturity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Each resource has a maturity scale (0-5)</a:t>
            </a:r>
          </a:p>
          <a:p>
            <a:pPr lvl="1"/>
            <a:r>
              <a:rPr lang="en-CA" dirty="0"/>
              <a:t>Try to get resources that are a candidate for normative to at least level 4</a:t>
            </a:r>
          </a:p>
          <a:p>
            <a:pPr lvl="2"/>
            <a:r>
              <a:rPr lang="en-CA" dirty="0"/>
              <a:t>Let FMG know if you think your resource should be a candidate for normative next round</a:t>
            </a:r>
          </a:p>
          <a:p>
            <a:pPr lvl="2"/>
            <a:r>
              <a:rPr lang="en-CA" dirty="0"/>
              <a:t>FMG may let you know that we’d like your resource to be a candidate for next round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217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Tracker item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49" y="1677120"/>
            <a:ext cx="8547831" cy="472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15507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11261</TotalTime>
  <Words>394</Words>
  <Application>Microsoft Office PowerPoint</Application>
  <PresentationFormat>On-screen Show (4:3)</PresentationFormat>
  <Paragraphs>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Verdana</vt:lpstr>
      <vt:lpstr>Wingdings</vt:lpstr>
      <vt:lpstr>Refined</vt:lpstr>
      <vt:lpstr>FHIR TSC update</vt:lpstr>
      <vt:lpstr>Ballot Report</vt:lpstr>
      <vt:lpstr>Triage</vt:lpstr>
      <vt:lpstr>Reconciliation Timelines</vt:lpstr>
      <vt:lpstr>Resolution considerations</vt:lpstr>
      <vt:lpstr>Reconciliation Reminders</vt:lpstr>
      <vt:lpstr>What’s next?</vt:lpstr>
      <vt:lpstr>Resource maturity</vt:lpstr>
      <vt:lpstr>Tracker item management</vt:lpstr>
      <vt:lpstr>Tracker item management</vt:lpstr>
      <vt:lpstr>Maturity Model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290</cp:revision>
  <dcterms:created xsi:type="dcterms:W3CDTF">2012-12-03T20:41:34Z</dcterms:created>
  <dcterms:modified xsi:type="dcterms:W3CDTF">2016-09-19T21:16:59Z</dcterms:modified>
</cp:coreProperties>
</file>