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718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9" r:id="rId11"/>
    <p:sldId id="728" r:id="rId12"/>
    <p:sldId id="736" r:id="rId13"/>
    <p:sldId id="737" r:id="rId14"/>
    <p:sldId id="730" r:id="rId15"/>
    <p:sldId id="731" r:id="rId16"/>
    <p:sldId id="734" r:id="rId17"/>
    <p:sldId id="732" r:id="rId18"/>
    <p:sldId id="733" r:id="rId19"/>
    <p:sldId id="735" r:id="rId20"/>
    <p:sldId id="72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3607" autoAdjust="0"/>
  </p:normalViewPr>
  <p:slideViewPr>
    <p:cSldViewPr>
      <p:cViewPr varScale="1">
        <p:scale>
          <a:sx n="69" d="100"/>
          <a:sy n="69" d="100"/>
        </p:scale>
        <p:origin x="67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019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15/11/2016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8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15/11/2016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43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itemControl – fly-over, Table, Checkbox</a:t>
            </a:r>
          </a:p>
          <a:p>
            <a:r>
              <a:rPr lang="en-CA" dirty="0"/>
              <a:t>usageMode – capture, display, display-non-empty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70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2016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hyperlink" Target="http://hl7.org/fhir/us/sd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Structured Data Capture (SDC) and</a:t>
            </a:r>
            <a:br>
              <a:rPr lang="en-US" sz="3200" noProof="0" dirty="0"/>
            </a:br>
            <a:r>
              <a:rPr lang="en-US" sz="3200" noProof="0" dirty="0"/>
              <a:t>Questionnaire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473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November 16, 2016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Groups</a:t>
            </a:r>
          </a:p>
          <a:p>
            <a:pPr lvl="1"/>
            <a:r>
              <a:rPr lang="en-CA" dirty="0"/>
              <a:t>Organize content of questionnaire</a:t>
            </a:r>
          </a:p>
          <a:p>
            <a:pPr lvl="1"/>
            <a:r>
              <a:rPr lang="en-CA" dirty="0"/>
              <a:t>Must have children</a:t>
            </a:r>
          </a:p>
          <a:p>
            <a:pPr lvl="1"/>
            <a:r>
              <a:rPr lang="en-CA" dirty="0"/>
              <a:t>Can’t have answers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Solicit information</a:t>
            </a:r>
          </a:p>
          <a:p>
            <a:pPr lvl="1"/>
            <a:r>
              <a:rPr lang="en-CA" dirty="0"/>
              <a:t>Must have answers (but can be optional)</a:t>
            </a:r>
          </a:p>
          <a:p>
            <a:r>
              <a:rPr lang="en-CA" dirty="0"/>
              <a:t>Display</a:t>
            </a:r>
          </a:p>
          <a:p>
            <a:pPr lvl="1"/>
            <a:r>
              <a:rPr lang="en-CA" dirty="0"/>
              <a:t>Additional text, no children, no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12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569894" y="4669160"/>
            <a:ext cx="6781871" cy="1610409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442265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151620" y="3969060"/>
            <a:ext cx="3492388" cy="1764196"/>
            <a:chOff x="1151620" y="3969060"/>
            <a:chExt cx="3492388" cy="176419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76419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>
                  <a:latin typeface="Arial" charset="0"/>
                </a:rPr>
                <a:t>o</a:t>
              </a: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851158"/>
              <a:ext cx="201488" cy="115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755576" y="3501008"/>
            <a:ext cx="5976664" cy="1168152"/>
            <a:chOff x="755576" y="3501008"/>
            <a:chExt cx="5976664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2628292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Child “text” item</a:t>
              </a:r>
              <a:b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547664" y="2181929"/>
            <a:ext cx="6408712" cy="1319079"/>
            <a:chOff x="1547664" y="2181929"/>
            <a:chExt cx="6408712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47664" y="2996952"/>
              <a:ext cx="6408712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72000" y="2610606"/>
              <a:ext cx="180020" cy="3863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55576" y="2224259"/>
            <a:ext cx="936104" cy="1276749"/>
            <a:chOff x="755576" y="2224259"/>
            <a:chExt cx="936104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Label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  </a:t>
            </a:r>
            <a:r>
              <a:rPr lang="en-CA" sz="24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Questionnaire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enableWhen</a:t>
            </a:r>
          </a:p>
          <a:p>
            <a:r>
              <a:rPr lang="en-CA" dirty="0"/>
              <a:t>minOccurs, maxOccurs</a:t>
            </a:r>
          </a:p>
          <a:p>
            <a:r>
              <a:rPr lang="en-CA" dirty="0"/>
              <a:t>translations</a:t>
            </a:r>
          </a:p>
          <a:p>
            <a:r>
              <a:rPr lang="en-CA" dirty="0"/>
              <a:t>itemControl, usageMode</a:t>
            </a:r>
          </a:p>
          <a:p>
            <a:r>
              <a:rPr lang="en-CA" dirty="0"/>
              <a:t>allowedResource, allowedProfile</a:t>
            </a:r>
          </a:p>
          <a:p>
            <a:r>
              <a:rPr lang="en-CA" dirty="0"/>
              <a:t>lookupQuestionnaire, referenceFilter</a:t>
            </a:r>
          </a:p>
          <a:p>
            <a:r>
              <a:rPr lang="en-CA" dirty="0"/>
              <a:t>minLength, maxLength, maxSize, minValue, maxValue, mimeType, etc.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95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6973"/>
            <a:ext cx="4243388" cy="3583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84" y="2419116"/>
            <a:ext cx="4483418" cy="410622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907704" y="2715004"/>
            <a:ext cx="4032448" cy="2016224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123728" y="3219060"/>
            <a:ext cx="4027364" cy="2016224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  <a:br>
              <a:rPr lang="en-CA" dirty="0"/>
            </a:br>
            <a:r>
              <a:rPr lang="en-CA" dirty="0"/>
              <a:t>(SDC)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U.S. Office of the National Coordinator for Healthcare (ONC) initiated project</a:t>
            </a:r>
          </a:p>
          <a:p>
            <a:r>
              <a:rPr lang="en-CA" dirty="0"/>
              <a:t>Parallel efforts in IHE (custom schema) and FHIR</a:t>
            </a:r>
          </a:p>
          <a:p>
            <a:r>
              <a:rPr lang="en-CA" dirty="0"/>
              <a:t>FHIR effort has 2 focuses</a:t>
            </a:r>
          </a:p>
          <a:p>
            <a:pPr lvl="1"/>
            <a:r>
              <a:rPr lang="en-CA" dirty="0"/>
              <a:t>Supporting standardization of Questionnaire usage and enabling pre-population and auto-population</a:t>
            </a:r>
          </a:p>
          <a:p>
            <a:pPr lvl="1"/>
            <a:r>
              <a:rPr lang="en-CA" dirty="0"/>
              <a:t>Standardizing the sharing of data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25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Pre-pop and Auto-pop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Pre-population</a:t>
            </a:r>
          </a:p>
          <a:p>
            <a:pPr lvl="1"/>
            <a:r>
              <a:rPr lang="en-CA" dirty="0"/>
              <a:t>An EHR or other data entry system solicits a 3</a:t>
            </a:r>
            <a:r>
              <a:rPr lang="en-CA" baseline="30000" dirty="0"/>
              <a:t>rd</a:t>
            </a:r>
            <a:r>
              <a:rPr lang="en-CA" dirty="0"/>
              <a:t> party to fill in questionnaire with information submitted to that third party and/or information the third party already holds</a:t>
            </a:r>
          </a:p>
          <a:p>
            <a:r>
              <a:rPr lang="en-CA" dirty="0"/>
              <a:t>Auto-population</a:t>
            </a:r>
          </a:p>
          <a:p>
            <a:pPr lvl="1"/>
            <a:r>
              <a:rPr lang="en-CA" dirty="0"/>
              <a:t>An EHR or other data entry system fills in questionnaire with information it holds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093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Submitting forms for clinical research</a:t>
            </a:r>
          </a:p>
          <a:p>
            <a:r>
              <a:rPr lang="en-CA" dirty="0"/>
              <a:t>Submitting public health forms</a:t>
            </a:r>
          </a:p>
          <a:p>
            <a:r>
              <a:rPr lang="en-CA" dirty="0"/>
              <a:t>Submitting and processing electronic insurance claims</a:t>
            </a:r>
          </a:p>
          <a:p>
            <a:endParaRPr lang="en-CA" dirty="0"/>
          </a:p>
          <a:p>
            <a:r>
              <a:rPr lang="en-CA" dirty="0"/>
              <a:t>Save time</a:t>
            </a:r>
          </a:p>
          <a:p>
            <a:r>
              <a:rPr lang="en-CA" dirty="0"/>
              <a:t>Reduce transcription error</a:t>
            </a:r>
          </a:p>
          <a:p>
            <a:r>
              <a:rPr lang="en-CA" dirty="0"/>
              <a:t>Ensure consistency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51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Pre-population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$populate</a:t>
            </a:r>
          </a:p>
          <a:p>
            <a:pPr lvl="1"/>
            <a:r>
              <a:rPr lang="en-CA" dirty="0"/>
              <a:t>Get back a QuestionnaireResponse</a:t>
            </a:r>
          </a:p>
          <a:p>
            <a:r>
              <a:rPr lang="en-CA" dirty="0"/>
              <a:t>$populatehtml</a:t>
            </a:r>
          </a:p>
          <a:p>
            <a:pPr lvl="1"/>
            <a:r>
              <a:rPr lang="en-CA" dirty="0"/>
              <a:t>Get back HTML with active submit button</a:t>
            </a:r>
          </a:p>
          <a:p>
            <a:r>
              <a:rPr lang="en-CA" dirty="0"/>
              <a:t>$populatelink</a:t>
            </a:r>
          </a:p>
          <a:p>
            <a:pPr lvl="1"/>
            <a:r>
              <a:rPr lang="en-CA" dirty="0"/>
              <a:t>Get back URL to site displaying interactive (and partially populated)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639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Enabling Questionnaire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Extension linking to data element with mapping</a:t>
            </a:r>
          </a:p>
          <a:p>
            <a:r>
              <a:rPr lang="en-CA" dirty="0"/>
              <a:t>ConceptMap linking Questionnaire questions to data elements with mappings</a:t>
            </a:r>
          </a:p>
          <a:p>
            <a:r>
              <a:rPr lang="en-CA" dirty="0"/>
              <a:t>Concept map linking Questionnaire questions to source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735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SDC</a:t>
            </a:r>
            <a:br>
              <a:rPr lang="en-CA" dirty="0"/>
            </a:br>
            <a:r>
              <a:rPr lang="en-CA" dirty="0"/>
              <a:t>U.S.-specific?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SDC-DE (Data Element Maintenance) IG includes U.S.-specific vocabulary bindings</a:t>
            </a:r>
          </a:p>
          <a:p>
            <a:r>
              <a:rPr lang="en-CA" dirty="0"/>
              <a:t>The main SDC IG is generic however</a:t>
            </a:r>
          </a:p>
          <a:p>
            <a:pPr lvl="1"/>
            <a:r>
              <a:rPr lang="en-CA" dirty="0"/>
              <a:t>Fully appropriate to use outside the U.S.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580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Name:</a:t>
            </a:r>
            <a:r>
              <a:rPr lang="en-US" noProof="0" dirty="0"/>
              <a:t> Lloyd McKenzie</a:t>
            </a:r>
          </a:p>
          <a:p>
            <a:r>
              <a:rPr lang="en-US" b="1" noProof="0" dirty="0"/>
              <a:t>Company:</a:t>
            </a:r>
            <a:r>
              <a:rPr lang="en-US" noProof="0" dirty="0"/>
              <a:t> Gevity</a:t>
            </a:r>
          </a:p>
          <a:p>
            <a:r>
              <a:rPr lang="en-US" b="1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MnM, FMG &amp; FHIR Infrastructure</a:t>
            </a:r>
          </a:p>
          <a:p>
            <a:pPr lvl="1"/>
            <a:r>
              <a:rPr lang="en-US" noProof="0" dirty="0"/>
              <a:t>Technical lead for ONC’s FHIR SDC project</a:t>
            </a:r>
          </a:p>
          <a:p>
            <a:pPr lvl="1"/>
            <a:r>
              <a:rPr lang="en-US" noProof="0" dirty="0"/>
              <a:t>Heavily involved in HL7 and healthcare exchange for last 16 years (v2, v3, CDA, etc.)</a:t>
            </a:r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/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  <a:p>
            <a:pPr>
              <a:buNone/>
            </a:pPr>
            <a:r>
              <a:rPr lang="en-AU" sz="2800" dirty="0">
                <a:hlinkClick r:id="rId4"/>
              </a:rPr>
              <a:t>http://hl7.org/fhir/us/sdc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Explain intended use of Questionnaire / QuestionnaireResponse</a:t>
            </a:r>
          </a:p>
          <a:p>
            <a:r>
              <a:rPr lang="en-CA" dirty="0"/>
              <a:t>Identify some “advanced” Questionnaire capabilities</a:t>
            </a:r>
          </a:p>
          <a:p>
            <a:r>
              <a:rPr lang="en-CA" dirty="0"/>
              <a:t>Describe the scope of the U.S. Structured Data Capture IG</a:t>
            </a:r>
          </a:p>
          <a:p>
            <a:r>
              <a:rPr lang="en-CA" dirty="0"/>
              <a:t>Discuss IG’s applicability outside the U.S.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4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Q: What can Questionnaire be used to capture?</a:t>
            </a:r>
          </a:p>
          <a:p>
            <a:endParaRPr lang="en-CA" dirty="0"/>
          </a:p>
          <a:p>
            <a:r>
              <a:rPr lang="en-CA" dirty="0"/>
              <a:t>A: </a:t>
            </a:r>
            <a:r>
              <a:rPr lang="en-CA" sz="4800" dirty="0"/>
              <a:t>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2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Direct data capture (and presentation) for humans</a:t>
            </a:r>
          </a:p>
          <a:p>
            <a:pPr lvl="1"/>
            <a:r>
              <a:rPr lang="en-CA" dirty="0"/>
              <a:t>Controls</a:t>
            </a:r>
          </a:p>
          <a:p>
            <a:pPr lvl="2"/>
            <a:r>
              <a:rPr lang="en-CA" dirty="0"/>
              <a:t>how the questions are phrased</a:t>
            </a:r>
          </a:p>
          <a:p>
            <a:pPr lvl="2"/>
            <a:r>
              <a:rPr lang="en-CA" dirty="0"/>
              <a:t>order (and conditionality) of asking</a:t>
            </a:r>
          </a:p>
          <a:p>
            <a:pPr lvl="2"/>
            <a:r>
              <a:rPr lang="en-CA" dirty="0"/>
              <a:t>constraints on allowed responses</a:t>
            </a:r>
          </a:p>
          <a:p>
            <a:pPr lvl="3"/>
            <a:r>
              <a:rPr lang="en-CA" dirty="0"/>
              <a:t>E.g. min/max values</a:t>
            </a:r>
          </a:p>
          <a:p>
            <a:pPr lvl="3"/>
            <a:r>
              <a:rPr lang="en-CA" dirty="0"/>
              <a:t>List of allowed values</a:t>
            </a:r>
          </a:p>
          <a:p>
            <a:pPr lvl="3"/>
            <a:r>
              <a:rPr lang="en-CA" dirty="0"/>
              <a:t>Patterns/regular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817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Questionnaire can’t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Questionnaire does not support:</a:t>
            </a:r>
          </a:p>
          <a:p>
            <a:pPr lvl="1"/>
            <a:r>
              <a:rPr lang="en-CA" dirty="0"/>
              <a:t>Consistent representation of data</a:t>
            </a:r>
          </a:p>
          <a:p>
            <a:pPr lvl="2"/>
            <a:r>
              <a:rPr lang="en-CA" dirty="0"/>
              <a:t>The same information could be gathered by numerous questionnaire with different questions</a:t>
            </a:r>
          </a:p>
          <a:p>
            <a:pPr lvl="1"/>
            <a:r>
              <a:rPr lang="en-CA" dirty="0"/>
              <a:t>Querying based on answer values</a:t>
            </a:r>
          </a:p>
          <a:p>
            <a:pPr lvl="2"/>
            <a:r>
              <a:rPr lang="en-CA" dirty="0"/>
              <a:t>Questions can be at varying depths – expressing the tuples RESTfully is too hard</a:t>
            </a:r>
          </a:p>
          <a:p>
            <a:pPr lvl="1"/>
            <a:r>
              <a:rPr lang="en-CA" dirty="0"/>
              <a:t>Direct aggregation/combination of data from different sources</a:t>
            </a:r>
          </a:p>
          <a:p>
            <a:pPr lvl="2"/>
            <a:r>
              <a:rPr lang="en-CA" dirty="0"/>
              <a:t>Unless captured using identical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16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Therefore, typically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Raw data is captured using Questionnaires</a:t>
            </a:r>
          </a:p>
          <a:p>
            <a:pPr lvl="1"/>
            <a:r>
              <a:rPr lang="en-CA" dirty="0"/>
              <a:t>If there’s a need for tight control over data capture</a:t>
            </a:r>
          </a:p>
          <a:p>
            <a:pPr lvl="1"/>
            <a:r>
              <a:rPr lang="en-CA" dirty="0"/>
              <a:t>If client system won’t have a tuned user-interface</a:t>
            </a:r>
          </a:p>
          <a:p>
            <a:r>
              <a:rPr lang="en-CA" dirty="0"/>
              <a:t>Responses are typically converted to other resources</a:t>
            </a:r>
          </a:p>
          <a:p>
            <a:pPr lvl="1"/>
            <a:r>
              <a:rPr lang="en-CA" dirty="0"/>
              <a:t>Supports aggregation/query/analysis</a:t>
            </a:r>
          </a:p>
          <a:p>
            <a:r>
              <a:rPr lang="en-CA" dirty="0"/>
              <a:t>Linkage from Raw data to produced resources by Provenance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123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Process can be reversed</a:t>
            </a:r>
          </a:p>
          <a:p>
            <a:pPr lvl="1"/>
            <a:r>
              <a:rPr lang="en-CA" dirty="0"/>
              <a:t>Auto-populate QuestionnaireResponse instances from existing data</a:t>
            </a:r>
          </a:p>
          <a:p>
            <a:pPr lvl="1"/>
            <a:r>
              <a:rPr lang="en-CA" dirty="0"/>
              <a:t>Display QuestionnaireResponses with questions defined in Questionnaire</a:t>
            </a:r>
          </a:p>
          <a:p>
            <a:r>
              <a:rPr lang="en-CA" dirty="0"/>
              <a:t>Allows presentation using a standard user interface</a:t>
            </a:r>
          </a:p>
          <a:p>
            <a:pPr lvl="1"/>
            <a:r>
              <a:rPr lang="en-CA" dirty="0"/>
              <a:t>No real benefit over just generating an HTML narrative unless you want the user to be able to adjust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014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154218" y="2200880"/>
            <a:ext cx="4785933" cy="3964423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3648" y="2852936"/>
            <a:ext cx="252028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Metadata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509120"/>
            <a:ext cx="1242138" cy="101065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Arial" charset="0"/>
              </a:rPr>
              <a:t>Item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(Group,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Question 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 bwMode="auto">
          <a:xfrm flipV="1">
            <a:off x="3293858" y="5013176"/>
            <a:ext cx="630070" cy="1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923928" y="5013176"/>
            <a:ext cx="0" cy="866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2663789" y="5519774"/>
            <a:ext cx="900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663788" y="5879814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8151480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17464</TotalTime>
  <Words>711</Words>
  <Application>Microsoft Office PowerPoint</Application>
  <PresentationFormat>On-screen Show (4:3)</PresentationFormat>
  <Paragraphs>156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Wingdings</vt:lpstr>
      <vt:lpstr>Refined</vt:lpstr>
      <vt:lpstr>Structured Data Capture (SDC) and Questionnaire</vt:lpstr>
      <vt:lpstr>Who am I?</vt:lpstr>
      <vt:lpstr>Objectives</vt:lpstr>
      <vt:lpstr>Questionnaire</vt:lpstr>
      <vt:lpstr>Purpose of Questionnaire</vt:lpstr>
      <vt:lpstr>What Questionnaire can’t do</vt:lpstr>
      <vt:lpstr>Therefore, typically</vt:lpstr>
      <vt:lpstr>Sometimes</vt:lpstr>
      <vt:lpstr>Structure of a Questionnaire</vt:lpstr>
      <vt:lpstr>Types of Item</vt:lpstr>
      <vt:lpstr>Anatomy of a Question</vt:lpstr>
      <vt:lpstr>Advanced Questionnaire capabilities</vt:lpstr>
      <vt:lpstr>Linking Questionnaire to QuestionnaireResponse</vt:lpstr>
      <vt:lpstr>Structured Data Capture (SDC)</vt:lpstr>
      <vt:lpstr>Pre-pop and Auto-pop</vt:lpstr>
      <vt:lpstr>Use cases</vt:lpstr>
      <vt:lpstr>Pre-population operations</vt:lpstr>
      <vt:lpstr>Enabling Questionnaire population</vt:lpstr>
      <vt:lpstr>What makes SDC U.S.-specific?</vt:lpstr>
      <vt:lpstr>Questions / Discussion?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364</cp:revision>
  <dcterms:created xsi:type="dcterms:W3CDTF">2012-12-03T20:41:34Z</dcterms:created>
  <dcterms:modified xsi:type="dcterms:W3CDTF">2016-11-16T05:30:37Z</dcterms:modified>
</cp:coreProperties>
</file>