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handoutMasterIdLst>
    <p:handoutMasterId r:id="rId106"/>
  </p:handoutMasterIdLst>
  <p:sldIdLst>
    <p:sldId id="256" r:id="rId2"/>
    <p:sldId id="718" r:id="rId3"/>
    <p:sldId id="716"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712" r:id="rId83"/>
    <p:sldId id="713"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23" r:id="rId102"/>
    <p:sldId id="722" r:id="rId103"/>
    <p:sldId id="720"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96552" autoAdjust="0"/>
  </p:normalViewPr>
  <p:slideViewPr>
    <p:cSldViewPr>
      <p:cViewPr varScale="1">
        <p:scale>
          <a:sx n="88" d="100"/>
          <a:sy n="88" d="100"/>
        </p:scale>
        <p:origin x="725" y="67"/>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varScale="1">
      <p:scale>
        <a:sx n="1" d="1"/>
        <a:sy n="1" d="1"/>
      </p:scale>
      <p:origin x="0" y="-18019"/>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7E753A98-45C0-4B79-9FD9-069A11EC1247}" type="presOf" srcId="{3E4F9D75-D5D8-4314-ACBD-27833A7F9B37}" destId="{0F528374-3DE1-4486-B71C-82DC73192314}"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CBD1F41E-2AD9-4FD8-969F-1FD7FC2D9F2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0D0D0C44-FE61-4CF3-8471-98BD276CF19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71C1A2B6-A533-4C1C-B93D-8F6FE994E003}" type="presOf" srcId="{D1EB14A3-E50B-4C6B-8B85-FC2F1AA58ED5}" destId="{ECAE1A64-3C26-4CD0-8055-16154FF0361B}" srcOrd="0" destOrd="0" presId="urn:microsoft.com/office/officeart/2005/8/layout/matrix3"/>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301E922A-7FF8-47E8-8C3B-80851FBF089D}"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F0B4F40-747C-4BCB-86FA-2B2F684435CF}"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7F3FB3-A54C-45EE-861E-8B33F0F4B3BF}" type="presOf" srcId="{3E4F9D75-D5D8-4314-ACBD-27833A7F9B37}" destId="{0F528374-3DE1-4486-B71C-82DC73192314}"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3FF1307E-87E3-45E5-A263-73BD7F498936}" type="presOf" srcId="{1439D559-D189-4FF1-A4FB-F22A15A268D1}" destId="{B6C28692-8BAE-4E06-A3BE-9AAFCCA84D47}" srcOrd="0" destOrd="0" presId="urn:microsoft.com/office/officeart/2005/8/layout/matrix3"/>
    <dgm:cxn modelId="{CD1C1497-8778-4710-AA36-BC598DEEA667}"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AC2998AA-CFA9-449E-814E-CD998F8AEB16}"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212DB5D-A65E-4064-9021-8514336DB254}" type="presOf" srcId="{D1EB14A3-E50B-4C6B-8B85-FC2F1AA58ED5}" destId="{ECAE1A64-3C26-4CD0-8055-16154FF0361B}" srcOrd="0" destOrd="0" presId="urn:microsoft.com/office/officeart/2005/8/layout/matrix3"/>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1E26179-641A-46A5-9832-14914892678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6303CF7F-2269-4F6E-93F4-35C5AF1DDD07}" type="presOf" srcId="{3E4F9D75-D5D8-4314-ACBD-27833A7F9B37}" destId="{0F528374-3DE1-4486-B71C-82DC73192314}" srcOrd="0" destOrd="0" presId="urn:microsoft.com/office/officeart/2005/8/layout/matrix3"/>
    <dgm:cxn modelId="{AB182188-68F5-4CBA-A04A-A20D95DE2DBF}"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1BF9CF8-8EF9-4AAF-A6BF-3E7D82FEF75C}" type="presOf" srcId="{1439D559-D189-4FF1-A4FB-F22A15A268D1}" destId="{B6C28692-8BAE-4E06-A3BE-9AAFCCA84D47}" srcOrd="0" destOrd="0" presId="urn:microsoft.com/office/officeart/2005/8/layout/matrix3"/>
    <dgm:cxn modelId="{98A585B1-EBA8-4889-ABE6-B938BB8F6AF7}" type="presOf" srcId="{B5E039F1-BBD9-49CA-AED0-167893AD4C2D}" destId="{AA9D5778-9E54-41DB-BF3A-44486A11C644}" srcOrd="0" destOrd="0" presId="urn:microsoft.com/office/officeart/2005/8/layout/matrix3"/>
    <dgm:cxn modelId="{A08BD551-CEDD-4F5D-AC51-F2628D6A9C61}"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8151167C-2D58-4DFE-9CA8-CA73F902B56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6116E37-3EA6-4095-A597-F3B2A427077B}" type="presOf" srcId="{3E4F9D75-D5D8-4314-ACBD-27833A7F9B37}" destId="{0F528374-3DE1-4486-B71C-82DC73192314}"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96DD2E0-7E17-4A65-8B31-C4B55D877717}" type="presOf" srcId="{3E4F9D75-D5D8-4314-ACBD-27833A7F9B37}" destId="{0F528374-3DE1-4486-B71C-82DC73192314}" srcOrd="0" destOrd="0" presId="urn:microsoft.com/office/officeart/2005/8/layout/matrix3"/>
    <dgm:cxn modelId="{49C30B01-6696-479A-9863-CFFECF760846}"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30077AD-64C8-4DA2-8862-206B2C4051E9}" type="presOf" srcId="{D1EB14A3-E50B-4C6B-8B85-FC2F1AA58ED5}" destId="{ECAE1A64-3C26-4CD0-8055-16154FF0361B}"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E099B5C7-413E-4D35-B771-C17005D2E46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2EEE27E8-E381-4378-B8D0-25957C47783C}"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2752FA35-85B1-4496-91AE-DB66617DB28B}" type="presOf" srcId="{95D9FA2A-C5BC-4752-8E72-6799C0FBC1C6}" destId="{C9DED484-765B-4B50-9650-386C82457535}" srcOrd="0" destOrd="0" presId="urn:microsoft.com/office/officeart/2005/8/layout/matrix3"/>
    <dgm:cxn modelId="{97702249-2366-461C-8286-407772B41C1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D0AEF30B-A390-4400-B8AA-2722C8A354BC}" type="presOf" srcId="{B5E039F1-BBD9-49CA-AED0-167893AD4C2D}" destId="{AA9D5778-9E54-41DB-BF3A-44486A11C644}" srcOrd="0" destOrd="0" presId="urn:microsoft.com/office/officeart/2005/8/layout/matrix3"/>
    <dgm:cxn modelId="{31AE7FCD-EB47-45B3-9366-387FAF3BBCCC}" type="presOf" srcId="{3E4F9D75-D5D8-4314-ACBD-27833A7F9B37}" destId="{0F528374-3DE1-4486-B71C-82DC73192314}"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F370DF1-F0AD-47E4-9991-EA0C0466787E}"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718C25EA-22B8-42E8-BEB1-56CFC157973F}"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7BCA879-4892-4534-8EB8-A5FC4107D381}" type="presOf" srcId="{3E4F9D75-D5D8-4314-ACBD-27833A7F9B37}" destId="{0F528374-3DE1-4486-B71C-82DC73192314}" srcOrd="0" destOrd="0" presId="urn:microsoft.com/office/officeart/2005/8/layout/matrix3"/>
    <dgm:cxn modelId="{B3453827-C858-4B05-83E1-AF88F6F6F4C6}"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B76822F-9345-4098-8C8A-91A19F0AB1F7}" type="presOf" srcId="{B5E039F1-BBD9-49CA-AED0-167893AD4C2D}" destId="{AA9D5778-9E54-41DB-BF3A-44486A11C644}"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152395F4-5F2C-4064-BA5F-20A192404EBD}" type="presOf" srcId="{95D9FA2A-C5BC-4752-8E72-6799C0FBC1C6}" destId="{C9DED484-765B-4B50-9650-386C82457535}" srcOrd="0" destOrd="0" presId="urn:microsoft.com/office/officeart/2005/8/layout/matrix3"/>
    <dgm:cxn modelId="{25ECBB50-5F18-42C4-A984-0D0C5A2EA9A0}" type="presOf" srcId="{D1EB14A3-E50B-4C6B-8B85-FC2F1AA58ED5}" destId="{ECAE1A64-3C26-4CD0-8055-16154FF0361B}" srcOrd="0" destOrd="0" presId="urn:microsoft.com/office/officeart/2005/8/layout/matrix3"/>
    <dgm:cxn modelId="{A0F11315-7976-42BD-98D1-728D35B3B465}" type="presOf" srcId="{B5E039F1-BBD9-49CA-AED0-167893AD4C2D}" destId="{AA9D5778-9E54-41DB-BF3A-44486A11C644}"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08/11/2016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08/11/2016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88</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jpe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103.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11%20FHIR%20Institute/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November 7, 2016</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651039834"/>
              </p:ext>
            </p:extLst>
          </p:nvPr>
        </p:nvGraphicFramePr>
        <p:xfrm>
          <a:off x="323527" y="1700809"/>
          <a:ext cx="8352930" cy="4486766"/>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Comment in the discussion areas</a:t>
            </a:r>
            <a:endParaRPr lang="en-US" sz="18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discussion,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dirty="0"/>
              <a:t>Jan 13-20 San Antonio</a:t>
            </a:r>
          </a:p>
          <a:p>
            <a:pPr lvl="1"/>
            <a:r>
              <a:rPr lang="en-US" sz="1900" noProof="0" dirty="0"/>
              <a:t>May 5-12 Madrid</a:t>
            </a:r>
          </a:p>
          <a:p>
            <a:r>
              <a:rPr lang="en-US" sz="2400" noProof="0" dirty="0"/>
              <a:t>Attend an Implementation Workshop</a:t>
            </a:r>
          </a:p>
          <a:p>
            <a:pPr lvl="1"/>
            <a:r>
              <a:rPr lang="en-US" sz="1900" noProof="0" dirty="0"/>
              <a:t>Intensive tutorials, hands-on</a:t>
            </a:r>
          </a:p>
          <a:p>
            <a:pPr lvl="1"/>
            <a:r>
              <a:rPr lang="en-US" sz="1900" dirty="0"/>
              <a:t>Evaluating if/how these will happen in 2017</a:t>
            </a:r>
            <a:endParaRPr lang="en-US" sz="1900" noProof="0" dirty="0"/>
          </a:p>
          <a:p>
            <a:r>
              <a:rPr lang="en-US" sz="2400" noProof="0" dirty="0"/>
              <a:t>FHIR Institute Webinars</a:t>
            </a:r>
          </a:p>
          <a:p>
            <a:pPr lvl="1"/>
            <a:r>
              <a:rPr lang="en-US" sz="1900" noProof="0" dirty="0"/>
              <a:t>Oct 24-28</a:t>
            </a:r>
          </a:p>
          <a:p>
            <a:pPr lvl="1"/>
            <a:r>
              <a:rPr lang="en-US" sz="1900" noProof="0" dirty="0"/>
              <a:t>Dec 5-9</a:t>
            </a:r>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9412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16-18, 2016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105400" y="1700808"/>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7246233" y="2608037"/>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rot="1067259">
            <a:off x="7217205" y="2608513"/>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784468" y="3444422"/>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 communications</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388887" y="1772816"/>
            <a:ext cx="7783513" cy="44100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http://gforge.hl7.org/svn/fhir/trunk/presentations/2016-11%20FHIR%20Institute/FHIR%20for%20Architects.pptx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Vendor</a:t>
            </a:r>
            <a:r>
              <a:rPr kumimoji="0" lang="nl-NL" sz="2400" b="1" i="0" u="none" strike="noStrike" cap="none" normalizeH="0" dirty="0">
                <a:ln>
                  <a:noFill/>
                </a:ln>
                <a:solidFill>
                  <a:schemeClr val="tx1"/>
                </a:solidFill>
                <a:effectLst/>
                <a:latin typeface="Arial" charset="0"/>
                <a:cs typeface="Arial" charset="0"/>
              </a:rPr>
              <a:t> Neutral </a:t>
            </a:r>
            <a:r>
              <a:rPr kumimoji="0" lang="nl-NL" sz="2400" b="1" i="0" u="none" strike="noStrike" cap="none" normalizeH="0" dirty="0" err="1">
                <a:ln>
                  <a:noFill/>
                </a:ln>
                <a:solidFill>
                  <a:schemeClr val="tx1"/>
                </a:solidFill>
                <a:effectLst/>
                <a:latin typeface="Arial" charset="0"/>
                <a:cs typeface="Arial" charset="0"/>
              </a:rPr>
              <a:t>Repository</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L</a:t>
            </a:r>
            <a:r>
              <a:rPr kumimoji="0" lang="nl-NL" sz="2400" b="1" i="0" u="none" strike="noStrike" cap="none" normalizeH="0" baseline="0" dirty="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PACS</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err="1">
                <a:solidFill>
                  <a:schemeClr val="tx1"/>
                </a:solidFill>
                <a:latin typeface="Arial" charset="0"/>
                <a:cs typeface="Arial" charset="0"/>
              </a:rPr>
              <a:t>SystemX</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CA" smtClean="0"/>
              <a:pPr/>
              <a:t>33</a:t>
            </a:fld>
            <a:endParaRPr lang="en-CA"/>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HTTP</a:t>
            </a:r>
            <a:r>
              <a:rPr kumimoji="0" lang="nl-NL" sz="1800" b="1" i="0" u="none" strike="noStrike" cap="none" normalizeH="0" baseline="0" dirty="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Encoding</a:t>
            </a:r>
            <a:r>
              <a:rPr lang="nl-NL" dirty="0"/>
              <a:t>/</a:t>
            </a:r>
            <a:r>
              <a:rPr lang="nl-NL" dirty="0" err="1"/>
              <a:t>decoding</a:t>
            </a:r>
            <a:r>
              <a:rPr lang="nl-NL" dirty="0"/>
              <a:t>, </a:t>
            </a:r>
            <a:r>
              <a:rPr lang="nl-NL" dirty="0" err="1"/>
              <a:t>param</a:t>
            </a:r>
            <a:r>
              <a:rPr lang="nl-NL" dirty="0"/>
              <a:t> </a:t>
            </a:r>
            <a:r>
              <a:rPr lang="nl-NL" dirty="0" err="1"/>
              <a:t>validation</a:t>
            </a:r>
            <a:r>
              <a:rPr lang="nl-NL" dirty="0"/>
              <a:t>, syntax </a:t>
            </a:r>
            <a:r>
              <a:rPr lang="nl-NL" dirty="0" err="1"/>
              <a:t>validation</a:t>
            </a:r>
            <a:endParaRPr kumimoji="0" lang="nl-NL"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Fhir</a:t>
            </a:r>
            <a:r>
              <a:rPr lang="nl-NL" b="1" dirty="0">
                <a:solidFill>
                  <a:schemeClr val="bg1"/>
                </a:solidFill>
              </a:rPr>
              <a:t> Service</a:t>
            </a:r>
            <a:endParaRPr kumimoji="0" lang="nl-NL" sz="1800" b="1" i="0" u="none" strike="noStrike" cap="none" normalizeH="0" baseline="0" dirty="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Indexer</a:t>
            </a:r>
            <a:r>
              <a:rPr lang="nl-NL" b="1" dirty="0">
                <a:solidFill>
                  <a:schemeClr val="bg1"/>
                </a:solidFill>
              </a:rPr>
              <a:t> / Search</a:t>
            </a:r>
            <a:endParaRPr kumimoji="0" lang="nl-NL" sz="18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Storage</a:t>
            </a:r>
            <a:endParaRPr kumimoji="0" lang="nl-NL" sz="1800" b="1" i="0" u="none" strike="noStrike" cap="none" normalizeH="0" baseline="0" dirty="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Implement</a:t>
            </a:r>
            <a:r>
              <a:rPr lang="nl-NL" dirty="0"/>
              <a:t> service operations as </a:t>
            </a:r>
            <a:r>
              <a:rPr lang="nl-NL" dirty="0" err="1"/>
              <a:t>described</a:t>
            </a:r>
            <a:r>
              <a:rPr lang="nl-NL" dirty="0"/>
              <a:t> in </a:t>
            </a:r>
            <a:r>
              <a:rPr lang="nl-NL" dirty="0" err="1"/>
              <a:t>spec</a:t>
            </a: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err="1">
                <a:solidFill>
                  <a:schemeClr val="dk1"/>
                </a:solidFill>
              </a:rPr>
              <a:t>Fhir</a:t>
            </a:r>
            <a:r>
              <a:rPr lang="nl-NL" dirty="0">
                <a:solidFill>
                  <a:schemeClr val="dk1"/>
                </a:solidFill>
              </a:rPr>
              <a:t>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solidFill>
                  <a:schemeClr val="dk1"/>
                </a:solidFill>
              </a:rPr>
              <a:t>REST interface</a:t>
            </a:r>
          </a:p>
        </p:txBody>
      </p:sp>
      <p:grpSp>
        <p:nvGrpSpPr>
          <p:cNvPr id="33" name="Group 32"/>
          <p:cNvGrpSpPr/>
          <p:nvPr/>
        </p:nvGrpSpPr>
        <p:grpSpPr>
          <a:xfrm>
            <a:off x="2590800" y="1880338"/>
            <a:ext cx="1676400" cy="4520462"/>
            <a:chOff x="2926422" y="1828800"/>
            <a:chExt cx="1676400" cy="4520462"/>
          </a:xfrm>
        </p:grpSpPr>
        <p:sp>
          <p:nvSpPr>
            <p:cNvPr id="12" name="TextBox 1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4" name="TextBox 13"/>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nl-NL" b="1" dirty="0"/>
                <a:t>O-R Map</a:t>
              </a:r>
            </a:p>
          </p:txBody>
        </p:sp>
        <p:sp>
          <p:nvSpPr>
            <p:cNvPr id="16" name="TextBox 1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CA" smtClean="0"/>
              <a:pPr/>
              <a:t>34</a:t>
            </a:fld>
            <a:endParaRPr lang="en-CA"/>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nl-NL" b="1" dirty="0" err="1"/>
                  <a:t>Serialize</a:t>
                </a:r>
                <a:endParaRPr lang="nl-NL" b="1" dirty="0"/>
              </a:p>
            </p:txBody>
          </p:sp>
          <p:sp>
            <p:nvSpPr>
              <p:cNvPr id="76" name="TextBox 7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757370" y="5806625"/>
              <a:ext cx="1208151" cy="646331"/>
            </a:xfrm>
            <a:prstGeom prst="rect">
              <a:avLst/>
            </a:prstGeom>
            <a:noFill/>
          </p:spPr>
          <p:txBody>
            <a:bodyPr wrap="none" rtlCol="0">
              <a:spAutoFit/>
            </a:bodyPr>
            <a:lstStyle/>
            <a:p>
              <a:pPr algn="ctr"/>
              <a:r>
                <a:rPr lang="nl-NL" b="1" dirty="0" err="1"/>
                <a:t>NoSql</a:t>
              </a:r>
              <a:br>
                <a:rPr lang="nl-NL" b="1" dirty="0"/>
              </a:br>
              <a:r>
                <a:rPr lang="nl-NL" b="1" dirty="0"/>
                <a:t>(</a:t>
              </a:r>
              <a:r>
                <a:rPr lang="nl-NL" b="1" dirty="0" err="1"/>
                <a:t>Xml</a:t>
              </a:r>
              <a:r>
                <a:rPr lang="nl-NL" b="1" dirty="0"/>
                <a:t>/</a:t>
              </a:r>
              <a:r>
                <a:rPr lang="nl-NL" b="1" dirty="0" err="1"/>
                <a:t>Json</a:t>
              </a:r>
              <a:r>
                <a:rPr lang="nl-NL" b="1" dirty="0"/>
                <a:t>)</a:t>
              </a:r>
            </a:p>
          </p:txBody>
        </p:sp>
      </p:grpSp>
      <p:grpSp>
        <p:nvGrpSpPr>
          <p:cNvPr id="107" name="Group 106"/>
          <p:cNvGrpSpPr/>
          <p:nvPr/>
        </p:nvGrpSpPr>
        <p:grpSpPr>
          <a:xfrm>
            <a:off x="6858000" y="1828800"/>
            <a:ext cx="1676400" cy="4520462"/>
            <a:chOff x="2926422" y="1828800"/>
            <a:chExt cx="1676400" cy="4520462"/>
          </a:xfrm>
        </p:grpSpPr>
        <p:sp>
          <p:nvSpPr>
            <p:cNvPr id="108" name="TextBox 107"/>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10" name="TextBox 109"/>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nl-NL" b="1" dirty="0" err="1"/>
                <a:t>Serialize</a:t>
              </a:r>
              <a:endParaRPr lang="nl-NL" b="1" dirty="0"/>
            </a:p>
          </p:txBody>
        </p:sp>
        <p:sp>
          <p:nvSpPr>
            <p:cNvPr id="112" name="TextBox 111"/>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http://hl7.org/fhir/Profile/us-core</a:t>
            </a:r>
          </a:p>
        </p:txBody>
      </p:sp>
      <p:sp>
        <p:nvSpPr>
          <p:cNvPr id="7" name="Flowchart: Card 6"/>
          <p:cNvSpPr/>
          <p:nvPr/>
        </p:nvSpPr>
        <p:spPr bwMode="auto">
          <a:xfrm>
            <a:off x="2552700" y="4365104"/>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dirty="0"/>
              <a:t>http://example.org/fhir/Status#Test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or JSON</a:t>
            </a:r>
          </a:p>
          <a:p>
            <a:pPr lvl="2"/>
            <a:r>
              <a:rPr lang="en-US" sz="2200" noProof="0" dirty="0"/>
              <a:t>RDF in progress</a:t>
            </a:r>
          </a:p>
          <a:p>
            <a:r>
              <a:rPr lang="en-US" noProof="0" dirty="0"/>
              <a:t>Reference implementations support both and conversion between</a:t>
            </a:r>
          </a:p>
          <a:p>
            <a:pPr lvl="1"/>
            <a:r>
              <a:rPr lang="en-US" noProof="0" dirty="0"/>
              <a:t>Maximizes interoperability</a:t>
            </a:r>
          </a:p>
          <a:p>
            <a:pPr lvl="1"/>
            <a:r>
              <a:rPr lang="en-US" noProof="0" dirty="0"/>
              <a:t>Inter-conversion isn’t (yet) robust enough for digital signatures (whitespace is an issue)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may not hold when converting between different syntaxes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sz="3100" noProof="0" dirty="0">
                <a:solidFill>
                  <a:schemeClr val="tx1"/>
                </a:solidFill>
                <a:effectLst/>
                <a:latin typeface="+mn-lt"/>
                <a:ea typeface="+mn-ea"/>
                <a:cs typeface="+mn-cs"/>
              </a:rPr>
              <a:t>Conformance, ValueSet, </a:t>
            </a:r>
            <a:r>
              <a:rPr lang="en-US" sz="3100" noProof="0" dirty="0" err="1">
                <a:solidFill>
                  <a:schemeClr val="tx1"/>
                </a:solidFill>
                <a:effectLst/>
                <a:latin typeface="+mn-lt"/>
                <a:ea typeface="+mn-ea"/>
                <a:cs typeface="+mn-cs"/>
              </a:rPr>
              <a:t>NamingSystem</a:t>
            </a:r>
            <a:r>
              <a:rPr lang="en-US" sz="3100" noProof="0" dirty="0">
                <a:solidFill>
                  <a:schemeClr val="tx1"/>
                </a:solidFill>
                <a:effectLst/>
                <a:latin typeface="+mn-lt"/>
                <a:ea typeface="+mn-ea"/>
                <a:cs typeface="+mn-cs"/>
              </a:rPr>
              <a:t>, ConceptMap &amp; </a:t>
            </a:r>
            <a:r>
              <a:rPr lang="en-US" sz="3100" noProof="0" dirty="0" err="1">
                <a:solidFill>
                  <a:schemeClr val="tx1"/>
                </a:solidFill>
                <a:effectLst/>
                <a:latin typeface="+mn-lt"/>
                <a:ea typeface="+mn-ea"/>
                <a:cs typeface="+mn-cs"/>
              </a:rPr>
              <a:t>StructureDefinition</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Profile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server id or version-specific id</a:t>
            </a:r>
          </a:p>
          <a:p>
            <a:pPr lvl="1"/>
            <a:r>
              <a:rPr lang="en-US" noProof="0" dirty="0"/>
              <a:t>Server ids allow information in a document to be linked to existing resources.</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Conformance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Framework (DAF) vs.</a:t>
            </a:r>
          </a:p>
        </p:txBody>
      </p:sp>
      <p:pic>
        <p:nvPicPr>
          <p:cNvPr id="5" name="Content Placeholder 4"/>
          <p:cNvPicPr>
            <a:picLocks noGrp="1" noChangeAspect="1"/>
          </p:cNvPicPr>
          <p:nvPr>
            <p:ph idx="1"/>
          </p:nvPr>
        </p:nvPicPr>
        <p:blipFill rotWithShape="1">
          <a:blip r:embed="rId2"/>
          <a:srcRect l="7164" t="3704" r="-189"/>
          <a:stretch/>
        </p:blipFill>
        <p:spPr>
          <a:xfrm>
            <a:off x="3048000" y="1913310"/>
            <a:ext cx="2968303" cy="3962400"/>
          </a:xfrm>
          <a:prstGeom prst="rect">
            <a:avLst/>
          </a:prstGeom>
        </p:spPr>
      </p:pic>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82</a:t>
            </a:fld>
            <a:endParaRPr lang="en-CA" dirty="0">
              <a:solidFill>
                <a:srgbClr val="000000">
                  <a:tint val="75000"/>
                </a:srgbClr>
              </a:solidFill>
            </a:endParaRPr>
          </a:p>
        </p:txBody>
      </p:sp>
    </p:spTree>
    <p:extLst>
      <p:ext uri="{BB962C8B-B14F-4D97-AF65-F5344CB8AC3E}">
        <p14:creationId xmlns:p14="http://schemas.microsoft.com/office/powerpoint/2010/main" val="4137398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Condition Resource</a:t>
            </a:r>
          </a:p>
        </p:txBody>
      </p:sp>
      <p:sp>
        <p:nvSpPr>
          <p:cNvPr id="4" name="Slide Number Placeholder 3"/>
          <p:cNvSpPr>
            <a:spLocks noGrp="1"/>
          </p:cNvSpPr>
          <p:nvPr>
            <p:ph type="sldNum" sz="quarter" idx="4"/>
          </p:nvPr>
        </p:nvSpPr>
        <p:spPr>
          <a:xfrm>
            <a:off x="420766" y="6332091"/>
            <a:ext cx="720080" cy="221109"/>
          </a:xfrm>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pic>
        <p:nvPicPr>
          <p:cNvPr id="5" name="Picture 4"/>
          <p:cNvPicPr>
            <a:picLocks noChangeAspect="1"/>
          </p:cNvPicPr>
          <p:nvPr/>
        </p:nvPicPr>
        <p:blipFill>
          <a:blip r:embed="rId2"/>
          <a:stretch>
            <a:fillRect/>
          </a:stretch>
        </p:blipFill>
        <p:spPr>
          <a:xfrm>
            <a:off x="606969" y="1756792"/>
            <a:ext cx="2830625" cy="4724400"/>
          </a:xfrm>
          <a:prstGeom prst="rect">
            <a:avLst/>
          </a:prstGeom>
        </p:spPr>
      </p:pic>
      <p:pic>
        <p:nvPicPr>
          <p:cNvPr id="6" name="Picture 5"/>
          <p:cNvPicPr>
            <a:picLocks noChangeAspect="1"/>
          </p:cNvPicPr>
          <p:nvPr/>
        </p:nvPicPr>
        <p:blipFill rotWithShape="1">
          <a:blip r:embed="rId3"/>
          <a:srcRect t="65917"/>
          <a:stretch/>
        </p:blipFill>
        <p:spPr>
          <a:xfrm>
            <a:off x="6248400" y="1782193"/>
            <a:ext cx="2438400" cy="2021641"/>
          </a:xfrm>
          <a:prstGeom prst="rect">
            <a:avLst/>
          </a:prstGeom>
        </p:spPr>
      </p:pic>
      <p:pic>
        <p:nvPicPr>
          <p:cNvPr id="7" name="Picture 6"/>
          <p:cNvPicPr>
            <a:picLocks noChangeAspect="1"/>
          </p:cNvPicPr>
          <p:nvPr/>
        </p:nvPicPr>
        <p:blipFill rotWithShape="1">
          <a:blip r:embed="rId3"/>
          <a:srcRect b="38365"/>
          <a:stretch/>
        </p:blipFill>
        <p:spPr>
          <a:xfrm>
            <a:off x="3618786" y="1781920"/>
            <a:ext cx="2438400" cy="3655864"/>
          </a:xfrm>
          <a:prstGeom prst="rect">
            <a:avLst/>
          </a:prstGeom>
        </p:spPr>
      </p:pic>
    </p:spTree>
    <p:extLst>
      <p:ext uri="{BB962C8B-B14F-4D97-AF65-F5344CB8AC3E}">
        <p14:creationId xmlns:p14="http://schemas.microsoft.com/office/powerpoint/2010/main" val="2656693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documents and messages</a:t>
            </a:r>
          </a:p>
          <a:p>
            <a:pPr lvl="1"/>
            <a:r>
              <a:rPr lang="en-US" sz="2800" dirty="0"/>
              <a:t>Define extensions, search parameters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err="1"/>
              <a:t>BillingItem</a:t>
            </a:r>
            <a:r>
              <a:rPr lang="en-US" sz="2000" noProof="0" dirty="0"/>
              <a:t>, </a:t>
            </a:r>
            <a:r>
              <a:rPr lang="en-US" sz="2000" noProof="0" dirty="0" err="1"/>
              <a:t>ClinicalTrial</a:t>
            </a:r>
            <a:r>
              <a:rPr lang="en-US" sz="2000" noProof="0" dirty="0"/>
              <a:t>, Outbreak, etc.</a:t>
            </a:r>
          </a:p>
          <a:p>
            <a:pPr lvl="1"/>
            <a:r>
              <a:rPr lang="en-US" sz="2400" dirty="0"/>
              <a:t>At least one more STU, possibly more before content becomes normative</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History, Read Version, Search, Updates, Validate, Conformance &amp; Batch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tags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STU,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Dec. 2016: STU 3.0 published??</a:t>
            </a:r>
          </a:p>
          <a:p>
            <a:pPr marL="342900" lvl="0" indent="-342900"/>
            <a:r>
              <a:rPr lang="en-US" dirty="0"/>
              <a:t>2017/18: First Normative specification</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628800"/>
            <a:ext cx="6624736" cy="480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555" y="3140968"/>
            <a:ext cx="4733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16365</TotalTime>
  <Words>5226</Words>
  <Application>Microsoft Office PowerPoint</Application>
  <PresentationFormat>On-screen Show (4:3)</PresentationFormat>
  <Paragraphs>971</Paragraphs>
  <Slides>103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Who am I?</vt:lpstr>
      <vt:lpstr>This presentation</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Data Access Framework (DAF) vs.</vt:lpstr>
      <vt:lpstr>Base Condition Resource</vt:lpstr>
      <vt:lpstr>Profile Uses</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International HL7 FHIR Developer Days November 16-18, 2016 in Amsterdam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341</cp:revision>
  <dcterms:created xsi:type="dcterms:W3CDTF">2012-12-03T20:41:34Z</dcterms:created>
  <dcterms:modified xsi:type="dcterms:W3CDTF">2016-11-09T00:09:12Z</dcterms:modified>
</cp:coreProperties>
</file>