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handoutMasterIdLst>
    <p:handoutMasterId r:id="rId106"/>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712" r:id="rId83"/>
    <p:sldId id="713"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24" r:id="rId102"/>
    <p:sldId id="722" r:id="rId103"/>
    <p:sldId id="72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96552" autoAdjust="0"/>
  </p:normalViewPr>
  <p:slideViewPr>
    <p:cSldViewPr>
      <p:cViewPr varScale="1">
        <p:scale>
          <a:sx n="88" d="100"/>
          <a:sy n="88" d="100"/>
        </p:scale>
        <p:origin x="725" y="67"/>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30/12/2016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30/12/2016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88</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jpe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103.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12%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January 17,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651039834"/>
              </p:ext>
            </p:extLst>
          </p:nvPr>
        </p:nvGraphicFramePr>
        <p:xfrm>
          <a:off x="323527" y="1700809"/>
          <a:ext cx="8352930" cy="4486766"/>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Comment in the discussion areas</a:t>
            </a:r>
            <a:endParaRPr lang="en-US" sz="18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discussion,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noProof="0" dirty="0"/>
              <a:t>May 5-12 Madrid</a:t>
            </a:r>
          </a:p>
          <a:p>
            <a:pPr lvl="1"/>
            <a:r>
              <a:rPr lang="en-US" sz="1900"/>
              <a:t>Sep 8-15 San </a:t>
            </a:r>
            <a:r>
              <a:rPr lang="en-US" sz="1900" dirty="0"/>
              <a:t>Diego</a:t>
            </a:r>
            <a:endParaRPr lang="en-US" sz="1900" noProof="0" dirty="0"/>
          </a:p>
          <a:p>
            <a:r>
              <a:rPr lang="en-US" sz="2400" noProof="0" dirty="0"/>
              <a:t>Attend an Implementation Workshop</a:t>
            </a:r>
          </a:p>
          <a:p>
            <a:pPr lvl="1"/>
            <a:r>
              <a:rPr lang="en-US" sz="1900" noProof="0" dirty="0"/>
              <a:t>Intensive tutorials, hands-on</a:t>
            </a:r>
          </a:p>
          <a:p>
            <a:pPr lvl="1"/>
            <a:r>
              <a:rPr lang="en-US" sz="1900" dirty="0"/>
              <a:t>Evaluating if/how these will happen in 2017</a:t>
            </a:r>
            <a:endParaRPr lang="en-US" sz="1900" noProof="0" dirty="0"/>
          </a:p>
          <a:p>
            <a:r>
              <a:rPr lang="en-US" sz="2400" noProof="0" dirty="0"/>
              <a:t>FHIR Institute Webinars</a:t>
            </a:r>
          </a:p>
          <a:p>
            <a:pPr lvl="1"/>
            <a:r>
              <a:rPr lang="en-US" sz="1900" noProof="0" dirty="0"/>
              <a:t>Feb 13-17</a:t>
            </a:r>
          </a:p>
          <a:p>
            <a:pPr lvl="1"/>
            <a:r>
              <a:rPr lang="en-US" sz="1900" dirty="0"/>
              <a:t>Aug 7-11</a:t>
            </a:r>
            <a:endParaRPr lang="en-US" sz="1900" noProof="0" dirty="0"/>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2016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105400" y="1700808"/>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7246233" y="2608037"/>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rot="1067259">
            <a:off x="7217205" y="2608513"/>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784468" y="3444422"/>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 communications</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http://gforge.hl7.org/svn/fhir/trunk/presentations/2017-01%20Tutorials/FHIR%20for%20Architects.pptx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Vendor</a:t>
            </a:r>
            <a:r>
              <a:rPr kumimoji="0" lang="nl-NL" sz="2400" b="1" i="0" u="none" strike="noStrike" cap="none" normalizeH="0" dirty="0">
                <a:ln>
                  <a:noFill/>
                </a:ln>
                <a:solidFill>
                  <a:schemeClr val="tx1"/>
                </a:solidFill>
                <a:effectLst/>
                <a:latin typeface="Arial" charset="0"/>
                <a:cs typeface="Arial" charset="0"/>
              </a:rPr>
              <a:t> Neutral </a:t>
            </a:r>
            <a:r>
              <a:rPr kumimoji="0" lang="nl-NL" sz="2400" b="1" i="0" u="none" strike="noStrike" cap="none" normalizeH="0" dirty="0" err="1">
                <a:ln>
                  <a:noFill/>
                </a:ln>
                <a:solidFill>
                  <a:schemeClr val="tx1"/>
                </a:solidFill>
                <a:effectLst/>
                <a:latin typeface="Arial" charset="0"/>
                <a:cs typeface="Arial" charset="0"/>
              </a:rPr>
              <a:t>Repository</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L</a:t>
            </a:r>
            <a:r>
              <a:rPr kumimoji="0" lang="nl-NL" sz="2400" b="1" i="0" u="none" strike="noStrike" cap="none" normalizeH="0" baseline="0" dirty="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PACS</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err="1">
                <a:solidFill>
                  <a:schemeClr val="tx1"/>
                </a:solidFill>
                <a:latin typeface="Arial" charset="0"/>
                <a:cs typeface="Arial" charset="0"/>
              </a:rPr>
              <a:t>SystemX</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CA" smtClean="0"/>
              <a:pPr/>
              <a:t>33</a:t>
            </a:fld>
            <a:endParaRPr lang="en-CA"/>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HTTP</a:t>
            </a:r>
            <a:r>
              <a:rPr kumimoji="0" lang="nl-NL" sz="1800" b="1" i="0" u="none" strike="noStrike" cap="none" normalizeH="0" baseline="0" dirty="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Encoding</a:t>
            </a:r>
            <a:r>
              <a:rPr lang="nl-NL" dirty="0"/>
              <a:t>/</a:t>
            </a:r>
            <a:r>
              <a:rPr lang="nl-NL" dirty="0" err="1"/>
              <a:t>decoding</a:t>
            </a:r>
            <a:r>
              <a:rPr lang="nl-NL" dirty="0"/>
              <a:t>, </a:t>
            </a:r>
            <a:r>
              <a:rPr lang="nl-NL" dirty="0" err="1"/>
              <a:t>param</a:t>
            </a:r>
            <a:r>
              <a:rPr lang="nl-NL" dirty="0"/>
              <a:t> </a:t>
            </a:r>
            <a:r>
              <a:rPr lang="nl-NL" dirty="0" err="1"/>
              <a:t>validation</a:t>
            </a:r>
            <a:r>
              <a:rPr lang="nl-NL" dirty="0"/>
              <a:t>, syntax </a:t>
            </a:r>
            <a:r>
              <a:rPr lang="nl-NL" dirty="0" err="1"/>
              <a:t>validation</a:t>
            </a:r>
            <a:endParaRPr kumimoji="0" lang="nl-NL"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Fhir</a:t>
            </a:r>
            <a:r>
              <a:rPr lang="nl-NL" b="1" dirty="0">
                <a:solidFill>
                  <a:schemeClr val="bg1"/>
                </a:solidFill>
              </a:rPr>
              <a:t> Service</a:t>
            </a:r>
            <a:endParaRPr kumimoji="0" lang="nl-NL" sz="1800" b="1" i="0" u="none" strike="noStrike" cap="none" normalizeH="0" baseline="0" dirty="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Indexer</a:t>
            </a:r>
            <a:r>
              <a:rPr lang="nl-NL" b="1" dirty="0">
                <a:solidFill>
                  <a:schemeClr val="bg1"/>
                </a:solidFill>
              </a:rPr>
              <a:t> / Search</a:t>
            </a:r>
            <a:endParaRPr kumimoji="0" lang="nl-NL" sz="1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Storage</a:t>
            </a:r>
            <a:endParaRPr kumimoji="0" lang="nl-NL" sz="1800" b="1" i="0" u="none" strike="noStrike" cap="none" normalizeH="0" baseline="0" dirty="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Implement</a:t>
            </a:r>
            <a:r>
              <a:rPr lang="nl-NL" dirty="0"/>
              <a:t> service operations as </a:t>
            </a:r>
            <a:r>
              <a:rPr lang="nl-NL" dirty="0" err="1"/>
              <a:t>described</a:t>
            </a:r>
            <a:r>
              <a:rPr lang="nl-NL" dirty="0"/>
              <a:t> in </a:t>
            </a:r>
            <a:r>
              <a:rPr lang="nl-NL" dirty="0" err="1"/>
              <a:t>spec</a:t>
            </a: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err="1">
                <a:solidFill>
                  <a:schemeClr val="dk1"/>
                </a:solidFill>
              </a:rPr>
              <a:t>Fhir</a:t>
            </a:r>
            <a:r>
              <a:rPr lang="nl-NL" dirty="0">
                <a:solidFill>
                  <a:schemeClr val="dk1"/>
                </a:solidFill>
              </a:rPr>
              <a:t>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solidFill>
                  <a:schemeClr val="dk1"/>
                </a:solidFill>
              </a:rPr>
              <a:t>REST interface</a:t>
            </a:r>
          </a:p>
        </p:txBody>
      </p:sp>
      <p:grpSp>
        <p:nvGrpSpPr>
          <p:cNvPr id="33" name="Group 32"/>
          <p:cNvGrpSpPr/>
          <p:nvPr/>
        </p:nvGrpSpPr>
        <p:grpSpPr>
          <a:xfrm>
            <a:off x="2590800" y="1880338"/>
            <a:ext cx="1676400" cy="4520462"/>
            <a:chOff x="2926422" y="1828800"/>
            <a:chExt cx="1676400" cy="4520462"/>
          </a:xfrm>
        </p:grpSpPr>
        <p:sp>
          <p:nvSpPr>
            <p:cNvPr id="12" name="TextBox 1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4" name="TextBox 13"/>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nl-NL" b="1" dirty="0"/>
                <a:t>O-R Map</a:t>
              </a:r>
            </a:p>
          </p:txBody>
        </p:sp>
        <p:sp>
          <p:nvSpPr>
            <p:cNvPr id="16" name="TextBox 1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CA" smtClean="0"/>
              <a:pPr/>
              <a:t>34</a:t>
            </a:fld>
            <a:endParaRPr lang="en-CA"/>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nl-NL" b="1" dirty="0" err="1"/>
                  <a:t>Serialize</a:t>
                </a:r>
                <a:endParaRPr lang="nl-NL" b="1" dirty="0"/>
              </a:p>
            </p:txBody>
          </p:sp>
          <p:sp>
            <p:nvSpPr>
              <p:cNvPr id="76" name="TextBox 7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757370" y="5806625"/>
              <a:ext cx="1208151" cy="646331"/>
            </a:xfrm>
            <a:prstGeom prst="rect">
              <a:avLst/>
            </a:prstGeom>
            <a:noFill/>
          </p:spPr>
          <p:txBody>
            <a:bodyPr wrap="none" rtlCol="0">
              <a:spAutoFit/>
            </a:bodyPr>
            <a:lstStyle/>
            <a:p>
              <a:pPr algn="ctr"/>
              <a:r>
                <a:rPr lang="nl-NL" b="1" dirty="0" err="1"/>
                <a:t>NoSql</a:t>
              </a:r>
              <a:br>
                <a:rPr lang="nl-NL" b="1" dirty="0"/>
              </a:br>
              <a:r>
                <a:rPr lang="nl-NL" b="1" dirty="0"/>
                <a:t>(</a:t>
              </a:r>
              <a:r>
                <a:rPr lang="nl-NL" b="1" dirty="0" err="1"/>
                <a:t>Xml</a:t>
              </a:r>
              <a:r>
                <a:rPr lang="nl-NL" b="1" dirty="0"/>
                <a:t>/</a:t>
              </a:r>
              <a:r>
                <a:rPr lang="nl-NL" b="1" dirty="0" err="1"/>
                <a:t>Json</a:t>
              </a:r>
              <a:r>
                <a:rPr lang="nl-NL" b="1" dirty="0"/>
                <a:t>)</a:t>
              </a:r>
            </a:p>
          </p:txBody>
        </p:sp>
      </p:grpSp>
      <p:grpSp>
        <p:nvGrpSpPr>
          <p:cNvPr id="107" name="Group 106"/>
          <p:cNvGrpSpPr/>
          <p:nvPr/>
        </p:nvGrpSpPr>
        <p:grpSpPr>
          <a:xfrm>
            <a:off x="6858000" y="1828800"/>
            <a:ext cx="1676400" cy="4520462"/>
            <a:chOff x="2926422" y="1828800"/>
            <a:chExt cx="1676400" cy="4520462"/>
          </a:xfrm>
        </p:grpSpPr>
        <p:sp>
          <p:nvSpPr>
            <p:cNvPr id="108" name="TextBox 107"/>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10" name="TextBox 109"/>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nl-NL" b="1" dirty="0" err="1"/>
                <a:t>Serialize</a:t>
              </a:r>
              <a:endParaRPr lang="nl-NL" b="1" dirty="0"/>
            </a:p>
          </p:txBody>
        </p:sp>
        <p:sp>
          <p:nvSpPr>
            <p:cNvPr id="112" name="TextBox 111"/>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dirty="0"/>
              <a:t>http://example.org/fhir/Status#Test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or JSON</a:t>
            </a:r>
          </a:p>
          <a:p>
            <a:pPr lvl="2"/>
            <a:r>
              <a:rPr lang="en-US" sz="2200" noProof="0" dirty="0"/>
              <a:t>RDF in progress</a:t>
            </a:r>
          </a:p>
          <a:p>
            <a:r>
              <a:rPr lang="en-US" noProof="0" dirty="0"/>
              <a:t>Reference implementations support both and conversion between</a:t>
            </a:r>
          </a:p>
          <a:p>
            <a:pPr lvl="1"/>
            <a:r>
              <a:rPr lang="en-US" noProof="0" dirty="0"/>
              <a:t>Maximizes interoperability</a:t>
            </a:r>
          </a:p>
          <a:p>
            <a:pPr lvl="1"/>
            <a:r>
              <a:rPr lang="en-US" noProof="0" dirty="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may not hold when converting between different syntaxes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sz="3100" noProof="0" dirty="0">
                <a:solidFill>
                  <a:schemeClr val="tx1"/>
                </a:solidFill>
                <a:effectLst/>
                <a:latin typeface="+mn-lt"/>
                <a:ea typeface="+mn-ea"/>
                <a:cs typeface="+mn-cs"/>
              </a:rPr>
              <a:t>Conformance, ValueSet, </a:t>
            </a:r>
            <a:r>
              <a:rPr lang="en-US" sz="3100" noProof="0" dirty="0" err="1">
                <a:solidFill>
                  <a:schemeClr val="tx1"/>
                </a:solidFill>
                <a:effectLst/>
                <a:latin typeface="+mn-lt"/>
                <a:ea typeface="+mn-ea"/>
                <a:cs typeface="+mn-cs"/>
              </a:rPr>
              <a:t>NamingSystem</a:t>
            </a:r>
            <a:r>
              <a:rPr lang="en-US" sz="3100" noProof="0" dirty="0">
                <a:solidFill>
                  <a:schemeClr val="tx1"/>
                </a:solidFill>
                <a:effectLst/>
                <a:latin typeface="+mn-lt"/>
                <a:ea typeface="+mn-ea"/>
                <a:cs typeface="+mn-cs"/>
              </a:rPr>
              <a:t>, ConceptMap &amp; </a:t>
            </a:r>
            <a:r>
              <a:rPr lang="en-US" sz="3100" noProof="0" dirty="0" err="1">
                <a:solidFill>
                  <a:schemeClr val="tx1"/>
                </a:solidFill>
                <a:effectLst/>
                <a:latin typeface="+mn-lt"/>
                <a:ea typeface="+mn-ea"/>
                <a:cs typeface="+mn-cs"/>
              </a:rPr>
              <a:t>StructureDefinition</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Profile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server id or version-specific id</a:t>
            </a:r>
          </a:p>
          <a:p>
            <a:pPr lvl="1"/>
            <a:r>
              <a:rPr lang="en-US" noProof="0" dirty="0"/>
              <a:t>Server ids allow information in a document to be linked to existing resources.</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Conformance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Framework (DAF) vs.</a:t>
            </a:r>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82</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Condition Resource</a:t>
            </a:r>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documents and messages</a:t>
            </a:r>
          </a:p>
          <a:p>
            <a:pPr lvl="1"/>
            <a:r>
              <a:rPr lang="en-US" sz="2800" dirty="0"/>
              <a:t>Define extensions, search parameters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err="1"/>
              <a:t>BillingItem</a:t>
            </a:r>
            <a:r>
              <a:rPr lang="en-US" sz="2000" noProof="0" dirty="0"/>
              <a:t>, </a:t>
            </a:r>
            <a:r>
              <a:rPr lang="en-US" sz="2000" noProof="0" dirty="0" err="1"/>
              <a:t>ClinicalTrial</a:t>
            </a:r>
            <a:r>
              <a:rPr lang="en-US" sz="2000" noProof="0" dirty="0"/>
              <a:t>, Outbreak, etc.</a:t>
            </a:r>
          </a:p>
          <a:p>
            <a:pPr lvl="1"/>
            <a:r>
              <a:rPr lang="en-US" sz="2400" dirty="0"/>
              <a:t>At least one more STU, possibly more before content becomes normative</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tags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STU,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Dec. 2016: STU 3.0 published??</a:t>
            </a:r>
          </a:p>
          <a:p>
            <a:pPr marL="342900" lvl="0" indent="-342900"/>
            <a:r>
              <a:rPr lang="en-US" dirty="0"/>
              <a:t>2017/18: First Normative specification</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16429</TotalTime>
  <Words>5476</Words>
  <Application>Microsoft Office PowerPoint</Application>
  <PresentationFormat>On-screen Show (4:3)</PresentationFormat>
  <Paragraphs>971</Paragraphs>
  <Slides>103</Slides>
  <Notes>33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16-18, 2016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345</cp:revision>
  <dcterms:created xsi:type="dcterms:W3CDTF">2012-12-03T20:41:34Z</dcterms:created>
  <dcterms:modified xsi:type="dcterms:W3CDTF">2016-12-30T18:27:39Z</dcterms:modified>
</cp:coreProperties>
</file>