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3anQTjBmT4brQziKEonvQA&amp;r=0&amp;pid=OfficeInsert" ContentType="image/jpeg"/>
  <Default Extension="jpg&amp;ehk=gzYhXuHxU" ContentType="image/jpeg"/>
  <Default Extension="jpg&amp;ehk=10D5xHFSd7HyzcUsfw5ioA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0" r:id="rId3"/>
    <p:sldId id="475" r:id="rId4"/>
    <p:sldId id="492" r:id="rId5"/>
    <p:sldId id="476" r:id="rId6"/>
    <p:sldId id="477" r:id="rId7"/>
    <p:sldId id="479" r:id="rId8"/>
    <p:sldId id="480" r:id="rId9"/>
    <p:sldId id="487" r:id="rId10"/>
    <p:sldId id="481" r:id="rId11"/>
    <p:sldId id="482" r:id="rId12"/>
    <p:sldId id="483" r:id="rId13"/>
    <p:sldId id="489" r:id="rId14"/>
    <p:sldId id="490" r:id="rId15"/>
    <p:sldId id="486" r:id="rId16"/>
    <p:sldId id="488" r:id="rId17"/>
    <p:sldId id="491" r:id="rId18"/>
    <p:sldId id="478" r:id="rId19"/>
    <p:sldId id="4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0" autoAdjust="0"/>
  </p:normalViewPr>
  <p:slideViewPr>
    <p:cSldViewPr>
      <p:cViewPr varScale="1">
        <p:scale>
          <a:sx n="66" d="100"/>
          <a:sy n="66" d="100"/>
        </p:scale>
        <p:origin x="10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314"/>
    </p:cViewPr>
  </p:sorterViewPr>
  <p:notesViewPr>
    <p:cSldViewPr>
      <p:cViewPr varScale="1">
        <p:scale>
          <a:sx n="91" d="100"/>
          <a:sy n="91" d="100"/>
        </p:scale>
        <p:origin x="37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2017-04-26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09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2017-04-26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6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57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7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2017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6" r:id="rId9"/>
    <p:sldLayoutId id="2147483678" r:id="rId10"/>
    <p:sldLayoutId id="2147483684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&amp;ehk=gzYhXuHxU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&amp;ehk=10D5xHFSd7HyzcUsfw5ioA&amp;r=0&amp;pid=OfficeInsert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6-12%20Webinars/FHIR%20for%20Executives.pptx" TargetMode="External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&amp;ehk=3anQTjBmT4brQziKEonvQA&amp;r=0&amp;pid=OfficeInsert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Care Coordination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88" y="4221088"/>
            <a:ext cx="6400800" cy="1338808"/>
          </a:xfrm>
        </p:spPr>
        <p:txBody>
          <a:bodyPr/>
          <a:lstStyle/>
          <a:p>
            <a:r>
              <a:rPr lang="en-US" noProof="0" dirty="0"/>
              <a:t>Lloyd McKenzie</a:t>
            </a:r>
          </a:p>
          <a:p>
            <a:r>
              <a:rPr lang="en-US" noProof="0" dirty="0"/>
              <a:t>April 27, 2017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to shared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Multiple delivery mechanisms</a:t>
            </a:r>
          </a:p>
          <a:p>
            <a:pPr lvl="1"/>
            <a:r>
              <a:rPr lang="en-CA" dirty="0"/>
              <a:t>Real-time query/services</a:t>
            </a:r>
          </a:p>
          <a:p>
            <a:pPr lvl="1"/>
            <a:r>
              <a:rPr lang="en-CA" dirty="0"/>
              <a:t>Asynchronous messaging</a:t>
            </a:r>
          </a:p>
          <a:p>
            <a:pPr lvl="1"/>
            <a:r>
              <a:rPr lang="en-CA" dirty="0"/>
              <a:t>Publish/subscribe</a:t>
            </a:r>
          </a:p>
          <a:p>
            <a:pPr lvl="1"/>
            <a:r>
              <a:rPr lang="en-CA" dirty="0"/>
              <a:t>Documents (e.g. email)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Who’s responsible for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Registries for Practitioner, Organization, </a:t>
            </a:r>
            <a:r>
              <a:rPr lang="en-CA" dirty="0" err="1"/>
              <a:t>RelatedPerson</a:t>
            </a:r>
            <a:r>
              <a:rPr lang="en-CA" dirty="0"/>
              <a:t>, Patient</a:t>
            </a:r>
          </a:p>
          <a:p>
            <a:endParaRPr lang="en-CA" dirty="0"/>
          </a:p>
          <a:p>
            <a:r>
              <a:rPr lang="en-CA" dirty="0" err="1"/>
              <a:t>CareTeam</a:t>
            </a:r>
            <a:endParaRPr lang="en-CA" dirty="0"/>
          </a:p>
          <a:p>
            <a:pPr lvl="1"/>
            <a:r>
              <a:rPr lang="en-CA" dirty="0"/>
              <a:t>Type of care</a:t>
            </a:r>
          </a:p>
          <a:p>
            <a:pPr lvl="1"/>
            <a:r>
              <a:rPr lang="en-CA" dirty="0"/>
              <a:t>Who’s involved?</a:t>
            </a:r>
          </a:p>
          <a:p>
            <a:pPr lvl="1"/>
            <a:r>
              <a:rPr lang="en-CA" dirty="0"/>
              <a:t>What are their responsibilities?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852936"/>
            <a:ext cx="2443989" cy="18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2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should be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ActivityDefinition</a:t>
            </a:r>
            <a:r>
              <a:rPr lang="en-CA" dirty="0"/>
              <a:t>,</a:t>
            </a:r>
            <a:r>
              <a:rPr lang="en-CA" baseline="0" dirty="0"/>
              <a:t> </a:t>
            </a:r>
            <a:r>
              <a:rPr lang="en-CA" baseline="0" dirty="0" err="1"/>
              <a:t>PlanDefinition</a:t>
            </a:r>
            <a:r>
              <a:rPr lang="en-CA" baseline="0" dirty="0"/>
              <a:t>, Questionnaire</a:t>
            </a:r>
          </a:p>
          <a:p>
            <a:pPr lvl="1"/>
            <a:r>
              <a:rPr lang="en-CA" dirty="0"/>
              <a:t>Order sets, protocols, clinical practice guidelines</a:t>
            </a:r>
          </a:p>
          <a:p>
            <a:pPr lvl="1"/>
            <a:r>
              <a:rPr lang="en-CA" dirty="0"/>
              <a:t>What data should be captured?</a:t>
            </a:r>
          </a:p>
          <a:p>
            <a:pPr lvl="1"/>
            <a:r>
              <a:rPr lang="en-CA" dirty="0"/>
              <a:t>Automated</a:t>
            </a:r>
            <a:r>
              <a:rPr lang="en-CA" baseline="0" dirty="0"/>
              <a:t> conversion from questionnaire responses into </a:t>
            </a:r>
            <a:r>
              <a:rPr lang="en-CA" baseline="0" dirty="0" err="1"/>
              <a:t>aggregatable</a:t>
            </a:r>
            <a:r>
              <a:rPr lang="en-CA" baseline="0" dirty="0"/>
              <a:t>/</a:t>
            </a:r>
            <a:r>
              <a:rPr lang="en-CA" baseline="0" dirty="0" err="1"/>
              <a:t>queryable</a:t>
            </a:r>
            <a:r>
              <a:rPr lang="en-CA" baseline="0" dirty="0"/>
              <a:t> data</a:t>
            </a:r>
          </a:p>
          <a:p>
            <a:pPr lvl="1"/>
            <a:r>
              <a:rPr lang="en-CA" baseline="0" dirty="0"/>
              <a:t>Decision support operations to generate context-specific care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029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will actually be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CarePlan</a:t>
            </a:r>
            <a:r>
              <a:rPr lang="en-CA" dirty="0"/>
              <a:t> and ‘Request’ resources define desired activity</a:t>
            </a:r>
          </a:p>
          <a:p>
            <a:pPr lvl="1"/>
            <a:r>
              <a:rPr lang="en-CA" dirty="0"/>
              <a:t>Procedures/Observations</a:t>
            </a:r>
          </a:p>
          <a:p>
            <a:pPr lvl="1"/>
            <a:r>
              <a:rPr lang="en-CA" dirty="0"/>
              <a:t>Referrals</a:t>
            </a:r>
          </a:p>
          <a:p>
            <a:pPr lvl="1"/>
            <a:r>
              <a:rPr lang="en-CA" dirty="0"/>
              <a:t>Medication Orders/Prescriptions</a:t>
            </a:r>
          </a:p>
          <a:p>
            <a:pPr lvl="1"/>
            <a:r>
              <a:rPr lang="en-CA" dirty="0"/>
              <a:t>Appointments</a:t>
            </a:r>
          </a:p>
          <a:p>
            <a:pPr lvl="1"/>
            <a:r>
              <a:rPr lang="en-CA" dirty="0"/>
              <a:t>etc.</a:t>
            </a:r>
          </a:p>
          <a:p>
            <a:r>
              <a:rPr lang="en-CA" dirty="0"/>
              <a:t>Covers Proposals, Plans and Orders</a:t>
            </a:r>
          </a:p>
          <a:p>
            <a:pPr lvl="1"/>
            <a:r>
              <a:rPr lang="en-CA" dirty="0"/>
              <a:t>Including child 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989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things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Multiple approaches to requesting action</a:t>
            </a:r>
          </a:p>
          <a:p>
            <a:pPr lvl="1"/>
            <a:r>
              <a:rPr lang="en-CA" dirty="0"/>
              <a:t>Direct transmission of a “request”</a:t>
            </a:r>
          </a:p>
          <a:p>
            <a:pPr lvl="1"/>
            <a:r>
              <a:rPr lang="en-CA" dirty="0"/>
              <a:t>Task resource</a:t>
            </a:r>
          </a:p>
          <a:p>
            <a:pPr lvl="1"/>
            <a:r>
              <a:rPr lang="en-CA" dirty="0"/>
              <a:t>Messaging</a:t>
            </a:r>
          </a:p>
          <a:p>
            <a:pPr lvl="1"/>
            <a:r>
              <a:rPr lang="en-CA" dirty="0"/>
              <a:t>Invoke an operation</a:t>
            </a:r>
          </a:p>
          <a:p>
            <a:pPr lvl="0"/>
            <a:r>
              <a:rPr lang="en-CA" dirty="0"/>
              <a:t>Patterns</a:t>
            </a:r>
          </a:p>
          <a:p>
            <a:pPr lvl="1"/>
            <a:r>
              <a:rPr lang="en-CA" dirty="0"/>
              <a:t>Definition, Request,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212976"/>
            <a:ext cx="1548822" cy="15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8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1026" name="Picture 2" descr="Workflow relationships diagram showing Request, Event and Definition and their relationships to themselves and each oth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16" y="1828800"/>
            <a:ext cx="7020967" cy="46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1" y="1831437"/>
            <a:ext cx="7981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7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dirty="0"/>
              <a:t>Lots of capability/flexibility</a:t>
            </a:r>
          </a:p>
          <a:p>
            <a:r>
              <a:rPr lang="en-CA" dirty="0"/>
              <a:t>Lowering barriers to information flow enables more collaborative care</a:t>
            </a:r>
          </a:p>
          <a:p>
            <a:r>
              <a:rPr lang="en-CA" dirty="0"/>
              <a:t>Considerable experimentation</a:t>
            </a:r>
            <a:r>
              <a:rPr lang="en-CA" baseline="0" dirty="0"/>
              <a:t> underway</a:t>
            </a:r>
          </a:p>
          <a:p>
            <a:r>
              <a:rPr lang="en-CA" dirty="0"/>
              <a:t>Preliminary work on defining workflows within HL7</a:t>
            </a:r>
            <a:endParaRPr lang="en-CA" baseline="0" dirty="0"/>
          </a:p>
          <a:p>
            <a:r>
              <a:rPr lang="en-CA" baseline="0" dirty="0"/>
              <a:t>Will need agreements within community about what should be done and how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816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information barriers drop, more focus on people/process issues</a:t>
            </a:r>
          </a:p>
          <a:p>
            <a:pPr lvl="1"/>
            <a:r>
              <a:rPr lang="en-CA" dirty="0"/>
              <a:t>Will need greater engagement from:</a:t>
            </a:r>
          </a:p>
          <a:p>
            <a:pPr lvl="2"/>
            <a:r>
              <a:rPr lang="en-CA" dirty="0"/>
              <a:t>Clinicians</a:t>
            </a:r>
          </a:p>
          <a:p>
            <a:pPr lvl="2"/>
            <a:r>
              <a:rPr lang="en-CA" dirty="0"/>
              <a:t>Clinical regulatory bodies</a:t>
            </a:r>
          </a:p>
          <a:p>
            <a:pPr lvl="2"/>
            <a:r>
              <a:rPr lang="en-CA" dirty="0"/>
              <a:t>Patients</a:t>
            </a:r>
          </a:p>
          <a:p>
            <a:r>
              <a:rPr lang="en-CA" dirty="0"/>
              <a:t>Room for innovation</a:t>
            </a:r>
          </a:p>
          <a:p>
            <a:pPr lvl="1"/>
            <a:r>
              <a:rPr lang="en-CA" dirty="0"/>
              <a:t>User interfaces</a:t>
            </a:r>
          </a:p>
          <a:p>
            <a:pPr lvl="1"/>
            <a:r>
              <a:rPr lang="en-CA" dirty="0"/>
              <a:t>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95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 &amp; 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noProof="0" dirty="0">
                <a:hlinkClick r:id="rId2"/>
              </a:rPr>
              <a:t>http://hl7.org/fhir</a:t>
            </a:r>
            <a:r>
              <a:rPr lang="en-US" sz="2800" noProof="0" dirty="0"/>
              <a:t>	    	   </a:t>
            </a:r>
            <a:r>
              <a:rPr lang="en-US" sz="2800" noProof="0" dirty="0">
                <a:hlinkClick r:id="rId3"/>
              </a:rPr>
              <a:t>lmckenzie@gevityinc.com</a:t>
            </a:r>
            <a:r>
              <a:rPr lang="en-US" sz="2800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8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Is licensed for use under the Creative Commons, specifically:</a:t>
            </a:r>
          </a:p>
          <a:p>
            <a:pPr lvl="1"/>
            <a:r>
              <a:rPr lang="en-US" sz="2400" u="sng" noProof="0" dirty="0">
                <a:hlinkClick r:id="rId2"/>
              </a:rPr>
              <a:t>Creative Commons Attribution 3.0 Unported License</a:t>
            </a:r>
            <a:endParaRPr lang="en-US" sz="2400" u="sng" noProof="0" dirty="0"/>
          </a:p>
          <a:p>
            <a:pPr lvl="1"/>
            <a:r>
              <a:rPr lang="en-US" sz="2400" noProof="0" dirty="0"/>
              <a:t>(Do with it as you wish, so long as you give</a:t>
            </a:r>
            <a:br>
              <a:rPr lang="en-US" sz="2400" noProof="0" dirty="0"/>
            </a:br>
            <a:r>
              <a:rPr lang="en-US" sz="2400" noProof="0" dirty="0"/>
              <a:t> credit)</a:t>
            </a:r>
          </a:p>
          <a:p>
            <a:r>
              <a:rPr lang="en-US" sz="2800" dirty="0"/>
              <a:t>Can be downloaded here:</a:t>
            </a:r>
          </a:p>
          <a:p>
            <a:pPr lvl="1"/>
            <a:r>
              <a:rPr lang="en-US" sz="2400" dirty="0">
                <a:hlinkClick r:id="rId3"/>
              </a:rPr>
              <a:t>http://gforge.hl7.org/svn/fhir/trunk/presentations/2017-04%20FHIR%20North/FHIR%20for%20Executives.pptx</a:t>
            </a:r>
            <a:endParaRPr lang="en-US" sz="2400" dirty="0"/>
          </a:p>
          <a:p>
            <a:pPr lvl="2"/>
            <a:r>
              <a:rPr lang="en-US" sz="2000" dirty="0"/>
              <a:t>Use “anonymous” and email address to logon</a:t>
            </a:r>
          </a:p>
          <a:p>
            <a:endParaRPr lang="en-US" sz="2900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Name:</a:t>
            </a:r>
            <a:r>
              <a:rPr lang="en-US" noProof="0" dirty="0"/>
              <a:t> Lloyd McKenzie</a:t>
            </a:r>
          </a:p>
          <a:p>
            <a:r>
              <a:rPr lang="en-US" b="1" noProof="0" dirty="0"/>
              <a:t>Company:</a:t>
            </a:r>
            <a:r>
              <a:rPr lang="en-US" noProof="0" dirty="0"/>
              <a:t> Gevity</a:t>
            </a:r>
          </a:p>
          <a:p>
            <a:r>
              <a:rPr lang="en-US" b="1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FMG &amp; FHIR Infrastructure</a:t>
            </a:r>
          </a:p>
          <a:p>
            <a:pPr lvl="1"/>
            <a:r>
              <a:rPr lang="en-US" noProof="0" dirty="0"/>
              <a:t>Co-chair HL7 Modeling &amp; Methodology</a:t>
            </a:r>
          </a:p>
          <a:p>
            <a:pPr lvl="1"/>
            <a:r>
              <a:rPr lang="en-US" noProof="0" dirty="0"/>
              <a:t>Heavily involved in HL7 and healthcare exchange for last 16 years (v2, v3, CDA, etc.)</a:t>
            </a:r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br>
              <a:rPr lang="en-CA" dirty="0"/>
            </a:br>
            <a:r>
              <a:rPr lang="en-CA" dirty="0"/>
              <a:t>“Collaborative Care”?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coming together of multiple healthcare providers, the patient, family members, other care providers to deliver care</a:t>
            </a:r>
          </a:p>
          <a:p>
            <a:r>
              <a:rPr lang="en-CA" dirty="0"/>
              <a:t>Decisions are made based on input from all participants</a:t>
            </a:r>
          </a:p>
          <a:p>
            <a:r>
              <a:rPr lang="en-CA" dirty="0"/>
              <a:t>Participants remain engaged throughout the delivery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38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FHIR’s role in collaborative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FHIR is a data exchange standard</a:t>
            </a:r>
          </a:p>
          <a:p>
            <a:r>
              <a:rPr lang="en-CA" b="1" dirty="0"/>
              <a:t>NOT</a:t>
            </a:r>
            <a:r>
              <a:rPr lang="en-CA" b="0" dirty="0"/>
              <a:t> a clinical practice standard</a:t>
            </a:r>
          </a:p>
          <a:p>
            <a:r>
              <a:rPr lang="en-CA" b="0" dirty="0"/>
              <a:t>FHIR can enable information exchange to</a:t>
            </a:r>
            <a:r>
              <a:rPr lang="en-CA" b="0" baseline="0" dirty="0"/>
              <a:t> support care coordination</a:t>
            </a:r>
          </a:p>
          <a:p>
            <a:r>
              <a:rPr lang="en-CA" b="0" baseline="0" dirty="0"/>
              <a:t>Still need to solve the “people problem”</a:t>
            </a:r>
          </a:p>
          <a:p>
            <a:pPr lvl="1"/>
            <a:r>
              <a:rPr lang="en-CA" dirty="0"/>
              <a:t>Have to have desire to collaborate, policies that support collaboration</a:t>
            </a:r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71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 exchange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Access to shared information</a:t>
            </a:r>
          </a:p>
          <a:p>
            <a:pPr lvl="1"/>
            <a:r>
              <a:rPr lang="en-CA" dirty="0"/>
              <a:t>Contextual/filtered</a:t>
            </a:r>
          </a:p>
          <a:p>
            <a:r>
              <a:rPr lang="en-CA" dirty="0"/>
              <a:t>Who’s responsible for what?</a:t>
            </a:r>
          </a:p>
          <a:p>
            <a:r>
              <a:rPr lang="en-CA" dirty="0"/>
              <a:t>What should be</a:t>
            </a:r>
            <a:r>
              <a:rPr lang="en-CA" baseline="0" dirty="0"/>
              <a:t> done – best practices?</a:t>
            </a:r>
          </a:p>
          <a:p>
            <a:r>
              <a:rPr lang="en-CA" baseline="0" dirty="0"/>
              <a:t>What are we actually going to do?</a:t>
            </a:r>
          </a:p>
          <a:p>
            <a:pPr lvl="1"/>
            <a:r>
              <a:rPr lang="en-CA" dirty="0"/>
              <a:t>Plans &amp; orders</a:t>
            </a:r>
            <a:endParaRPr lang="en-CA" baseline="0" dirty="0"/>
          </a:p>
          <a:p>
            <a:r>
              <a:rPr lang="en-CA" baseline="0" dirty="0"/>
              <a:t>Getting things done</a:t>
            </a:r>
          </a:p>
          <a:p>
            <a:pPr lvl="1"/>
            <a:r>
              <a:rPr lang="en-CA" dirty="0"/>
              <a:t>And monitoring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10420"/>
            <a:ext cx="2477979" cy="18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63758"/>
              </p:ext>
            </p:extLst>
          </p:nvPr>
        </p:nvGraphicFramePr>
        <p:xfrm>
          <a:off x="551892" y="1844824"/>
          <a:ext cx="8052556" cy="36576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377987">
                  <a:extLst>
                    <a:ext uri="{9D8B030D-6E8A-4147-A177-3AD203B41FA5}">
                      <a16:colId xmlns:a16="http://schemas.microsoft.com/office/drawing/2014/main" val="1121885777"/>
                    </a:ext>
                  </a:extLst>
                </a:gridCol>
                <a:gridCol w="5674569">
                  <a:extLst>
                    <a:ext uri="{9D8B030D-6E8A-4147-A177-3AD203B41FA5}">
                      <a16:colId xmlns:a16="http://schemas.microsoft.com/office/drawing/2014/main" val="231993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Administrative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patient, organization, location, device, other registries, appointments, encounters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observations, allergies, medications, procedures, family history, imaging, 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4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claims, billing, 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8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Ancillary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research, public health, quality</a:t>
                      </a:r>
                      <a:r>
                        <a:rPr lang="en-CA" sz="2400" baseline="0" dirty="0"/>
                        <a:t> metrics, decision support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49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0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</a:t>
            </a:r>
            <a:r>
              <a:rPr lang="en-CA" baseline="0" dirty="0"/>
              <a:t>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Discovery of what a system does</a:t>
            </a:r>
            <a:endParaRPr lang="en-CA" baseline="0" dirty="0"/>
          </a:p>
          <a:p>
            <a:pPr lvl="0"/>
            <a:r>
              <a:rPr lang="en-CA" dirty="0"/>
              <a:t>Consent</a:t>
            </a:r>
          </a:p>
          <a:p>
            <a:pPr lvl="0"/>
            <a:r>
              <a:rPr lang="en-CA" dirty="0"/>
              <a:t>Security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84984"/>
            <a:ext cx="1620160" cy="19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2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Sharing</a:t>
            </a:r>
            <a:r>
              <a:rPr lang="en-CA" baseline="0" dirty="0"/>
              <a:t> mechanisms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828800"/>
            <a:ext cx="4118992" cy="4624536"/>
          </a:xfrm>
        </p:spPr>
        <p:txBody>
          <a:bodyPr/>
          <a:lstStyle/>
          <a:p>
            <a:r>
              <a:rPr lang="en-CA" dirty="0"/>
              <a:t>Multiple</a:t>
            </a:r>
            <a:r>
              <a:rPr lang="en-CA" baseline="0" dirty="0"/>
              <a:t> paradigms</a:t>
            </a:r>
          </a:p>
          <a:p>
            <a:pPr lvl="1"/>
            <a:r>
              <a:rPr lang="en-CA" dirty="0"/>
              <a:t>Significant focus on REST</a:t>
            </a:r>
          </a:p>
          <a:p>
            <a:pPr lvl="2"/>
            <a:r>
              <a:rPr lang="en-CA" dirty="0"/>
              <a:t>Flexible, current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9638372"/>
              </p:ext>
            </p:extLst>
          </p:nvPr>
        </p:nvGraphicFramePr>
        <p:xfrm>
          <a:off x="-468560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11756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13837</TotalTime>
  <Words>551</Words>
  <Application>Microsoft Office PowerPoint</Application>
  <PresentationFormat>On-screen Show (4:3)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Refined</vt:lpstr>
      <vt:lpstr>FHIR Care Coordination</vt:lpstr>
      <vt:lpstr>This presentation</vt:lpstr>
      <vt:lpstr>Who am I?</vt:lpstr>
      <vt:lpstr>What is  “Collaborative Care”?</vt:lpstr>
      <vt:lpstr>FHIR’s role in collaborative care</vt:lpstr>
      <vt:lpstr>The data exchange challenges</vt:lpstr>
      <vt:lpstr>What information?</vt:lpstr>
      <vt:lpstr>Access management</vt:lpstr>
      <vt:lpstr>Sharing mechanisms</vt:lpstr>
      <vt:lpstr>Access to shared information</vt:lpstr>
      <vt:lpstr>Who’s responsible for what?</vt:lpstr>
      <vt:lpstr>What should be done?</vt:lpstr>
      <vt:lpstr>What will actually be done?</vt:lpstr>
      <vt:lpstr>Getting things done</vt:lpstr>
      <vt:lpstr>Patterns</vt:lpstr>
      <vt:lpstr>Pattern resources</vt:lpstr>
      <vt:lpstr>So?</vt:lpstr>
      <vt:lpstr>What’s next?</vt:lpstr>
      <vt:lpstr>Questions &amp; Discussion?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370</cp:revision>
  <dcterms:created xsi:type="dcterms:W3CDTF">2012-12-03T20:41:34Z</dcterms:created>
  <dcterms:modified xsi:type="dcterms:W3CDTF">2017-04-26T13:45:20Z</dcterms:modified>
</cp:coreProperties>
</file>