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56" r:id="rId2"/>
    <p:sldId id="390" r:id="rId3"/>
    <p:sldId id="475" r:id="rId4"/>
    <p:sldId id="262" r:id="rId5"/>
    <p:sldId id="329" r:id="rId6"/>
    <p:sldId id="270" r:id="rId7"/>
    <p:sldId id="272" r:id="rId8"/>
    <p:sldId id="393" r:id="rId9"/>
    <p:sldId id="394" r:id="rId10"/>
    <p:sldId id="334" r:id="rId11"/>
    <p:sldId id="283" r:id="rId12"/>
    <p:sldId id="284" r:id="rId13"/>
    <p:sldId id="290" r:id="rId14"/>
    <p:sldId id="419" r:id="rId15"/>
    <p:sldId id="437" r:id="rId16"/>
    <p:sldId id="440" r:id="rId17"/>
    <p:sldId id="435" r:id="rId18"/>
    <p:sldId id="477" r:id="rId19"/>
    <p:sldId id="478" r:id="rId20"/>
    <p:sldId id="446" r:id="rId21"/>
    <p:sldId id="476" r:id="rId22"/>
    <p:sldId id="461" r:id="rId23"/>
    <p:sldId id="472" r:id="rId24"/>
    <p:sldId id="463" r:id="rId25"/>
    <p:sldId id="469" r:id="rId26"/>
    <p:sldId id="47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97DCFF"/>
    <a:srgbClr val="B6DF89"/>
    <a:srgbClr val="059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50" autoAdjust="0"/>
  </p:normalViewPr>
  <p:slideViewPr>
    <p:cSldViewPr>
      <p:cViewPr varScale="1">
        <p:scale>
          <a:sx n="103" d="100"/>
          <a:sy n="103" d="100"/>
        </p:scale>
        <p:origin x="1452" y="114"/>
      </p:cViewPr>
      <p:guideLst>
        <p:guide orient="horz" pos="2160"/>
        <p:guide pos="2880"/>
      </p:guideLst>
    </p:cSldViewPr>
  </p:slideViewPr>
  <p:outlineViewPr>
    <p:cViewPr>
      <p:scale>
        <a:sx n="33" d="100"/>
        <a:sy n="33" d="100"/>
      </p:scale>
      <p:origin x="0" y="-33960"/>
    </p:cViewPr>
  </p:outlineViewPr>
  <p:notesTextViewPr>
    <p:cViewPr>
      <p:scale>
        <a:sx n="1" d="1"/>
        <a:sy n="1" d="1"/>
      </p:scale>
      <p:origin x="0" y="0"/>
    </p:cViewPr>
  </p:notesTextViewPr>
  <p:sorterViewPr>
    <p:cViewPr varScale="1">
      <p:scale>
        <a:sx n="1" d="1"/>
        <a:sy n="1" d="1"/>
      </p:scale>
      <p:origin x="0" y="-7314"/>
    </p:cViewPr>
  </p:sorterViewPr>
  <p:notesViewPr>
    <p:cSldViewPr>
      <p:cViewPr varScale="1">
        <p:scale>
          <a:sx n="91" d="100"/>
          <a:sy n="91" d="100"/>
        </p:scale>
        <p:origin x="37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76BA0D-8F11-41A0-82B4-C647E2FAE447}" type="datetimeFigureOut">
              <a:rPr lang="en-CA" smtClean="0"/>
              <a:pPr/>
              <a:t>2017-04-25</a:t>
            </a:fld>
            <a:endParaRPr lang="en-CA"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6D78D6-D8F9-42F4-9566-778346103BAF}" type="slidenum">
              <a:rPr lang="en-CA" smtClean="0"/>
              <a:pPr/>
              <a:t>‹#›</a:t>
            </a:fld>
            <a:endParaRPr lang="en-CA" dirty="0"/>
          </a:p>
        </p:txBody>
      </p:sp>
    </p:spTree>
    <p:extLst>
      <p:ext uri="{BB962C8B-B14F-4D97-AF65-F5344CB8AC3E}">
        <p14:creationId xmlns:p14="http://schemas.microsoft.com/office/powerpoint/2010/main" val="18470902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pPr/>
              <a:t>2017-04-25</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pPr/>
              <a:t>‹#›</a:t>
            </a:fld>
            <a:endParaRPr lang="en-CA" dirty="0"/>
          </a:p>
        </p:txBody>
      </p:sp>
    </p:spTree>
    <p:extLst>
      <p:ext uri="{BB962C8B-B14F-4D97-AF65-F5344CB8AC3E}">
        <p14:creationId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a:t>
            </a:fld>
            <a:endParaRPr lang="en-CA" dirty="0"/>
          </a:p>
        </p:txBody>
      </p:sp>
    </p:spTree>
    <p:extLst>
      <p:ext uri="{BB962C8B-B14F-4D97-AF65-F5344CB8AC3E}">
        <p14:creationId xmlns:p14="http://schemas.microsoft.com/office/powerpoint/2010/main" val="1309389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Jan-&gt;mid Nov. 2015 – unique systems accessing the HAPI test server</a:t>
            </a:r>
          </a:p>
        </p:txBody>
      </p:sp>
      <p:sp>
        <p:nvSpPr>
          <p:cNvPr id="4" name="Slide Number Placeholder 3"/>
          <p:cNvSpPr>
            <a:spLocks noGrp="1"/>
          </p:cNvSpPr>
          <p:nvPr>
            <p:ph type="sldNum" sz="quarter" idx="10"/>
          </p:nvPr>
        </p:nvSpPr>
        <p:spPr/>
        <p:txBody>
          <a:bodyPr/>
          <a:lstStyle/>
          <a:p>
            <a:fld id="{3A1F50BE-48AE-4332-BF46-C112AB8C5E91}" type="slidenum">
              <a:rPr lang="en-CA" smtClean="0"/>
              <a:pPr/>
              <a:t>20</a:t>
            </a:fld>
            <a:endParaRPr lang="en-CA" dirty="0"/>
          </a:p>
        </p:txBody>
      </p:sp>
    </p:spTree>
    <p:extLst>
      <p:ext uri="{BB962C8B-B14F-4D97-AF65-F5344CB8AC3E}">
        <p14:creationId xmlns:p14="http://schemas.microsoft.com/office/powerpoint/2010/main" val="4257414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22</a:t>
            </a:fld>
            <a:endParaRPr lang="en-CA" dirty="0"/>
          </a:p>
        </p:txBody>
      </p:sp>
    </p:spTree>
    <p:extLst>
      <p:ext uri="{BB962C8B-B14F-4D97-AF65-F5344CB8AC3E}">
        <p14:creationId xmlns:p14="http://schemas.microsoft.com/office/powerpoint/2010/main" val="1536868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in STU</a:t>
            </a:r>
          </a:p>
          <a:p>
            <a:pPr lvl="1"/>
            <a:r>
              <a:rPr lang="en-US" dirty="0"/>
              <a:t>No backward compatibility guarantee</a:t>
            </a:r>
          </a:p>
          <a:p>
            <a:pPr lvl="1"/>
            <a:r>
              <a:rPr lang="en-US" dirty="0"/>
              <a:t>Some content missing</a:t>
            </a:r>
          </a:p>
          <a:p>
            <a:pPr lvl="1"/>
            <a:r>
              <a:rPr lang="en-US" dirty="0"/>
              <a:t>Limited production experience</a:t>
            </a:r>
          </a:p>
          <a:p>
            <a:pPr lvl="1"/>
            <a:r>
              <a:rPr lang="en-US" dirty="0"/>
              <a:t>Change is likely</a:t>
            </a:r>
          </a:p>
          <a:p>
            <a:pPr lvl="1"/>
            <a:endParaRPr lang="en-US" dirty="0"/>
          </a:p>
          <a:p>
            <a:r>
              <a:rPr lang="en-US" dirty="0"/>
              <a:t>Near the top of the hype curve</a:t>
            </a:r>
          </a:p>
          <a:p>
            <a:pPr lvl="1"/>
            <a:r>
              <a:rPr lang="en-US" dirty="0"/>
              <a:t>FHIR won’t fix all interoperability issues</a:t>
            </a:r>
          </a:p>
          <a:p>
            <a:pPr lvl="1"/>
            <a:r>
              <a:rPr lang="en-US" dirty="0"/>
              <a:t>Consensus, terminology, legacy burdens</a:t>
            </a:r>
            <a:r>
              <a:rPr lang="en-US" baseline="0" dirty="0"/>
              <a:t> still exist</a:t>
            </a:r>
          </a:p>
          <a:p>
            <a:pPr lvl="1"/>
            <a:r>
              <a:rPr lang="en-US" baseline="0" dirty="0"/>
              <a:t>FHIR provides a framework and platform</a:t>
            </a:r>
          </a:p>
          <a:p>
            <a:pPr lvl="2"/>
            <a:r>
              <a:rPr lang="en-US" dirty="0"/>
              <a:t>Hard work still in profiling</a:t>
            </a:r>
          </a:p>
          <a:p>
            <a:pPr lvl="0"/>
            <a:r>
              <a:rPr lang="en-US" dirty="0"/>
              <a:t>Mitigations</a:t>
            </a:r>
          </a:p>
          <a:p>
            <a:pPr lvl="1"/>
            <a:r>
              <a:rPr lang="en-US" dirty="0"/>
              <a:t>Be realistic about what’s achievable</a:t>
            </a:r>
          </a:p>
          <a:p>
            <a:pPr lvl="1"/>
            <a:r>
              <a:rPr lang="en-US" dirty="0"/>
              <a:t>Work with others (HL7, IHE, industry groups) on the profiles you’ll need</a:t>
            </a:r>
          </a:p>
          <a:p>
            <a:r>
              <a:rPr lang="en-US" dirty="0"/>
              <a:t>Momentum is high – it </a:t>
            </a:r>
            <a:r>
              <a:rPr lang="en-US" b="1" dirty="0"/>
              <a:t>will</a:t>
            </a:r>
            <a:r>
              <a:rPr lang="en-US" b="0" dirty="0"/>
              <a:t> disrupt the health IT environment</a:t>
            </a:r>
          </a:p>
          <a:p>
            <a:pPr lvl="1"/>
            <a:r>
              <a:rPr lang="en-US" dirty="0"/>
              <a:t>Strong</a:t>
            </a:r>
            <a:r>
              <a:rPr lang="en-US" baseline="0" dirty="0"/>
              <a:t> interest from regulators (e.g. ONC)</a:t>
            </a:r>
          </a:p>
          <a:p>
            <a:pPr lvl="1"/>
            <a:r>
              <a:rPr lang="en-US" baseline="0" dirty="0"/>
              <a:t>Strong interest from major vendors</a:t>
            </a:r>
          </a:p>
          <a:p>
            <a:pPr lvl="1"/>
            <a:r>
              <a:rPr lang="en-US" baseline="0" dirty="0"/>
              <a:t>Hitting at all points in the market chain</a:t>
            </a:r>
          </a:p>
          <a:p>
            <a:pPr lvl="0"/>
            <a:r>
              <a:rPr lang="en-US" dirty="0"/>
              <a:t>Plan what you could do, decide conditions for entry</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24</a:t>
            </a:fld>
            <a:endParaRPr lang="en-CA" dirty="0"/>
          </a:p>
        </p:txBody>
      </p:sp>
    </p:spTree>
    <p:extLst>
      <p:ext uri="{BB962C8B-B14F-4D97-AF65-F5344CB8AC3E}">
        <p14:creationId xmlns:p14="http://schemas.microsoft.com/office/powerpoint/2010/main" val="371915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actually have a formal manifesto, but these are the principles we adhere to.</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a:t>
            </a:fld>
            <a:endParaRPr lang="en-CA" dirty="0"/>
          </a:p>
        </p:txBody>
      </p:sp>
    </p:spTree>
    <p:extLst>
      <p:ext uri="{BB962C8B-B14F-4D97-AF65-F5344CB8AC3E}">
        <p14:creationId xmlns:p14="http://schemas.microsoft.com/office/powerpoint/2010/main" val="679754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your</a:t>
            </a:r>
            <a:r>
              <a:rPr lang="en-US" baseline="0" dirty="0"/>
              <a:t> systems have user interfaces that support even ¼ of this?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val="1337351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happens when you apply the 80%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377674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28" indent="-171428">
              <a:buFontTx/>
              <a:buChar char="-"/>
            </a:pPr>
            <a:r>
              <a:rPr lang="nl-NL" dirty="0"/>
              <a:t>Resources are building blocks, but useful in their own right</a:t>
            </a:r>
          </a:p>
          <a:p>
            <a:pPr marL="171428" indent="-171428">
              <a:buFontTx/>
              <a:buChar char="-"/>
            </a:pPr>
            <a:r>
              <a:rPr lang="nl-NL" dirty="0"/>
              <a:t>Extensions supplement what resource doesn’t cover</a:t>
            </a:r>
          </a:p>
          <a:p>
            <a:pPr marL="171428" indent="-171428">
              <a:buFontTx/>
              <a:buChar char="-"/>
            </a:pPr>
            <a:r>
              <a:rPr lang="nl-NL" dirty="0"/>
              <a:t>Solutions can be simple or complex</a:t>
            </a:r>
          </a:p>
        </p:txBody>
      </p:sp>
      <p:sp>
        <p:nvSpPr>
          <p:cNvPr id="4" name="Date Placeholder 3"/>
          <p:cNvSpPr>
            <a:spLocks noGrp="1"/>
          </p:cNvSpPr>
          <p:nvPr>
            <p:ph type="dt" idx="10"/>
          </p:nvPr>
        </p:nvSpPr>
        <p:spPr/>
        <p:txBody>
          <a:bodyPr/>
          <a:lstStyle/>
          <a:p>
            <a:r>
              <a:rPr lang="nl-NL">
                <a:solidFill>
                  <a:prstClr val="black"/>
                </a:solidFill>
              </a:rPr>
              <a:t>25-6-2010</a:t>
            </a:r>
          </a:p>
        </p:txBody>
      </p:sp>
      <p:sp>
        <p:nvSpPr>
          <p:cNvPr id="5" name="Footer Placeholder 4"/>
          <p:cNvSpPr>
            <a:spLocks noGrp="1"/>
          </p:cNvSpPr>
          <p:nvPr>
            <p:ph type="ftr" sz="quarter" idx="11"/>
          </p:nvPr>
        </p:nvSpPr>
        <p:spPr/>
        <p:txBody>
          <a:bodyPr/>
          <a:lstStyle/>
          <a:p>
            <a:endParaRPr lang="nl-NL">
              <a:solidFill>
                <a:prstClr val="black"/>
              </a:solidFill>
            </a:endParaRPr>
          </a:p>
        </p:txBody>
      </p:sp>
      <p:sp>
        <p:nvSpPr>
          <p:cNvPr id="6" name="Slide Number Placeholder 5"/>
          <p:cNvSpPr>
            <a:spLocks noGrp="1"/>
          </p:cNvSpPr>
          <p:nvPr>
            <p:ph type="sldNum" sz="quarter" idx="12"/>
          </p:nvPr>
        </p:nvSpPr>
        <p:spPr/>
        <p:txBody>
          <a:bodyPr/>
          <a:lstStyle/>
          <a:p>
            <a:fld id="{016844DE-39AC-45D5-92A8-262EC95D3BAB}" type="slidenum">
              <a:rPr lang="nl-NL" smtClean="0">
                <a:solidFill>
                  <a:prstClr val="black"/>
                </a:solidFill>
              </a:rPr>
              <a:pPr/>
              <a:t>11</a:t>
            </a:fld>
            <a:endParaRPr lang="nl-NL">
              <a:solidFill>
                <a:prstClr val="black"/>
              </a:solidFill>
            </a:endParaRPr>
          </a:p>
        </p:txBody>
      </p:sp>
    </p:spTree>
    <p:extLst>
      <p:ext uri="{BB962C8B-B14F-4D97-AF65-F5344CB8AC3E}">
        <p14:creationId xmlns:p14="http://schemas.microsoft.com/office/powerpoint/2010/main" val="471287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Published</a:t>
            </a:r>
            <a:r>
              <a:rPr lang="en-US" baseline="0" dirty="0"/>
              <a:t> as HTML</a:t>
            </a:r>
          </a:p>
          <a:p>
            <a:r>
              <a:rPr lang="en-US" baseline="0" dirty="0"/>
              <a:t>Published using validation process  that performs consistency checks – like a software build</a:t>
            </a:r>
          </a:p>
          <a:p>
            <a:r>
              <a:rPr lang="en-US" baseline="0" dirty="0"/>
              <a:t>Really shouldn’t require much guidance to read, but a few things to call out</a:t>
            </a:r>
          </a:p>
          <a:p>
            <a:r>
              <a:rPr lang="en-US" baseline="0" dirty="0"/>
              <a:t>Objective of spec is developer can skim and decide in &lt; day</a:t>
            </a:r>
            <a:endParaRPr lang="en-CA" dirty="0"/>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13</a:t>
            </a:fld>
            <a:endParaRPr lang="en-CA" dirty="0"/>
          </a:p>
        </p:txBody>
      </p:sp>
    </p:spTree>
    <p:extLst>
      <p:ext uri="{BB962C8B-B14F-4D97-AF65-F5344CB8AC3E}">
        <p14:creationId xmlns:p14="http://schemas.microsoft.com/office/powerpoint/2010/main" val="2490994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14</a:t>
            </a:fld>
            <a:endParaRPr lang="en-CA" dirty="0"/>
          </a:p>
        </p:txBody>
      </p:sp>
    </p:spTree>
    <p:extLst>
      <p:ext uri="{BB962C8B-B14F-4D97-AF65-F5344CB8AC3E}">
        <p14:creationId xmlns:p14="http://schemas.microsoft.com/office/powerpoint/2010/main" val="784494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Note that dates are subject</a:t>
            </a:r>
            <a:r>
              <a:rPr lang="en-CA" baseline="0" dirty="0"/>
              <a:t> to change based on resources and the standards process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15</a:t>
            </a:fld>
            <a:endParaRPr lang="en-CA" dirty="0"/>
          </a:p>
        </p:txBody>
      </p:sp>
    </p:spTree>
    <p:extLst>
      <p:ext uri="{BB962C8B-B14F-4D97-AF65-F5344CB8AC3E}">
        <p14:creationId xmlns:p14="http://schemas.microsoft.com/office/powerpoint/2010/main" val="1050550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0" dirty="0"/>
              <a:t>Few will throw away their investment in older standards to use FHIR until</a:t>
            </a:r>
          </a:p>
          <a:p>
            <a:pPr marL="971550" lvl="1" indent="-514350">
              <a:buFont typeface="+mj-lt"/>
              <a:buAutoNum type="arabicPeriod"/>
            </a:pPr>
            <a:r>
              <a:rPr lang="en-US" sz="2400" dirty="0"/>
              <a:t>The specification has a good track record</a:t>
            </a:r>
          </a:p>
          <a:p>
            <a:pPr marL="971550" lvl="1" indent="-514350">
              <a:buFont typeface="+mj-lt"/>
              <a:buAutoNum type="arabicPeriod"/>
            </a:pPr>
            <a:r>
              <a:rPr lang="en-US" sz="2400" b="0" dirty="0"/>
              <a:t>It’s clear the new thing provides significant benefits</a:t>
            </a:r>
          </a:p>
        </p:txBody>
      </p:sp>
      <p:sp>
        <p:nvSpPr>
          <p:cNvPr id="4" name="Slide Number Placeholder 3"/>
          <p:cNvSpPr>
            <a:spLocks noGrp="1"/>
          </p:cNvSpPr>
          <p:nvPr>
            <p:ph type="sldNum" sz="quarter" idx="10"/>
          </p:nvPr>
        </p:nvSpPr>
        <p:spPr/>
        <p:txBody>
          <a:bodyPr/>
          <a:lstStyle/>
          <a:p>
            <a:fld id="{3A1F50BE-48AE-4332-BF46-C112AB8C5E91}" type="slidenum">
              <a:rPr lang="en-CA" smtClean="0"/>
              <a:pPr/>
              <a:t>17</a:t>
            </a:fld>
            <a:endParaRPr lang="en-CA" dirty="0"/>
          </a:p>
        </p:txBody>
      </p:sp>
    </p:spTree>
    <p:extLst>
      <p:ext uri="{BB962C8B-B14F-4D97-AF65-F5344CB8AC3E}">
        <p14:creationId xmlns:p14="http://schemas.microsoft.com/office/powerpoint/2010/main" val="15519568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extLst>
      <p:ext uri="{BB962C8B-B14F-4D97-AF65-F5344CB8AC3E}">
        <p14:creationId xmlns:p14="http://schemas.microsoft.com/office/powerpoint/2010/main" val="1124626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60357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02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a:t>Click to edit Master title style</a:t>
            </a:r>
          </a:p>
        </p:txBody>
      </p:sp>
      <p:sp>
        <p:nvSpPr>
          <p:cNvPr id="3" name="Content Placeholder 2"/>
          <p:cNvSpPr>
            <a:spLocks noGrp="1"/>
          </p:cNvSpPr>
          <p:nvPr>
            <p:ph idx="1"/>
          </p:nvPr>
        </p:nvSpPr>
        <p:spPr>
          <a:xfrm>
            <a:off x="381000" y="1828800"/>
            <a:ext cx="8382000" cy="46245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6385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55576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197847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49678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extLst>
      <p:ext uri="{BB962C8B-B14F-4D97-AF65-F5344CB8AC3E}">
        <p14:creationId xmlns:p14="http://schemas.microsoft.com/office/powerpoint/2010/main" val="1232765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2218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30" name="Rectangle 7"/>
          <p:cNvSpPr>
            <a:spLocks noGrp="1" noChangeArrowheads="1"/>
          </p:cNvSpPr>
          <p:nvPr>
            <p:ph type="body" idx="1"/>
          </p:nvPr>
        </p:nvSpPr>
        <p:spPr bwMode="auto">
          <a:xfrm>
            <a:off x="381000" y="1828800"/>
            <a:ext cx="8382000" cy="46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Rectangle 13"/>
          <p:cNvSpPr>
            <a:spLocks noChangeArrowheads="1"/>
          </p:cNvSpPr>
          <p:nvPr/>
        </p:nvSpPr>
        <p:spPr bwMode="auto">
          <a:xfrm>
            <a:off x="-5516" y="6643688"/>
            <a:ext cx="9144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800" b="1" dirty="0"/>
              <a:t>© 2017 HL7 ® Int’l. Licensed</a:t>
            </a:r>
            <a:r>
              <a:rPr lang="en-US" sz="800" b="1" baseline="0" dirty="0"/>
              <a:t> under Creative Commons</a:t>
            </a:r>
            <a:r>
              <a:rPr lang="en-US" sz="800" b="1" dirty="0"/>
              <a:t>. HL7, Health Level Seven, FHIR &amp; flame logo are registered trademarks of Health Level Seven International. Reg. U.S. TM Office.</a:t>
            </a:r>
          </a:p>
        </p:txBody>
      </p:sp>
      <p:pic>
        <p:nvPicPr>
          <p:cNvPr id="1032" name="Picture 14" descr="HL7 International 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4038" y="579120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14" cstate="print">
            <a:extLst>
              <a:ext uri="{28A0092B-C50C-407E-A947-70E740481C1C}">
                <a14:useLocalDpi xmlns:a14="http://schemas.microsoft.com/office/drawing/2010/main" val="0"/>
              </a:ext>
            </a:extLst>
          </a:blip>
          <a:srcRect l="27071" t="19101" r="26890" b="29814"/>
          <a:stretch/>
        </p:blipFill>
        <p:spPr>
          <a:xfrm>
            <a:off x="6853009" y="260648"/>
            <a:ext cx="2034746" cy="1252151"/>
          </a:xfrm>
          <a:prstGeom prst="rect">
            <a:avLst/>
          </a:prstGeom>
        </p:spPr>
      </p:pic>
      <p:sp>
        <p:nvSpPr>
          <p:cNvPr id="10" name="TextBox 9"/>
          <p:cNvSpPr txBox="1"/>
          <p:nvPr userDrawn="1"/>
        </p:nvSpPr>
        <p:spPr>
          <a:xfrm>
            <a:off x="8670974" y="759222"/>
            <a:ext cx="288032" cy="276999"/>
          </a:xfrm>
          <a:prstGeom prst="rect">
            <a:avLst/>
          </a:prstGeom>
          <a:noFill/>
        </p:spPr>
        <p:txBody>
          <a:bodyPr wrap="square" rtlCol="0">
            <a:spAutoFit/>
          </a:bodyPr>
          <a:lstStyle/>
          <a:p>
            <a:r>
              <a:rPr lang="en-CA" sz="1200" dirty="0">
                <a:solidFill>
                  <a:srgbClr val="CC3300"/>
                </a:solidFill>
              </a:rPr>
              <a:t>®</a:t>
            </a:r>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8" r:id="rId1"/>
    <p:sldLayoutId id="2147483663" r:id="rId2"/>
    <p:sldLayoutId id="2147483662" r:id="rId3"/>
    <p:sldLayoutId id="2147483664" r:id="rId4"/>
    <p:sldLayoutId id="2147483665" r:id="rId5"/>
    <p:sldLayoutId id="2147483666" r:id="rId6"/>
    <p:sldLayoutId id="2147483667" r:id="rId7"/>
    <p:sldLayoutId id="2147483670" r:id="rId8"/>
    <p:sldLayoutId id="2147483676" r:id="rId9"/>
    <p:sldLayoutId id="2147483678" r:id="rId10"/>
    <p:sldLayoutId id="2147483684" r:id="rId11"/>
  </p:sldLayoutIdLst>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chat.fhir.org/"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gforge.hl7.org/svn/fhir/trunk/presentations/2016-12%20Webinars/FHIR%20for%20Executives.pptx" TargetMode="External"/><Relationship Id="rId2" Type="http://schemas.openxmlformats.org/officeDocument/2006/relationships/hyperlink" Target="http://creativecommons.org/licenses/by/3.0/deed.en_GB"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www.pathlms.com/hl7/courses/3152" TargetMode="External"/><Relationship Id="rId2" Type="http://schemas.openxmlformats.org/officeDocument/2006/relationships/hyperlink" Target="http://fhir.furore.com/Education#videos"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Executives</a:t>
            </a:r>
          </a:p>
        </p:txBody>
      </p:sp>
      <p:sp>
        <p:nvSpPr>
          <p:cNvPr id="3" name="Subtitle 2"/>
          <p:cNvSpPr>
            <a:spLocks noGrp="1"/>
          </p:cNvSpPr>
          <p:nvPr>
            <p:ph type="subTitle" idx="1"/>
          </p:nvPr>
        </p:nvSpPr>
        <p:spPr>
          <a:xfrm>
            <a:off x="1473288" y="4221088"/>
            <a:ext cx="6400800" cy="1338808"/>
          </a:xfrm>
        </p:spPr>
        <p:txBody>
          <a:bodyPr/>
          <a:lstStyle/>
          <a:p>
            <a:r>
              <a:rPr lang="en-US" noProof="0" dirty="0"/>
              <a:t>Lloyd McKenzie</a:t>
            </a:r>
          </a:p>
          <a:p>
            <a:r>
              <a:rPr lang="en-US" noProof="0" dirty="0"/>
              <a:t>April 27, 2017</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&amp; Cost of Integration</a:t>
            </a:r>
          </a:p>
        </p:txBody>
      </p:sp>
      <p:sp>
        <p:nvSpPr>
          <p:cNvPr id="3" name="Content Placeholder 2"/>
          <p:cNvSpPr>
            <a:spLocks noGrp="1"/>
          </p:cNvSpPr>
          <p:nvPr>
            <p:ph idx="1"/>
          </p:nvPr>
        </p:nvSpPr>
        <p:spPr/>
        <p:txBody>
          <a:bodyPr>
            <a:normAutofit/>
          </a:bodyPr>
          <a:lstStyle/>
          <a:p>
            <a:r>
              <a:rPr lang="en-US" sz="2800" noProof="0" dirty="0"/>
              <a:t>These factors will drive down the cost of integration and interoperability </a:t>
            </a:r>
          </a:p>
          <a:p>
            <a:pPr lvl="1"/>
            <a:r>
              <a:rPr lang="en-US" sz="2600" noProof="0" dirty="0"/>
              <a:t>Easier to Develop</a:t>
            </a:r>
          </a:p>
          <a:p>
            <a:pPr lvl="1"/>
            <a:r>
              <a:rPr lang="en-US" sz="2600" noProof="0" dirty="0"/>
              <a:t>Easier to Troubleshoot</a:t>
            </a:r>
          </a:p>
          <a:p>
            <a:pPr lvl="1"/>
            <a:r>
              <a:rPr lang="en-US" sz="2600" noProof="0" dirty="0"/>
              <a:t>Easier to Leverage in production</a:t>
            </a:r>
          </a:p>
          <a:p>
            <a:pPr lvl="1"/>
            <a:r>
              <a:rPr lang="en-US" sz="2600" noProof="0" dirty="0"/>
              <a:t>More people to do the work (less expensive consultants)</a:t>
            </a:r>
          </a:p>
          <a:p>
            <a:r>
              <a:rPr lang="en-US" sz="2800" noProof="0" dirty="0"/>
              <a:t>Competing approaches will have to match the cost, or disappear – effect is already being felt</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a:t>
            </a:fld>
            <a:endParaRPr lang="en-CA" dirty="0"/>
          </a:p>
        </p:txBody>
      </p:sp>
    </p:spTree>
    <p:extLst>
      <p:ext uri="{BB962C8B-B14F-4D97-AF65-F5344CB8AC3E}">
        <p14:creationId xmlns:p14="http://schemas.microsoft.com/office/powerpoint/2010/main" val="1149592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images.fastcompany.com/upload/lego-rack.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95584" y="4508290"/>
            <a:ext cx="1872188" cy="18124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6" name="Picture 2" descr="http://cache.jalopnik.com/assets/images/12/2008/12/medium_title-lego_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60" y="2105880"/>
            <a:ext cx="1872208" cy="18683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2" name="Picture 2" descr="http://images.bit-tech.net/content_images/2010/07/fun-with-lego/lego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6012175" y="2136983"/>
            <a:ext cx="2751013" cy="37402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268" name="Picture 4" descr="http://t2.gstatic.com/images?q=tbn:ANd9GcQbAvF0UYEu8-e5rAydpYTsKO552hR1jnYyEb8UCh_isD97Ka7S7Jl6AtWzL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3419872" y="2564921"/>
            <a:ext cx="1491344" cy="24482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55776" y="3295821"/>
            <a:ext cx="678391" cy="1107996"/>
          </a:xfrm>
          <a:prstGeom prst="rect">
            <a:avLst/>
          </a:prstGeom>
          <a:noFill/>
        </p:spPr>
        <p:txBody>
          <a:bodyPr wrap="none" rtlCol="0">
            <a:spAutoFit/>
          </a:bodyPr>
          <a:lstStyle/>
          <a:p>
            <a:r>
              <a:rPr lang="nl-NL" sz="6600" dirty="0">
                <a:solidFill>
                  <a:schemeClr val="bg2">
                    <a:lumMod val="50000"/>
                  </a:schemeClr>
                </a:solidFill>
              </a:rPr>
              <a:t>+</a:t>
            </a:r>
          </a:p>
        </p:txBody>
      </p:sp>
      <p:sp>
        <p:nvSpPr>
          <p:cNvPr id="9" name="TextBox 8"/>
          <p:cNvSpPr txBox="1"/>
          <p:nvPr/>
        </p:nvSpPr>
        <p:spPr>
          <a:xfrm>
            <a:off x="5148064" y="3236979"/>
            <a:ext cx="678391" cy="1107996"/>
          </a:xfrm>
          <a:prstGeom prst="rect">
            <a:avLst/>
          </a:prstGeom>
          <a:noFill/>
        </p:spPr>
        <p:txBody>
          <a:bodyPr wrap="none" rtlCol="0">
            <a:spAutoFit/>
          </a:bodyPr>
          <a:lstStyle/>
          <a:p>
            <a:r>
              <a:rPr lang="nl-NL" sz="6600" dirty="0">
                <a:solidFill>
                  <a:schemeClr val="bg2">
                    <a:lumMod val="50000"/>
                  </a:schemeClr>
                </a:solidFill>
              </a:rPr>
              <a:t>=</a:t>
            </a:r>
          </a:p>
        </p:txBody>
      </p:sp>
      <p:sp>
        <p:nvSpPr>
          <p:cNvPr id="3" name="Title 2"/>
          <p:cNvSpPr>
            <a:spLocks noGrp="1"/>
          </p:cNvSpPr>
          <p:nvPr>
            <p:ph type="title"/>
          </p:nvPr>
        </p:nvSpPr>
        <p:spPr>
          <a:xfrm>
            <a:off x="395536" y="332656"/>
            <a:ext cx="6552728" cy="1152128"/>
          </a:xfrm>
        </p:spPr>
        <p:txBody>
          <a:bodyPr/>
          <a:lstStyle/>
          <a:p>
            <a:r>
              <a:rPr lang="en-US" noProof="0" dirty="0"/>
              <a:t>FHIR solutions</a:t>
            </a:r>
          </a:p>
        </p:txBody>
      </p:sp>
      <p:sp>
        <p:nvSpPr>
          <p:cNvPr id="5" name="Slide Number Placeholder 4"/>
          <p:cNvSpPr>
            <a:spLocks noGrp="1"/>
          </p:cNvSpPr>
          <p:nvPr>
            <p:ph type="sldNum" sz="quarter" idx="4"/>
          </p:nvPr>
        </p:nvSpPr>
        <p:spPr/>
        <p:txBody>
          <a:bodyPr/>
          <a:lstStyle/>
          <a:p>
            <a:fld id="{5CC3E5C4-3E2B-40F1-9F2B-C46CEB0C88DF}" type="slidenum">
              <a:rPr lang="en-CA" smtClean="0"/>
              <a:pPr/>
              <a:t>11</a:t>
            </a:fld>
            <a:endParaRPr lang="en-CA" dirty="0"/>
          </a:p>
        </p:txBody>
      </p:sp>
      <p:sp>
        <p:nvSpPr>
          <p:cNvPr id="4" name="TextBox 3"/>
          <p:cNvSpPr txBox="1"/>
          <p:nvPr/>
        </p:nvSpPr>
        <p:spPr>
          <a:xfrm>
            <a:off x="539552" y="1700808"/>
            <a:ext cx="1728220" cy="400110"/>
          </a:xfrm>
          <a:prstGeom prst="rect">
            <a:avLst/>
          </a:prstGeom>
          <a:noFill/>
        </p:spPr>
        <p:txBody>
          <a:bodyPr wrap="square" rtlCol="0">
            <a:spAutoFit/>
          </a:bodyPr>
          <a:lstStyle/>
          <a:p>
            <a:r>
              <a:rPr lang="en-US" sz="2000" b="1" dirty="0"/>
              <a:t>Resources</a:t>
            </a:r>
            <a:endParaRPr lang="en-CA" sz="2000" b="1" dirty="0"/>
          </a:p>
        </p:txBody>
      </p:sp>
      <p:sp>
        <p:nvSpPr>
          <p:cNvPr id="10" name="TextBox 9"/>
          <p:cNvSpPr txBox="1"/>
          <p:nvPr/>
        </p:nvSpPr>
        <p:spPr>
          <a:xfrm>
            <a:off x="3343173" y="1700808"/>
            <a:ext cx="1588867" cy="400110"/>
          </a:xfrm>
          <a:prstGeom prst="rect">
            <a:avLst/>
          </a:prstGeom>
          <a:noFill/>
        </p:spPr>
        <p:txBody>
          <a:bodyPr wrap="square" rtlCol="0">
            <a:spAutoFit/>
          </a:bodyPr>
          <a:lstStyle/>
          <a:p>
            <a:r>
              <a:rPr lang="en-US" sz="2000" b="1" dirty="0"/>
              <a:t>Extensions</a:t>
            </a:r>
            <a:endParaRPr lang="en-CA" sz="2000" b="1" dirty="0"/>
          </a:p>
        </p:txBody>
      </p:sp>
      <p:sp>
        <p:nvSpPr>
          <p:cNvPr id="11" name="TextBox 10"/>
          <p:cNvSpPr txBox="1"/>
          <p:nvPr/>
        </p:nvSpPr>
        <p:spPr>
          <a:xfrm>
            <a:off x="6732240" y="1700808"/>
            <a:ext cx="1296144" cy="400110"/>
          </a:xfrm>
          <a:prstGeom prst="rect">
            <a:avLst/>
          </a:prstGeom>
          <a:noFill/>
        </p:spPr>
        <p:txBody>
          <a:bodyPr wrap="square" rtlCol="0">
            <a:spAutoFit/>
          </a:bodyPr>
          <a:lstStyle/>
          <a:p>
            <a:r>
              <a:rPr lang="en-US" sz="2000" b="1" dirty="0"/>
              <a:t>Solution</a:t>
            </a:r>
            <a:endParaRPr lang="en-CA" sz="2000" b="1" dirty="0"/>
          </a:p>
        </p:txBody>
      </p:sp>
    </p:spTree>
    <p:extLst>
      <p:ext uri="{BB962C8B-B14F-4D97-AF65-F5344CB8AC3E}">
        <p14:creationId xmlns:p14="http://schemas.microsoft.com/office/powerpoint/2010/main" val="2156970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Resources</a:t>
            </a:r>
          </a:p>
        </p:txBody>
      </p:sp>
      <p:sp>
        <p:nvSpPr>
          <p:cNvPr id="3" name="Content Placeholder 2"/>
          <p:cNvSpPr>
            <a:spLocks noGrp="1"/>
          </p:cNvSpPr>
          <p:nvPr>
            <p:ph idx="1"/>
          </p:nvPr>
        </p:nvSpPr>
        <p:spPr/>
        <p:txBody>
          <a:bodyPr/>
          <a:lstStyle/>
          <a:p>
            <a:r>
              <a:rPr lang="en-US" noProof="0" dirty="0"/>
              <a:t>“Resources” are:</a:t>
            </a:r>
          </a:p>
          <a:p>
            <a:pPr lvl="1"/>
            <a:r>
              <a:rPr lang="en-US" noProof="0" dirty="0"/>
              <a:t>Small logically discrete units of exchange</a:t>
            </a:r>
          </a:p>
          <a:p>
            <a:pPr lvl="1"/>
            <a:r>
              <a:rPr lang="en-US" noProof="0" dirty="0"/>
              <a:t>Defined behavior and meaning</a:t>
            </a:r>
          </a:p>
          <a:p>
            <a:pPr lvl="1"/>
            <a:r>
              <a:rPr lang="en-US" noProof="0" dirty="0"/>
              <a:t>Known identity / location</a:t>
            </a:r>
          </a:p>
          <a:p>
            <a:pPr lvl="1"/>
            <a:r>
              <a:rPr lang="en-US" noProof="0" dirty="0"/>
              <a:t>Smallest unit of transaction</a:t>
            </a:r>
          </a:p>
          <a:p>
            <a:pPr lvl="1"/>
            <a:r>
              <a:rPr lang="en-US" noProof="0" dirty="0"/>
              <a:t>“of interest” to healthcare</a:t>
            </a:r>
          </a:p>
          <a:p>
            <a:pPr lvl="1"/>
            <a:endParaRPr lang="en-US" noProof="0" dirty="0"/>
          </a:p>
          <a:p>
            <a:pPr lvl="1"/>
            <a:r>
              <a:rPr lang="en-US" noProof="0" dirty="0"/>
              <a:t>V2: Sort of like Segments</a:t>
            </a:r>
          </a:p>
          <a:p>
            <a:pPr lvl="1"/>
            <a:r>
              <a:rPr lang="en-US" noProof="0" dirty="0"/>
              <a:t>V3: Sort of like CMETs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12</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5046"/>
            <a:ext cx="2034746" cy="1252151"/>
          </a:xfrm>
          <a:prstGeom prst="rect">
            <a:avLst/>
          </a:prstGeom>
        </p:spPr>
      </p:pic>
      <p:pic>
        <p:nvPicPr>
          <p:cNvPr id="5122" name="Picture 2" descr="C:\Users\office\AppData\Local\Microsoft\Windows\Temporary Internet Files\Content.IE5\5WDXES51\MC90043981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1968" y="3356992"/>
            <a:ext cx="2362324" cy="2362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999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3528" y="304642"/>
            <a:ext cx="6552728" cy="1180142"/>
          </a:xfrm>
        </p:spPr>
        <p:txBody>
          <a:bodyPr/>
          <a:lstStyle/>
          <a:p>
            <a:r>
              <a:rPr lang="en-US" noProof="0" dirty="0"/>
              <a:t>(FHIR home)</a:t>
            </a:r>
          </a:p>
        </p:txBody>
      </p:sp>
      <p:pic>
        <p:nvPicPr>
          <p:cNvPr id="5" name="Picture 4"/>
          <p:cNvPicPr>
            <a:picLocks noChangeAspect="1"/>
          </p:cNvPicPr>
          <p:nvPr/>
        </p:nvPicPr>
        <p:blipFill>
          <a:blip r:embed="rId3"/>
          <a:stretch>
            <a:fillRect/>
          </a:stretch>
        </p:blipFill>
        <p:spPr>
          <a:xfrm>
            <a:off x="282153" y="243533"/>
            <a:ext cx="8611633" cy="6281811"/>
          </a:xfrm>
          <a:prstGeom prst="rect">
            <a:avLst/>
          </a:prstGeom>
        </p:spPr>
      </p:pic>
      <p:sp>
        <p:nvSpPr>
          <p:cNvPr id="2" name="Slide Number Placeholder 1"/>
          <p:cNvSpPr>
            <a:spLocks noGrp="1"/>
          </p:cNvSpPr>
          <p:nvPr>
            <p:ph type="sldNum" sz="quarter" idx="4"/>
          </p:nvPr>
        </p:nvSpPr>
        <p:spPr/>
        <p:txBody>
          <a:bodyPr/>
          <a:lstStyle/>
          <a:p>
            <a:fld id="{5CC3E5C4-3E2B-40F1-9F2B-C46CEB0C88DF}" type="slidenum">
              <a:rPr lang="en-CA" smtClean="0"/>
              <a:pPr/>
              <a:t>13</a:t>
            </a:fld>
            <a:endParaRPr lang="en-CA" dirty="0"/>
          </a:p>
        </p:txBody>
      </p:sp>
      <p:sp>
        <p:nvSpPr>
          <p:cNvPr id="9" name="TextBox 8"/>
          <p:cNvSpPr txBox="1"/>
          <p:nvPr/>
        </p:nvSpPr>
        <p:spPr>
          <a:xfrm>
            <a:off x="2771800" y="927382"/>
            <a:ext cx="3320091" cy="769441"/>
          </a:xfrm>
          <a:prstGeom prst="rect">
            <a:avLst/>
          </a:prstGeom>
          <a:noFill/>
        </p:spPr>
        <p:txBody>
          <a:bodyPr wrap="square" rtlCol="0">
            <a:spAutoFit/>
          </a:bodyPr>
          <a:lstStyle/>
          <a:p>
            <a:pPr algn="ctr"/>
            <a:r>
              <a:rPr lang="en-US" sz="4400" b="1" dirty="0">
                <a:solidFill>
                  <a:srgbClr val="FF0000"/>
                </a:solidFill>
              </a:rPr>
              <a:t>hl7.org/</a:t>
            </a:r>
            <a:r>
              <a:rPr lang="en-US" sz="4400" b="1" dirty="0" err="1">
                <a:solidFill>
                  <a:srgbClr val="FF0000"/>
                </a:solidFill>
              </a:rPr>
              <a:t>fhir</a:t>
            </a:r>
            <a:endParaRPr lang="en-CA" sz="4400" b="1" dirty="0">
              <a:solidFill>
                <a:srgbClr val="FF0000"/>
              </a:solidFill>
            </a:endParaRPr>
          </a:p>
        </p:txBody>
      </p:sp>
    </p:spTree>
    <p:extLst>
      <p:ext uri="{BB962C8B-B14F-4D97-AF65-F5344CB8AC3E}">
        <p14:creationId xmlns:p14="http://schemas.microsoft.com/office/powerpoint/2010/main" val="1507207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527857" y="282417"/>
            <a:ext cx="5083782" cy="6192687"/>
          </a:xfrm>
          <a:prstGeom prst="rect">
            <a:avLst/>
          </a:prstGeom>
          <a:noFill/>
          <a:ln w="9525">
            <a:noFill/>
            <a:miter lim="800000"/>
            <a:headEnd/>
            <a:tailEnd/>
          </a:ln>
        </p:spPr>
      </p:pic>
      <p:sp>
        <p:nvSpPr>
          <p:cNvPr id="11" name="Rectangle 10"/>
          <p:cNvSpPr/>
          <p:nvPr/>
        </p:nvSpPr>
        <p:spPr>
          <a:xfrm>
            <a:off x="428713" y="1124745"/>
            <a:ext cx="5416056" cy="108012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7" name="Text Box 3"/>
          <p:cNvSpPr txBox="1"/>
          <p:nvPr/>
        </p:nvSpPr>
        <p:spPr>
          <a:xfrm>
            <a:off x="6434444" y="1268760"/>
            <a:ext cx="2397336" cy="72008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Human Readable Summary</a:t>
            </a:r>
          </a:p>
        </p:txBody>
      </p:sp>
      <p:cxnSp>
        <p:nvCxnSpPr>
          <p:cNvPr id="8" name="Straight Arrow Connector 7"/>
          <p:cNvCxnSpPr/>
          <p:nvPr/>
        </p:nvCxnSpPr>
        <p:spPr>
          <a:xfrm flipH="1">
            <a:off x="5901283" y="1628800"/>
            <a:ext cx="5429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 Box 6"/>
          <p:cNvSpPr txBox="1"/>
          <p:nvPr/>
        </p:nvSpPr>
        <p:spPr>
          <a:xfrm>
            <a:off x="6419171" y="3645024"/>
            <a:ext cx="2401146" cy="1728192"/>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Standard Data </a:t>
            </a:r>
            <a:br>
              <a:rPr lang="en-AU" sz="1600" dirty="0">
                <a:effectLst/>
                <a:ea typeface="Calibri"/>
                <a:cs typeface="Times New Roman"/>
              </a:rPr>
            </a:br>
            <a:r>
              <a:rPr lang="en-AU" sz="1600" dirty="0">
                <a:effectLst/>
                <a:ea typeface="Calibri"/>
                <a:cs typeface="Times New Roman"/>
              </a:rPr>
              <a:t>Content:</a:t>
            </a:r>
          </a:p>
          <a:p>
            <a:pPr marL="342900" lvl="0" indent="-342900">
              <a:lnSpc>
                <a:spcPct val="115000"/>
              </a:lnSpc>
              <a:spcAft>
                <a:spcPts val="0"/>
              </a:spcAft>
              <a:buFont typeface="Symbol"/>
              <a:buChar char=""/>
            </a:pPr>
            <a:r>
              <a:rPr lang="en-AU" sz="1200" dirty="0">
                <a:effectLst/>
                <a:ea typeface="Calibri"/>
                <a:cs typeface="Times New Roman"/>
              </a:rPr>
              <a:t>MRN</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Name</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Gender</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Date of Birth</a:t>
            </a:r>
            <a:endParaRPr lang="en-AU" sz="1600" dirty="0">
              <a:effectLst/>
              <a:ea typeface="Calibri"/>
              <a:cs typeface="Times New Roman"/>
            </a:endParaRPr>
          </a:p>
          <a:p>
            <a:pPr marL="342900" lvl="0" indent="-342900">
              <a:lnSpc>
                <a:spcPct val="115000"/>
              </a:lnSpc>
              <a:spcAft>
                <a:spcPts val="1000"/>
              </a:spcAft>
              <a:buFont typeface="Symbol"/>
              <a:buChar char=""/>
            </a:pPr>
            <a:r>
              <a:rPr lang="en-AU" sz="1200" dirty="0">
                <a:effectLst/>
                <a:ea typeface="Calibri"/>
                <a:cs typeface="Times New Roman"/>
              </a:rPr>
              <a:t>Provider</a:t>
            </a:r>
            <a:endParaRPr lang="en-AU" sz="1600" dirty="0">
              <a:effectLst/>
              <a:ea typeface="Calibri"/>
              <a:cs typeface="Times New Roman"/>
            </a:endParaRPr>
          </a:p>
        </p:txBody>
      </p:sp>
      <p:cxnSp>
        <p:nvCxnSpPr>
          <p:cNvPr id="10" name="Straight Arrow Connector 9"/>
          <p:cNvCxnSpPr/>
          <p:nvPr/>
        </p:nvCxnSpPr>
        <p:spPr>
          <a:xfrm flipH="1">
            <a:off x="5864072" y="4543408"/>
            <a:ext cx="543560" cy="0"/>
          </a:xfrm>
          <a:prstGeom prst="straightConnector1">
            <a:avLst/>
          </a:prstGeom>
          <a:ln w="28575">
            <a:solidFill>
              <a:srgbClr val="00B050"/>
            </a:solidFill>
            <a:tailEnd type="arrow"/>
          </a:ln>
        </p:spPr>
        <p:style>
          <a:lnRef idx="1">
            <a:schemeClr val="accent3"/>
          </a:lnRef>
          <a:fillRef idx="0">
            <a:schemeClr val="accent3"/>
          </a:fillRef>
          <a:effectRef idx="0">
            <a:schemeClr val="accent3"/>
          </a:effectRef>
          <a:fontRef idx="minor">
            <a:schemeClr val="tx1"/>
          </a:fontRef>
        </p:style>
      </p:cxnSp>
      <p:sp>
        <p:nvSpPr>
          <p:cNvPr id="12" name="Rectangle 11"/>
          <p:cNvSpPr/>
          <p:nvPr/>
        </p:nvSpPr>
        <p:spPr>
          <a:xfrm>
            <a:off x="428713" y="2924944"/>
            <a:ext cx="5439431" cy="3456384"/>
          </a:xfrm>
          <a:prstGeom prst="rect">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3" name="Rectangle 12"/>
          <p:cNvSpPr/>
          <p:nvPr/>
        </p:nvSpPr>
        <p:spPr>
          <a:xfrm>
            <a:off x="419541" y="2276872"/>
            <a:ext cx="5416056" cy="576064"/>
          </a:xfrm>
          <a:prstGeom prst="rect">
            <a:avLst/>
          </a:prstGeom>
          <a:solidFill>
            <a:schemeClr val="accent6">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4" name="Text Box 10"/>
          <p:cNvSpPr txBox="1"/>
          <p:nvPr/>
        </p:nvSpPr>
        <p:spPr>
          <a:xfrm>
            <a:off x="6419171" y="2204864"/>
            <a:ext cx="2401146" cy="657225"/>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solidFill>
                  <a:schemeClr val="tx1"/>
                </a:solidFill>
                <a:effectLst/>
                <a:ea typeface="Calibri"/>
                <a:cs typeface="Times New Roman"/>
              </a:rPr>
              <a:t>Extension with reference to its definition</a:t>
            </a:r>
          </a:p>
        </p:txBody>
      </p:sp>
      <p:cxnSp>
        <p:nvCxnSpPr>
          <p:cNvPr id="15" name="Straight Arrow Connector 14"/>
          <p:cNvCxnSpPr/>
          <p:nvPr/>
        </p:nvCxnSpPr>
        <p:spPr>
          <a:xfrm flipH="1">
            <a:off x="5875756" y="2492896"/>
            <a:ext cx="541020" cy="4576"/>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sp>
        <p:nvSpPr>
          <p:cNvPr id="16" name="Rectangle 15"/>
          <p:cNvSpPr/>
          <p:nvPr/>
        </p:nvSpPr>
        <p:spPr>
          <a:xfrm>
            <a:off x="428713" y="424545"/>
            <a:ext cx="5416056" cy="628191"/>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7" name="Text Box 3"/>
          <p:cNvSpPr txBox="1"/>
          <p:nvPr/>
        </p:nvSpPr>
        <p:spPr>
          <a:xfrm>
            <a:off x="6434444" y="548680"/>
            <a:ext cx="2397336" cy="385358"/>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Identity &amp; Metadata</a:t>
            </a:r>
          </a:p>
        </p:txBody>
      </p:sp>
      <p:cxnSp>
        <p:nvCxnSpPr>
          <p:cNvPr id="18" name="Straight Arrow Connector 17"/>
          <p:cNvCxnSpPr/>
          <p:nvPr/>
        </p:nvCxnSpPr>
        <p:spPr>
          <a:xfrm flipH="1">
            <a:off x="5901283" y="764704"/>
            <a:ext cx="542925"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23745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Timeline (planned)</a:t>
            </a:r>
          </a:p>
        </p:txBody>
      </p:sp>
      <p:cxnSp>
        <p:nvCxnSpPr>
          <p:cNvPr id="5" name="Straight Connector 4"/>
          <p:cNvCxnSpPr/>
          <p:nvPr/>
        </p:nvCxnSpPr>
        <p:spPr>
          <a:xfrm>
            <a:off x="323528" y="4797152"/>
            <a:ext cx="8424936" cy="0"/>
          </a:xfrm>
          <a:prstGeom prst="line">
            <a:avLst/>
          </a:prstGeom>
          <a:ln w="34925">
            <a:headEnd type="triangl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158779" y="4973106"/>
            <a:ext cx="755335" cy="400110"/>
          </a:xfrm>
          <a:prstGeom prst="rect">
            <a:avLst/>
          </a:prstGeom>
          <a:noFill/>
        </p:spPr>
        <p:txBody>
          <a:bodyPr wrap="none" rtlCol="0">
            <a:spAutoFit/>
          </a:bodyPr>
          <a:lstStyle/>
          <a:p>
            <a:r>
              <a:rPr lang="en-US" sz="2000" dirty="0">
                <a:solidFill>
                  <a:srgbClr val="636360"/>
                </a:solidFill>
              </a:rPr>
              <a:t>2012</a:t>
            </a:r>
            <a:endParaRPr lang="en-US" dirty="0">
              <a:solidFill>
                <a:srgbClr val="636360"/>
              </a:solidFill>
            </a:endParaRPr>
          </a:p>
        </p:txBody>
      </p:sp>
      <p:sp>
        <p:nvSpPr>
          <p:cNvPr id="7" name="TextBox 6"/>
          <p:cNvSpPr txBox="1"/>
          <p:nvPr/>
        </p:nvSpPr>
        <p:spPr>
          <a:xfrm>
            <a:off x="4575955" y="4973106"/>
            <a:ext cx="755335" cy="400110"/>
          </a:xfrm>
          <a:prstGeom prst="rect">
            <a:avLst/>
          </a:prstGeom>
          <a:noFill/>
        </p:spPr>
        <p:txBody>
          <a:bodyPr wrap="none" rtlCol="0">
            <a:spAutoFit/>
          </a:bodyPr>
          <a:lstStyle/>
          <a:p>
            <a:r>
              <a:rPr lang="en-US" sz="2000" dirty="0">
                <a:solidFill>
                  <a:srgbClr val="636360"/>
                </a:solidFill>
              </a:rPr>
              <a:t>2016</a:t>
            </a:r>
            <a:endParaRPr lang="en-US" dirty="0">
              <a:solidFill>
                <a:srgbClr val="636360"/>
              </a:solidFill>
            </a:endParaRPr>
          </a:p>
        </p:txBody>
      </p:sp>
      <p:sp>
        <p:nvSpPr>
          <p:cNvPr id="8" name="TextBox 7"/>
          <p:cNvSpPr txBox="1"/>
          <p:nvPr/>
        </p:nvSpPr>
        <p:spPr>
          <a:xfrm>
            <a:off x="2867367" y="4973106"/>
            <a:ext cx="755335" cy="400110"/>
          </a:xfrm>
          <a:prstGeom prst="rect">
            <a:avLst/>
          </a:prstGeom>
          <a:noFill/>
        </p:spPr>
        <p:txBody>
          <a:bodyPr wrap="none" rtlCol="0">
            <a:spAutoFit/>
          </a:bodyPr>
          <a:lstStyle/>
          <a:p>
            <a:r>
              <a:rPr lang="en-US" sz="2000" dirty="0">
                <a:solidFill>
                  <a:srgbClr val="636360"/>
                </a:solidFill>
              </a:rPr>
              <a:t>2014</a:t>
            </a:r>
            <a:endParaRPr lang="en-US" dirty="0">
              <a:solidFill>
                <a:srgbClr val="636360"/>
              </a:solidFill>
            </a:endParaRPr>
          </a:p>
        </p:txBody>
      </p:sp>
      <p:sp>
        <p:nvSpPr>
          <p:cNvPr id="9" name="TextBox 8"/>
          <p:cNvSpPr txBox="1"/>
          <p:nvPr/>
        </p:nvSpPr>
        <p:spPr>
          <a:xfrm>
            <a:off x="6284543" y="4973106"/>
            <a:ext cx="755335" cy="400110"/>
          </a:xfrm>
          <a:prstGeom prst="rect">
            <a:avLst/>
          </a:prstGeom>
          <a:noFill/>
        </p:spPr>
        <p:txBody>
          <a:bodyPr wrap="none" rtlCol="0">
            <a:spAutoFit/>
          </a:bodyPr>
          <a:lstStyle/>
          <a:p>
            <a:r>
              <a:rPr lang="en-US" sz="2000" dirty="0">
                <a:solidFill>
                  <a:srgbClr val="636360"/>
                </a:solidFill>
              </a:rPr>
              <a:t>2018</a:t>
            </a:r>
            <a:endParaRPr lang="en-US" dirty="0">
              <a:solidFill>
                <a:srgbClr val="636360"/>
              </a:solidFill>
            </a:endParaRPr>
          </a:p>
        </p:txBody>
      </p:sp>
      <p:sp>
        <p:nvSpPr>
          <p:cNvPr id="10" name="TextBox 9"/>
          <p:cNvSpPr txBox="1"/>
          <p:nvPr/>
        </p:nvSpPr>
        <p:spPr>
          <a:xfrm>
            <a:off x="7993129" y="4973106"/>
            <a:ext cx="755335" cy="400110"/>
          </a:xfrm>
          <a:prstGeom prst="rect">
            <a:avLst/>
          </a:prstGeom>
          <a:noFill/>
        </p:spPr>
        <p:txBody>
          <a:bodyPr wrap="none" rtlCol="0">
            <a:spAutoFit/>
          </a:bodyPr>
          <a:lstStyle/>
          <a:p>
            <a:r>
              <a:rPr lang="en-US" sz="2000" dirty="0">
                <a:solidFill>
                  <a:srgbClr val="636360"/>
                </a:solidFill>
              </a:rPr>
              <a:t>2020</a:t>
            </a:r>
            <a:endParaRPr lang="en-US" dirty="0">
              <a:solidFill>
                <a:srgbClr val="636360"/>
              </a:solidFill>
            </a:endParaRPr>
          </a:p>
        </p:txBody>
      </p:sp>
      <p:grpSp>
        <p:nvGrpSpPr>
          <p:cNvPr id="3" name="Group 10"/>
          <p:cNvGrpSpPr/>
          <p:nvPr/>
        </p:nvGrpSpPr>
        <p:grpSpPr>
          <a:xfrm>
            <a:off x="1259632" y="3356992"/>
            <a:ext cx="576064" cy="1440160"/>
            <a:chOff x="1835696" y="3356992"/>
            <a:chExt cx="576064" cy="1440160"/>
          </a:xfrm>
        </p:grpSpPr>
        <p:cxnSp>
          <p:nvCxnSpPr>
            <p:cNvPr id="12" name="Straight Connector 11"/>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1178827" y="2500095"/>
            <a:ext cx="739305" cy="707886"/>
          </a:xfrm>
          <a:prstGeom prst="rect">
            <a:avLst/>
          </a:prstGeom>
          <a:noFill/>
        </p:spPr>
        <p:txBody>
          <a:bodyPr wrap="none" rtlCol="0">
            <a:spAutoFit/>
          </a:bodyPr>
          <a:lstStyle/>
          <a:p>
            <a:r>
              <a:rPr lang="en-US" sz="2000" dirty="0">
                <a:solidFill>
                  <a:srgbClr val="636360"/>
                </a:solidFill>
              </a:rPr>
              <a:t>First</a:t>
            </a:r>
            <a:br>
              <a:rPr lang="en-US" sz="2000" dirty="0">
                <a:solidFill>
                  <a:srgbClr val="636360"/>
                </a:solidFill>
              </a:rPr>
            </a:br>
            <a:r>
              <a:rPr lang="en-US" sz="2000" dirty="0">
                <a:solidFill>
                  <a:srgbClr val="636360"/>
                </a:solidFill>
              </a:rPr>
              <a:t>Draft</a:t>
            </a:r>
          </a:p>
        </p:txBody>
      </p:sp>
      <p:sp>
        <p:nvSpPr>
          <p:cNvPr id="32" name="TextBox 31"/>
          <p:cNvSpPr txBox="1"/>
          <p:nvPr/>
        </p:nvSpPr>
        <p:spPr>
          <a:xfrm>
            <a:off x="323528" y="4973106"/>
            <a:ext cx="736292" cy="400110"/>
          </a:xfrm>
          <a:prstGeom prst="rect">
            <a:avLst/>
          </a:prstGeom>
          <a:noFill/>
        </p:spPr>
        <p:txBody>
          <a:bodyPr wrap="none" rtlCol="0">
            <a:spAutoFit/>
          </a:bodyPr>
          <a:lstStyle/>
          <a:p>
            <a:r>
              <a:rPr lang="en-US" sz="2000" dirty="0">
                <a:solidFill>
                  <a:srgbClr val="636360"/>
                </a:solidFill>
              </a:rPr>
              <a:t>2011</a:t>
            </a:r>
            <a:endParaRPr lang="en-US" dirty="0">
              <a:solidFill>
                <a:srgbClr val="636360"/>
              </a:solidFill>
            </a:endParaRPr>
          </a:p>
        </p:txBody>
      </p:sp>
      <p:sp>
        <p:nvSpPr>
          <p:cNvPr id="33" name="TextBox 32"/>
          <p:cNvSpPr txBox="1"/>
          <p:nvPr/>
        </p:nvSpPr>
        <p:spPr>
          <a:xfrm>
            <a:off x="3721661" y="4973106"/>
            <a:ext cx="755335" cy="400110"/>
          </a:xfrm>
          <a:prstGeom prst="rect">
            <a:avLst/>
          </a:prstGeom>
          <a:noFill/>
        </p:spPr>
        <p:txBody>
          <a:bodyPr wrap="none" rtlCol="0">
            <a:spAutoFit/>
          </a:bodyPr>
          <a:lstStyle/>
          <a:p>
            <a:r>
              <a:rPr lang="en-US" sz="2000" dirty="0">
                <a:solidFill>
                  <a:srgbClr val="636360"/>
                </a:solidFill>
              </a:rPr>
              <a:t>2015</a:t>
            </a:r>
            <a:endParaRPr lang="en-US" dirty="0">
              <a:solidFill>
                <a:srgbClr val="636360"/>
              </a:solidFill>
            </a:endParaRPr>
          </a:p>
        </p:txBody>
      </p:sp>
      <p:sp>
        <p:nvSpPr>
          <p:cNvPr id="34" name="TextBox 33"/>
          <p:cNvSpPr txBox="1"/>
          <p:nvPr/>
        </p:nvSpPr>
        <p:spPr>
          <a:xfrm>
            <a:off x="2013073" y="4973106"/>
            <a:ext cx="755335" cy="400110"/>
          </a:xfrm>
          <a:prstGeom prst="rect">
            <a:avLst/>
          </a:prstGeom>
          <a:noFill/>
        </p:spPr>
        <p:txBody>
          <a:bodyPr wrap="none" rtlCol="0">
            <a:spAutoFit/>
          </a:bodyPr>
          <a:lstStyle/>
          <a:p>
            <a:r>
              <a:rPr lang="en-US" sz="2000" dirty="0">
                <a:solidFill>
                  <a:srgbClr val="636360"/>
                </a:solidFill>
              </a:rPr>
              <a:t>2013</a:t>
            </a:r>
            <a:endParaRPr lang="en-US" dirty="0">
              <a:solidFill>
                <a:srgbClr val="636360"/>
              </a:solidFill>
            </a:endParaRPr>
          </a:p>
        </p:txBody>
      </p:sp>
      <p:sp>
        <p:nvSpPr>
          <p:cNvPr id="35" name="TextBox 34"/>
          <p:cNvSpPr txBox="1"/>
          <p:nvPr/>
        </p:nvSpPr>
        <p:spPr>
          <a:xfrm>
            <a:off x="5430249" y="4973106"/>
            <a:ext cx="755335" cy="400110"/>
          </a:xfrm>
          <a:prstGeom prst="rect">
            <a:avLst/>
          </a:prstGeom>
          <a:noFill/>
        </p:spPr>
        <p:txBody>
          <a:bodyPr wrap="none" rtlCol="0">
            <a:spAutoFit/>
          </a:bodyPr>
          <a:lstStyle/>
          <a:p>
            <a:r>
              <a:rPr lang="en-US" sz="2000" dirty="0">
                <a:solidFill>
                  <a:srgbClr val="636360"/>
                </a:solidFill>
              </a:rPr>
              <a:t>2017</a:t>
            </a:r>
            <a:endParaRPr lang="en-US" dirty="0">
              <a:solidFill>
                <a:srgbClr val="636360"/>
              </a:solidFill>
            </a:endParaRPr>
          </a:p>
        </p:txBody>
      </p:sp>
      <p:sp>
        <p:nvSpPr>
          <p:cNvPr id="36" name="TextBox 35"/>
          <p:cNvSpPr txBox="1"/>
          <p:nvPr/>
        </p:nvSpPr>
        <p:spPr>
          <a:xfrm>
            <a:off x="7138837" y="4973106"/>
            <a:ext cx="755335" cy="400110"/>
          </a:xfrm>
          <a:prstGeom prst="rect">
            <a:avLst/>
          </a:prstGeom>
          <a:noFill/>
        </p:spPr>
        <p:txBody>
          <a:bodyPr wrap="none" rtlCol="0">
            <a:spAutoFit/>
          </a:bodyPr>
          <a:lstStyle/>
          <a:p>
            <a:r>
              <a:rPr lang="en-US" sz="2000" dirty="0">
                <a:solidFill>
                  <a:srgbClr val="636360"/>
                </a:solidFill>
              </a:rPr>
              <a:t>2019</a:t>
            </a:r>
            <a:endParaRPr lang="en-US" dirty="0">
              <a:solidFill>
                <a:srgbClr val="636360"/>
              </a:solidFill>
            </a:endParaRPr>
          </a:p>
        </p:txBody>
      </p:sp>
      <p:grpSp>
        <p:nvGrpSpPr>
          <p:cNvPr id="4" name="Group 36"/>
          <p:cNvGrpSpPr/>
          <p:nvPr/>
        </p:nvGrpSpPr>
        <p:grpSpPr>
          <a:xfrm>
            <a:off x="3275856" y="3356992"/>
            <a:ext cx="576064" cy="1440160"/>
            <a:chOff x="1835696" y="3356992"/>
            <a:chExt cx="576064" cy="1440160"/>
          </a:xfrm>
        </p:grpSpPr>
        <p:cxnSp>
          <p:nvCxnSpPr>
            <p:cNvPr id="38" name="Straight Connector 37"/>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40" name="TextBox 39"/>
          <p:cNvSpPr txBox="1"/>
          <p:nvPr/>
        </p:nvSpPr>
        <p:spPr>
          <a:xfrm>
            <a:off x="3194235" y="2503658"/>
            <a:ext cx="699230" cy="707886"/>
          </a:xfrm>
          <a:prstGeom prst="rect">
            <a:avLst/>
          </a:prstGeom>
          <a:noFill/>
        </p:spPr>
        <p:txBody>
          <a:bodyPr wrap="none" rtlCol="0">
            <a:spAutoFit/>
          </a:bodyPr>
          <a:lstStyle/>
          <a:p>
            <a:r>
              <a:rPr lang="en-US" sz="2000" dirty="0">
                <a:solidFill>
                  <a:srgbClr val="636360"/>
                </a:solidFill>
              </a:rPr>
              <a:t>1</a:t>
            </a:r>
            <a:r>
              <a:rPr lang="en-US" sz="2000" baseline="30000" dirty="0">
                <a:solidFill>
                  <a:srgbClr val="636360"/>
                </a:solidFill>
              </a:rPr>
              <a:t>st</a:t>
            </a:r>
            <a:endParaRPr lang="en-US" sz="2000" dirty="0">
              <a:solidFill>
                <a:srgbClr val="636360"/>
              </a:solidFill>
            </a:endParaRPr>
          </a:p>
          <a:p>
            <a:r>
              <a:rPr lang="en-US" sz="2000" dirty="0">
                <a:solidFill>
                  <a:srgbClr val="636360"/>
                </a:solidFill>
              </a:rPr>
              <a:t>STU</a:t>
            </a:r>
          </a:p>
        </p:txBody>
      </p:sp>
      <p:grpSp>
        <p:nvGrpSpPr>
          <p:cNvPr id="11" name="Group 53"/>
          <p:cNvGrpSpPr/>
          <p:nvPr/>
        </p:nvGrpSpPr>
        <p:grpSpPr>
          <a:xfrm>
            <a:off x="4572000" y="2524504"/>
            <a:ext cx="736099" cy="2272648"/>
            <a:chOff x="4133365" y="2524504"/>
            <a:chExt cx="736099" cy="2272648"/>
          </a:xfrm>
        </p:grpSpPr>
        <p:sp>
          <p:nvSpPr>
            <p:cNvPr id="41" name="TextBox 40"/>
            <p:cNvSpPr txBox="1"/>
            <p:nvPr/>
          </p:nvSpPr>
          <p:spPr>
            <a:xfrm>
              <a:off x="4133365" y="2524504"/>
              <a:ext cx="736099" cy="707886"/>
            </a:xfrm>
            <a:prstGeom prst="rect">
              <a:avLst/>
            </a:prstGeom>
            <a:noFill/>
          </p:spPr>
          <p:txBody>
            <a:bodyPr wrap="none" rtlCol="0">
              <a:spAutoFit/>
            </a:bodyPr>
            <a:lstStyle/>
            <a:p>
              <a:r>
                <a:rPr lang="en-US" sz="2000" dirty="0">
                  <a:solidFill>
                    <a:srgbClr val="636360"/>
                  </a:solidFill>
                </a:rPr>
                <a:t>~ 2</a:t>
              </a:r>
              <a:r>
                <a:rPr lang="en-US" sz="2000" baseline="30000" dirty="0">
                  <a:solidFill>
                    <a:srgbClr val="636360"/>
                  </a:solidFill>
                </a:rPr>
                <a:t>nd</a:t>
              </a:r>
            </a:p>
            <a:p>
              <a:r>
                <a:rPr lang="en-US" sz="2000" dirty="0">
                  <a:solidFill>
                    <a:srgbClr val="636360"/>
                  </a:solidFill>
                </a:rPr>
                <a:t>STU</a:t>
              </a:r>
            </a:p>
          </p:txBody>
        </p:sp>
        <p:grpSp>
          <p:nvGrpSpPr>
            <p:cNvPr id="13" name="Group 43"/>
            <p:cNvGrpSpPr/>
            <p:nvPr/>
          </p:nvGrpSpPr>
          <p:grpSpPr>
            <a:xfrm>
              <a:off x="4283968" y="3356992"/>
              <a:ext cx="576064" cy="1440160"/>
              <a:chOff x="1835696" y="3356992"/>
              <a:chExt cx="576064" cy="1440160"/>
            </a:xfrm>
          </p:grpSpPr>
          <p:cxnSp>
            <p:nvCxnSpPr>
              <p:cNvPr id="45" name="Straight Connector 44"/>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5" name="Group 54"/>
          <p:cNvGrpSpPr/>
          <p:nvPr/>
        </p:nvGrpSpPr>
        <p:grpSpPr>
          <a:xfrm>
            <a:off x="5818461" y="2500095"/>
            <a:ext cx="769763" cy="2297057"/>
            <a:chOff x="5555524" y="2500095"/>
            <a:chExt cx="769763" cy="2297057"/>
          </a:xfrm>
        </p:grpSpPr>
        <p:sp>
          <p:nvSpPr>
            <p:cNvPr id="42" name="TextBox 41"/>
            <p:cNvSpPr txBox="1"/>
            <p:nvPr/>
          </p:nvSpPr>
          <p:spPr>
            <a:xfrm>
              <a:off x="5555524" y="2500095"/>
              <a:ext cx="769763" cy="707886"/>
            </a:xfrm>
            <a:prstGeom prst="rect">
              <a:avLst/>
            </a:prstGeom>
            <a:noFill/>
          </p:spPr>
          <p:txBody>
            <a:bodyPr wrap="none" rtlCol="0">
              <a:spAutoFit/>
            </a:bodyPr>
            <a:lstStyle/>
            <a:p>
              <a:r>
                <a:rPr lang="en-US" sz="2000" dirty="0">
                  <a:solidFill>
                    <a:srgbClr val="636360"/>
                  </a:solidFill>
                </a:rPr>
                <a:t>~ 3</a:t>
              </a:r>
              <a:r>
                <a:rPr lang="en-US" sz="2000" baseline="30000" dirty="0">
                  <a:solidFill>
                    <a:srgbClr val="636360"/>
                  </a:solidFill>
                </a:rPr>
                <a:t>rd</a:t>
              </a:r>
              <a:r>
                <a:rPr lang="en-US" sz="2000" dirty="0">
                  <a:solidFill>
                    <a:srgbClr val="636360"/>
                  </a:solidFill>
                </a:rPr>
                <a:t> </a:t>
              </a:r>
              <a:endParaRPr lang="en-US" sz="2000" baseline="30000" dirty="0">
                <a:solidFill>
                  <a:srgbClr val="636360"/>
                </a:solidFill>
              </a:endParaRPr>
            </a:p>
            <a:p>
              <a:r>
                <a:rPr lang="en-US" sz="2000" dirty="0">
                  <a:solidFill>
                    <a:srgbClr val="636360"/>
                  </a:solidFill>
                </a:rPr>
                <a:t>STU</a:t>
              </a:r>
            </a:p>
          </p:txBody>
        </p:sp>
        <p:grpSp>
          <p:nvGrpSpPr>
            <p:cNvPr id="16" name="Group 46"/>
            <p:cNvGrpSpPr/>
            <p:nvPr/>
          </p:nvGrpSpPr>
          <p:grpSpPr>
            <a:xfrm>
              <a:off x="5708479" y="3356992"/>
              <a:ext cx="576064" cy="1440160"/>
              <a:chOff x="1835696" y="3356992"/>
              <a:chExt cx="576064" cy="1440160"/>
            </a:xfrm>
          </p:grpSpPr>
          <p:cxnSp>
            <p:nvCxnSpPr>
              <p:cNvPr id="48" name="Straight Connector 47"/>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7" name="Group 55"/>
          <p:cNvGrpSpPr/>
          <p:nvPr/>
        </p:nvGrpSpPr>
        <p:grpSpPr>
          <a:xfrm>
            <a:off x="7003020" y="2500095"/>
            <a:ext cx="602255" cy="2297057"/>
            <a:chOff x="7202281" y="2500095"/>
            <a:chExt cx="602255" cy="2297057"/>
          </a:xfrm>
        </p:grpSpPr>
        <p:sp>
          <p:nvSpPr>
            <p:cNvPr id="43" name="TextBox 42"/>
            <p:cNvSpPr txBox="1"/>
            <p:nvPr/>
          </p:nvSpPr>
          <p:spPr>
            <a:xfrm>
              <a:off x="7202281" y="2500095"/>
              <a:ext cx="513282" cy="707886"/>
            </a:xfrm>
            <a:prstGeom prst="rect">
              <a:avLst/>
            </a:prstGeom>
            <a:noFill/>
          </p:spPr>
          <p:txBody>
            <a:bodyPr wrap="none" rtlCol="0">
              <a:spAutoFit/>
            </a:bodyPr>
            <a:lstStyle/>
            <a:p>
              <a:endParaRPr lang="en-US" sz="2000" dirty="0">
                <a:solidFill>
                  <a:srgbClr val="636360"/>
                </a:solidFill>
              </a:endParaRPr>
            </a:p>
            <a:p>
              <a:r>
                <a:rPr lang="en-US" sz="2000" dirty="0">
                  <a:solidFill>
                    <a:srgbClr val="636360"/>
                  </a:solidFill>
                </a:rPr>
                <a:t>R4</a:t>
              </a:r>
            </a:p>
          </p:txBody>
        </p:sp>
        <p:grpSp>
          <p:nvGrpSpPr>
            <p:cNvPr id="18" name="Group 49"/>
            <p:cNvGrpSpPr/>
            <p:nvPr/>
          </p:nvGrpSpPr>
          <p:grpSpPr>
            <a:xfrm>
              <a:off x="7228472" y="3356992"/>
              <a:ext cx="576064" cy="1440160"/>
              <a:chOff x="1835696" y="3356992"/>
              <a:chExt cx="576064" cy="1440160"/>
            </a:xfrm>
          </p:grpSpPr>
          <p:cxnSp>
            <p:nvCxnSpPr>
              <p:cNvPr id="51" name="Straight Connector 50"/>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53" name="TextBox 52"/>
          <p:cNvSpPr txBox="1"/>
          <p:nvPr/>
        </p:nvSpPr>
        <p:spPr>
          <a:xfrm>
            <a:off x="7995113" y="2678392"/>
            <a:ext cx="537327" cy="400110"/>
          </a:xfrm>
          <a:prstGeom prst="rect">
            <a:avLst/>
          </a:prstGeom>
          <a:noFill/>
        </p:spPr>
        <p:txBody>
          <a:bodyPr wrap="none" rtlCol="0">
            <a:spAutoFit/>
          </a:bodyPr>
          <a:lstStyle/>
          <a:p>
            <a:r>
              <a:rPr lang="en-US" sz="2000" dirty="0">
                <a:solidFill>
                  <a:srgbClr val="636360"/>
                </a:solidFill>
              </a:rPr>
              <a:t>. . .</a:t>
            </a:r>
          </a:p>
        </p:txBody>
      </p:sp>
      <p:cxnSp>
        <p:nvCxnSpPr>
          <p:cNvPr id="47" name="Straight Connector 46"/>
          <p:cNvCxnSpPr/>
          <p:nvPr/>
        </p:nvCxnSpPr>
        <p:spPr bwMode="auto">
          <a:xfrm>
            <a:off x="6084168" y="2164794"/>
            <a:ext cx="0" cy="2808312"/>
          </a:xfrm>
          <a:prstGeom prst="line">
            <a:avLst/>
          </a:prstGeom>
          <a:solidFill>
            <a:schemeClr val="accent1"/>
          </a:solidFill>
          <a:ln w="25400"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8622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Maturity levels</a:t>
            </a:r>
          </a:p>
        </p:txBody>
      </p:sp>
      <p:sp>
        <p:nvSpPr>
          <p:cNvPr id="3" name="Content Placeholder 2"/>
          <p:cNvSpPr>
            <a:spLocks noGrp="1"/>
          </p:cNvSpPr>
          <p:nvPr>
            <p:ph idx="1"/>
          </p:nvPr>
        </p:nvSpPr>
        <p:spPr/>
        <p:txBody>
          <a:bodyPr/>
          <a:lstStyle/>
          <a:p>
            <a:r>
              <a:rPr lang="en-US" noProof="0" dirty="0"/>
              <a:t>Intended to indicate level of stability</a:t>
            </a:r>
          </a:p>
          <a:p>
            <a:pPr lvl="1"/>
            <a:r>
              <a:rPr lang="en-US" noProof="0" dirty="0"/>
              <a:t>FMM1 – Resource is “done”, no build warnings</a:t>
            </a:r>
          </a:p>
          <a:p>
            <a:pPr lvl="1"/>
            <a:r>
              <a:rPr lang="en-US" noProof="0" dirty="0"/>
              <a:t>FMM2 – Tested at approved Connectathon</a:t>
            </a:r>
          </a:p>
          <a:p>
            <a:pPr lvl="1"/>
            <a:r>
              <a:rPr lang="en-US" noProof="0" dirty="0"/>
              <a:t>FMM3 – Passes QA, has passed ballot</a:t>
            </a:r>
          </a:p>
          <a:p>
            <a:pPr lvl="1"/>
            <a:r>
              <a:rPr lang="en-US" noProof="0" dirty="0"/>
              <a:t>FMM4* – Tested across scope, published, prototype implementation</a:t>
            </a:r>
          </a:p>
          <a:p>
            <a:pPr lvl="1"/>
            <a:r>
              <a:rPr lang="en-US" noProof="0" dirty="0"/>
              <a:t>FMM5* – 5 distinct production implementations, 2+ multiple countries</a:t>
            </a:r>
            <a:endParaRPr lang="en-US" dirty="0"/>
          </a:p>
          <a:p>
            <a:pPr lvl="1"/>
            <a:r>
              <a:rPr lang="en-US" noProof="0" dirty="0"/>
              <a:t>Normative – WG &amp; community agree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16</a:t>
            </a:fld>
            <a:endParaRPr lang="en-CA" dirty="0"/>
          </a:p>
        </p:txBody>
      </p:sp>
    </p:spTree>
    <p:extLst>
      <p:ext uri="{BB962C8B-B14F-4D97-AF65-F5344CB8AC3E}">
        <p14:creationId xmlns:p14="http://schemas.microsoft.com/office/powerpoint/2010/main" val="876575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as a replacement</a:t>
            </a:r>
          </a:p>
        </p:txBody>
      </p:sp>
      <p:sp>
        <p:nvSpPr>
          <p:cNvPr id="3" name="Content Placeholder 2"/>
          <p:cNvSpPr>
            <a:spLocks noGrp="1"/>
          </p:cNvSpPr>
          <p:nvPr>
            <p:ph idx="1"/>
          </p:nvPr>
        </p:nvSpPr>
        <p:spPr/>
        <p:txBody>
          <a:bodyPr/>
          <a:lstStyle/>
          <a:p>
            <a:r>
              <a:rPr lang="en-US" sz="2800" noProof="0" dirty="0"/>
              <a:t>FHIR has the </a:t>
            </a:r>
            <a:r>
              <a:rPr lang="en-US" sz="2800" b="1" noProof="0" dirty="0"/>
              <a:t>potential</a:t>
            </a:r>
            <a:r>
              <a:rPr lang="en-US" sz="2800" b="0" noProof="0" dirty="0"/>
              <a:t> to supplant HL7 v3, CDA and even v2</a:t>
            </a:r>
          </a:p>
          <a:p>
            <a:r>
              <a:rPr lang="en-US" sz="2800" b="1" noProof="0" dirty="0"/>
              <a:t>However</a:t>
            </a:r>
          </a:p>
          <a:p>
            <a:pPr lvl="1"/>
            <a:r>
              <a:rPr lang="en-US" sz="2400" b="0" noProof="0" dirty="0"/>
              <a:t>It’s probably not going to do so right away</a:t>
            </a:r>
          </a:p>
          <a:p>
            <a:pPr marL="571500" indent="-514350"/>
            <a:endParaRPr lang="en-US" sz="2900" noProof="0" dirty="0"/>
          </a:p>
          <a:p>
            <a:pPr marL="571500" indent="-514350"/>
            <a:r>
              <a:rPr lang="en-US" sz="2900" noProof="0" dirty="0"/>
              <a:t>HL7 will support existing product lines so</a:t>
            </a:r>
            <a:br>
              <a:rPr lang="en-US" sz="2900" noProof="0" dirty="0"/>
            </a:br>
            <a:r>
              <a:rPr lang="en-US" sz="2900" noProof="0" dirty="0"/>
              <a:t>long as the market needs them</a:t>
            </a:r>
            <a:endParaRPr lang="en-US" sz="2900" b="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17</a:t>
            </a:fld>
            <a:endParaRPr lang="en-CA" dirty="0"/>
          </a:p>
        </p:txBody>
      </p:sp>
    </p:spTree>
    <p:extLst>
      <p:ext uri="{BB962C8B-B14F-4D97-AF65-F5344CB8AC3E}">
        <p14:creationId xmlns:p14="http://schemas.microsoft.com/office/powerpoint/2010/main" val="2172187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FHIR is:</a:t>
            </a:r>
          </a:p>
        </p:txBody>
      </p:sp>
      <p:sp>
        <p:nvSpPr>
          <p:cNvPr id="3" name="Content Placeholder 2"/>
          <p:cNvSpPr>
            <a:spLocks noGrp="1"/>
          </p:cNvSpPr>
          <p:nvPr>
            <p:ph idx="1"/>
          </p:nvPr>
        </p:nvSpPr>
        <p:spPr/>
        <p:txBody>
          <a:bodyPr/>
          <a:lstStyle/>
          <a:p>
            <a:r>
              <a:rPr lang="en-CA" dirty="0"/>
              <a:t>Technology</a:t>
            </a:r>
          </a:p>
          <a:p>
            <a:pPr lvl="1"/>
            <a:r>
              <a:rPr lang="en-CA" dirty="0"/>
              <a:t>Spec, reference implementations, test tools</a:t>
            </a:r>
          </a:p>
          <a:p>
            <a:r>
              <a:rPr lang="en-CA" dirty="0"/>
              <a:t>Community</a:t>
            </a:r>
          </a:p>
          <a:p>
            <a:pPr lvl="1"/>
            <a:r>
              <a:rPr lang="en-CA" dirty="0">
                <a:hlinkClick r:id="rId2"/>
              </a:rPr>
              <a:t>http://chat.fhir.org</a:t>
            </a:r>
            <a:r>
              <a:rPr lang="en-CA" dirty="0"/>
              <a:t>, forums, </a:t>
            </a:r>
            <a:r>
              <a:rPr lang="en-CA" dirty="0" err="1"/>
              <a:t>connectathons</a:t>
            </a:r>
            <a:r>
              <a:rPr lang="en-CA" dirty="0"/>
              <a:t>, work groups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18</a:t>
            </a:fld>
            <a:endParaRPr lang="en-CA" dirty="0"/>
          </a:p>
        </p:txBody>
      </p:sp>
    </p:spTree>
    <p:extLst>
      <p:ext uri="{BB962C8B-B14F-4D97-AF65-F5344CB8AC3E}">
        <p14:creationId xmlns:p14="http://schemas.microsoft.com/office/powerpoint/2010/main" val="756514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chat.fhir.org growth</a:t>
            </a:r>
          </a:p>
        </p:txBody>
      </p:sp>
      <p:sp>
        <p:nvSpPr>
          <p:cNvPr id="3" name="Content Placeholder 2"/>
          <p:cNvSpPr>
            <a:spLocks noGrp="1"/>
          </p:cNvSpPr>
          <p:nvPr>
            <p:ph idx="1"/>
          </p:nvPr>
        </p:nvSpPr>
        <p:spPr/>
        <p:txBody>
          <a:bodyPr/>
          <a:lstStyle/>
          <a:p>
            <a:endParaRPr lang="en-CA"/>
          </a:p>
        </p:txBody>
      </p:sp>
      <p:sp>
        <p:nvSpPr>
          <p:cNvPr id="4" name="Slide Number Placeholder 3"/>
          <p:cNvSpPr>
            <a:spLocks noGrp="1"/>
          </p:cNvSpPr>
          <p:nvPr>
            <p:ph type="sldNum" sz="quarter" idx="4"/>
          </p:nvPr>
        </p:nvSpPr>
        <p:spPr/>
        <p:txBody>
          <a:bodyPr/>
          <a:lstStyle/>
          <a:p>
            <a:fld id="{5CC3E5C4-3E2B-40F1-9F2B-C46CEB0C88DF}" type="slidenum">
              <a:rPr lang="en-CA" smtClean="0"/>
              <a:pPr/>
              <a:t>19</a:t>
            </a:fld>
            <a:endParaRPr lang="en-CA" dirty="0"/>
          </a:p>
        </p:txBody>
      </p:sp>
      <p:pic>
        <p:nvPicPr>
          <p:cNvPr id="5" name="Picture 4"/>
          <p:cNvPicPr>
            <a:picLocks noChangeAspect="1"/>
          </p:cNvPicPr>
          <p:nvPr/>
        </p:nvPicPr>
        <p:blipFill>
          <a:blip r:embed="rId2"/>
          <a:stretch>
            <a:fillRect/>
          </a:stretch>
        </p:blipFill>
        <p:spPr>
          <a:xfrm>
            <a:off x="260850" y="1647232"/>
            <a:ext cx="8640961" cy="4650380"/>
          </a:xfrm>
          <a:prstGeom prst="rect">
            <a:avLst/>
          </a:prstGeom>
        </p:spPr>
      </p:pic>
    </p:spTree>
    <p:extLst>
      <p:ext uri="{BB962C8B-B14F-4D97-AF65-F5344CB8AC3E}">
        <p14:creationId xmlns:p14="http://schemas.microsoft.com/office/powerpoint/2010/main" val="3645522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This presentation</a:t>
            </a:r>
          </a:p>
        </p:txBody>
      </p:sp>
      <p:sp>
        <p:nvSpPr>
          <p:cNvPr id="4" name="Content Placeholder 3"/>
          <p:cNvSpPr>
            <a:spLocks noGrp="1"/>
          </p:cNvSpPr>
          <p:nvPr>
            <p:ph idx="1"/>
          </p:nvPr>
        </p:nvSpPr>
        <p:spPr/>
        <p:txBody>
          <a:bodyPr/>
          <a:lstStyle/>
          <a:p>
            <a:pPr lvl="0"/>
            <a:r>
              <a:rPr lang="en-US" sz="2800" noProof="0" dirty="0"/>
              <a:t>Is licensed for use under the Creative Commons, specifically:</a:t>
            </a:r>
          </a:p>
          <a:p>
            <a:pPr lvl="1"/>
            <a:r>
              <a:rPr lang="en-US" sz="2400" u="sng" noProof="0" dirty="0">
                <a:hlinkClick r:id="rId2"/>
              </a:rPr>
              <a:t>Creative Commons Attribution 3.0 Unported License</a:t>
            </a:r>
            <a:endParaRPr lang="en-US" sz="2400" u="sng" noProof="0" dirty="0"/>
          </a:p>
          <a:p>
            <a:pPr lvl="1"/>
            <a:r>
              <a:rPr lang="en-US" sz="2400" noProof="0" dirty="0"/>
              <a:t>(Do with it as you wish, so long as you give</a:t>
            </a:r>
            <a:br>
              <a:rPr lang="en-US" sz="2400" noProof="0" dirty="0"/>
            </a:br>
            <a:r>
              <a:rPr lang="en-US" sz="2400" noProof="0" dirty="0"/>
              <a:t> credit)</a:t>
            </a:r>
          </a:p>
          <a:p>
            <a:r>
              <a:rPr lang="en-US" sz="2800" dirty="0"/>
              <a:t>Can be downloaded here:</a:t>
            </a:r>
          </a:p>
          <a:p>
            <a:pPr lvl="1"/>
            <a:r>
              <a:rPr lang="en-US" sz="2400" dirty="0">
                <a:hlinkClick r:id="rId3"/>
              </a:rPr>
              <a:t>http://gforge.hl7.org/svn/fhir/trunk/presentations/2017-04%20FHIR%20North/FHIR%20for%20Executives.pptx</a:t>
            </a:r>
            <a:endParaRPr lang="en-US" sz="2400" dirty="0"/>
          </a:p>
          <a:p>
            <a:pPr lvl="2"/>
            <a:r>
              <a:rPr lang="en-US" sz="2000" dirty="0"/>
              <a:t>Use “anonymous” and email address to logon</a:t>
            </a:r>
          </a:p>
          <a:p>
            <a:endParaRPr lang="en-US" sz="2900" noProof="0"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3808" y="2348880"/>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938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Who’s using FHIR?</a:t>
            </a:r>
          </a:p>
        </p:txBody>
      </p:sp>
      <p:sp>
        <p:nvSpPr>
          <p:cNvPr id="3" name="Content Placeholder 2"/>
          <p:cNvSpPr>
            <a:spLocks noGrp="1"/>
          </p:cNvSpPr>
          <p:nvPr>
            <p:ph idx="1"/>
          </p:nvPr>
        </p:nvSpPr>
        <p:spPr/>
        <p:txBody>
          <a:bodyPr/>
          <a:lstStyle/>
          <a:p>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20</a:t>
            </a:fld>
            <a:endParaRPr lang="en-CA" dirty="0"/>
          </a:p>
        </p:txBody>
      </p:sp>
      <p:pic>
        <p:nvPicPr>
          <p:cNvPr id="1026" name="Picture 2" descr="C:\Users\Lloyd\Downloads\FHIR hotspots.jpg"/>
          <p:cNvPicPr>
            <a:picLocks noChangeAspect="1" noChangeArrowheads="1"/>
          </p:cNvPicPr>
          <p:nvPr/>
        </p:nvPicPr>
        <p:blipFill>
          <a:blip r:embed="rId3" cstate="print"/>
          <a:srcRect/>
          <a:stretch>
            <a:fillRect/>
          </a:stretch>
        </p:blipFill>
        <p:spPr bwMode="auto">
          <a:xfrm>
            <a:off x="323528" y="1628800"/>
            <a:ext cx="7789957" cy="4896544"/>
          </a:xfrm>
          <a:prstGeom prst="rect">
            <a:avLst/>
          </a:prstGeom>
          <a:noFill/>
        </p:spPr>
      </p:pic>
      <p:sp>
        <p:nvSpPr>
          <p:cNvPr id="6" name="TextBox 5"/>
          <p:cNvSpPr txBox="1"/>
          <p:nvPr/>
        </p:nvSpPr>
        <p:spPr>
          <a:xfrm>
            <a:off x="4139952" y="1916832"/>
            <a:ext cx="4288353" cy="369332"/>
          </a:xfrm>
          <a:prstGeom prst="rect">
            <a:avLst/>
          </a:prstGeom>
          <a:solidFill>
            <a:schemeClr val="bg1"/>
          </a:solidFill>
          <a:ln>
            <a:solidFill>
              <a:schemeClr val="tx1"/>
            </a:solidFill>
          </a:ln>
        </p:spPr>
        <p:txBody>
          <a:bodyPr wrap="none" rtlCol="0">
            <a:spAutoFit/>
          </a:bodyPr>
          <a:lstStyle/>
          <a:p>
            <a:r>
              <a:rPr lang="en-CA" dirty="0"/>
              <a:t>Systems accessing HAPI server in 2015</a:t>
            </a:r>
          </a:p>
        </p:txBody>
      </p:sp>
    </p:spTree>
    <p:extLst>
      <p:ext uri="{BB962C8B-B14F-4D97-AF65-F5344CB8AC3E}">
        <p14:creationId xmlns:p14="http://schemas.microsoft.com/office/powerpoint/2010/main" val="908319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FHIR Adopters</a:t>
            </a:r>
          </a:p>
        </p:txBody>
      </p:sp>
      <p:sp>
        <p:nvSpPr>
          <p:cNvPr id="3" name="Content Placeholder 2"/>
          <p:cNvSpPr>
            <a:spLocks noGrp="1"/>
          </p:cNvSpPr>
          <p:nvPr>
            <p:ph idx="1"/>
          </p:nvPr>
        </p:nvSpPr>
        <p:spPr/>
        <p:txBody>
          <a:bodyPr/>
          <a:lstStyle/>
          <a:p>
            <a:r>
              <a:rPr lang="en-CA" dirty="0"/>
              <a:t>SDOs – IHE, DICOM, W3C</a:t>
            </a:r>
          </a:p>
          <a:p>
            <a:r>
              <a:rPr lang="en-CA" dirty="0"/>
              <a:t>Governments – US, UK Lithuania</a:t>
            </a:r>
          </a:p>
          <a:p>
            <a:r>
              <a:rPr lang="en-CA" dirty="0"/>
              <a:t>EHR vendors – </a:t>
            </a:r>
            <a:r>
              <a:rPr lang="en-CA" dirty="0" err="1"/>
              <a:t>Allscripts</a:t>
            </a:r>
            <a:r>
              <a:rPr lang="en-CA" dirty="0"/>
              <a:t>, Cerner, Epic, etc.</a:t>
            </a:r>
          </a:p>
          <a:p>
            <a:pPr lvl="1"/>
            <a:r>
              <a:rPr lang="en-CA" dirty="0"/>
              <a:t>E.g. Argonaut</a:t>
            </a:r>
          </a:p>
          <a:p>
            <a:r>
              <a:rPr lang="en-CA" dirty="0"/>
              <a:t>Care delivery – Mayo, Intermountain, UHN, VA</a:t>
            </a:r>
          </a:p>
          <a:p>
            <a:r>
              <a:rPr lang="en-CA" dirty="0"/>
              <a:t>Small vendors, start-ups</a:t>
            </a:r>
          </a:p>
          <a:p>
            <a:pPr lvl="1"/>
            <a:r>
              <a:rPr lang="en-CA" dirty="0"/>
              <a:t>Lots &amp; lots – all over the world</a:t>
            </a:r>
          </a:p>
        </p:txBody>
      </p:sp>
      <p:sp>
        <p:nvSpPr>
          <p:cNvPr id="4" name="Slide Number Placeholder 3"/>
          <p:cNvSpPr>
            <a:spLocks noGrp="1"/>
          </p:cNvSpPr>
          <p:nvPr>
            <p:ph type="sldNum" sz="quarter" idx="4"/>
          </p:nvPr>
        </p:nvSpPr>
        <p:spPr/>
        <p:txBody>
          <a:bodyPr/>
          <a:lstStyle/>
          <a:p>
            <a:fld id="{5CC3E5C4-3E2B-40F1-9F2B-C46CEB0C88DF}" type="slidenum">
              <a:rPr lang="en-CA" smtClean="0"/>
              <a:pPr/>
              <a:t>21</a:t>
            </a:fld>
            <a:endParaRPr lang="en-CA" dirty="0"/>
          </a:p>
        </p:txBody>
      </p:sp>
      <p:pic>
        <p:nvPicPr>
          <p:cNvPr id="5" name="Picture 2" descr="C:\Users\office\AppData\Local\Microsoft\Windows\Temporary Internet Files\Content.IE5\TIOTJVXV\MC90043961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1206353"/>
            <a:ext cx="2662267" cy="1893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803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Early Adopter takeaways</a:t>
            </a:r>
          </a:p>
        </p:txBody>
      </p:sp>
      <p:sp>
        <p:nvSpPr>
          <p:cNvPr id="3" name="Content Placeholder 2"/>
          <p:cNvSpPr>
            <a:spLocks noGrp="1"/>
          </p:cNvSpPr>
          <p:nvPr>
            <p:ph idx="1"/>
          </p:nvPr>
        </p:nvSpPr>
        <p:spPr/>
        <p:txBody>
          <a:bodyPr/>
          <a:lstStyle/>
          <a:p>
            <a:r>
              <a:rPr lang="en-US" noProof="0" dirty="0"/>
              <a:t>Broad international interest</a:t>
            </a:r>
          </a:p>
          <a:p>
            <a:r>
              <a:rPr lang="en-US" noProof="0" dirty="0"/>
              <a:t>Wide range of engagement</a:t>
            </a:r>
          </a:p>
          <a:p>
            <a:pPr lvl="1"/>
            <a:r>
              <a:rPr lang="en-US" noProof="0" dirty="0"/>
              <a:t>National initiatives</a:t>
            </a:r>
          </a:p>
          <a:p>
            <a:pPr lvl="1"/>
            <a:r>
              <a:rPr lang="en-US" noProof="0" dirty="0"/>
              <a:t>Care</a:t>
            </a:r>
            <a:r>
              <a:rPr lang="en-US" baseline="0" noProof="0" dirty="0"/>
              <a:t> provider organizations</a:t>
            </a:r>
          </a:p>
          <a:p>
            <a:pPr lvl="1"/>
            <a:r>
              <a:rPr lang="en-US" baseline="0" noProof="0" dirty="0"/>
              <a:t>Small vendors/entrepreneurs</a:t>
            </a:r>
          </a:p>
          <a:p>
            <a:pPr lvl="0"/>
            <a:r>
              <a:rPr lang="en-US" noProof="0" dirty="0"/>
              <a:t>Mixture of green-field and upgrading existing systems</a:t>
            </a:r>
          </a:p>
          <a:p>
            <a:pPr lvl="0"/>
            <a:r>
              <a:rPr lang="en-US" noProof="0" dirty="0"/>
              <a:t>All with short times to production</a:t>
            </a:r>
          </a:p>
          <a:p>
            <a:pPr lvl="0"/>
            <a:r>
              <a:rPr lang="en-US" noProof="0" dirty="0"/>
              <a:t>Baby steps to full commitment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22</a:t>
            </a:fld>
            <a:endParaRPr lang="en-CA" dirty="0"/>
          </a:p>
        </p:txBody>
      </p:sp>
    </p:spTree>
    <p:extLst>
      <p:ext uri="{BB962C8B-B14F-4D97-AF65-F5344CB8AC3E}">
        <p14:creationId xmlns:p14="http://schemas.microsoft.com/office/powerpoint/2010/main" val="3075466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Additional insights</a:t>
            </a:r>
          </a:p>
        </p:txBody>
      </p:sp>
      <p:sp>
        <p:nvSpPr>
          <p:cNvPr id="3" name="Content Placeholder 2"/>
          <p:cNvSpPr>
            <a:spLocks noGrp="1"/>
          </p:cNvSpPr>
          <p:nvPr>
            <p:ph idx="1"/>
          </p:nvPr>
        </p:nvSpPr>
        <p:spPr/>
        <p:txBody>
          <a:bodyPr/>
          <a:lstStyle/>
          <a:p>
            <a:r>
              <a:rPr lang="en-CA" dirty="0"/>
              <a:t>Furore Executive </a:t>
            </a:r>
            <a:r>
              <a:rPr lang="en-CA"/>
              <a:t>Videos series</a:t>
            </a:r>
            <a:endParaRPr lang="en-CA" dirty="0">
              <a:hlinkClick r:id="rId2"/>
            </a:endParaRPr>
          </a:p>
          <a:p>
            <a:pPr lvl="1"/>
            <a:r>
              <a:rPr lang="en-CA" dirty="0">
                <a:hlinkClick r:id="rId2"/>
              </a:rPr>
              <a:t>http://fhir.furore.com/Education#videos</a:t>
            </a:r>
            <a:endParaRPr lang="en-CA" dirty="0"/>
          </a:p>
          <a:p>
            <a:endParaRPr lang="en-CA" dirty="0"/>
          </a:p>
          <a:p>
            <a:r>
              <a:rPr lang="en-CA" dirty="0"/>
              <a:t>FHIR Applications Roundtable (Jul 2016)</a:t>
            </a:r>
          </a:p>
          <a:p>
            <a:pPr lvl="1"/>
            <a:r>
              <a:rPr lang="en-CA" dirty="0">
                <a:hlinkClick r:id="rId3"/>
              </a:rPr>
              <a:t>https://www.pathlms.com/hl7/courses/3152</a:t>
            </a:r>
            <a:endParaRPr lang="en-CA" dirty="0"/>
          </a:p>
          <a:p>
            <a:pPr lvl="1"/>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23</a:t>
            </a:fld>
            <a:endParaRPr lang="en-CA" dirty="0"/>
          </a:p>
        </p:txBody>
      </p:sp>
    </p:spTree>
    <p:extLst>
      <p:ext uri="{BB962C8B-B14F-4D97-AF65-F5344CB8AC3E}">
        <p14:creationId xmlns:p14="http://schemas.microsoft.com/office/powerpoint/2010/main" val="1564271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Risks with FHIR</a:t>
            </a:r>
          </a:p>
        </p:txBody>
      </p:sp>
      <p:sp>
        <p:nvSpPr>
          <p:cNvPr id="5" name="Content Placeholder 4"/>
          <p:cNvSpPr>
            <a:spLocks noGrp="1"/>
          </p:cNvSpPr>
          <p:nvPr>
            <p:ph idx="1"/>
          </p:nvPr>
        </p:nvSpPr>
        <p:spPr/>
        <p:txBody>
          <a:bodyPr/>
          <a:lstStyle/>
          <a:p>
            <a:r>
              <a:rPr lang="en-US" noProof="0" dirty="0"/>
              <a:t>FHIR is new</a:t>
            </a:r>
          </a:p>
          <a:p>
            <a:pPr lvl="1"/>
            <a:r>
              <a:rPr lang="en-US" noProof="0" dirty="0"/>
              <a:t>Be ready to migrate</a:t>
            </a:r>
          </a:p>
          <a:p>
            <a:pPr lvl="1"/>
            <a:r>
              <a:rPr lang="en-US" noProof="0" dirty="0"/>
              <a:t>Caution for mission critical applications</a:t>
            </a:r>
          </a:p>
          <a:p>
            <a:r>
              <a:rPr lang="en-US" noProof="0" dirty="0"/>
              <a:t>FHIR is cool</a:t>
            </a:r>
          </a:p>
          <a:p>
            <a:pPr lvl="1"/>
            <a:r>
              <a:rPr lang="en-US" noProof="0" dirty="0"/>
              <a:t>Be realistic about what’s achievable</a:t>
            </a:r>
          </a:p>
          <a:p>
            <a:pPr lvl="1"/>
            <a:r>
              <a:rPr lang="en-US" noProof="0" dirty="0"/>
              <a:t>Work with others (HL7, IHE, etc.) to build profiles</a:t>
            </a:r>
          </a:p>
          <a:p>
            <a:r>
              <a:rPr lang="en-US" noProof="0" dirty="0"/>
              <a:t>FHIR is coming</a:t>
            </a:r>
          </a:p>
          <a:p>
            <a:pPr lvl="1"/>
            <a:r>
              <a:rPr lang="en-US" noProof="0" dirty="0"/>
              <a:t>At minimum, monitor</a:t>
            </a:r>
          </a:p>
          <a:p>
            <a:pPr lvl="1"/>
            <a:r>
              <a:rPr lang="en-US" noProof="0" dirty="0"/>
              <a:t>Consider whether to pilot to build experience</a:t>
            </a:r>
          </a:p>
        </p:txBody>
      </p:sp>
    </p:spTree>
    <p:extLst>
      <p:ext uri="{BB962C8B-B14F-4D97-AF65-F5344CB8AC3E}">
        <p14:creationId xmlns:p14="http://schemas.microsoft.com/office/powerpoint/2010/main" val="431099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Final message</a:t>
            </a:r>
          </a:p>
        </p:txBody>
      </p:sp>
      <p:sp>
        <p:nvSpPr>
          <p:cNvPr id="5" name="Content Placeholder 4"/>
          <p:cNvSpPr>
            <a:spLocks noGrp="1"/>
          </p:cNvSpPr>
          <p:nvPr>
            <p:ph idx="1"/>
          </p:nvPr>
        </p:nvSpPr>
        <p:spPr/>
        <p:txBody>
          <a:bodyPr/>
          <a:lstStyle/>
          <a:p>
            <a:r>
              <a:rPr lang="en-US" noProof="0" dirty="0"/>
              <a:t>FHIR</a:t>
            </a:r>
          </a:p>
          <a:p>
            <a:pPr lvl="1"/>
            <a:r>
              <a:rPr lang="en-US" noProof="0" dirty="0"/>
              <a:t>is easier and cheaper</a:t>
            </a:r>
          </a:p>
          <a:p>
            <a:pPr lvl="1"/>
            <a:r>
              <a:rPr lang="en-US" noProof="0" dirty="0"/>
              <a:t>is being implemented now</a:t>
            </a:r>
          </a:p>
          <a:p>
            <a:pPr lvl="1"/>
            <a:r>
              <a:rPr lang="en-US" noProof="0" dirty="0"/>
              <a:t>is likely to significantly impact Health IT</a:t>
            </a:r>
          </a:p>
          <a:p>
            <a:pPr marL="0" indent="0">
              <a:buNone/>
            </a:pPr>
            <a:endParaRPr lang="en-US" noProof="0" dirty="0"/>
          </a:p>
          <a:p>
            <a:r>
              <a:rPr lang="en-US" noProof="0" dirty="0"/>
              <a:t>Decide how you want it to impact </a:t>
            </a:r>
            <a:r>
              <a:rPr lang="en-US" b="1" noProof="0" dirty="0"/>
              <a:t>your </a:t>
            </a:r>
            <a:r>
              <a:rPr lang="en-US" noProof="0" dirty="0"/>
              <a:t>organization</a:t>
            </a:r>
          </a:p>
        </p:txBody>
      </p:sp>
      <p:sp>
        <p:nvSpPr>
          <p:cNvPr id="2" name="Slide Number Placeholder 1"/>
          <p:cNvSpPr>
            <a:spLocks noGrp="1"/>
          </p:cNvSpPr>
          <p:nvPr>
            <p:ph type="sldNum" sz="quarter" idx="4"/>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3394280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Questions?</a:t>
            </a:r>
          </a:p>
        </p:txBody>
      </p:sp>
      <p:sp>
        <p:nvSpPr>
          <p:cNvPr id="3" name="Content Placeholder 2"/>
          <p:cNvSpPr>
            <a:spLocks noGrp="1"/>
          </p:cNvSpPr>
          <p:nvPr>
            <p:ph idx="1"/>
          </p:nvPr>
        </p:nvSpPr>
        <p:spPr/>
        <p:txBody>
          <a:bodyPr/>
          <a:lstStyle/>
          <a:p>
            <a:pPr>
              <a:buNone/>
            </a:pPr>
            <a:r>
              <a:rPr lang="en-US" sz="2800" noProof="0" dirty="0">
                <a:hlinkClick r:id="rId2"/>
              </a:rPr>
              <a:t>http://hl7.org/fhir</a:t>
            </a:r>
            <a:r>
              <a:rPr lang="en-US" sz="2800" noProof="0" dirty="0"/>
              <a:t>	    	   </a:t>
            </a:r>
            <a:r>
              <a:rPr lang="en-US" sz="2800" noProof="0" dirty="0">
                <a:hlinkClick r:id="rId3"/>
              </a:rPr>
              <a:t>lmckenzie@gevityinc.com</a:t>
            </a:r>
            <a:r>
              <a:rPr lang="en-US" sz="2800" noProof="0" dirty="0"/>
              <a:t> </a:t>
            </a:r>
          </a:p>
        </p:txBody>
      </p:sp>
      <p:sp>
        <p:nvSpPr>
          <p:cNvPr id="4" name="Slide Number Placeholder 3"/>
          <p:cNvSpPr>
            <a:spLocks noGrp="1"/>
          </p:cNvSpPr>
          <p:nvPr>
            <p:ph type="sldNum" sz="quarter" idx="4"/>
          </p:nvPr>
        </p:nvSpPr>
        <p:spPr/>
        <p:txBody>
          <a:bodyPr/>
          <a:lstStyle/>
          <a:p>
            <a:fld id="{5CC3E5C4-3E2B-40F1-9F2B-C46CEB0C88DF}" type="slidenum">
              <a:rPr lang="en-CA" smtClean="0"/>
              <a:pPr/>
              <a:t>26</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883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Who am I?</a:t>
            </a:r>
          </a:p>
        </p:txBody>
      </p:sp>
      <p:sp>
        <p:nvSpPr>
          <p:cNvPr id="3" name="Content Placeholder 2"/>
          <p:cNvSpPr>
            <a:spLocks noGrp="1"/>
          </p:cNvSpPr>
          <p:nvPr>
            <p:ph idx="1"/>
          </p:nvPr>
        </p:nvSpPr>
        <p:spPr/>
        <p:txBody>
          <a:bodyPr/>
          <a:lstStyle/>
          <a:p>
            <a:r>
              <a:rPr lang="en-US" b="1" noProof="0" dirty="0"/>
              <a:t>Name:</a:t>
            </a:r>
            <a:r>
              <a:rPr lang="en-US" noProof="0" dirty="0"/>
              <a:t> Lloyd McKenzie</a:t>
            </a:r>
          </a:p>
          <a:p>
            <a:r>
              <a:rPr lang="en-US" b="1" noProof="0" dirty="0"/>
              <a:t>Company:</a:t>
            </a:r>
            <a:r>
              <a:rPr lang="en-US" noProof="0" dirty="0"/>
              <a:t> Gevity</a:t>
            </a:r>
          </a:p>
          <a:p>
            <a:r>
              <a:rPr lang="en-US" b="1" noProof="0" dirty="0"/>
              <a:t>Background:</a:t>
            </a:r>
          </a:p>
          <a:p>
            <a:pPr lvl="1"/>
            <a:r>
              <a:rPr lang="en-US" noProof="0" dirty="0"/>
              <a:t>One of FHIR’s 3 initial editors</a:t>
            </a:r>
          </a:p>
          <a:p>
            <a:pPr lvl="1"/>
            <a:r>
              <a:rPr lang="en-US" noProof="0" dirty="0"/>
              <a:t>Co-chair FMG &amp; FHIR Infrastructure</a:t>
            </a:r>
          </a:p>
          <a:p>
            <a:pPr lvl="1"/>
            <a:r>
              <a:rPr lang="en-US" noProof="0" dirty="0"/>
              <a:t>Co-chair HL7 Modeling &amp; Methodology</a:t>
            </a:r>
          </a:p>
          <a:p>
            <a:pPr lvl="1"/>
            <a:r>
              <a:rPr lang="en-US" noProof="0" dirty="0"/>
              <a:t>Heavily involved in HL7 and healthcare exchange for last 16 years (v2, v3, CDA, etc.)</a:t>
            </a:r>
          </a:p>
          <a:p>
            <a:pPr lvl="1"/>
            <a:r>
              <a:rPr lang="en-US" noProof="0" dirty="0">
                <a:hlinkClick r:id="rId2"/>
              </a:rPr>
              <a:t>lmckenzie@gevityinc.com</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6876256"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844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5CC3E5C4-3E2B-40F1-9F2B-C46CEB0C88DF}" type="slidenum">
              <a:rPr lang="en-CA" smtClean="0"/>
              <a:pPr/>
              <a:t>4</a:t>
            </a:fld>
            <a:endParaRPr lang="en-CA" dirty="0"/>
          </a:p>
        </p:txBody>
      </p:sp>
      <p:sp>
        <p:nvSpPr>
          <p:cNvPr id="4" name="Title 3"/>
          <p:cNvSpPr>
            <a:spLocks noGrp="1"/>
          </p:cNvSpPr>
          <p:nvPr>
            <p:ph type="title"/>
          </p:nvPr>
        </p:nvSpPr>
        <p:spPr>
          <a:xfrm>
            <a:off x="388014" y="5949280"/>
            <a:ext cx="6552728" cy="532070"/>
          </a:xfrm>
        </p:spPr>
        <p:txBody>
          <a:bodyPr anchor="b"/>
          <a:lstStyle/>
          <a:p>
            <a:r>
              <a:rPr lang="en-US" sz="2400" noProof="0" dirty="0">
                <a:solidFill>
                  <a:schemeClr val="tx1"/>
                </a:solidFill>
              </a:rPr>
              <a:t>http://xkcd.com/927</a:t>
            </a:r>
          </a:p>
        </p:txBody>
      </p:sp>
      <p:pic>
        <p:nvPicPr>
          <p:cNvPr id="1026" name="Picture 2" descr="Standard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404664"/>
            <a:ext cx="8403814" cy="4756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252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noProof="0" dirty="0"/>
              <a:t>Complexity Model</a:t>
            </a:r>
          </a:p>
        </p:txBody>
      </p:sp>
      <p:sp>
        <p:nvSpPr>
          <p:cNvPr id="3" name="Slide Number Placeholder 2"/>
          <p:cNvSpPr>
            <a:spLocks noGrp="1"/>
          </p:cNvSpPr>
          <p:nvPr>
            <p:ph type="sldNum" sz="quarter" idx="4"/>
          </p:nvPr>
        </p:nvSpPr>
        <p:spPr/>
        <p:txBody>
          <a:bodyPr/>
          <a:lstStyle/>
          <a:p>
            <a:fld id="{5CC3E5C4-3E2B-40F1-9F2B-C46CEB0C88DF}" type="slidenum">
              <a:rPr lang="en-CA" smtClean="0"/>
              <a:pPr/>
              <a:t>5</a:t>
            </a:fld>
            <a:endParaRPr lang="en-CA" dirty="0"/>
          </a:p>
        </p:txBody>
      </p:sp>
      <p:cxnSp>
        <p:nvCxnSpPr>
          <p:cNvPr id="5" name="Straight Connector 4"/>
          <p:cNvCxnSpPr/>
          <p:nvPr/>
        </p:nvCxnSpPr>
        <p:spPr>
          <a:xfrm>
            <a:off x="1143000" y="1752600"/>
            <a:ext cx="0" cy="4191000"/>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43000" y="5943600"/>
            <a:ext cx="6629400" cy="0"/>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701" name="TextBox 9"/>
          <p:cNvSpPr txBox="1">
            <a:spLocks noChangeArrowheads="1"/>
          </p:cNvSpPr>
          <p:nvPr/>
        </p:nvSpPr>
        <p:spPr bwMode="auto">
          <a:xfrm rot="-5400000">
            <a:off x="-459581" y="3586956"/>
            <a:ext cx="23558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AU" altLang="en-US" sz="2800" dirty="0"/>
              <a:t>Difficulty (log)</a:t>
            </a:r>
          </a:p>
        </p:txBody>
      </p:sp>
      <p:sp>
        <p:nvSpPr>
          <p:cNvPr id="29702" name="TextBox 10"/>
          <p:cNvSpPr txBox="1">
            <a:spLocks noChangeArrowheads="1"/>
          </p:cNvSpPr>
          <p:nvPr/>
        </p:nvSpPr>
        <p:spPr bwMode="auto">
          <a:xfrm>
            <a:off x="2590800" y="6096000"/>
            <a:ext cx="274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AU" altLang="en-US" sz="2800" dirty="0"/>
              <a:t>Semantic Depth</a:t>
            </a:r>
          </a:p>
        </p:txBody>
      </p:sp>
      <p:sp>
        <p:nvSpPr>
          <p:cNvPr id="12" name="Oval 11"/>
          <p:cNvSpPr/>
          <p:nvPr/>
        </p:nvSpPr>
        <p:spPr>
          <a:xfrm>
            <a:off x="1295400" y="4991100"/>
            <a:ext cx="1219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HTTP / HTML</a:t>
            </a:r>
          </a:p>
        </p:txBody>
      </p:sp>
      <p:sp>
        <p:nvSpPr>
          <p:cNvPr id="13" name="Oval 12"/>
          <p:cNvSpPr/>
          <p:nvPr/>
        </p:nvSpPr>
        <p:spPr>
          <a:xfrm>
            <a:off x="1600200" y="360045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XML</a:t>
            </a:r>
          </a:p>
        </p:txBody>
      </p:sp>
      <p:sp>
        <p:nvSpPr>
          <p:cNvPr id="14" name="Oval 13"/>
          <p:cNvSpPr/>
          <p:nvPr/>
        </p:nvSpPr>
        <p:spPr>
          <a:xfrm>
            <a:off x="1905000" y="2438400"/>
            <a:ext cx="914400" cy="563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WS</a:t>
            </a:r>
          </a:p>
        </p:txBody>
      </p:sp>
      <p:sp>
        <p:nvSpPr>
          <p:cNvPr id="15" name="Oval 14"/>
          <p:cNvSpPr/>
          <p:nvPr/>
        </p:nvSpPr>
        <p:spPr>
          <a:xfrm>
            <a:off x="3657600" y="4572000"/>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HL7 v2</a:t>
            </a:r>
          </a:p>
        </p:txBody>
      </p:sp>
      <p:sp>
        <p:nvSpPr>
          <p:cNvPr id="16" name="Oval 15"/>
          <p:cNvSpPr/>
          <p:nvPr/>
        </p:nvSpPr>
        <p:spPr>
          <a:xfrm>
            <a:off x="6781800" y="152400"/>
            <a:ext cx="1371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Snomed</a:t>
            </a:r>
          </a:p>
        </p:txBody>
      </p:sp>
      <p:cxnSp>
        <p:nvCxnSpPr>
          <p:cNvPr id="18" name="Straight Arrow Connector 17"/>
          <p:cNvCxnSpPr/>
          <p:nvPr/>
        </p:nvCxnSpPr>
        <p:spPr>
          <a:xfrm flipV="1">
            <a:off x="8153400" y="76200"/>
            <a:ext cx="152400" cy="762000"/>
          </a:xfrm>
          <a:prstGeom prst="straightConnector1">
            <a:avLst/>
          </a:prstGeom>
          <a:ln w="57150">
            <a:solidFill>
              <a:srgbClr val="A2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029200" y="326707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CDA</a:t>
            </a:r>
          </a:p>
        </p:txBody>
      </p:sp>
      <p:sp>
        <p:nvSpPr>
          <p:cNvPr id="21" name="Oval 20"/>
          <p:cNvSpPr/>
          <p:nvPr/>
        </p:nvSpPr>
        <p:spPr>
          <a:xfrm>
            <a:off x="6229350" y="113347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 HL7 V3</a:t>
            </a:r>
          </a:p>
        </p:txBody>
      </p:sp>
      <p:sp>
        <p:nvSpPr>
          <p:cNvPr id="22" name="Oval 21"/>
          <p:cNvSpPr/>
          <p:nvPr/>
        </p:nvSpPr>
        <p:spPr>
          <a:xfrm>
            <a:off x="6019800" y="224472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openEHR</a:t>
            </a:r>
          </a:p>
        </p:txBody>
      </p:sp>
      <p:cxnSp>
        <p:nvCxnSpPr>
          <p:cNvPr id="24" name="Straight Arrow Connector 23"/>
          <p:cNvCxnSpPr/>
          <p:nvPr/>
        </p:nvCxnSpPr>
        <p:spPr>
          <a:xfrm>
            <a:off x="6423025" y="4467225"/>
            <a:ext cx="971550" cy="838200"/>
          </a:xfrm>
          <a:prstGeom prst="straightConnector1">
            <a:avLst/>
          </a:prstGeom>
          <a:ln w="571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908800" y="4630738"/>
            <a:ext cx="774700" cy="369887"/>
          </a:xfrm>
          <a:prstGeom prst="rect">
            <a:avLst/>
          </a:prstGeom>
          <a:noFill/>
        </p:spPr>
        <p:txBody>
          <a:bodyPr wrap="none">
            <a:spAutoFit/>
          </a:bodyPr>
          <a:lstStyle/>
          <a:p>
            <a:pPr>
              <a:defRPr/>
            </a:pPr>
            <a:r>
              <a:rPr lang="en-AU" dirty="0">
                <a:solidFill>
                  <a:schemeClr val="bg1">
                    <a:lumMod val="75000"/>
                  </a:schemeClr>
                </a:solidFill>
                <a:latin typeface="Arial" charset="0"/>
                <a:cs typeface="Arial" charset="0"/>
              </a:rPr>
              <a:t>How?</a:t>
            </a:r>
          </a:p>
        </p:txBody>
      </p:sp>
      <p:sp>
        <p:nvSpPr>
          <p:cNvPr id="19" name="Oval 18"/>
          <p:cNvSpPr/>
          <p:nvPr/>
        </p:nvSpPr>
        <p:spPr>
          <a:xfrm>
            <a:off x="685800" y="567690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Text</a:t>
            </a:r>
          </a:p>
        </p:txBody>
      </p:sp>
    </p:spTree>
    <p:extLst>
      <p:ext uri="{BB962C8B-B14F-4D97-AF65-F5344CB8AC3E}">
        <p14:creationId xmlns:p14="http://schemas.microsoft.com/office/powerpoint/2010/main" val="1642038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The acronym</a:t>
            </a:r>
          </a:p>
        </p:txBody>
      </p:sp>
      <p:sp>
        <p:nvSpPr>
          <p:cNvPr id="3" name="Content Placeholder 2"/>
          <p:cNvSpPr>
            <a:spLocks noGrp="1"/>
          </p:cNvSpPr>
          <p:nvPr>
            <p:ph idx="1"/>
          </p:nvPr>
        </p:nvSpPr>
        <p:spPr/>
        <p:txBody>
          <a:bodyPr/>
          <a:lstStyle/>
          <a:p>
            <a:r>
              <a:rPr lang="en-US" noProof="0" dirty="0"/>
              <a:t>F – Fast (to design &amp; to implement)</a:t>
            </a:r>
          </a:p>
          <a:p>
            <a:pPr lvl="1"/>
            <a:r>
              <a:rPr lang="en-US" noProof="0" dirty="0"/>
              <a:t>Relative – No technology can make integration as fast as we’d like</a:t>
            </a:r>
          </a:p>
          <a:p>
            <a:r>
              <a:rPr lang="en-US" noProof="0" dirty="0"/>
              <a:t>H – Healthcare</a:t>
            </a:r>
          </a:p>
          <a:p>
            <a:pPr lvl="1"/>
            <a:r>
              <a:rPr lang="en-US" noProof="0" dirty="0"/>
              <a:t>That’s why we’re here</a:t>
            </a:r>
          </a:p>
          <a:p>
            <a:r>
              <a:rPr lang="en-US" noProof="0" dirty="0"/>
              <a:t>I – Interoperable</a:t>
            </a:r>
          </a:p>
          <a:p>
            <a:pPr lvl="1"/>
            <a:r>
              <a:rPr lang="en-US" noProof="0" dirty="0"/>
              <a:t>Ditto</a:t>
            </a:r>
          </a:p>
          <a:p>
            <a:r>
              <a:rPr lang="en-US" noProof="0" dirty="0"/>
              <a:t>R – Resources</a:t>
            </a:r>
          </a:p>
          <a:p>
            <a:pPr lvl="1"/>
            <a:r>
              <a:rPr lang="en-US" noProof="0" dirty="0"/>
              <a:t>Building blocks – more on these to follow</a:t>
            </a:r>
          </a:p>
        </p:txBody>
      </p:sp>
      <p:sp>
        <p:nvSpPr>
          <p:cNvPr id="4" name="Slide Number Placeholder 3"/>
          <p:cNvSpPr>
            <a:spLocks noGrp="1"/>
          </p:cNvSpPr>
          <p:nvPr>
            <p:ph type="sldNum" sz="quarter" idx="4"/>
          </p:nvPr>
        </p:nvSpPr>
        <p:spPr/>
        <p:txBody>
          <a:bodyPr/>
          <a:lstStyle/>
          <a:p>
            <a:fld id="{5CC3E5C4-3E2B-40F1-9F2B-C46CEB0C88DF}" type="slidenum">
              <a:rPr lang="en-CA" smtClean="0"/>
              <a:pPr/>
              <a:t>6</a:t>
            </a:fld>
            <a:endParaRPr lang="en-CA" dirty="0"/>
          </a:p>
        </p:txBody>
      </p:sp>
    </p:spTree>
    <p:extLst>
      <p:ext uri="{BB962C8B-B14F-4D97-AF65-F5344CB8AC3E}">
        <p14:creationId xmlns:p14="http://schemas.microsoft.com/office/powerpoint/2010/main" val="368561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 Key differences</a:t>
            </a:r>
          </a:p>
        </p:txBody>
      </p:sp>
      <p:sp>
        <p:nvSpPr>
          <p:cNvPr id="4" name="Content Placeholder 3"/>
          <p:cNvSpPr>
            <a:spLocks noGrp="1"/>
          </p:cNvSpPr>
          <p:nvPr>
            <p:ph idx="1"/>
          </p:nvPr>
        </p:nvSpPr>
        <p:spPr/>
        <p:txBody>
          <a:bodyPr/>
          <a:lstStyle/>
          <a:p>
            <a:pPr lvl="0"/>
            <a:r>
              <a:rPr lang="en-US" noProof="0" dirty="0"/>
              <a:t>Focus on </a:t>
            </a:r>
            <a:r>
              <a:rPr lang="en-US" b="1" noProof="0" dirty="0"/>
              <a:t>Implementers</a:t>
            </a:r>
          </a:p>
          <a:p>
            <a:pPr lvl="0"/>
            <a:r>
              <a:rPr lang="en-US" noProof="0" dirty="0"/>
              <a:t>Target support for </a:t>
            </a:r>
            <a:r>
              <a:rPr lang="en-US" b="1" noProof="0" dirty="0"/>
              <a:t>common</a:t>
            </a:r>
            <a:r>
              <a:rPr lang="en-US" noProof="0" dirty="0"/>
              <a:t> </a:t>
            </a:r>
            <a:r>
              <a:rPr lang="en-US" b="1" noProof="0" dirty="0"/>
              <a:t>scenarios</a:t>
            </a:r>
          </a:p>
          <a:p>
            <a:r>
              <a:rPr lang="en-US" noProof="0" dirty="0"/>
              <a:t>Leverage cross-industry </a:t>
            </a:r>
            <a:r>
              <a:rPr lang="en-US" b="1" noProof="0" dirty="0"/>
              <a:t>web technologies</a:t>
            </a:r>
          </a:p>
          <a:p>
            <a:r>
              <a:rPr lang="en-US" noProof="0" dirty="0"/>
              <a:t>Require </a:t>
            </a:r>
            <a:r>
              <a:rPr lang="en-US" b="1" noProof="0" dirty="0"/>
              <a:t>human readability</a:t>
            </a:r>
            <a:r>
              <a:rPr lang="en-US" noProof="0" dirty="0"/>
              <a:t> as base level of interoperability</a:t>
            </a:r>
          </a:p>
          <a:p>
            <a:r>
              <a:rPr lang="en-US" noProof="0" dirty="0"/>
              <a:t>Make content </a:t>
            </a:r>
            <a:r>
              <a:rPr lang="en-US" b="1" noProof="0" dirty="0"/>
              <a:t>freely available</a:t>
            </a:r>
          </a:p>
          <a:p>
            <a:r>
              <a:rPr lang="en-US" b="0" noProof="0" dirty="0"/>
              <a:t>Support multiple </a:t>
            </a:r>
            <a:r>
              <a:rPr lang="en-US" b="1" noProof="0" dirty="0"/>
              <a:t>paradigms </a:t>
            </a:r>
            <a:r>
              <a:rPr lang="en-US" b="0" noProof="0" dirty="0"/>
              <a:t>&amp; architectures</a:t>
            </a:r>
          </a:p>
          <a:p>
            <a:pPr marL="342900" marR="0"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3100" b="0" noProof="0" dirty="0">
                <a:solidFill>
                  <a:schemeClr val="tx1"/>
                </a:solidFill>
                <a:effectLst/>
                <a:latin typeface="+mn-lt"/>
                <a:ea typeface="+mn-ea"/>
                <a:cs typeface="+mn-cs"/>
              </a:rPr>
              <a:t>Demonstrate best practice </a:t>
            </a:r>
            <a:r>
              <a:rPr lang="en-US" sz="3100" b="1" noProof="0" dirty="0">
                <a:solidFill>
                  <a:schemeClr val="tx1"/>
                </a:solidFill>
                <a:effectLst/>
                <a:latin typeface="+mn-lt"/>
                <a:ea typeface="+mn-ea"/>
                <a:cs typeface="+mn-cs"/>
              </a:rPr>
              <a:t>governance</a:t>
            </a:r>
            <a:endParaRPr lang="en-US" sz="3100" noProof="0" dirty="0">
              <a:effectLst/>
            </a:endParaRPr>
          </a:p>
        </p:txBody>
      </p:sp>
      <p:sp>
        <p:nvSpPr>
          <p:cNvPr id="3" name="Slide Number Placeholder 2"/>
          <p:cNvSpPr>
            <a:spLocks noGrp="1"/>
          </p:cNvSpPr>
          <p:nvPr>
            <p:ph type="sldNum" sz="quarter" idx="4"/>
          </p:nvPr>
        </p:nvSpPr>
        <p:spPr/>
        <p:txBody>
          <a:bodyPr/>
          <a:lstStyle/>
          <a:p>
            <a:fld id="{5CC3E5C4-3E2B-40F1-9F2B-C46CEB0C88DF}" type="slidenum">
              <a:rPr lang="en-CA" smtClean="0"/>
              <a:pPr/>
              <a:t>7</a:t>
            </a:fld>
            <a:endParaRPr lang="en-CA" dirty="0"/>
          </a:p>
        </p:txBody>
      </p:sp>
    </p:spTree>
    <p:extLst>
      <p:ext uri="{BB962C8B-B14F-4D97-AF65-F5344CB8AC3E}">
        <p14:creationId xmlns:p14="http://schemas.microsoft.com/office/powerpoint/2010/main" val="1763149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Example – ISO AD type</a:t>
            </a:r>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noProof="0" dirty="0"/>
              <a:t>isNotOrdered, updateMode, flavorId, nullFlavor, controlAct root &amp; extension, validTime low and high, useable period (GTS – no room on the slide), use</a:t>
            </a:r>
          </a:p>
          <a:p>
            <a:pPr lvl="1"/>
            <a:r>
              <a:rPr lang="en-US" noProof="0" dirty="0"/>
              <a:t>home, primary home, vacation home, workplace, direct, public, bad, physical, postal, temporary, alphabetic, ideographic, syllabic, search, soundex, phonetic</a:t>
            </a:r>
          </a:p>
          <a:p>
            <a:r>
              <a:rPr lang="en-US" noProof="0" dirty="0"/>
              <a:t>0..* parts, each with:</a:t>
            </a:r>
          </a:p>
          <a:p>
            <a:pPr lvl="1"/>
            <a:r>
              <a:rPr lang="en-US" noProof="0" dirty="0"/>
              <a:t>value, code, code system, code system name, code system version, language, type:</a:t>
            </a:r>
          </a:p>
          <a:p>
            <a:pPr lvl="2"/>
            <a:r>
              <a:rPr lang="en-US" noProof="0" dirty="0"/>
              <a:t>address line,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country, county or parish, municipality, delimiter, post box, precinct, state or province, postal code, delivery point identifier</a:t>
            </a:r>
          </a:p>
        </p:txBody>
      </p:sp>
    </p:spTree>
    <p:extLst>
      <p:ext uri="{BB962C8B-B14F-4D97-AF65-F5344CB8AC3E}">
        <p14:creationId xmlns:p14="http://schemas.microsoft.com/office/powerpoint/2010/main" val="41759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Example – FHIR Address</a:t>
            </a:r>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strike="sngStrike" noProof="0" dirty="0">
                <a:solidFill>
                  <a:srgbClr val="FF0000"/>
                </a:solidFill>
              </a:rPr>
              <a:t>isNotOrdered, updateMode, flavorId, nullFlavor, controlAct root &amp; extension, validTime low and high, useable </a:t>
            </a:r>
            <a:r>
              <a:rPr lang="en-US" b="1" noProof="0" dirty="0"/>
              <a:t>period</a:t>
            </a:r>
            <a:r>
              <a:rPr lang="en-US" noProof="0" dirty="0"/>
              <a:t> (low, high)</a:t>
            </a:r>
            <a:r>
              <a:rPr lang="en-US" strike="sngStrike" noProof="0" dirty="0">
                <a:solidFill>
                  <a:srgbClr val="FF0000"/>
                </a:solidFill>
              </a:rPr>
              <a:t> (GTS – no room on the slide), </a:t>
            </a:r>
            <a:r>
              <a:rPr lang="en-US" b="1" noProof="0" dirty="0"/>
              <a:t>use</a:t>
            </a:r>
          </a:p>
          <a:p>
            <a:pPr lvl="1"/>
            <a:r>
              <a:rPr lang="en-US" b="1" noProof="0" dirty="0"/>
              <a:t>home</a:t>
            </a:r>
            <a:r>
              <a:rPr lang="en-US" strike="sngStrike" noProof="0" dirty="0">
                <a:solidFill>
                  <a:srgbClr val="FF0000"/>
                </a:solidFill>
              </a:rPr>
              <a:t>, primary home, vacation home, </a:t>
            </a:r>
            <a:r>
              <a:rPr lang="en-US" b="1" noProof="0" dirty="0"/>
              <a:t>work</a:t>
            </a:r>
            <a:r>
              <a:rPr lang="en-US" strike="sngStrike" noProof="0" dirty="0">
                <a:solidFill>
                  <a:srgbClr val="FF0000"/>
                </a:solidFill>
              </a:rPr>
              <a:t>place, direct, public, bad, physical</a:t>
            </a:r>
            <a:r>
              <a:rPr lang="en-US" noProof="0" dirty="0"/>
              <a:t>visit</a:t>
            </a:r>
            <a:r>
              <a:rPr lang="en-US" b="1" noProof="0" dirty="0"/>
              <a:t>, postal,</a:t>
            </a:r>
            <a:r>
              <a:rPr lang="en-US" noProof="0" dirty="0"/>
              <a:t> </a:t>
            </a:r>
            <a:r>
              <a:rPr lang="en-US" b="1" noProof="0" dirty="0"/>
              <a:t>temp</a:t>
            </a:r>
            <a:r>
              <a:rPr lang="en-US" strike="sngStrike" noProof="0" dirty="0">
                <a:solidFill>
                  <a:srgbClr val="FF0000"/>
                </a:solidFill>
              </a:rPr>
              <a:t>orary, alphabetic, ideographic, syllabic, search, soundex, phonetic, </a:t>
            </a:r>
            <a:r>
              <a:rPr lang="en-US" noProof="0" dirty="0"/>
              <a:t>old</a:t>
            </a:r>
          </a:p>
          <a:p>
            <a:r>
              <a:rPr lang="en-US" strike="sngStrike" noProof="0" dirty="0">
                <a:solidFill>
                  <a:srgbClr val="FF0000"/>
                </a:solidFill>
              </a:rPr>
              <a:t>0..* parts, each with:</a:t>
            </a:r>
            <a:r>
              <a:rPr lang="en-US" noProof="0" dirty="0"/>
              <a:t>text</a:t>
            </a:r>
          </a:p>
          <a:p>
            <a:pPr lvl="1"/>
            <a:r>
              <a:rPr lang="en-US" strike="sngStrike" noProof="0" dirty="0">
                <a:solidFill>
                  <a:srgbClr val="FF0000"/>
                </a:solidFill>
              </a:rPr>
              <a:t>value, code, code system, code system name, code system version, language, type:</a:t>
            </a:r>
          </a:p>
          <a:p>
            <a:pPr lvl="2"/>
            <a:r>
              <a:rPr lang="en-US" strike="sngStrike" noProof="0" dirty="0">
                <a:solidFill>
                  <a:srgbClr val="FF0000"/>
                </a:solidFill>
              </a:rPr>
              <a:t>address </a:t>
            </a:r>
            <a:r>
              <a:rPr lang="en-US" b="1" noProof="0" dirty="0"/>
              <a:t>line</a:t>
            </a:r>
            <a:r>
              <a:rPr lang="en-US" strike="sngStrike" noProof="0" dirty="0">
                <a:solidFill>
                  <a:srgbClr val="FF0000"/>
                </a:solidFill>
              </a:rPr>
              <a:t>,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a:t>
            </a:r>
            <a:r>
              <a:rPr lang="en-US" b="1" noProof="0" dirty="0"/>
              <a:t>country</a:t>
            </a:r>
            <a:r>
              <a:rPr lang="en-US" strike="sngStrike" noProof="0" dirty="0">
                <a:solidFill>
                  <a:srgbClr val="FF0000"/>
                </a:solidFill>
              </a:rPr>
              <a:t>, county or parish, municipality</a:t>
            </a:r>
            <a:r>
              <a:rPr lang="en-US" b="1" noProof="0" dirty="0"/>
              <a:t>city</a:t>
            </a:r>
            <a:r>
              <a:rPr lang="en-US" strike="sngStrike" noProof="0" dirty="0">
                <a:solidFill>
                  <a:srgbClr val="FF0000"/>
                </a:solidFill>
              </a:rPr>
              <a:t>, delimiter, post box, precinct, </a:t>
            </a:r>
            <a:br>
              <a:rPr lang="en-US" strike="sngStrike" noProof="0" dirty="0">
                <a:solidFill>
                  <a:srgbClr val="FF0000"/>
                </a:solidFill>
              </a:rPr>
            </a:br>
            <a:r>
              <a:rPr lang="en-US" b="1" noProof="0" dirty="0"/>
              <a:t>state</a:t>
            </a:r>
            <a:r>
              <a:rPr lang="en-US" strike="sngStrike" noProof="0" dirty="0">
                <a:solidFill>
                  <a:srgbClr val="FF0000"/>
                </a:solidFill>
              </a:rPr>
              <a:t> or province, </a:t>
            </a:r>
            <a:r>
              <a:rPr lang="en-US" b="1" noProof="0" dirty="0"/>
              <a:t>postalCode</a:t>
            </a:r>
            <a:r>
              <a:rPr lang="en-US" strike="sngStrike" noProof="0" dirty="0">
                <a:solidFill>
                  <a:srgbClr val="FF0000"/>
                </a:solidFill>
              </a:rPr>
              <a:t>, delivery point identifier</a:t>
            </a:r>
          </a:p>
        </p:txBody>
      </p:sp>
    </p:spTree>
    <p:extLst>
      <p:ext uri="{BB962C8B-B14F-4D97-AF65-F5344CB8AC3E}">
        <p14:creationId xmlns:p14="http://schemas.microsoft.com/office/powerpoint/2010/main" val="1918084881"/>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13526</TotalTime>
  <Words>1403</Words>
  <Application>Microsoft Office PowerPoint</Application>
  <PresentationFormat>On-screen Show (4:3)</PresentationFormat>
  <Paragraphs>247</Paragraphs>
  <Slides>26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Symbol</vt:lpstr>
      <vt:lpstr>Times New Roman</vt:lpstr>
      <vt:lpstr>Verdana</vt:lpstr>
      <vt:lpstr>Wingdings</vt:lpstr>
      <vt:lpstr>Refined</vt:lpstr>
      <vt:lpstr>FHIR for Executives</vt:lpstr>
      <vt:lpstr>This presentation</vt:lpstr>
      <vt:lpstr>Who am I?</vt:lpstr>
      <vt:lpstr>http://xkcd.com/927</vt:lpstr>
      <vt:lpstr>Complexity Model</vt:lpstr>
      <vt:lpstr>The acronym</vt:lpstr>
      <vt:lpstr>FHIR – Key differences</vt:lpstr>
      <vt:lpstr>Example – ISO AD type</vt:lpstr>
      <vt:lpstr>Example – FHIR Address</vt:lpstr>
      <vt:lpstr>FHIR &amp; Cost of Integration</vt:lpstr>
      <vt:lpstr>FHIR solutions</vt:lpstr>
      <vt:lpstr>Resources</vt:lpstr>
      <vt:lpstr>(FHIR home)</vt:lpstr>
      <vt:lpstr>PowerPoint Presentation</vt:lpstr>
      <vt:lpstr>FHIR Timeline (planned)</vt:lpstr>
      <vt:lpstr>Maturity levels</vt:lpstr>
      <vt:lpstr>FHIR as a replacement</vt:lpstr>
      <vt:lpstr>FHIR is:</vt:lpstr>
      <vt:lpstr>chat.fhir.org growth</vt:lpstr>
      <vt:lpstr>Who’s using FHIR?</vt:lpstr>
      <vt:lpstr>FHIR Adopters</vt:lpstr>
      <vt:lpstr>Early Adopter takeaways</vt:lpstr>
      <vt:lpstr>Additional insights</vt:lpstr>
      <vt:lpstr>Risks with FHIR</vt:lpstr>
      <vt:lpstr>Final message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Lloyd McKenzie</cp:lastModifiedBy>
  <cp:revision>364</cp:revision>
  <dcterms:created xsi:type="dcterms:W3CDTF">2012-12-03T20:41:34Z</dcterms:created>
  <dcterms:modified xsi:type="dcterms:W3CDTF">2017-04-26T04:01:26Z</dcterms:modified>
</cp:coreProperties>
</file>