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JmDPHBLHnZ3x2cuZsiEFTg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90" r:id="rId3"/>
    <p:sldId id="475" r:id="rId4"/>
    <p:sldId id="479" r:id="rId5"/>
    <p:sldId id="482" r:id="rId6"/>
    <p:sldId id="480" r:id="rId7"/>
    <p:sldId id="481" r:id="rId8"/>
    <p:sldId id="483" r:id="rId9"/>
    <p:sldId id="486" r:id="rId10"/>
    <p:sldId id="487" r:id="rId11"/>
    <p:sldId id="484" r:id="rId12"/>
    <p:sldId id="488" r:id="rId13"/>
    <p:sldId id="477" r:id="rId14"/>
    <p:sldId id="491" r:id="rId15"/>
    <p:sldId id="490" r:id="rId16"/>
    <p:sldId id="492" r:id="rId17"/>
    <p:sldId id="4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50" autoAdjust="0"/>
  </p:normalViewPr>
  <p:slideViewPr>
    <p:cSldViewPr>
      <p:cViewPr varScale="1">
        <p:scale>
          <a:sx n="103" d="100"/>
          <a:sy n="103" d="100"/>
        </p:scale>
        <p:origin x="76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1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314"/>
    </p:cViewPr>
  </p:sorterViewPr>
  <p:notesViewPr>
    <p:cSldViewPr>
      <p:cViewPr varScale="1">
        <p:scale>
          <a:sx n="91" d="100"/>
          <a:sy n="91" d="100"/>
        </p:scale>
        <p:origin x="37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2017-04-25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09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2017-04-25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62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57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7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18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/>
              <a:t>© 2017 HL7 ® Int’l.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6" r:id="rId9"/>
    <p:sldLayoutId id="2147483678" r:id="rId10"/>
    <p:sldLayoutId id="2147483684" r:id="rId11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FHIR_IG_Framework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7-04%20FHIR%20North/IG%20Publication%20and%20Validation.pptx" TargetMode="External"/><Relationship Id="rId2" Type="http://schemas.openxmlformats.org/officeDocument/2006/relationships/hyperlink" Target="http://creativecommons.org/licenses/by/3.0/deed.en_GB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&amp;ehk=JmDPHBLHnZ3x2cuZsiEFTg&amp;r=0&amp;pid=OfficeInsert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IG Publication &amp;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88" y="4221088"/>
            <a:ext cx="6400800" cy="1338808"/>
          </a:xfrm>
        </p:spPr>
        <p:txBody>
          <a:bodyPr/>
          <a:lstStyle/>
          <a:p>
            <a:r>
              <a:rPr lang="en-US" noProof="0" dirty="0"/>
              <a:t>Lloyd McKenzie</a:t>
            </a:r>
          </a:p>
          <a:p>
            <a:r>
              <a:rPr lang="en-US" noProof="0" dirty="0"/>
              <a:t>April 27, 2017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IG &amp; Profile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ClinFHIR</a:t>
            </a:r>
            <a:endParaRPr lang="en-CA" dirty="0"/>
          </a:p>
          <a:p>
            <a:pPr lvl="1"/>
            <a:r>
              <a:rPr lang="en-CA" dirty="0"/>
              <a:t>Web-based</a:t>
            </a:r>
          </a:p>
          <a:p>
            <a:pPr lvl="1"/>
            <a:r>
              <a:rPr lang="en-CA" dirty="0"/>
              <a:t>Examples and simple profiles only</a:t>
            </a:r>
          </a:p>
          <a:p>
            <a:r>
              <a:rPr lang="en-CA" dirty="0"/>
              <a:t>Manual</a:t>
            </a:r>
          </a:p>
          <a:p>
            <a:pPr lvl="1"/>
            <a:r>
              <a:rPr lang="en-CA" dirty="0"/>
              <a:t>All artifacts can be authored using your favorite XML or JSON editor</a:t>
            </a:r>
          </a:p>
          <a:p>
            <a:pPr lvl="2"/>
            <a:r>
              <a:rPr lang="en-CA" dirty="0"/>
              <a:t>For profiles, really for advanced users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836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IG Publication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HL7</a:t>
            </a:r>
          </a:p>
          <a:p>
            <a:pPr lvl="1"/>
            <a:r>
              <a:rPr lang="en-CA" dirty="0"/>
              <a:t>Java-based, similar to code used to publish HL7 spec</a:t>
            </a:r>
          </a:p>
          <a:p>
            <a:pPr lvl="1"/>
            <a:r>
              <a:rPr lang="en-CA" dirty="0"/>
              <a:t>Support for hl7.org GIT-based CI publishing</a:t>
            </a:r>
          </a:p>
          <a:p>
            <a:r>
              <a:rPr lang="en-CA" dirty="0"/>
              <a:t>Simplifier</a:t>
            </a:r>
          </a:p>
          <a:p>
            <a:pPr lvl="1"/>
            <a:r>
              <a:rPr lang="en-CA" dirty="0"/>
              <a:t>Tied to registry</a:t>
            </a:r>
          </a:p>
          <a:p>
            <a:pPr lvl="1"/>
            <a:r>
              <a:rPr lang="en-CA" dirty="0"/>
              <a:t>Integrates with source control</a:t>
            </a:r>
          </a:p>
          <a:p>
            <a:r>
              <a:rPr lang="en-CA" dirty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811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Walkthrough of the </a:t>
            </a:r>
            <a:br>
              <a:rPr lang="en-CA" dirty="0"/>
            </a:br>
            <a:r>
              <a:rPr lang="en-CA" dirty="0"/>
              <a:t>IG Publisher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http://wiki.hl7.org/index.php?title=FHIR_IG_Framework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279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Check that a FHIR</a:t>
            </a:r>
            <a:r>
              <a:rPr lang="en-CA" baseline="0" dirty="0"/>
              <a:t> instance complies with:</a:t>
            </a:r>
          </a:p>
          <a:p>
            <a:pPr lvl="1"/>
            <a:r>
              <a:rPr lang="en-CA" dirty="0"/>
              <a:t>FHIR specification</a:t>
            </a:r>
          </a:p>
          <a:p>
            <a:pPr lvl="1"/>
            <a:r>
              <a:rPr lang="en-CA" dirty="0"/>
              <a:t>Declared (and mandated) profiles</a:t>
            </a:r>
          </a:p>
          <a:p>
            <a:pPr lvl="1"/>
            <a:r>
              <a:rPr lang="en-CA" dirty="0"/>
              <a:t>Current</a:t>
            </a:r>
            <a:r>
              <a:rPr lang="en-CA" baseline="0" dirty="0"/>
              <a:t> Code System &amp; Value Set definitions</a:t>
            </a:r>
          </a:p>
          <a:p>
            <a:pPr lvl="1"/>
            <a:r>
              <a:rPr lang="en-CA" baseline="0" dirty="0"/>
              <a:t>Requirements of referenced profiles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751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Validation Approaches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332565"/>
              </p:ext>
            </p:extLst>
          </p:nvPr>
        </p:nvGraphicFramePr>
        <p:xfrm>
          <a:off x="381000" y="1828800"/>
          <a:ext cx="8382000" cy="330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2808">
                  <a:extLst>
                    <a:ext uri="{9D8B030D-6E8A-4147-A177-3AD203B41FA5}">
                      <a16:colId xmlns:a16="http://schemas.microsoft.com/office/drawing/2014/main" val="65956060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17887597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65832502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07815913"/>
                    </a:ext>
                  </a:extLst>
                </a:gridCol>
                <a:gridCol w="1454696">
                  <a:extLst>
                    <a:ext uri="{9D8B030D-6E8A-4147-A177-3AD203B41FA5}">
                      <a16:colId xmlns:a16="http://schemas.microsoft.com/office/drawing/2014/main" val="1892015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XML/JSON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Schematron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Java/.NET</a:t>
                      </a:r>
                      <a:r>
                        <a:rPr lang="en-CA" baseline="0" dirty="0"/>
                        <a:t> Validator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Custom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1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Core spec element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2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4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Profiles, Extensions, Slices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3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Structural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1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Business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0578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54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baseline="0" dirty="0"/>
              <a:t>Full validation can be costly</a:t>
            </a:r>
          </a:p>
          <a:p>
            <a:pPr lvl="2"/>
            <a:r>
              <a:rPr lang="en-CA" baseline="0" dirty="0"/>
              <a:t>May need to retrieve external terminologies or invoke remote terminology servers</a:t>
            </a:r>
          </a:p>
          <a:p>
            <a:pPr lvl="2"/>
            <a:r>
              <a:rPr lang="en-CA" baseline="0" dirty="0"/>
              <a:t>May need to retrieve external profiles, extensions</a:t>
            </a:r>
          </a:p>
          <a:p>
            <a:pPr lvl="2"/>
            <a:r>
              <a:rPr lang="en-CA" baseline="0" dirty="0"/>
              <a:t>May need to execute complex invariants</a:t>
            </a:r>
          </a:p>
          <a:p>
            <a:pPr lvl="1"/>
            <a:r>
              <a:rPr lang="en-CA" baseline="0" dirty="0"/>
              <a:t>Depending on profile and vocabulary complexity, can take significant time</a:t>
            </a:r>
          </a:p>
          <a:p>
            <a:pPr lvl="1"/>
            <a:r>
              <a:rPr lang="en-CA" baseline="0" dirty="0"/>
              <a:t>No requirement to do full validation</a:t>
            </a:r>
          </a:p>
          <a:p>
            <a:pPr lvl="2"/>
            <a:r>
              <a:rPr lang="en-CA" baseline="0" dirty="0"/>
              <a:t>Validate what is important to implementation</a:t>
            </a:r>
          </a:p>
          <a:p>
            <a:pPr lvl="2"/>
            <a:r>
              <a:rPr lang="en-CA" baseline="0" dirty="0"/>
              <a:t>May validate tighter at certification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944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testing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Server testing tools</a:t>
            </a:r>
          </a:p>
          <a:p>
            <a:pPr lvl="1"/>
            <a:r>
              <a:rPr lang="en-CA" dirty="0"/>
              <a:t>Sprinkler</a:t>
            </a:r>
          </a:p>
          <a:p>
            <a:pPr lvl="0"/>
            <a:r>
              <a:rPr lang="en-CA" dirty="0"/>
              <a:t>FHIR</a:t>
            </a:r>
            <a:r>
              <a:rPr lang="en-CA" baseline="0" dirty="0"/>
              <a:t> test engines</a:t>
            </a:r>
          </a:p>
          <a:p>
            <a:pPr lvl="1"/>
            <a:r>
              <a:rPr lang="en-CA" dirty="0"/>
              <a:t>Crucible</a:t>
            </a:r>
          </a:p>
          <a:p>
            <a:pPr lvl="1"/>
            <a:r>
              <a:rPr lang="en-CA" baseline="0" dirty="0"/>
              <a:t>Touchstone</a:t>
            </a:r>
          </a:p>
          <a:p>
            <a:r>
              <a:rPr lang="en-CA" dirty="0"/>
              <a:t>FHIR Public test servers</a:t>
            </a:r>
          </a:p>
          <a:p>
            <a:pPr lvl="1"/>
            <a:r>
              <a:rPr lang="en-CA" baseline="0" dirty="0"/>
              <a:t>All</a:t>
            </a:r>
            <a:r>
              <a:rPr lang="en-CA" dirty="0"/>
              <a:t> kinds</a:t>
            </a:r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804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 &amp; Discussion?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noProof="0" dirty="0">
                <a:hlinkClick r:id="rId2"/>
              </a:rPr>
              <a:t>http://hl7.org/fhir</a:t>
            </a:r>
            <a:r>
              <a:rPr lang="en-US" sz="2800" noProof="0" dirty="0"/>
              <a:t>	    	   </a:t>
            </a:r>
            <a:r>
              <a:rPr lang="en-US" sz="2800" noProof="0" dirty="0">
                <a:hlinkClick r:id="rId3"/>
              </a:rPr>
              <a:t>lmckenzie@gevityinc.com</a:t>
            </a:r>
            <a:r>
              <a:rPr lang="en-US" sz="2800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88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/>
              <a:t>Is licensed for use under the Creative Commons, specifically:</a:t>
            </a:r>
          </a:p>
          <a:p>
            <a:pPr lvl="1"/>
            <a:r>
              <a:rPr lang="en-US" sz="2400" u="sng" noProof="0" dirty="0">
                <a:hlinkClick r:id="rId2"/>
              </a:rPr>
              <a:t>Creative Commons Attribution 3.0 Unported License</a:t>
            </a:r>
            <a:endParaRPr lang="en-US" sz="2400" u="sng" noProof="0" dirty="0"/>
          </a:p>
          <a:p>
            <a:pPr lvl="1"/>
            <a:r>
              <a:rPr lang="en-US" sz="2400" noProof="0" dirty="0"/>
              <a:t>(Do with it as you wish, so long as you give</a:t>
            </a:r>
            <a:br>
              <a:rPr lang="en-US" sz="2400" noProof="0" dirty="0"/>
            </a:br>
            <a:r>
              <a:rPr lang="en-US" sz="2400" noProof="0" dirty="0"/>
              <a:t> credit)</a:t>
            </a:r>
          </a:p>
          <a:p>
            <a:r>
              <a:rPr lang="en-US" sz="2800" dirty="0"/>
              <a:t>Can be downloaded here:</a:t>
            </a:r>
          </a:p>
          <a:p>
            <a:pPr lvl="1"/>
            <a:r>
              <a:rPr lang="en-US" sz="2400" dirty="0">
                <a:hlinkClick r:id="rId3"/>
              </a:rPr>
              <a:t>http://gforge.hl7.org/svn/fhir/trunk/presentations/2017-04%20FHIR%20North/IG%20Publication%20and%20Validation.pptx</a:t>
            </a:r>
            <a:endParaRPr lang="en-US" sz="2400" dirty="0"/>
          </a:p>
          <a:p>
            <a:pPr lvl="2"/>
            <a:r>
              <a:rPr lang="en-US" sz="2000" dirty="0"/>
              <a:t>Use “anonymous” and email address to logon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888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Name:</a:t>
            </a:r>
            <a:r>
              <a:rPr lang="en-US" noProof="0" dirty="0"/>
              <a:t> Lloyd McKenzie</a:t>
            </a:r>
          </a:p>
          <a:p>
            <a:r>
              <a:rPr lang="en-US" b="1" noProof="0" dirty="0"/>
              <a:t>Company:</a:t>
            </a:r>
            <a:r>
              <a:rPr lang="en-US" noProof="0" dirty="0"/>
              <a:t> Gevity</a:t>
            </a:r>
          </a:p>
          <a:p>
            <a:r>
              <a:rPr lang="en-US" b="1" noProof="0" dirty="0"/>
              <a:t>Background:</a:t>
            </a:r>
          </a:p>
          <a:p>
            <a:pPr lvl="1"/>
            <a:r>
              <a:rPr lang="en-US" noProof="0" dirty="0"/>
              <a:t>One of FHIR’s 3 initial editors</a:t>
            </a:r>
          </a:p>
          <a:p>
            <a:pPr lvl="1"/>
            <a:r>
              <a:rPr lang="en-US" noProof="0" dirty="0"/>
              <a:t>Co-chair FMG &amp; FHIR Infrastructure</a:t>
            </a:r>
          </a:p>
          <a:p>
            <a:pPr lvl="1"/>
            <a:r>
              <a:rPr lang="en-US" noProof="0" dirty="0"/>
              <a:t>Co-chair HL7 Modeling &amp; Methodology</a:t>
            </a:r>
          </a:p>
          <a:p>
            <a:pPr lvl="1"/>
            <a:r>
              <a:rPr lang="en-US" noProof="0" dirty="0"/>
              <a:t>Heavily involved in HL7 and healthcare exchange for last 16 years (v2, v3, CDA, etc.)</a:t>
            </a:r>
          </a:p>
          <a:p>
            <a:pPr lvl="1"/>
            <a:r>
              <a:rPr lang="en-US" noProof="0" dirty="0">
                <a:hlinkClick r:id="rId2"/>
              </a:rPr>
              <a:t>lmckenzie@gevityinc.com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984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FHIR Implementation Guide?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FHIR Implementation Guides</a:t>
            </a:r>
          </a:p>
          <a:p>
            <a:pPr lvl="1"/>
            <a:r>
              <a:rPr lang="en-CA" dirty="0"/>
              <a:t>Are designed for a particular implementation context</a:t>
            </a:r>
          </a:p>
          <a:p>
            <a:pPr lvl="2"/>
            <a:r>
              <a:rPr lang="en-CA" dirty="0"/>
              <a:t>Base FHIR spec is context agnostic</a:t>
            </a:r>
          </a:p>
          <a:p>
            <a:pPr lvl="1"/>
            <a:r>
              <a:rPr lang="en-CA" dirty="0"/>
              <a:t>Defines the behavior of one or more systems</a:t>
            </a:r>
          </a:p>
          <a:p>
            <a:pPr lvl="2"/>
            <a:r>
              <a:rPr lang="en-CA" dirty="0"/>
              <a:t>Focused on interoperability</a:t>
            </a:r>
          </a:p>
          <a:p>
            <a:pPr lvl="1"/>
            <a:r>
              <a:rPr lang="en-CA" dirty="0"/>
              <a:t>Managed as a Bundle of interrelated FHIR resources, organized by a single </a:t>
            </a:r>
            <a:r>
              <a:rPr lang="en-CA" dirty="0" err="1"/>
              <a:t>ImplementationGuide</a:t>
            </a:r>
            <a:r>
              <a:rPr lang="en-CA" dirty="0"/>
              <a:t>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28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Implementation Guides are just a collection of resources</a:t>
            </a:r>
          </a:p>
          <a:p>
            <a:r>
              <a:rPr lang="en-CA" dirty="0"/>
              <a:t>To be useful, need to “render” the IG into something developers can consume</a:t>
            </a:r>
          </a:p>
          <a:p>
            <a:pPr lvl="1"/>
            <a:r>
              <a:rPr lang="en-CA" dirty="0"/>
              <a:t>The formal definitions help, but still need human-readability</a:t>
            </a:r>
          </a:p>
          <a:p>
            <a:r>
              <a:rPr lang="en-CA" dirty="0"/>
              <a:t>Tooling is used to take the IG artifacts and render them</a:t>
            </a:r>
          </a:p>
          <a:p>
            <a:pPr lvl="1"/>
            <a:r>
              <a:rPr lang="en-CA" dirty="0"/>
              <a:t>Typically as static websites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29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Conformance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73580"/>
              </p:ext>
            </p:extLst>
          </p:nvPr>
        </p:nvGraphicFramePr>
        <p:xfrm>
          <a:off x="467544" y="1772816"/>
          <a:ext cx="8280920" cy="39604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2790918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135927007"/>
                    </a:ext>
                  </a:extLst>
                </a:gridCol>
              </a:tblGrid>
              <a:tr h="691656">
                <a:tc>
                  <a:txBody>
                    <a:bodyPr/>
                    <a:lstStyle/>
                    <a:p>
                      <a:r>
                        <a:rPr lang="en-CA" b="1" dirty="0" err="1"/>
                        <a:t>Implementation</a:t>
                      </a:r>
                      <a:r>
                        <a:rPr lang="en-CA" b="1" baseline="0" dirty="0" err="1"/>
                        <a:t>Guide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Defines set of pages and artifacts that together define implementation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1359"/>
                  </a:ext>
                </a:extLst>
              </a:tr>
              <a:tr h="691656">
                <a:tc>
                  <a:txBody>
                    <a:bodyPr/>
                    <a:lstStyle/>
                    <a:p>
                      <a:r>
                        <a:rPr lang="en-CA" b="1" dirty="0" err="1"/>
                        <a:t>CapabilityStatement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Defines what a system is capable of doing (or should be capable</a:t>
                      </a:r>
                      <a:r>
                        <a:rPr lang="en-CA" baseline="0" dirty="0"/>
                        <a:t> of doing)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36489"/>
                  </a:ext>
                </a:extLst>
              </a:tr>
              <a:tr h="691656">
                <a:tc>
                  <a:txBody>
                    <a:bodyPr/>
                    <a:lstStyle/>
                    <a:p>
                      <a:r>
                        <a:rPr lang="en-CA" b="1" dirty="0" err="1"/>
                        <a:t>StructureDefinition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Describes constraints</a:t>
                      </a:r>
                      <a:r>
                        <a:rPr lang="en-CA" baseline="0" dirty="0"/>
                        <a:t> on a resource or data type (descriptions, cardinality, vocabulary, etc.)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022"/>
                  </a:ext>
                </a:extLst>
              </a:tr>
              <a:tr h="691656">
                <a:tc>
                  <a:txBody>
                    <a:bodyPr/>
                    <a:lstStyle/>
                    <a:p>
                      <a:r>
                        <a:rPr lang="en-CA" b="1" dirty="0" err="1"/>
                        <a:t>CodeSystem</a:t>
                      </a:r>
                      <a:r>
                        <a:rPr lang="en-CA" b="1" dirty="0"/>
                        <a:t>, </a:t>
                      </a:r>
                      <a:r>
                        <a:rPr lang="en-CA" b="1" dirty="0" err="1"/>
                        <a:t>ValueSet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Defines sets of codes for use in information</a:t>
                      </a:r>
                      <a:r>
                        <a:rPr lang="en-CA" baseline="0" dirty="0"/>
                        <a:t> exchange and subsets of codes for use in a context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60012"/>
                  </a:ext>
                </a:extLst>
              </a:tr>
              <a:tr h="1193817">
                <a:tc>
                  <a:txBody>
                    <a:bodyPr/>
                    <a:lstStyle/>
                    <a:p>
                      <a:r>
                        <a:rPr lang="en-CA" b="1" dirty="0" err="1"/>
                        <a:t>OperationDefinition</a:t>
                      </a:r>
                      <a:r>
                        <a:rPr lang="en-CA" b="1" dirty="0"/>
                        <a:t>,</a:t>
                      </a:r>
                      <a:r>
                        <a:rPr lang="en-CA" b="1" baseline="0" dirty="0"/>
                        <a:t> </a:t>
                      </a:r>
                      <a:r>
                        <a:rPr lang="en-CA" b="1" baseline="0" dirty="0" err="1"/>
                        <a:t>MessageDefinition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Defines operations and</a:t>
                      </a:r>
                      <a:r>
                        <a:rPr lang="en-CA" baseline="0" dirty="0"/>
                        <a:t> messages that can be used, including what data is passed in, what data will be returned and the behavior of the system receiving the message or operation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5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2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produces IGs?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dirty="0"/>
              <a:t>HL7 International</a:t>
            </a:r>
          </a:p>
          <a:p>
            <a:r>
              <a:rPr lang="en-CA" dirty="0"/>
              <a:t>Other SDOs (e.g. IHE)</a:t>
            </a:r>
          </a:p>
          <a:p>
            <a:r>
              <a:rPr lang="en-CA" dirty="0"/>
              <a:t>National &amp; regional</a:t>
            </a:r>
            <a:r>
              <a:rPr lang="en-CA" baseline="0" dirty="0"/>
              <a:t> projects</a:t>
            </a:r>
          </a:p>
          <a:p>
            <a:r>
              <a:rPr lang="en-CA" dirty="0"/>
              <a:t>Professional organizations</a:t>
            </a:r>
          </a:p>
          <a:p>
            <a:r>
              <a:rPr lang="en-CA" dirty="0"/>
              <a:t>Implementation projects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365104"/>
            <a:ext cx="1706488" cy="17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8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IG &amp; Profile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HL7 tooling</a:t>
            </a:r>
          </a:p>
          <a:p>
            <a:pPr lvl="1"/>
            <a:r>
              <a:rPr lang="en-CA" dirty="0"/>
              <a:t>Java-based</a:t>
            </a:r>
          </a:p>
          <a:p>
            <a:pPr lvl="1"/>
            <a:r>
              <a:rPr lang="en-CA" dirty="0"/>
              <a:t>Spreadsheets for profiles</a:t>
            </a:r>
          </a:p>
          <a:p>
            <a:pPr lvl="1"/>
            <a:r>
              <a:rPr lang="en-CA" dirty="0"/>
              <a:t>Hand-edited XML/JSON for everything else</a:t>
            </a:r>
          </a:p>
          <a:p>
            <a:r>
              <a:rPr lang="en-CA" dirty="0"/>
              <a:t>Forge</a:t>
            </a:r>
          </a:p>
          <a:p>
            <a:pPr lvl="1"/>
            <a:r>
              <a:rPr lang="en-CA" dirty="0"/>
              <a:t>.NET based</a:t>
            </a:r>
          </a:p>
          <a:p>
            <a:pPr lvl="1"/>
            <a:r>
              <a:rPr lang="en-CA" dirty="0"/>
              <a:t>User interface for basic IG design and profiles</a:t>
            </a:r>
          </a:p>
          <a:p>
            <a:pPr lvl="1"/>
            <a:r>
              <a:rPr lang="en-CA" dirty="0"/>
              <a:t>Hand-edited XML/JSON for everything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859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IG &amp; Profile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Trifolia</a:t>
            </a:r>
          </a:p>
          <a:p>
            <a:pPr lvl="1"/>
            <a:r>
              <a:rPr lang="en-CA"/>
              <a:t>Web-based, profiles only</a:t>
            </a:r>
          </a:p>
          <a:p>
            <a:pPr lvl="1"/>
            <a:r>
              <a:rPr lang="en-CA"/>
              <a:t>Similar interface to CDA profiling</a:t>
            </a:r>
          </a:p>
          <a:p>
            <a:r>
              <a:rPr lang="en-CA"/>
              <a:t>MDHT Tools</a:t>
            </a:r>
          </a:p>
          <a:p>
            <a:pPr lvl="1"/>
            <a:r>
              <a:rPr lang="en-CA"/>
              <a:t>Java Eclipse-based, profiles only</a:t>
            </a:r>
          </a:p>
          <a:p>
            <a:pPr lvl="1"/>
            <a:r>
              <a:rPr lang="en-CA"/>
              <a:t>Similar interface to CDA profiling</a:t>
            </a:r>
          </a:p>
          <a:p>
            <a:pPr lvl="1"/>
            <a:r>
              <a:rPr lang="en-CA"/>
              <a:t>Plans to eventually support code generation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9300630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13596</TotalTime>
  <Words>653</Words>
  <Application>Microsoft Office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Wingdings</vt:lpstr>
      <vt:lpstr>Refined</vt:lpstr>
      <vt:lpstr>FHIR IG Publication &amp; Validation</vt:lpstr>
      <vt:lpstr>This presentation</vt:lpstr>
      <vt:lpstr>Who am I?</vt:lpstr>
      <vt:lpstr>What is a FHIR Implementation Guide?</vt:lpstr>
      <vt:lpstr>IG Publication</vt:lpstr>
      <vt:lpstr>Conformance resources</vt:lpstr>
      <vt:lpstr>Who produces IGs?</vt:lpstr>
      <vt:lpstr>IG &amp; Profile editing</vt:lpstr>
      <vt:lpstr>IG &amp; Profile editing</vt:lpstr>
      <vt:lpstr>IG &amp; Profile editing</vt:lpstr>
      <vt:lpstr>IG Publication Tools</vt:lpstr>
      <vt:lpstr>Walkthrough of the  IG Publisher Framework</vt:lpstr>
      <vt:lpstr>Validation</vt:lpstr>
      <vt:lpstr>Validation Approaches</vt:lpstr>
      <vt:lpstr>Validation Strategy</vt:lpstr>
      <vt:lpstr>Additional testing options</vt:lpstr>
      <vt:lpstr>Questions &amp; Discussion?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384</cp:revision>
  <dcterms:created xsi:type="dcterms:W3CDTF">2012-12-03T20:41:34Z</dcterms:created>
  <dcterms:modified xsi:type="dcterms:W3CDTF">2017-04-26T03:38:21Z</dcterms:modified>
</cp:coreProperties>
</file>