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7" r:id="rId3"/>
    <p:sldId id="318" r:id="rId4"/>
    <p:sldId id="340" r:id="rId5"/>
    <p:sldId id="320" r:id="rId6"/>
    <p:sldId id="341" r:id="rId7"/>
    <p:sldId id="261" r:id="rId8"/>
    <p:sldId id="292" r:id="rId9"/>
    <p:sldId id="293" r:id="rId10"/>
    <p:sldId id="294" r:id="rId11"/>
    <p:sldId id="295" r:id="rId12"/>
    <p:sldId id="298" r:id="rId13"/>
    <p:sldId id="299" r:id="rId14"/>
    <p:sldId id="296" r:id="rId15"/>
    <p:sldId id="297" r:id="rId16"/>
    <p:sldId id="326" r:id="rId17"/>
    <p:sldId id="323" r:id="rId18"/>
    <p:sldId id="324" r:id="rId19"/>
    <p:sldId id="325" r:id="rId20"/>
    <p:sldId id="369" r:id="rId21"/>
    <p:sldId id="327" r:id="rId22"/>
    <p:sldId id="328" r:id="rId23"/>
    <p:sldId id="329" r:id="rId24"/>
    <p:sldId id="330" r:id="rId25"/>
    <p:sldId id="334" r:id="rId26"/>
    <p:sldId id="342" r:id="rId27"/>
    <p:sldId id="347" r:id="rId28"/>
    <p:sldId id="343" r:id="rId29"/>
    <p:sldId id="349" r:id="rId30"/>
    <p:sldId id="301" r:id="rId31"/>
    <p:sldId id="331" r:id="rId32"/>
    <p:sldId id="303" r:id="rId33"/>
    <p:sldId id="277" r:id="rId34"/>
    <p:sldId id="348" r:id="rId35"/>
    <p:sldId id="350" r:id="rId36"/>
    <p:sldId id="344" r:id="rId37"/>
    <p:sldId id="300" r:id="rId38"/>
    <p:sldId id="305" r:id="rId39"/>
    <p:sldId id="332" r:id="rId40"/>
    <p:sldId id="333" r:id="rId41"/>
    <p:sldId id="302" r:id="rId42"/>
    <p:sldId id="351" r:id="rId43"/>
    <p:sldId id="335" r:id="rId44"/>
    <p:sldId id="336" r:id="rId45"/>
    <p:sldId id="352" r:id="rId46"/>
    <p:sldId id="353" r:id="rId47"/>
    <p:sldId id="354" r:id="rId48"/>
    <p:sldId id="304" r:id="rId49"/>
    <p:sldId id="306" r:id="rId50"/>
    <p:sldId id="307" r:id="rId51"/>
    <p:sldId id="308" r:id="rId52"/>
    <p:sldId id="355" r:id="rId53"/>
    <p:sldId id="357" r:id="rId54"/>
    <p:sldId id="337" r:id="rId55"/>
    <p:sldId id="363" r:id="rId56"/>
    <p:sldId id="381" r:id="rId57"/>
    <p:sldId id="338" r:id="rId58"/>
    <p:sldId id="384" r:id="rId59"/>
    <p:sldId id="382" r:id="rId60"/>
    <p:sldId id="385" r:id="rId61"/>
    <p:sldId id="359" r:id="rId62"/>
    <p:sldId id="386" r:id="rId63"/>
    <p:sldId id="383" r:id="rId64"/>
    <p:sldId id="371" r:id="rId65"/>
    <p:sldId id="370" r:id="rId66"/>
    <p:sldId id="310" r:id="rId67"/>
    <p:sldId id="364" r:id="rId68"/>
    <p:sldId id="376" r:id="rId69"/>
    <p:sldId id="377" r:id="rId70"/>
    <p:sldId id="378" r:id="rId71"/>
    <p:sldId id="379" r:id="rId72"/>
    <p:sldId id="375" r:id="rId73"/>
    <p:sldId id="372" r:id="rId74"/>
    <p:sldId id="373" r:id="rId75"/>
    <p:sldId id="374" r:id="rId76"/>
    <p:sldId id="380" r:id="rId77"/>
    <p:sldId id="365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891A7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65" autoAdjust="0"/>
    <p:restoredTop sz="82838" autoAdjust="0"/>
  </p:normalViewPr>
  <p:slideViewPr>
    <p:cSldViewPr>
      <p:cViewPr>
        <p:scale>
          <a:sx n="100" d="100"/>
          <a:sy n="100" d="100"/>
        </p:scale>
        <p:origin x="80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2017-05-09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344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2017-05-09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890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935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yhospital.org/codes/labresul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l7.org/fhir/STU3/consent.html#resource" TargetMode="Externa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http://creativecommons.org/licenses/by/3.0/deed.en_GB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hyperlink" Target="NUL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test.fhir.org/r3/Condition?code=http://snomed.info/sct|425144005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fhirtest.uhn.ca/baseDstu3/Condition?code:text=angina" TargetMode="External"/><Relationship Id="rId3" Type="http://schemas.openxmlformats.org/officeDocument/2006/relationships/hyperlink" Target="http://test.fhir.org/r3/Condition?severity:not=255604002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://fhirtest.uhn.ca/baseDstu3/Condition?code:not-in=http://hl7.org/fhir/ValueSet/condition-code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fhirtest.uhn.ca/baseDstu3/Condition?code:in=http://hl7.org/fhir/ValueSet/condition-code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fhirtest.uhn.ca/baseDstu3/Condition?code:above=http://snomed.info/sct|233604007" TargetMode="External"/><Relationship Id="rId3" Type="http://schemas.openxmlformats.org/officeDocument/2006/relationships/hyperlink" Target="http://fhirtest.uhn.ca/baseDstu3/Condition?code:below=http://snomed.info/sct|233604007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http://...valueset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....valueset/someId$expand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test.fhir.org/r3/ValueSet/condition-category" TargetMode="External"/><Relationship Id="rId3" Type="http://schemas.openxmlformats.org/officeDocument/2006/relationships/hyperlink" Target="http://test.fhir.org/r3/ValueSet/condition-category/$expand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test.fhir.org/r3/ValueSet/condition-category/$validate-code?system=http://hl7.org/fhir/condition-category&amp;code=problem-list-item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l7.org/fhir/STU3/terminology-module.html" TargetMode="External"/><Relationship Id="rId3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test.fhir.org/r3/CodeSystem/$lookup?system=http://snomed.info/sct&amp;code=233604007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its.patientsfirst.org.nz/RestService.svc/Terminz/CodeSystem/$subsumes?system=http://snomed.info/sct&amp;codeA=3738000&amp;codeB=235856003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...conceptmap/id$translate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stu3-latest" TargetMode="External"/><Relationship Id="rId4" Type="http://schemas.openxmlformats.org/officeDocument/2006/relationships/hyperlink" Target="http://its.patientsfirst.org.nz/RestService.svc/Terminz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test.fhir.org/r3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4" Type="http://schemas.openxmlformats.org/officeDocument/2006/relationships/hyperlink" Target="http://clinfhir.com/query.html" TargetMode="External"/><Relationship Id="rId5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linfhir.com/codeSystem.htm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hat.fhir.org/#narrow/stream/terminology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test.fhir.org/r3/ValueSet/$expand?url=http%3A%2F%2Fsnomed.info%2Fsct%3Ffhir_vs%3Disa%2F233604007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484784"/>
            <a:ext cx="6624736" cy="1944216"/>
          </a:xfrm>
        </p:spPr>
        <p:txBody>
          <a:bodyPr/>
          <a:lstStyle/>
          <a:p>
            <a:r>
              <a:rPr lang="en-US" sz="4800" dirty="0"/>
              <a:t>Understanding and Using Terminology in HL7 FHIR</a:t>
            </a:r>
            <a:endParaRPr lang="en-US" sz="48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Rob Hausam MD</a:t>
            </a:r>
          </a:p>
          <a:p>
            <a:r>
              <a:rPr lang="en-US" sz="2400" dirty="0" smtClean="0"/>
              <a:t>HL7 Working </a:t>
            </a:r>
            <a:r>
              <a:rPr lang="en-US" sz="2400" dirty="0"/>
              <a:t>Group Meeting </a:t>
            </a:r>
            <a:endParaRPr lang="en-US" sz="2400" dirty="0" smtClean="0"/>
          </a:p>
          <a:p>
            <a:r>
              <a:rPr lang="en-US" sz="2400" dirty="0" smtClean="0"/>
              <a:t>Madrid, Spain</a:t>
            </a:r>
            <a:endParaRPr lang="en-US" sz="2400" noProof="0" dirty="0" smtClean="0"/>
          </a:p>
          <a:p>
            <a:r>
              <a:rPr lang="en-US" sz="2400" dirty="0" smtClean="0"/>
              <a:t>10 May</a:t>
            </a:r>
            <a:r>
              <a:rPr lang="en-US" sz="2400" noProof="0" dirty="0" smtClean="0"/>
              <a:t> 2017</a:t>
            </a:r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Code System vs. Value Set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Often mixed in common usage</a:t>
            </a:r>
          </a:p>
          <a:p>
            <a:r>
              <a:rPr lang="en-AU" sz="2800" dirty="0" smtClean="0"/>
              <a:t>E.g., an application table that mixes LOINC codes and custom (self-defined) codes</a:t>
            </a:r>
          </a:p>
          <a:p>
            <a:r>
              <a:rPr lang="en-AU" sz="2800" dirty="0" smtClean="0"/>
              <a:t>E.g., </a:t>
            </a:r>
            <a:r>
              <a:rPr lang="en-AU" sz="2800" dirty="0"/>
              <a:t>t</a:t>
            </a:r>
            <a:r>
              <a:rPr lang="en-AU" sz="2800" dirty="0" smtClean="0"/>
              <a:t>he only way to know it’s a LOINC code is if it has the distinctive NNN-N syntax</a:t>
            </a:r>
          </a:p>
          <a:p>
            <a:r>
              <a:rPr lang="en-AU" sz="2800" dirty="0" smtClean="0"/>
              <a:t>Keep </a:t>
            </a:r>
            <a:r>
              <a:rPr lang="en-AU" sz="2800" dirty="0" smtClean="0"/>
              <a:t>your definitions clean, or you’ll get in trouble when you exchange data</a:t>
            </a:r>
          </a:p>
          <a:p>
            <a:r>
              <a:rPr lang="en-AU" sz="2800" dirty="0" smtClean="0"/>
              <a:t>Separate the </a:t>
            </a:r>
            <a:r>
              <a:rPr lang="en-AU" sz="2800" b="1" dirty="0" smtClean="0"/>
              <a:t>definition</a:t>
            </a:r>
            <a:r>
              <a:rPr lang="en-AU" sz="2800" dirty="0" smtClean="0"/>
              <a:t> (code system) and </a:t>
            </a:r>
            <a:r>
              <a:rPr lang="en-AU" sz="2800" b="1" dirty="0" smtClean="0"/>
              <a:t>use </a:t>
            </a:r>
            <a:r>
              <a:rPr lang="en-AU" sz="2800" dirty="0" smtClean="0"/>
              <a:t>(value set) of a </a:t>
            </a:r>
            <a:r>
              <a:rPr lang="en-AU" sz="2800" b="1" dirty="0" smtClean="0"/>
              <a:t>concept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36725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</a:t>
            </a:r>
            <a:r>
              <a:rPr lang="en-AU" dirty="0" smtClean="0"/>
              <a:t>Sub-system: Binding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877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r>
              <a:rPr lang="en-AU" sz="1600" dirty="0"/>
              <a:t/>
            </a: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03279" y="2196802"/>
            <a:ext cx="1530170" cy="13302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Element </a:t>
            </a:r>
            <a:r>
              <a:rPr lang="en-AU" sz="1600" dirty="0" smtClean="0"/>
              <a:t>Definition </a:t>
            </a:r>
            <a:r>
              <a:rPr lang="en-AU" sz="1600" dirty="0"/>
              <a:t/>
            </a:r>
            <a:br>
              <a:rPr lang="en-AU" sz="1600" dirty="0"/>
            </a:br>
            <a:r>
              <a:rPr lang="en-AU" sz="1600" dirty="0"/>
              <a:t>Type and Value </a:t>
            </a:r>
            <a:r>
              <a:rPr lang="en-AU" sz="1600" dirty="0" smtClean="0"/>
              <a:t>Set </a:t>
            </a:r>
            <a:r>
              <a:rPr lang="en-AU" sz="1600" dirty="0"/>
              <a:t>reference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31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Value Set:</a:t>
            </a:r>
          </a:p>
          <a:p>
            <a:pPr algn="ctr"/>
            <a:r>
              <a:rPr lang="en-AU" sz="1600" dirty="0"/>
              <a:t>A selection of a set of codes for use in a particular context</a:t>
            </a: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3037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673188">
            <a:off x="3106835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Selects</a:t>
            </a:r>
          </a:p>
        </p:txBody>
      </p:sp>
      <p:cxnSp>
        <p:nvCxnSpPr>
          <p:cNvPr id="18" name="Straight Arrow Connector 17"/>
          <p:cNvCxnSpPr>
            <a:stCxn id="14" idx="1"/>
            <a:endCxn id="18" idx="3"/>
          </p:cNvCxnSpPr>
          <p:nvPr/>
        </p:nvCxnSpPr>
        <p:spPr>
          <a:xfrm flipH="1">
            <a:off x="6012160" y="2861937"/>
            <a:ext cx="891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83199" y="2534912"/>
            <a:ext cx="6174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Binds</a:t>
            </a:r>
          </a:p>
        </p:txBody>
      </p:sp>
    </p:spTree>
    <p:extLst>
      <p:ext uri="{BB962C8B-B14F-4D97-AF65-F5344CB8AC3E}">
        <p14:creationId xmlns:p14="http://schemas.microsoft.com/office/powerpoint/2010/main" val="40933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Bindings identify what sort of codes are allowed for a given element</a:t>
            </a:r>
          </a:p>
          <a:p>
            <a:r>
              <a:rPr lang="en-CA" dirty="0" smtClean="0"/>
              <a:t>Can be:</a:t>
            </a:r>
          </a:p>
          <a:p>
            <a:pPr lvl="1"/>
            <a:r>
              <a:rPr lang="en-CA" dirty="0" smtClean="0"/>
              <a:t>Value set</a:t>
            </a:r>
          </a:p>
          <a:p>
            <a:pPr lvl="2"/>
            <a:r>
              <a:rPr lang="en-CA" dirty="0" smtClean="0"/>
              <a:t>Defined set of codes from 1..* code systems</a:t>
            </a:r>
          </a:p>
          <a:p>
            <a:pPr lvl="1"/>
            <a:r>
              <a:rPr lang="en-CA" dirty="0" smtClean="0"/>
              <a:t>Reference (to an </a:t>
            </a:r>
            <a:r>
              <a:rPr lang="en-CA" dirty="0" smtClean="0"/>
              <a:t>“</a:t>
            </a:r>
            <a:r>
              <a:rPr lang="en-CA" dirty="0" smtClean="0"/>
              <a:t>inferred” value set)</a:t>
            </a:r>
            <a:endParaRPr lang="en-CA" dirty="0" smtClean="0"/>
          </a:p>
          <a:p>
            <a:pPr lvl="2"/>
            <a:r>
              <a:rPr lang="en-CA" dirty="0" smtClean="0"/>
              <a:t>E.g. Mime types</a:t>
            </a:r>
          </a:p>
          <a:p>
            <a:pPr lvl="1"/>
            <a:r>
              <a:rPr lang="en-CA" dirty="0" smtClean="0"/>
              <a:t>Description only</a:t>
            </a:r>
          </a:p>
          <a:p>
            <a:pPr lvl="2"/>
            <a:r>
              <a:rPr lang="en-CA" dirty="0"/>
              <a:t>M</a:t>
            </a:r>
            <a:r>
              <a:rPr lang="en-CA" dirty="0" smtClean="0"/>
              <a:t>ust be populated if no reference is available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89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Binding Strength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 smtClean="0"/>
              <a:t>required</a:t>
            </a:r>
            <a:r>
              <a:rPr lang="en-CA" sz="2400" dirty="0" smtClean="0"/>
              <a:t>: You must use the specified codes</a:t>
            </a:r>
          </a:p>
          <a:p>
            <a:pPr lvl="1"/>
            <a:r>
              <a:rPr lang="en-CA" sz="2000" dirty="0" smtClean="0"/>
              <a:t>Or omit the element if no code applies for the concept</a:t>
            </a:r>
          </a:p>
          <a:p>
            <a:r>
              <a:rPr lang="en-CA" sz="2400" b="1" dirty="0" smtClean="0"/>
              <a:t>extensible</a:t>
            </a:r>
            <a:r>
              <a:rPr lang="en-CA" sz="2400" dirty="0" smtClean="0"/>
              <a:t>: You must use the specified codes if they apply</a:t>
            </a:r>
          </a:p>
          <a:p>
            <a:pPr lvl="1"/>
            <a:r>
              <a:rPr lang="en-CA" sz="1900" dirty="0" smtClean="0"/>
              <a:t>Free to use other codes or text if value set doesn’t cover concept</a:t>
            </a:r>
          </a:p>
          <a:p>
            <a:r>
              <a:rPr lang="en-CA" sz="2400" b="1" dirty="0" smtClean="0"/>
              <a:t>preferred</a:t>
            </a:r>
            <a:r>
              <a:rPr lang="en-CA" sz="2400" dirty="0" smtClean="0"/>
              <a:t>: You SHOULD use the specified codes</a:t>
            </a:r>
          </a:p>
          <a:p>
            <a:pPr lvl="1"/>
            <a:r>
              <a:rPr lang="en-CA" sz="2000" dirty="0" smtClean="0"/>
              <a:t>But if you have a good reason, you can use something else </a:t>
            </a:r>
            <a:r>
              <a:rPr lang="en-CA" sz="2000" dirty="0" smtClean="0"/>
              <a:t>instead </a:t>
            </a:r>
            <a:r>
              <a:rPr lang="mr-IN" sz="2000" dirty="0" smtClean="0"/>
              <a:t>–</a:t>
            </a:r>
            <a:r>
              <a:rPr lang="en-CA" sz="2000" dirty="0" smtClean="0"/>
              <a:t> not required to be conformant</a:t>
            </a:r>
            <a:endParaRPr lang="en-CA" sz="2000" dirty="0" smtClean="0"/>
          </a:p>
          <a:p>
            <a:r>
              <a:rPr lang="en-CA" sz="2400" b="1" dirty="0" smtClean="0"/>
              <a:t>example</a:t>
            </a:r>
            <a:r>
              <a:rPr lang="en-CA" sz="2400" dirty="0" smtClean="0"/>
              <a:t>: These codes just give an idea of what you might use</a:t>
            </a:r>
          </a:p>
          <a:p>
            <a:pPr lvl="1"/>
            <a:r>
              <a:rPr lang="en-CA" sz="2000" dirty="0" smtClean="0"/>
              <a:t>No expectation (or recommendation) of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0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</a:t>
            </a:r>
            <a:r>
              <a:rPr lang="en-AU" dirty="0" smtClean="0"/>
              <a:t>Sub-system: Coded Data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877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r>
              <a:rPr lang="en-AU" sz="1600" dirty="0"/>
              <a:t/>
            </a: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903279" y="2196802"/>
            <a:ext cx="1530170" cy="13302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Element </a:t>
            </a:r>
            <a:r>
              <a:rPr lang="en-AU" sz="1600" dirty="0" smtClean="0"/>
              <a:t>Definition </a:t>
            </a:r>
            <a:r>
              <a:rPr lang="en-AU" sz="1600" dirty="0"/>
              <a:t/>
            </a:r>
            <a:br>
              <a:rPr lang="en-AU" sz="1600" dirty="0"/>
            </a:br>
            <a:r>
              <a:rPr lang="en-AU" sz="1600" dirty="0"/>
              <a:t>Type and Value </a:t>
            </a:r>
            <a:r>
              <a:rPr lang="en-AU" sz="1600" dirty="0" smtClean="0"/>
              <a:t>Set </a:t>
            </a:r>
            <a:r>
              <a:rPr lang="en-AU" sz="1600" dirty="0"/>
              <a:t>reference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1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Value Set:</a:t>
            </a:r>
          </a:p>
          <a:p>
            <a:pPr algn="ctr"/>
            <a:r>
              <a:rPr lang="en-AU" sz="1600" dirty="0"/>
              <a:t>A selection of a set of codes for use in a particular context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037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673188">
            <a:off x="3106835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Selects</a:t>
            </a:r>
          </a:p>
        </p:txBody>
      </p:sp>
      <p:cxnSp>
        <p:nvCxnSpPr>
          <p:cNvPr id="10" name="Straight Arrow Connector 9"/>
          <p:cNvCxnSpPr>
            <a:stCxn id="3" idx="1"/>
            <a:endCxn id="7" idx="3"/>
          </p:cNvCxnSpPr>
          <p:nvPr/>
        </p:nvCxnSpPr>
        <p:spPr>
          <a:xfrm flipH="1">
            <a:off x="6012160" y="2861937"/>
            <a:ext cx="891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83199" y="2534912"/>
            <a:ext cx="6174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Binds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78034" y="4370038"/>
            <a:ext cx="2268252" cy="15743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Element</a:t>
            </a:r>
            <a:r>
              <a:rPr lang="en-AU" sz="1600" dirty="0" smtClean="0"/>
              <a:t>:</a:t>
            </a:r>
          </a:p>
          <a:p>
            <a:pPr algn="ctr"/>
            <a:r>
              <a:rPr lang="en-AU" sz="1600" dirty="0" smtClean="0"/>
              <a:t>(Coded Data Type)</a:t>
            </a:r>
            <a:r>
              <a:rPr lang="en-AU" sz="1350" dirty="0" smtClean="0"/>
              <a:t> </a:t>
            </a:r>
            <a:r>
              <a:rPr lang="en-AU" sz="1350" dirty="0"/>
              <a:t/>
            </a:r>
            <a:br>
              <a:rPr lang="en-AU" sz="1350" dirty="0"/>
            </a:br>
            <a:r>
              <a:rPr lang="en-AU" sz="1400" dirty="0" smtClean="0"/>
              <a:t>code/</a:t>
            </a:r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Coding</a:t>
            </a:r>
            <a:r>
              <a:rPr lang="en-AU" sz="1400" dirty="0"/>
              <a:t>/</a:t>
            </a:r>
            <a:br>
              <a:rPr lang="en-AU" sz="1400" dirty="0"/>
            </a:br>
            <a:r>
              <a:rPr lang="en-AU" sz="1400" dirty="0" err="1"/>
              <a:t>CodeableConcept</a:t>
            </a:r>
            <a:endParaRPr lang="en-AU" sz="14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037340" y="4705833"/>
            <a:ext cx="1840694" cy="451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700199">
            <a:off x="3621076" y="4555792"/>
            <a:ext cx="8867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Refers to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372200" y="3500130"/>
            <a:ext cx="774086" cy="8699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8668143">
            <a:off x="6033442" y="3781568"/>
            <a:ext cx="9348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Conforms</a:t>
            </a:r>
          </a:p>
        </p:txBody>
      </p:sp>
    </p:spTree>
    <p:extLst>
      <p:ext uri="{BB962C8B-B14F-4D97-AF65-F5344CB8AC3E}">
        <p14:creationId xmlns:p14="http://schemas.microsoft.com/office/powerpoint/2010/main" val="15187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Referring to a code system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E</a:t>
            </a:r>
            <a:r>
              <a:rPr lang="en-AU" dirty="0" smtClean="0"/>
              <a:t>ach “use of a code” (a reference into a code system) has 4 properties:</a:t>
            </a:r>
          </a:p>
          <a:p>
            <a:r>
              <a:rPr lang="en-AU" b="1" dirty="0" smtClean="0"/>
              <a:t>system</a:t>
            </a:r>
            <a:r>
              <a:rPr lang="en-AU" dirty="0" smtClean="0"/>
              <a:t>: URL of the code system</a:t>
            </a:r>
          </a:p>
          <a:p>
            <a:r>
              <a:rPr lang="en-AU" b="1" dirty="0" smtClean="0"/>
              <a:t>version</a:t>
            </a:r>
            <a:r>
              <a:rPr lang="en-AU" dirty="0" smtClean="0"/>
              <a:t>: stated version of the code system (optional)</a:t>
            </a:r>
          </a:p>
          <a:p>
            <a:r>
              <a:rPr lang="en-AU" b="1" dirty="0" smtClean="0"/>
              <a:t>code</a:t>
            </a:r>
            <a:r>
              <a:rPr lang="en-AU" dirty="0" smtClean="0"/>
              <a:t>: the symbol defined for the concept (code/expression)</a:t>
            </a:r>
          </a:p>
          <a:p>
            <a:r>
              <a:rPr lang="en-AU" b="1" dirty="0" smtClean="0"/>
              <a:t>display</a:t>
            </a:r>
            <a:r>
              <a:rPr lang="en-AU" dirty="0" smtClean="0"/>
              <a:t>: a human readable representation of the concept (optional – debugging/display)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9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URL vs. OID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v2, you could identify code systems (and identifier systems) in a variety of ways</a:t>
            </a:r>
          </a:p>
          <a:p>
            <a:pPr lvl="1"/>
            <a:r>
              <a:rPr lang="en-CA" dirty="0" smtClean="0"/>
              <a:t>typically a local string</a:t>
            </a:r>
          </a:p>
          <a:p>
            <a:r>
              <a:rPr lang="en-CA" dirty="0" smtClean="0"/>
              <a:t>In v3 you had to use OIDs</a:t>
            </a:r>
          </a:p>
          <a:p>
            <a:pPr lvl="1"/>
            <a:r>
              <a:rPr lang="en-CA" dirty="0" smtClean="0"/>
              <a:t>E.g. 2.14.1237.937.25.58</a:t>
            </a:r>
          </a:p>
          <a:p>
            <a:r>
              <a:rPr lang="en-CA" dirty="0" smtClean="0"/>
              <a:t>In FHIR, we use URLs</a:t>
            </a:r>
          </a:p>
          <a:p>
            <a:pPr lvl="1"/>
            <a:r>
              <a:rPr lang="en-CA" dirty="0" smtClean="0"/>
              <a:t>E.g. </a:t>
            </a:r>
            <a:r>
              <a:rPr lang="en-CA" dirty="0" smtClean="0">
                <a:hlinkClick r:id="rId2"/>
              </a:rPr>
              <a:t>http://myhospital.org/codes/labresults</a:t>
            </a:r>
            <a:endParaRPr lang="en-CA" dirty="0" smtClean="0"/>
          </a:p>
          <a:p>
            <a:pPr lvl="1"/>
            <a:r>
              <a:rPr lang="en-CA" dirty="0" smtClean="0"/>
              <a:t>Can also use urn:oid:2.14.1237.937.25.58</a:t>
            </a:r>
          </a:p>
          <a:p>
            <a:pPr lvl="2"/>
            <a:r>
              <a:rPr lang="en-CA" dirty="0" smtClean="0"/>
              <a:t>But why would you want to</a:t>
            </a:r>
            <a:r>
              <a:rPr lang="en-CA" dirty="0" smtClean="0"/>
              <a:t>? </a:t>
            </a:r>
            <a:r>
              <a:rPr lang="en-CA" dirty="0" smtClean="0">
                <a:sym typeface="Wingdings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5220072" y="3356992"/>
            <a:ext cx="3240360" cy="1656184"/>
            <a:chOff x="5220072" y="3356992"/>
            <a:chExt cx="3240360" cy="1656184"/>
          </a:xfrm>
        </p:grpSpPr>
        <p:sp>
          <p:nvSpPr>
            <p:cNvPr id="5" name="Rectangle 4"/>
            <p:cNvSpPr/>
            <p:nvPr/>
          </p:nvSpPr>
          <p:spPr bwMode="auto">
            <a:xfrm>
              <a:off x="6228184" y="3356992"/>
              <a:ext cx="2232248" cy="12241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Human-readable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dirty="0" smtClean="0">
                  <a:latin typeface="Arial" charset="0"/>
                </a:rPr>
                <a:t>Potentially resolvable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No</a:t>
              </a:r>
              <a:r>
                <a:rPr kumimoji="0" lang="en-CA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training required</a:t>
              </a: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5220072" y="4581128"/>
              <a:ext cx="1008112" cy="432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246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‘code’ Data </a:t>
            </a:r>
            <a:r>
              <a:rPr lang="en-CA" dirty="0"/>
              <a:t>T</a:t>
            </a:r>
            <a:r>
              <a:rPr lang="en-CA" dirty="0" smtClean="0"/>
              <a:t>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Just a code</a:t>
            </a:r>
          </a:p>
          <a:p>
            <a:pPr lvl="1"/>
            <a:r>
              <a:rPr lang="en-CA" dirty="0" smtClean="0"/>
              <a:t>Code system is fixed</a:t>
            </a:r>
          </a:p>
          <a:p>
            <a:pPr lvl="1"/>
            <a:r>
              <a:rPr lang="en-CA" dirty="0" smtClean="0"/>
              <a:t>Value set is fixed (required</a:t>
            </a:r>
            <a:br>
              <a:rPr lang="en-CA" dirty="0" smtClean="0"/>
            </a:br>
            <a:r>
              <a:rPr lang="en-CA" dirty="0" smtClean="0"/>
              <a:t>binding)</a:t>
            </a:r>
          </a:p>
          <a:p>
            <a:pPr lvl="1"/>
            <a:r>
              <a:rPr lang="en-CA" dirty="0" smtClean="0"/>
              <a:t>Display name is known</a:t>
            </a:r>
          </a:p>
          <a:p>
            <a:r>
              <a:rPr lang="en-CA" dirty="0" smtClean="0"/>
              <a:t>Used for “structural” elements</a:t>
            </a:r>
          </a:p>
          <a:p>
            <a:pPr lvl="1"/>
            <a:r>
              <a:rPr lang="en-CA" dirty="0" smtClean="0"/>
              <a:t>Essential to fundamental interoperability</a:t>
            </a:r>
          </a:p>
          <a:p>
            <a:pPr lvl="1"/>
            <a:r>
              <a:rPr lang="en-CA" dirty="0" smtClean="0"/>
              <a:t>Reasonable to standardize at international level</a:t>
            </a:r>
          </a:p>
          <a:p>
            <a:pPr lvl="1"/>
            <a:r>
              <a:rPr lang="en-CA" dirty="0" smtClean="0"/>
              <a:t>E.g. status, </a:t>
            </a:r>
            <a:r>
              <a:rPr lang="en-CA" dirty="0" err="1"/>
              <a:t>B</a:t>
            </a:r>
            <a:r>
              <a:rPr lang="en-CA" dirty="0" err="1" smtClean="0"/>
              <a:t>undle.type</a:t>
            </a:r>
            <a:r>
              <a:rPr lang="en-CA" dirty="0" smtClean="0"/>
              <a:t>, etc.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08498"/>
            <a:ext cx="3454170" cy="236857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228184" y="3467100"/>
            <a:ext cx="576064" cy="576064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if I need a different ‘code’?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‘code’ data elements aren’t extensible</a:t>
            </a:r>
          </a:p>
          <a:p>
            <a:pPr lvl="1"/>
            <a:r>
              <a:rPr lang="en-CA" dirty="0" smtClean="0"/>
              <a:t>Can’t send your own custom codes</a:t>
            </a:r>
          </a:p>
          <a:p>
            <a:r>
              <a:rPr lang="en-CA" dirty="0" smtClean="0"/>
              <a:t>If coded element is optional</a:t>
            </a:r>
          </a:p>
          <a:p>
            <a:pPr lvl="1"/>
            <a:r>
              <a:rPr lang="en-CA" dirty="0" smtClean="0"/>
              <a:t>Omit the element and just send an extension</a:t>
            </a:r>
          </a:p>
          <a:p>
            <a:r>
              <a:rPr lang="en-CA" dirty="0" smtClean="0"/>
              <a:t>If coded element is </a:t>
            </a:r>
            <a:r>
              <a:rPr lang="en-CA" dirty="0" err="1" smtClean="0"/>
              <a:t>minOccurs</a:t>
            </a:r>
            <a:r>
              <a:rPr lang="en-CA" dirty="0" smtClean="0"/>
              <a:t>=1</a:t>
            </a:r>
          </a:p>
          <a:p>
            <a:pPr lvl="1"/>
            <a:r>
              <a:rPr lang="en-CA" dirty="0" smtClean="0"/>
              <a:t>Choose the code closest matching your need</a:t>
            </a:r>
          </a:p>
          <a:p>
            <a:pPr lvl="1"/>
            <a:r>
              <a:rPr lang="en-CA" dirty="0" smtClean="0"/>
              <a:t>Send additional semantics as an extension</a:t>
            </a:r>
          </a:p>
          <a:p>
            <a:pPr lvl="1"/>
            <a:r>
              <a:rPr lang="en-CA" dirty="0" smtClean="0"/>
              <a:t>Consider submitting a change request for inclusion in a future version of 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4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5631160" cy="4480520"/>
          </a:xfrm>
        </p:spPr>
        <p:txBody>
          <a:bodyPr/>
          <a:lstStyle/>
          <a:p>
            <a:r>
              <a:rPr lang="en-CA" dirty="0"/>
              <a:t>c</a:t>
            </a:r>
            <a:r>
              <a:rPr lang="en-CA" dirty="0" smtClean="0"/>
              <a:t>ode + </a:t>
            </a:r>
            <a:r>
              <a:rPr lang="en-CA" dirty="0" smtClean="0"/>
              <a:t>system</a:t>
            </a:r>
            <a:endParaRPr lang="en-CA" dirty="0" smtClean="0"/>
          </a:p>
          <a:p>
            <a:r>
              <a:rPr lang="en-CA" dirty="0" smtClean="0"/>
              <a:t>Not often used directly</a:t>
            </a:r>
          </a:p>
          <a:p>
            <a:pPr lvl="1"/>
            <a:r>
              <a:rPr lang="en-CA" dirty="0" smtClean="0"/>
              <a:t>Example: </a:t>
            </a:r>
            <a:r>
              <a:rPr lang="en-CA" dirty="0" smtClean="0">
                <a:hlinkClick r:id="rId2"/>
              </a:rPr>
              <a:t>Consent.securityLabel</a:t>
            </a:r>
            <a:endParaRPr lang="en-CA" dirty="0" smtClean="0"/>
          </a:p>
          <a:p>
            <a:pPr lvl="1"/>
            <a:r>
              <a:rPr lang="en-CA" dirty="0" smtClean="0"/>
              <a:t>In most cases, if you need one coding, you probably need translations and/or original </a:t>
            </a:r>
            <a:r>
              <a:rPr lang="en-CA" dirty="0" smtClean="0"/>
              <a:t>text </a:t>
            </a:r>
            <a:r>
              <a:rPr lang="en-CA" dirty="0" smtClean="0">
                <a:sym typeface="Wingdings"/>
              </a:rPr>
              <a:t></a:t>
            </a:r>
            <a:r>
              <a:rPr lang="en-CA" dirty="0" err="1" smtClean="0"/>
              <a:t>CodeableConcept</a:t>
            </a:r>
            <a:endParaRPr lang="en-CA" dirty="0" smtClean="0"/>
          </a:p>
          <a:p>
            <a:r>
              <a:rPr lang="en-CA" dirty="0" smtClean="0"/>
              <a:t>Why is everything optional?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1700807"/>
            <a:ext cx="2952329" cy="31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sz="2400" dirty="0">
                <a:hlinkClick r:id="rId2" invalidUrl="http://gforge.hl7.org/svn/fhir/trunk/presentations/2017-01 Tutorials/FHIR for Architects.pptx"/>
              </a:rPr>
              <a:t>http://</a:t>
            </a:r>
            <a:r>
              <a:rPr lang="en-US" sz="2400" dirty="0" smtClean="0">
                <a:hlinkClick r:id="rId3" invalidUrl="http://gforge.hl7.org/svn/fhir/trunk/presentations/2017-01 Tutorials/FHIR for Architects.pptx"/>
              </a:rPr>
              <a:t>gforge.hl7.org/svn/fhir/trunk/presentations/2017-05%20Tutorials/FHIR%20Terminology.pptx</a:t>
            </a:r>
            <a:endParaRPr lang="en-US" sz="2400" dirty="0" smtClean="0"/>
          </a:p>
          <a:p>
            <a:pPr lvl="2"/>
            <a:r>
              <a:rPr lang="en-US" sz="2000" dirty="0" smtClean="0"/>
              <a:t>Use </a:t>
            </a:r>
            <a:r>
              <a:rPr lang="en-US" sz="2000" dirty="0"/>
              <a:t>“anonymous” and email address to logon</a:t>
            </a:r>
            <a:endParaRPr lang="en-US" sz="2000" dirty="0" smtClean="0"/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936" y="5807005"/>
            <a:ext cx="424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Acknowledgements: </a:t>
            </a:r>
            <a:r>
              <a:rPr lang="en-US" dirty="0" smtClean="0"/>
              <a:t>Grahame Grieve, Lloyd McKenzie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mr-IN" dirty="0" smtClean="0"/>
              <a:t>–</a:t>
            </a:r>
            <a:r>
              <a:rPr lang="en-US" dirty="0" smtClean="0"/>
              <a:t> Element Optionality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Version, display and </a:t>
            </a:r>
            <a:r>
              <a:rPr lang="en-US" dirty="0" err="1" smtClean="0"/>
              <a:t>userSelected</a:t>
            </a:r>
            <a:r>
              <a:rPr lang="en-US" dirty="0" smtClean="0"/>
              <a:t> provide additional optional information</a:t>
            </a:r>
          </a:p>
          <a:p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the code is known </a:t>
            </a:r>
            <a:r>
              <a:rPr lang="en-US" dirty="0" smtClean="0"/>
              <a:t>(and not the system)</a:t>
            </a:r>
          </a:p>
          <a:p>
            <a:pPr lvl="1"/>
            <a:r>
              <a:rPr lang="en-US" dirty="0" smtClean="0"/>
              <a:t>Rare, and best avoided </a:t>
            </a:r>
          </a:p>
          <a:p>
            <a:pPr lvl="1"/>
            <a:r>
              <a:rPr lang="en-US" dirty="0" smtClean="0"/>
              <a:t>Must be able to infer the system by context or no </a:t>
            </a:r>
            <a:r>
              <a:rPr lang="en-US" dirty="0"/>
              <a:t>useful processing </a:t>
            </a:r>
            <a:r>
              <a:rPr lang="en-US" dirty="0" smtClean="0"/>
              <a:t>can be performed</a:t>
            </a:r>
          </a:p>
          <a:p>
            <a:r>
              <a:rPr lang="en-US" dirty="0"/>
              <a:t>S</a:t>
            </a:r>
            <a:r>
              <a:rPr lang="en-US" dirty="0" smtClean="0"/>
              <a:t>ystem is present with </a:t>
            </a:r>
            <a:r>
              <a:rPr lang="en-US" dirty="0"/>
              <a:t>no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Means there </a:t>
            </a:r>
            <a:r>
              <a:rPr lang="en-US" dirty="0"/>
              <a:t>is no suitable code in the system </a:t>
            </a:r>
            <a:r>
              <a:rPr lang="en-US" dirty="0" smtClean="0"/>
              <a:t>which can be used to </a:t>
            </a:r>
            <a:r>
              <a:rPr lang="en-US" dirty="0"/>
              <a:t>represent the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78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CodeableConcept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</a:t>
            </a:r>
            <a:r>
              <a:rPr lang="en-CA" dirty="0" err="1" smtClean="0"/>
              <a:t>codings</a:t>
            </a:r>
            <a:r>
              <a:rPr lang="en-CA" dirty="0" smtClean="0"/>
              <a:t> are “equal”</a:t>
            </a:r>
          </a:p>
          <a:p>
            <a:pPr lvl="1"/>
            <a:r>
              <a:rPr lang="en-CA" dirty="0" smtClean="0"/>
              <a:t>One can be “user selected”</a:t>
            </a:r>
          </a:p>
          <a:p>
            <a:pPr lvl="2"/>
            <a:r>
              <a:rPr lang="en-CA" dirty="0" err="1" smtClean="0"/>
              <a:t>Coding.userSelected</a:t>
            </a:r>
            <a:r>
              <a:rPr lang="en-CA" dirty="0" smtClean="0"/>
              <a:t> (</a:t>
            </a:r>
            <a:r>
              <a:rPr lang="en-CA" dirty="0" err="1" smtClean="0"/>
              <a:t>boolean</a:t>
            </a:r>
            <a:r>
              <a:rPr lang="en-CA" dirty="0" smtClean="0"/>
              <a:t>)</a:t>
            </a:r>
          </a:p>
          <a:p>
            <a:r>
              <a:rPr lang="en-CA" dirty="0" smtClean="0"/>
              <a:t>To maximize interoperability, </a:t>
            </a:r>
            <a:br>
              <a:rPr lang="en-CA" dirty="0" smtClean="0"/>
            </a:br>
            <a:r>
              <a:rPr lang="en-CA" dirty="0" smtClean="0"/>
              <a:t>send what </a:t>
            </a:r>
            <a:r>
              <a:rPr lang="en-CA" dirty="0" err="1" smtClean="0"/>
              <a:t>codings</a:t>
            </a:r>
            <a:r>
              <a:rPr lang="en-CA" dirty="0" smtClean="0"/>
              <a:t> you know</a:t>
            </a:r>
          </a:p>
          <a:p>
            <a:r>
              <a:rPr lang="en-CA" dirty="0" smtClean="0"/>
              <a:t>Text: Representation </a:t>
            </a:r>
            <a:r>
              <a:rPr lang="en-CA" dirty="0"/>
              <a:t>of the concept as entered or chosen by the user</a:t>
            </a:r>
          </a:p>
          <a:p>
            <a:pPr lvl="1"/>
            <a:r>
              <a:rPr lang="en-CA" sz="2300" dirty="0" smtClean="0"/>
              <a:t>Text and </a:t>
            </a:r>
            <a:r>
              <a:rPr lang="en-CA" sz="2300" dirty="0" err="1" smtClean="0"/>
              <a:t>Coding.display</a:t>
            </a:r>
            <a:r>
              <a:rPr lang="en-CA" sz="2300" dirty="0" smtClean="0"/>
              <a:t> </a:t>
            </a:r>
            <a:r>
              <a:rPr lang="en-CA" sz="2300" dirty="0" smtClean="0"/>
              <a:t>are fallbacks for systems that don’t recognize your </a:t>
            </a:r>
            <a:r>
              <a:rPr lang="en-CA" sz="2300" dirty="0" smtClean="0"/>
              <a:t>code, so </a:t>
            </a:r>
            <a:r>
              <a:rPr lang="en-CA" sz="2300" dirty="0"/>
              <a:t>good practice </a:t>
            </a:r>
            <a:r>
              <a:rPr lang="en-CA" sz="2300" dirty="0" smtClean="0"/>
              <a:t>to include </a:t>
            </a:r>
            <a:r>
              <a:rPr lang="en-CA" sz="2300" dirty="0"/>
              <a:t>them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844824"/>
            <a:ext cx="27051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23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to use in an extension?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Default is CodeableConcept – it’s safest for subsequent migration and interoperability</a:t>
            </a:r>
          </a:p>
          <a:p>
            <a:r>
              <a:rPr lang="en-CA" dirty="0" smtClean="0"/>
              <a:t>Use </a:t>
            </a:r>
            <a:r>
              <a:rPr lang="en-CA" dirty="0" smtClean="0"/>
              <a:t>Coding </a:t>
            </a:r>
            <a:r>
              <a:rPr lang="en-CA" dirty="0" smtClean="0"/>
              <a:t>only if translations don’t make sense (not just if you don’t currently have </a:t>
            </a:r>
            <a:r>
              <a:rPr lang="en-CA" dirty="0" smtClean="0"/>
              <a:t>a need</a:t>
            </a:r>
            <a:r>
              <a:rPr lang="en-CA" dirty="0" smtClean="0"/>
              <a:t>)</a:t>
            </a:r>
          </a:p>
          <a:p>
            <a:r>
              <a:rPr lang="en-CA" dirty="0" smtClean="0"/>
              <a:t>Use ‘code’ </a:t>
            </a:r>
            <a:r>
              <a:rPr lang="en-CA" dirty="0" smtClean="0"/>
              <a:t>if: </a:t>
            </a:r>
            <a:endParaRPr lang="en-CA" dirty="0" smtClean="0"/>
          </a:p>
          <a:p>
            <a:pPr lvl="1"/>
            <a:r>
              <a:rPr lang="en-CA" dirty="0"/>
              <a:t>E</a:t>
            </a:r>
            <a:r>
              <a:rPr lang="en-CA" dirty="0" smtClean="0"/>
              <a:t>ssential that everyone use the same codes</a:t>
            </a:r>
          </a:p>
          <a:p>
            <a:pPr lvl="1"/>
            <a:r>
              <a:rPr lang="en-CA" dirty="0"/>
              <a:t>Y</a:t>
            </a:r>
            <a:r>
              <a:rPr lang="en-CA" dirty="0" smtClean="0"/>
              <a:t>ou can define a set of codes that cover the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60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Codes vs. Identifiers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Coding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code</a:t>
            </a:r>
          </a:p>
          <a:p>
            <a:r>
              <a:rPr lang="en-CA" dirty="0" smtClean="0"/>
              <a:t>system</a:t>
            </a:r>
          </a:p>
          <a:p>
            <a:r>
              <a:rPr lang="en-CA" dirty="0" smtClean="0"/>
              <a:t>display (for code), version, primary, </a:t>
            </a:r>
            <a:r>
              <a:rPr lang="en-CA" dirty="0" err="1" smtClean="0"/>
              <a:t>valueSet</a:t>
            </a:r>
            <a:endParaRPr lang="en-CA" dirty="0" smtClean="0"/>
          </a:p>
          <a:p>
            <a:r>
              <a:rPr lang="en-CA" dirty="0" smtClean="0"/>
              <a:t>Represents meaning/concept</a:t>
            </a:r>
          </a:p>
          <a:p>
            <a:pPr lvl="1"/>
            <a:r>
              <a:rPr lang="en-CA" dirty="0" smtClean="0"/>
              <a:t>Can cover real things such as countries, states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Identifier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value</a:t>
            </a:r>
          </a:p>
          <a:p>
            <a:r>
              <a:rPr lang="en-CA" dirty="0" smtClean="0"/>
              <a:t>system</a:t>
            </a:r>
          </a:p>
          <a:p>
            <a:r>
              <a:rPr lang="en-CA" dirty="0" smtClean="0"/>
              <a:t>label (for system), use, period, assigner</a:t>
            </a:r>
          </a:p>
          <a:p>
            <a:r>
              <a:rPr lang="en-CA" dirty="0" smtClean="0"/>
              <a:t>Represents “identity”, but can identify a “kind”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84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NamingSystem</a:t>
            </a:r>
            <a:r>
              <a:rPr lang="en-CA" dirty="0" smtClean="0"/>
              <a:t> resource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528" y="4869160"/>
            <a:ext cx="8424936" cy="1224136"/>
          </a:xfrm>
        </p:spPr>
        <p:txBody>
          <a:bodyPr/>
          <a:lstStyle/>
          <a:p>
            <a:r>
              <a:rPr lang="en-CA" sz="2800" dirty="0" smtClean="0"/>
              <a:t>Defines both code systems and </a:t>
            </a:r>
            <a:r>
              <a:rPr lang="en-CA" sz="2800" smtClean="0"/>
              <a:t>identifier </a:t>
            </a:r>
            <a:r>
              <a:rPr lang="en-CA" sz="2800" smtClean="0"/>
              <a:t>systems</a:t>
            </a:r>
            <a:endParaRPr lang="en-CA" sz="2800" dirty="0" smtClean="0"/>
          </a:p>
          <a:p>
            <a:r>
              <a:rPr lang="en-CA" sz="2800" dirty="0" smtClean="0"/>
              <a:t>Allows mapping between OIDs, URLs, etc.</a:t>
            </a:r>
            <a:endParaRPr lang="en-CA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66044"/>
            <a:ext cx="80645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System vs. </a:t>
            </a:r>
            <a:br>
              <a:rPr lang="en-CA" dirty="0" smtClean="0"/>
            </a:br>
            <a:r>
              <a:rPr lang="en-CA" dirty="0" smtClean="0"/>
              <a:t>Value Set (again)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 systems define symbols with specific meanings</a:t>
            </a:r>
          </a:p>
          <a:p>
            <a:pPr lvl="1"/>
            <a:r>
              <a:rPr lang="en-CA" dirty="0" smtClean="0"/>
              <a:t>E.g. LOINC, SNOMED, </a:t>
            </a:r>
            <a:r>
              <a:rPr lang="en-CA" dirty="0" smtClean="0"/>
              <a:t>ICD-10, </a:t>
            </a:r>
            <a:r>
              <a:rPr lang="en-CA" dirty="0" smtClean="0"/>
              <a:t>IETF language codes, local lab result codes, etc.</a:t>
            </a:r>
          </a:p>
          <a:p>
            <a:r>
              <a:rPr lang="en-CA" dirty="0" smtClean="0"/>
              <a:t>Value sets define collections of codes for use in a particular context</a:t>
            </a:r>
          </a:p>
          <a:p>
            <a:pPr lvl="1"/>
            <a:r>
              <a:rPr lang="en-CA" dirty="0" smtClean="0"/>
              <a:t>E.g. Codes for vital signs, codes for procedures</a:t>
            </a:r>
          </a:p>
          <a:p>
            <a:pPr lvl="1"/>
            <a:r>
              <a:rPr lang="en-CA" dirty="0" smtClean="0"/>
              <a:t>Can come from </a:t>
            </a:r>
            <a:r>
              <a:rPr lang="en-CA" dirty="0"/>
              <a:t>a single code </a:t>
            </a:r>
            <a:r>
              <a:rPr lang="en-CA" dirty="0" smtClean="0"/>
              <a:t>system or </a:t>
            </a:r>
            <a:r>
              <a:rPr lang="en-CA" dirty="0" smtClean="0"/>
              <a:t>multiple </a:t>
            </a:r>
            <a:r>
              <a:rPr lang="en-CA" dirty="0" smtClean="0"/>
              <a:t>code </a:t>
            </a:r>
            <a:r>
              <a:rPr lang="en-CA" dirty="0" smtClean="0"/>
              <a:t>systems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</a:t>
            </a:r>
            <a:r>
              <a:rPr lang="en-CA" dirty="0" smtClean="0"/>
              <a:t>ODE SYSTEMS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CodeSystem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</a:t>
            </a:r>
            <a:r>
              <a:rPr lang="en-US" dirty="0"/>
              <a:t>the existence of a code </a:t>
            </a:r>
            <a:r>
              <a:rPr lang="en-US" dirty="0" smtClean="0"/>
              <a:t>system </a:t>
            </a:r>
            <a:r>
              <a:rPr lang="en-US" dirty="0"/>
              <a:t>and </a:t>
            </a:r>
            <a:r>
              <a:rPr lang="en-US" dirty="0" smtClean="0"/>
              <a:t>its </a:t>
            </a:r>
            <a:r>
              <a:rPr lang="en-US" dirty="0"/>
              <a:t>key </a:t>
            </a:r>
            <a:r>
              <a:rPr lang="en-US" dirty="0" smtClean="0"/>
              <a:t>properties:</a:t>
            </a:r>
          </a:p>
          <a:p>
            <a:pPr lvl="1"/>
            <a:r>
              <a:rPr lang="en-US" dirty="0"/>
              <a:t>Identifying URL and </a:t>
            </a:r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Description</a:t>
            </a:r>
            <a:r>
              <a:rPr lang="en-US" dirty="0"/>
              <a:t>, </a:t>
            </a:r>
            <a:r>
              <a:rPr lang="en-US" dirty="0" smtClean="0"/>
              <a:t>copyright</a:t>
            </a:r>
            <a:r>
              <a:rPr lang="en-US" dirty="0"/>
              <a:t>, publication date, and other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hether case sensitive and </a:t>
            </a:r>
            <a:r>
              <a:rPr lang="en-US" dirty="0"/>
              <a:t>version </a:t>
            </a:r>
            <a:r>
              <a:rPr lang="en-US" dirty="0" smtClean="0"/>
              <a:t>safe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hether a </a:t>
            </a:r>
            <a:r>
              <a:rPr lang="en-US" dirty="0"/>
              <a:t>compositional </a:t>
            </a:r>
            <a:r>
              <a:rPr lang="en-US" dirty="0" smtClean="0"/>
              <a:t>grammar is defined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ilters for use in a </a:t>
            </a:r>
            <a:r>
              <a:rPr lang="en-US" dirty="0" err="1" smtClean="0"/>
              <a:t>ValueSet.compose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Code system-defined concept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28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Set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0739"/>
            <a:ext cx="8063165" cy="61653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 flipV="1">
            <a:off x="611560" y="4589141"/>
            <a:ext cx="3608784" cy="206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4220344" y="3292997"/>
            <a:ext cx="0" cy="12961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4220344" y="3292997"/>
            <a:ext cx="3231976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7452320" y="1825364"/>
            <a:ext cx="0" cy="1467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4211960" y="1821358"/>
            <a:ext cx="3240360" cy="40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4211960" y="620688"/>
            <a:ext cx="8384" cy="12046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611561" y="620688"/>
            <a:ext cx="360039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611559" y="620688"/>
            <a:ext cx="1" cy="39890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5400092" y="4361299"/>
            <a:ext cx="2952328" cy="5232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Previously was part of </a:t>
            </a:r>
            <a:r>
              <a:rPr lang="en-US" sz="1400" dirty="0" err="1" smtClean="0">
                <a:solidFill>
                  <a:srgbClr val="FF0000"/>
                </a:solidFill>
              </a:rPr>
              <a:t>ValueSet</a:t>
            </a:r>
            <a:r>
              <a:rPr lang="en-US" sz="1400" dirty="0" smtClean="0">
                <a:solidFill>
                  <a:srgbClr val="FF0000"/>
                </a:solidFill>
              </a:rPr>
              <a:t> resource prior to STU3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4220344" y="3689782"/>
            <a:ext cx="1179748" cy="933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CodeSystem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May</a:t>
            </a:r>
            <a:r>
              <a:rPr lang="en-US" dirty="0"/>
              <a:t> list some or all of the concepts in the code system, along with their basic properties (code, display, definition), designations, and additional </a:t>
            </a:r>
            <a:r>
              <a:rPr lang="en-US" dirty="0" smtClean="0"/>
              <a:t>properties</a:t>
            </a:r>
            <a:endParaRPr lang="en-US" b="1" dirty="0" smtClean="0"/>
          </a:p>
          <a:p>
            <a:r>
              <a:rPr lang="en-US" b="1" dirty="0" smtClean="0"/>
              <a:t>Not</a:t>
            </a:r>
            <a:r>
              <a:rPr lang="en-US" dirty="0" smtClean="0"/>
              <a:t> intended to support the process of maintaining a code system</a:t>
            </a:r>
          </a:p>
          <a:p>
            <a:r>
              <a:rPr lang="en-US" b="1" dirty="0" smtClean="0"/>
              <a:t>Not</a:t>
            </a:r>
            <a:r>
              <a:rPr lang="en-US" dirty="0" smtClean="0"/>
              <a:t> intended for distributing important existing (large) code systems (SNOMED CT, LOINC, </a:t>
            </a:r>
            <a:r>
              <a:rPr lang="en-US" dirty="0" err="1" smtClean="0"/>
              <a:t>RxNorm</a:t>
            </a:r>
            <a:r>
              <a:rPr lang="en-US" dirty="0" smtClean="0"/>
              <a:t>, ICD family,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70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0" dirty="0" smtClean="0"/>
              <a:t>Name:</a:t>
            </a:r>
            <a:r>
              <a:rPr lang="en-US" sz="3000" noProof="0" dirty="0" smtClean="0"/>
              <a:t> </a:t>
            </a:r>
            <a:r>
              <a:rPr lang="en-US" sz="3000" dirty="0" smtClean="0"/>
              <a:t>Rob Hausam MD</a:t>
            </a:r>
            <a:endParaRPr lang="en-US" sz="3000" noProof="0" dirty="0" smtClean="0"/>
          </a:p>
          <a:p>
            <a:r>
              <a:rPr lang="en-US" sz="3000" b="1" noProof="0" dirty="0" smtClean="0"/>
              <a:t>Company:</a:t>
            </a:r>
            <a:r>
              <a:rPr lang="en-US" sz="3000" noProof="0" dirty="0" smtClean="0"/>
              <a:t> </a:t>
            </a:r>
            <a:r>
              <a:rPr lang="en-US" sz="3000" dirty="0" smtClean="0"/>
              <a:t>Hausam Consulting LLC</a:t>
            </a:r>
            <a:endParaRPr lang="en-US" sz="3000" noProof="0" dirty="0" smtClean="0"/>
          </a:p>
          <a:p>
            <a:r>
              <a:rPr lang="en-US" sz="3000" b="1" noProof="0" dirty="0" smtClean="0"/>
              <a:t>Background:</a:t>
            </a:r>
          </a:p>
          <a:p>
            <a:pPr lvl="1"/>
            <a:r>
              <a:rPr lang="en-US" noProof="0" dirty="0" smtClean="0"/>
              <a:t>Co-chair of Vocabulary and Orders and Observations WGs</a:t>
            </a:r>
          </a:p>
          <a:p>
            <a:pPr lvl="1"/>
            <a:r>
              <a:rPr lang="en-US" noProof="0" dirty="0" smtClean="0"/>
              <a:t>FHIR Core Team member and Terminology Module editor</a:t>
            </a:r>
          </a:p>
          <a:p>
            <a:pPr lvl="1"/>
            <a:r>
              <a:rPr lang="en-US" dirty="0" smtClean="0"/>
              <a:t>Actively in</a:t>
            </a:r>
            <a:r>
              <a:rPr lang="en-US" noProof="0" dirty="0" err="1" smtClean="0"/>
              <a:t>volved</a:t>
            </a:r>
            <a:r>
              <a:rPr lang="en-US" noProof="0" dirty="0" smtClean="0"/>
              <a:t> in HL7 </a:t>
            </a:r>
            <a:r>
              <a:rPr lang="en-US" noProof="0" dirty="0" smtClean="0"/>
              <a:t>and terminology </a:t>
            </a:r>
            <a:r>
              <a:rPr lang="en-US" noProof="0" dirty="0" smtClean="0"/>
              <a:t>standards/development </a:t>
            </a:r>
            <a:r>
              <a:rPr lang="en-US" noProof="0" dirty="0" smtClean="0"/>
              <a:t>and modeling for 15+ </a:t>
            </a:r>
            <a:r>
              <a:rPr lang="en-US" noProof="0" dirty="0" smtClean="0"/>
              <a:t>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0643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Defining Concepts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 code systems have a URL</a:t>
            </a:r>
          </a:p>
          <a:p>
            <a:r>
              <a:rPr lang="en-AU" dirty="0" smtClean="0"/>
              <a:t>Code + definition </a:t>
            </a:r>
          </a:p>
          <a:p>
            <a:r>
              <a:rPr lang="en-AU" dirty="0" smtClean="0"/>
              <a:t>Primary representation </a:t>
            </a:r>
          </a:p>
          <a:p>
            <a:r>
              <a:rPr lang="en-AU" dirty="0" smtClean="0"/>
              <a:t>Multiple other representations </a:t>
            </a:r>
          </a:p>
          <a:p>
            <a:pPr lvl="1"/>
            <a:r>
              <a:rPr lang="en-AU" dirty="0" smtClean="0"/>
              <a:t>Alternate languages, alternate uses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0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system definition example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3736"/>
            <a:ext cx="419395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ConceptMap</a:t>
            </a:r>
            <a:r>
              <a:rPr lang="en-AU" dirty="0" smtClean="0"/>
              <a:t> resource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312168"/>
          </a:xfrm>
        </p:spPr>
        <p:txBody>
          <a:bodyPr/>
          <a:lstStyle/>
          <a:p>
            <a:r>
              <a:rPr lang="en-AU" dirty="0" smtClean="0"/>
              <a:t>A list of mappings between concepts from two different code systems or models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9" y="3115876"/>
            <a:ext cx="79914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Sets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ValueSet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sets use </a:t>
            </a:r>
            <a:r>
              <a:rPr lang="en-US" dirty="0" err="1"/>
              <a:t>CodeSystem</a:t>
            </a:r>
            <a:r>
              <a:rPr lang="en-US" dirty="0"/>
              <a:t> resources by referring to them via their canonical </a:t>
            </a:r>
            <a:r>
              <a:rPr lang="en-US" dirty="0" smtClean="0"/>
              <a:t>URLs</a:t>
            </a:r>
          </a:p>
          <a:p>
            <a:r>
              <a:rPr lang="en-US" dirty="0" smtClean="0"/>
              <a:t>Value </a:t>
            </a:r>
            <a:r>
              <a:rPr lang="en-US" dirty="0"/>
              <a:t>sets are used in </a:t>
            </a:r>
            <a:r>
              <a:rPr lang="en-US" dirty="0" err="1"/>
              <a:t>ElementDefinition</a:t>
            </a:r>
            <a:r>
              <a:rPr lang="en-US" dirty="0"/>
              <a:t> and Questionnaire resources to specify the allowable contents for coded </a:t>
            </a:r>
            <a:r>
              <a:rPr lang="en-US" dirty="0" smtClean="0"/>
              <a:t>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44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ValueSet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Modeled on OMG </a:t>
            </a:r>
            <a:r>
              <a:rPr lang="en-US" dirty="0"/>
              <a:t>CTS 2 </a:t>
            </a:r>
            <a:r>
              <a:rPr lang="en-US" dirty="0" smtClean="0"/>
              <a:t>functionality</a:t>
            </a:r>
            <a:r>
              <a:rPr lang="en-US" sz="2600" dirty="0" smtClean="0"/>
              <a:t> (subset)</a:t>
            </a:r>
          </a:p>
          <a:p>
            <a:pPr lvl="1"/>
            <a:r>
              <a:rPr lang="en-US" dirty="0" err="1" smtClean="0"/>
              <a:t>ValueSet</a:t>
            </a:r>
            <a:r>
              <a:rPr lang="en-US" dirty="0" smtClean="0"/>
              <a:t> </a:t>
            </a:r>
            <a:r>
              <a:rPr lang="en-US" dirty="0"/>
              <a:t>resources can be converted to CTS2 value </a:t>
            </a:r>
            <a:r>
              <a:rPr lang="en-US" dirty="0" smtClean="0"/>
              <a:t>sets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ligned </a:t>
            </a:r>
            <a:r>
              <a:rPr lang="en-US" dirty="0"/>
              <a:t>with </a:t>
            </a:r>
            <a:r>
              <a:rPr lang="en-US" dirty="0" smtClean="0"/>
              <a:t>Value </a:t>
            </a:r>
            <a:r>
              <a:rPr lang="en-US" dirty="0"/>
              <a:t>Set Definition </a:t>
            </a:r>
            <a:r>
              <a:rPr lang="en-US" dirty="0" smtClean="0"/>
              <a:t>(</a:t>
            </a:r>
            <a:r>
              <a:rPr lang="en-US" dirty="0"/>
              <a:t>VSD</a:t>
            </a:r>
            <a:r>
              <a:rPr lang="en-US" dirty="0" smtClean="0"/>
              <a:t>) spec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all </a:t>
            </a:r>
            <a:r>
              <a:rPr lang="en-US" dirty="0" smtClean="0"/>
              <a:t>VSD elements are in the base resource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are defined as part of </a:t>
            </a:r>
            <a:r>
              <a:rPr lang="en-US" dirty="0" err="1" smtClean="0"/>
              <a:t>ValueSet</a:t>
            </a:r>
            <a:r>
              <a:rPr lang="en-US" dirty="0" smtClean="0"/>
              <a:t> extensions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‘compose’ element represents </a:t>
            </a:r>
            <a:r>
              <a:rPr lang="en-US" dirty="0"/>
              <a:t>the VSD "Content Logical </a:t>
            </a:r>
            <a:r>
              <a:rPr lang="en-US" dirty="0" smtClean="0"/>
              <a:t>Definition” (CLD)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50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Set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260648"/>
            <a:ext cx="6162831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Value Set Parts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Meta data</a:t>
            </a:r>
          </a:p>
          <a:p>
            <a:r>
              <a:rPr lang="en-AU" dirty="0" smtClean="0"/>
              <a:t>Logical definition (.compose):</a:t>
            </a:r>
          </a:p>
          <a:p>
            <a:pPr lvl="1"/>
            <a:r>
              <a:rPr lang="en-AU" dirty="0" smtClean="0"/>
              <a:t>Other value sets to include </a:t>
            </a:r>
          </a:p>
          <a:p>
            <a:pPr lvl="1"/>
            <a:r>
              <a:rPr lang="en-AU" dirty="0" smtClean="0"/>
              <a:t>Codes to include/exclude – system, list or by filter</a:t>
            </a:r>
          </a:p>
          <a:p>
            <a:r>
              <a:rPr lang="en-AU" dirty="0" smtClean="0"/>
              <a:t>Expansion (.expansion)</a:t>
            </a:r>
          </a:p>
          <a:p>
            <a:pPr lvl="1"/>
            <a:r>
              <a:rPr lang="en-AU" dirty="0" smtClean="0"/>
              <a:t>What’s actually in the value set </a:t>
            </a:r>
            <a:r>
              <a:rPr lang="en-AU" i="1" dirty="0" smtClean="0"/>
              <a:t>today, under local conditions</a:t>
            </a:r>
            <a:endParaRPr lang="en-AU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40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Versions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Versions are important to understand and use, when needed</a:t>
            </a:r>
            <a:endParaRPr lang="en-AU" dirty="0" smtClean="0"/>
          </a:p>
          <a:p>
            <a:r>
              <a:rPr lang="en-AU" dirty="0" smtClean="0"/>
              <a:t>A value set </a:t>
            </a:r>
            <a:r>
              <a:rPr lang="en-AU" dirty="0" smtClean="0"/>
              <a:t>that doesn’t use </a:t>
            </a:r>
            <a:r>
              <a:rPr lang="en-AU" dirty="0" err="1" smtClean="0"/>
              <a:t>ValueSet.compose.include.version</a:t>
            </a:r>
            <a:r>
              <a:rPr lang="en-AU" dirty="0" smtClean="0"/>
              <a:t> has </a:t>
            </a:r>
            <a:r>
              <a:rPr lang="en-AU" b="1" dirty="0" smtClean="0"/>
              <a:t>unknown </a:t>
            </a:r>
            <a:r>
              <a:rPr lang="en-AU" b="1" dirty="0" smtClean="0"/>
              <a:t>content, </a:t>
            </a:r>
            <a:r>
              <a:rPr lang="en-AU" dirty="0"/>
              <a:t>e</a:t>
            </a:r>
            <a:r>
              <a:rPr lang="en-AU" dirty="0" smtClean="0"/>
              <a:t>ven </a:t>
            </a:r>
            <a:r>
              <a:rPr lang="en-AU" dirty="0" smtClean="0"/>
              <a:t>if it lists the codes explicitly</a:t>
            </a:r>
          </a:p>
          <a:p>
            <a:r>
              <a:rPr lang="en-AU" dirty="0" smtClean="0"/>
              <a:t>If you don’t decide on a version, the decision and the results are </a:t>
            </a:r>
            <a:r>
              <a:rPr lang="en-AU" dirty="0" smtClean="0"/>
              <a:t>delegated to run time</a:t>
            </a:r>
          </a:p>
          <a:p>
            <a:r>
              <a:rPr lang="en-AU" dirty="0" smtClean="0"/>
              <a:t>But this is a very </a:t>
            </a:r>
            <a:r>
              <a:rPr lang="en-AU" dirty="0" smtClean="0"/>
              <a:t>common thing to do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35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Compose example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029" y="1700808"/>
            <a:ext cx="792638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9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5690" y="2492896"/>
            <a:ext cx="4114800" cy="2032248"/>
          </a:xfrm>
        </p:spPr>
        <p:txBody>
          <a:bodyPr/>
          <a:lstStyle/>
          <a:p>
            <a:pPr lvl="1"/>
            <a:r>
              <a:rPr lang="en-US" dirty="0" smtClean="0"/>
              <a:t>V2</a:t>
            </a:r>
          </a:p>
          <a:p>
            <a:pPr lvl="1"/>
            <a:r>
              <a:rPr lang="en-US" dirty="0" smtClean="0"/>
              <a:t>V3</a:t>
            </a:r>
          </a:p>
          <a:p>
            <a:pPr lvl="1"/>
            <a:r>
              <a:rPr lang="en-US" dirty="0" smtClean="0"/>
              <a:t>CDA</a:t>
            </a:r>
          </a:p>
          <a:p>
            <a:pPr lvl="1"/>
            <a:r>
              <a:rPr lang="en-US" dirty="0" smtClean="0"/>
              <a:t>FHIR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4008" y="2492896"/>
            <a:ext cx="4114800" cy="2032248"/>
          </a:xfrm>
        </p:spPr>
        <p:txBody>
          <a:bodyPr/>
          <a:lstStyle/>
          <a:p>
            <a:pPr lvl="1"/>
            <a:r>
              <a:rPr lang="en-US" dirty="0" smtClean="0"/>
              <a:t>SNOMED CT</a:t>
            </a:r>
          </a:p>
          <a:p>
            <a:pPr lvl="1"/>
            <a:r>
              <a:rPr lang="en-US" dirty="0" smtClean="0"/>
              <a:t>LOINC</a:t>
            </a:r>
            <a:endParaRPr lang="en-US" dirty="0" smtClean="0"/>
          </a:p>
          <a:p>
            <a:pPr lvl="1"/>
            <a:r>
              <a:rPr lang="en-US" dirty="0" smtClean="0"/>
              <a:t>ICD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381000" y="1828800"/>
            <a:ext cx="8382000" cy="6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Who is familiar with:</a:t>
            </a:r>
            <a:endParaRPr lang="en-US" ker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45690" y="4382541"/>
            <a:ext cx="8382000" cy="20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kern="0" dirty="0" smtClean="0"/>
              <a:t>Background</a:t>
            </a:r>
          </a:p>
          <a:p>
            <a:pPr lvl="1"/>
            <a:r>
              <a:rPr lang="en-CA" kern="0" dirty="0" smtClean="0"/>
              <a:t>Technical (e.g. developer, architect)</a:t>
            </a:r>
          </a:p>
          <a:p>
            <a:pPr lvl="1"/>
            <a:r>
              <a:rPr lang="en-CA" kern="0" dirty="0" smtClean="0"/>
              <a:t>Clinical (e.g. physician, nurse, pharmacist)</a:t>
            </a:r>
          </a:p>
          <a:p>
            <a:pPr lvl="1"/>
            <a:r>
              <a:rPr lang="en-CA" kern="0" dirty="0" smtClean="0"/>
              <a:t>Non-technical (e.g. manager, CEO)</a:t>
            </a:r>
          </a:p>
        </p:txBody>
      </p:sp>
    </p:spTree>
    <p:extLst>
      <p:ext uri="{BB962C8B-B14F-4D97-AF65-F5344CB8AC3E}">
        <p14:creationId xmlns:p14="http://schemas.microsoft.com/office/powerpoint/2010/main" val="20343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Expansion</a:t>
            </a:r>
            <a:r>
              <a:rPr lang="en-CA" baseline="0" dirty="0" smtClean="0"/>
              <a:t>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790733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74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Selecting Concepts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Name the System (optional: version)</a:t>
            </a:r>
          </a:p>
          <a:p>
            <a:r>
              <a:rPr lang="en-AU" dirty="0" smtClean="0"/>
              <a:t>If just a system, then all codes are included</a:t>
            </a:r>
          </a:p>
          <a:p>
            <a:r>
              <a:rPr lang="en-AU" dirty="0" smtClean="0"/>
              <a:t>List codes</a:t>
            </a:r>
          </a:p>
          <a:p>
            <a:pPr lvl="1"/>
            <a:r>
              <a:rPr lang="en-AU" dirty="0" smtClean="0"/>
              <a:t>Can provide alternate descriptions</a:t>
            </a:r>
          </a:p>
          <a:p>
            <a:r>
              <a:rPr lang="en-AU" dirty="0" smtClean="0"/>
              <a:t>Select codes by property </a:t>
            </a:r>
          </a:p>
          <a:p>
            <a:pPr lvl="1"/>
            <a:r>
              <a:rPr lang="en-AU" dirty="0" smtClean="0"/>
              <a:t>Name – defined by the code system</a:t>
            </a:r>
          </a:p>
          <a:p>
            <a:pPr lvl="1"/>
            <a:r>
              <a:rPr lang="en-AU" dirty="0" smtClean="0"/>
              <a:t>Operation – equals, in, regex,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Value – the value of the property</a:t>
            </a:r>
          </a:p>
          <a:p>
            <a:pPr lvl="1"/>
            <a:r>
              <a:rPr lang="en-AU" dirty="0" smtClean="0"/>
              <a:t>E.g. LOINC: ORDER_OBS </a:t>
            </a:r>
            <a:r>
              <a:rPr lang="en-AU" dirty="0"/>
              <a:t>=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82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Terminology-based Search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9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Token</a:t>
            </a:r>
          </a:p>
          <a:p>
            <a:pPr lvl="1"/>
            <a:r>
              <a:rPr lang="en-CA" dirty="0" smtClean="0"/>
              <a:t>Exact match: </a:t>
            </a:r>
            <a:r>
              <a:rPr lang="en-CA" dirty="0" err="1" smtClean="0"/>
              <a:t>system|code</a:t>
            </a:r>
            <a:endParaRPr lang="en-CA" dirty="0" smtClean="0"/>
          </a:p>
          <a:p>
            <a:pPr lvl="2"/>
            <a:r>
              <a:rPr lang="en-CA" dirty="0">
                <a:hlinkClick r:id="rId2"/>
              </a:rPr>
              <a:t>http://test.fhir.org/r3/Condition?code=http://</a:t>
            </a:r>
            <a:r>
              <a:rPr lang="en-CA" dirty="0" smtClean="0">
                <a:hlinkClick r:id="rId2"/>
              </a:rPr>
              <a:t>snomed.info/sct|425144005</a:t>
            </a:r>
            <a:endParaRPr lang="en-CA" dirty="0"/>
          </a:p>
          <a:p>
            <a:pPr lvl="1"/>
            <a:r>
              <a:rPr lang="en-CA" dirty="0" smtClean="0"/>
              <a:t>Code</a:t>
            </a:r>
            <a:r>
              <a:rPr lang="en-CA" dirty="0" smtClean="0"/>
              <a:t>, any system: code</a:t>
            </a:r>
          </a:p>
          <a:p>
            <a:pPr lvl="2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test.fhir.org/r3/Condition?code=425144005</a:t>
            </a:r>
            <a:endParaRPr lang="en-CA" dirty="0" smtClean="0"/>
          </a:p>
          <a:p>
            <a:pPr lvl="1"/>
            <a:r>
              <a:rPr lang="en-CA" dirty="0" smtClean="0"/>
              <a:t>Code, no system: |code</a:t>
            </a:r>
          </a:p>
          <a:p>
            <a:pPr lvl="2"/>
            <a:r>
              <a:rPr lang="en-CA" dirty="0">
                <a:hlinkClick r:id="rId2"/>
              </a:rPr>
              <a:t>http://test.fhir.org/r3/Condition?code=http://</a:t>
            </a:r>
            <a:r>
              <a:rPr lang="en-CA" dirty="0" smtClean="0">
                <a:hlinkClick r:id="rId2"/>
              </a:rPr>
              <a:t>snomed.info/sct|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8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sz="31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Modifiers</a:t>
            </a:r>
          </a:p>
          <a:p>
            <a:pPr lvl="1"/>
            <a:r>
              <a:rPr lang="en-CA" dirty="0" smtClean="0">
                <a:ea typeface="+mn-ea"/>
                <a:cs typeface="+mn-cs"/>
              </a:rPr>
              <a:t>Search on</a:t>
            </a:r>
            <a:r>
              <a:rPr lang="en-CA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CodeableConcept.text</a:t>
            </a:r>
            <a:r>
              <a:rPr lang="en-CA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CA" dirty="0" err="1" smtClean="0"/>
              <a:t>Coding.display</a:t>
            </a:r>
            <a:r>
              <a:rPr lang="en-CA" dirty="0" smtClean="0"/>
              <a:t> or </a:t>
            </a:r>
            <a:r>
              <a:rPr lang="en-CA" dirty="0" err="1" smtClean="0"/>
              <a:t>Identifier.type.text</a:t>
            </a:r>
            <a:r>
              <a:rPr lang="en-CA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CA" sz="2600" b="1" dirty="0" smtClean="0">
                <a:solidFill>
                  <a:schemeClr val="tx1"/>
                </a:solidFill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fhirtest.uhn.ca/baseDstu3/Condition?code:text=angina</a:t>
            </a:r>
            <a:endParaRPr lang="en-CA" sz="2400" dirty="0" smtClean="0"/>
          </a:p>
          <a:p>
            <a:pPr lvl="1"/>
            <a:r>
              <a:rPr lang="en-CA" dirty="0" smtClean="0">
                <a:ea typeface="+mn-ea"/>
                <a:cs typeface="+mn-cs"/>
              </a:rPr>
              <a:t>Exclude </a:t>
            </a:r>
            <a:r>
              <a:rPr lang="en-CA" dirty="0" smtClean="0">
                <a:ea typeface="+mn-ea"/>
                <a:cs typeface="+mn-cs"/>
              </a:rPr>
              <a:t>resources that match based on token (previous slide): </a:t>
            </a:r>
            <a:r>
              <a:rPr lang="en-CA" b="1" dirty="0" smtClean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test.fhir.org/r3/Condition?severity:not=255604002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15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sz="31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Set-based Modifiers</a:t>
            </a:r>
          </a:p>
          <a:p>
            <a:pPr lvl="1"/>
            <a:r>
              <a:rPr lang="en-CA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in value set: </a:t>
            </a:r>
            <a:r>
              <a:rPr lang="en-CA" sz="2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fhirtest.uhn.ca/baseDstu3/Condition?code:in=http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hl7.org/fhir/ValueSet/condition-code</a:t>
            </a:r>
            <a:endParaRPr lang="en-CA" dirty="0" smtClean="0">
              <a:ea typeface="+mn-ea"/>
              <a:cs typeface="+mn-cs"/>
              <a:hlinkClick r:id="rId3"/>
            </a:endParaRPr>
          </a:p>
          <a:p>
            <a:pPr lvl="1"/>
            <a:r>
              <a:rPr lang="en-CA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</a:t>
            </a:r>
            <a:r>
              <a:rPr lang="en-CA" dirty="0" smtClean="0">
                <a:ea typeface="+mn-ea"/>
                <a:cs typeface="+mn-cs"/>
              </a:rPr>
              <a:t>not</a:t>
            </a:r>
            <a:r>
              <a:rPr lang="en-CA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value set: </a:t>
            </a:r>
            <a:r>
              <a:rPr lang="en-CA" sz="2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not-in</a:t>
            </a:r>
          </a:p>
          <a:p>
            <a:pPr lvl="2"/>
            <a:r>
              <a:rPr lang="en-CA" dirty="0" smtClean="0">
                <a:hlinkClick r:id="rId4"/>
              </a:rPr>
              <a:t>http</a:t>
            </a:r>
            <a:r>
              <a:rPr lang="en-CA" dirty="0">
                <a:hlinkClick r:id="rId4"/>
              </a:rPr>
              <a:t>://fhirtest.uhn.ca/baseDstu3/Condition?code:not-in=http://</a:t>
            </a:r>
            <a:r>
              <a:rPr lang="en-CA" dirty="0" smtClean="0">
                <a:hlinkClick r:id="rId4"/>
              </a:rPr>
              <a:t>hl7.org/fhir/ValueSet/condition-code</a:t>
            </a:r>
            <a:endParaRPr lang="en-CA" dirty="0" smtClean="0"/>
          </a:p>
          <a:p>
            <a:pPr lvl="2"/>
            <a:endParaRPr lang="en-CA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05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 err="1" smtClean="0"/>
              <a:t>Subsumption</a:t>
            </a:r>
            <a:r>
              <a:rPr lang="en-CA" sz="31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-based Modifiers</a:t>
            </a:r>
          </a:p>
          <a:p>
            <a:pPr lvl="1"/>
            <a:r>
              <a:rPr lang="en-CA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in a resource </a:t>
            </a:r>
            <a:r>
              <a:rPr lang="en-CA" dirty="0" smtClean="0"/>
              <a:t>subsumes </a:t>
            </a:r>
            <a:r>
              <a:rPr lang="en-CA" dirty="0"/>
              <a:t>the specified search </a:t>
            </a:r>
            <a:r>
              <a:rPr lang="en-CA" dirty="0" smtClean="0"/>
              <a:t>code (e.g. is-a* relationship)</a:t>
            </a:r>
            <a:r>
              <a:rPr lang="en-CA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CA" b="1" dirty="0" smtClean="0">
                <a:ea typeface="+mn-ea"/>
                <a:cs typeface="+mn-cs"/>
              </a:rPr>
              <a:t>below</a:t>
            </a:r>
            <a:endParaRPr lang="en-CA" sz="26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fhirtest.uhn.ca/baseDstu3/Condition?code:below=http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snomed.info/sct|233604007</a:t>
            </a:r>
            <a:endParaRPr lang="en-CA" dirty="0" smtClean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</a:t>
            </a:r>
            <a:r>
              <a:rPr lang="en-CA" dirty="0" smtClean="0"/>
              <a:t>is-a* relationship): </a:t>
            </a:r>
            <a:r>
              <a:rPr lang="en-CA" b="1" dirty="0" smtClean="0"/>
              <a:t>above</a:t>
            </a:r>
            <a:endParaRPr lang="en-CA" b="1" dirty="0"/>
          </a:p>
          <a:p>
            <a:pPr lvl="2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fhirtest.uhn.ca/baseDstu3/Condition?code:above=http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snomed.info/sct|233604007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5808369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*is-a relationship includes the code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Terminology SERVICE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9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Service Rationale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There’s a lot of complexity here:</a:t>
            </a:r>
          </a:p>
          <a:p>
            <a:pPr lvl="1"/>
            <a:r>
              <a:rPr lang="en-AU" dirty="0" smtClean="0"/>
              <a:t>Code Systems</a:t>
            </a:r>
          </a:p>
          <a:p>
            <a:pPr lvl="1"/>
            <a:r>
              <a:rPr lang="en-AU" dirty="0" smtClean="0"/>
              <a:t>Value Sets </a:t>
            </a:r>
          </a:p>
          <a:p>
            <a:pPr lvl="1"/>
            <a:r>
              <a:rPr lang="en-AU" dirty="0" smtClean="0"/>
              <a:t>Bindings</a:t>
            </a:r>
          </a:p>
          <a:p>
            <a:r>
              <a:rPr lang="en-AU" dirty="0" smtClean="0"/>
              <a:t>Many (or most) applications are much simpler</a:t>
            </a:r>
          </a:p>
          <a:p>
            <a:pPr lvl="1"/>
            <a:r>
              <a:rPr lang="en-AU" dirty="0" smtClean="0"/>
              <a:t>List of codes and displays in some table structure</a:t>
            </a:r>
          </a:p>
          <a:p>
            <a:pPr lvl="1"/>
            <a:r>
              <a:rPr lang="en-AU" dirty="0" smtClean="0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7985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Service Rationale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Delegate the complexity to specialist software</a:t>
            </a:r>
          </a:p>
          <a:p>
            <a:r>
              <a:rPr lang="en-AU" dirty="0" smtClean="0"/>
              <a:t>Provide a set of services that do what applications need</a:t>
            </a:r>
          </a:p>
          <a:p>
            <a:r>
              <a:rPr lang="en-AU" dirty="0" smtClean="0"/>
              <a:t>It becomes easy to write applications that do terminology well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109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latin typeface="Calibri"/>
              </a:rPr>
              <a:t>Examine how </a:t>
            </a:r>
            <a:r>
              <a:rPr lang="en-US" sz="3000" noProof="0" dirty="0" smtClean="0">
                <a:latin typeface="Calibri"/>
              </a:rPr>
              <a:t>coded data is shared in FHIR</a:t>
            </a:r>
          </a:p>
          <a:p>
            <a:r>
              <a:rPr lang="en-US" sz="3000" dirty="0" smtClean="0">
                <a:latin typeface="Calibri"/>
              </a:rPr>
              <a:t>Understand code system and value set definition and use in FHIR</a:t>
            </a:r>
          </a:p>
          <a:p>
            <a:r>
              <a:rPr lang="en-US" sz="3000" dirty="0" smtClean="0">
                <a:latin typeface="Calibri"/>
              </a:rPr>
              <a:t>Understand terminology binding </a:t>
            </a:r>
            <a:r>
              <a:rPr lang="en-US" sz="3000" dirty="0" smtClean="0">
                <a:latin typeface="Calibri"/>
              </a:rPr>
              <a:t>in </a:t>
            </a:r>
            <a:r>
              <a:rPr lang="en-US" sz="3000" dirty="0" smtClean="0">
                <a:latin typeface="Calibri"/>
              </a:rPr>
              <a:t>FHIR</a:t>
            </a:r>
          </a:p>
          <a:p>
            <a:r>
              <a:rPr lang="en-US" sz="3000" dirty="0" smtClean="0">
                <a:latin typeface="Calibri"/>
              </a:rPr>
              <a:t>Understand FHIR terminology-based searching capabilities</a:t>
            </a:r>
          </a:p>
          <a:p>
            <a:r>
              <a:rPr lang="en-US" sz="3000" dirty="0">
                <a:latin typeface="Calibri"/>
              </a:rPr>
              <a:t>E</a:t>
            </a:r>
            <a:r>
              <a:rPr lang="en-US" sz="3000" noProof="0" dirty="0" err="1" smtClean="0">
                <a:latin typeface="Calibri"/>
              </a:rPr>
              <a:t>xplore</a:t>
            </a:r>
            <a:r>
              <a:rPr lang="en-US" sz="3000" noProof="0" dirty="0" smtClean="0">
                <a:latin typeface="Calibri"/>
              </a:rPr>
              <a:t> the capabilities and use of FHIR Terminology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3909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Application Needs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Give me a list of codes</a:t>
            </a:r>
          </a:p>
          <a:p>
            <a:r>
              <a:rPr lang="en-AU" dirty="0" smtClean="0"/>
              <a:t>Is this code valid? </a:t>
            </a:r>
          </a:p>
          <a:p>
            <a:r>
              <a:rPr lang="en-AU" dirty="0" smtClean="0"/>
              <a:t>How do I display a code?</a:t>
            </a:r>
          </a:p>
          <a:p>
            <a:r>
              <a:rPr lang="en-AU" dirty="0" smtClean="0"/>
              <a:t>Translate this code to a different code system</a:t>
            </a:r>
          </a:p>
          <a:p>
            <a:r>
              <a:rPr lang="en-AU" dirty="0" smtClean="0"/>
              <a:t>Integrate terminology search into my application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0420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Service </a:t>
            </a:r>
            <a:r>
              <a:rPr lang="en-AU" dirty="0" smtClean="0"/>
              <a:t>Operations -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$expand – given a value set, get the current expansion (code set)</a:t>
            </a:r>
          </a:p>
          <a:p>
            <a:r>
              <a:rPr lang="en-AU" dirty="0" smtClean="0"/>
              <a:t>$lookup – given a code &amp; system, what are the additional details (e.g. </a:t>
            </a:r>
            <a:r>
              <a:rPr lang="en-AU" dirty="0"/>
              <a:t>definition, status, designations, </a:t>
            </a:r>
            <a:r>
              <a:rPr lang="en-AU" dirty="0" smtClean="0"/>
              <a:t>properties,</a:t>
            </a:r>
            <a:r>
              <a:rPr lang="en-AU" dirty="0" smtClean="0">
                <a:solidFill>
                  <a:srgbClr val="00B050"/>
                </a:solidFill>
              </a:rPr>
              <a:t> </a:t>
            </a:r>
            <a:r>
              <a:rPr lang="en-AU" dirty="0" err="1" smtClean="0">
                <a:solidFill>
                  <a:srgbClr val="00B050"/>
                </a:solidFill>
              </a:rPr>
              <a:t>subproperties</a:t>
            </a:r>
            <a:r>
              <a:rPr lang="en-AU" dirty="0" smtClean="0"/>
              <a:t>)?</a:t>
            </a:r>
            <a:endParaRPr lang="en-AU" sz="2800" dirty="0" smtClean="0"/>
          </a:p>
          <a:p>
            <a:r>
              <a:rPr lang="en-AU" dirty="0" smtClean="0"/>
              <a:t>$validate-code – is this code a valid member of the value set?</a:t>
            </a:r>
          </a:p>
          <a:p>
            <a:pPr lvl="1"/>
            <a:r>
              <a:rPr lang="en-AU" dirty="0" smtClean="0"/>
              <a:t>May include subsumption testing</a:t>
            </a:r>
            <a:r>
              <a:rPr lang="en-AU" dirty="0"/>
              <a:t> </a:t>
            </a:r>
            <a:r>
              <a:rPr lang="en-AU" dirty="0" smtClean="0"/>
              <a:t>for </a:t>
            </a:r>
            <a:r>
              <a:rPr lang="en-AU" dirty="0" err="1" smtClean="0"/>
              <a:t>intensionally</a:t>
            </a:r>
            <a:r>
              <a:rPr lang="en-AU" dirty="0" smtClean="0"/>
              <a:t> defined (e.g. subsumption-based) value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2733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Service </a:t>
            </a:r>
            <a:r>
              <a:rPr lang="en-AU" dirty="0" smtClean="0"/>
              <a:t>Operations -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$translate – can you translate this code to another code system</a:t>
            </a:r>
            <a:r>
              <a:rPr lang="en-AU" dirty="0" smtClean="0"/>
              <a:t>?</a:t>
            </a:r>
          </a:p>
          <a:p>
            <a:r>
              <a:rPr lang="en-AU" dirty="0" smtClean="0"/>
              <a:t>$</a:t>
            </a:r>
            <a:r>
              <a:rPr lang="en-AU" dirty="0" smtClean="0"/>
              <a:t>closure – maintain a closure table for me (the client)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909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 smtClean="0"/>
              <a:t>Terminology Service Operations – New in STU3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$subsumes – is the code </a:t>
            </a:r>
            <a:r>
              <a:rPr lang="en-AU" dirty="0"/>
              <a:t>"sub" </a:t>
            </a:r>
            <a:r>
              <a:rPr lang="en-AU" dirty="0" smtClean="0"/>
              <a:t>subsumed </a:t>
            </a:r>
            <a:r>
              <a:rPr lang="en-AU" dirty="0"/>
              <a:t>by </a:t>
            </a:r>
            <a:r>
              <a:rPr lang="en-AU" dirty="0" smtClean="0"/>
              <a:t>the code </a:t>
            </a:r>
            <a:r>
              <a:rPr lang="en-AU" dirty="0"/>
              <a:t>"</a:t>
            </a:r>
            <a:r>
              <a:rPr lang="en-AU" dirty="0" smtClean="0"/>
              <a:t>super”?</a:t>
            </a:r>
          </a:p>
          <a:p>
            <a:pPr lvl="1"/>
            <a:r>
              <a:rPr lang="en-AU" dirty="0" smtClean="0"/>
              <a:t>Based on the code system semantics</a:t>
            </a:r>
          </a:p>
          <a:p>
            <a:r>
              <a:rPr lang="en-AU" dirty="0" smtClean="0"/>
              <a:t>$compose </a:t>
            </a:r>
            <a:r>
              <a:rPr lang="en-AU" dirty="0"/>
              <a:t>– </a:t>
            </a:r>
            <a:r>
              <a:rPr lang="en-AU" dirty="0" smtClean="0"/>
              <a:t>given </a:t>
            </a:r>
            <a:r>
              <a:rPr lang="en-AU" dirty="0"/>
              <a:t>a set of properties, return one or more possible matching codes</a:t>
            </a:r>
            <a:endParaRPr lang="en-AU" dirty="0" smtClean="0"/>
          </a:p>
          <a:p>
            <a:pPr lvl="1"/>
            <a:r>
              <a:rPr lang="en-AU" dirty="0" smtClean="0">
                <a:solidFill>
                  <a:srgbClr val="00B050"/>
                </a:solidFill>
              </a:rPr>
              <a:t>Replaces “$infer” </a:t>
            </a:r>
            <a:r>
              <a:rPr lang="mr-IN" dirty="0" smtClean="0">
                <a:solidFill>
                  <a:srgbClr val="00B050"/>
                </a:solidFill>
              </a:rPr>
              <a:t>–</a:t>
            </a:r>
            <a:r>
              <a:rPr lang="en-AU" dirty="0" smtClean="0">
                <a:solidFill>
                  <a:srgbClr val="00B050"/>
                </a:solidFill>
              </a:rPr>
              <a:t> since Baltimore WGM </a:t>
            </a:r>
            <a:r>
              <a:rPr lang="en-AU" dirty="0" smtClean="0">
                <a:solidFill>
                  <a:srgbClr val="00B050"/>
                </a:solidFill>
              </a:rPr>
              <a:t>September 2016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13010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$expand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Takes in a value set and returns the value set containing the expansion as of “now”</a:t>
            </a:r>
          </a:p>
          <a:p>
            <a:pPr lvl="1"/>
            <a:r>
              <a:rPr lang="en-CA" dirty="0" smtClean="0">
                <a:hlinkClick r:id="rId2"/>
              </a:rPr>
              <a:t>http://....ValueSet/</a:t>
            </a:r>
            <a:r>
              <a:rPr lang="en-CA" dirty="0" err="1" smtClean="0">
                <a:hlinkClick r:id="rId2"/>
              </a:rPr>
              <a:t>someId$expand</a:t>
            </a:r>
            <a:endParaRPr lang="en-CA" dirty="0" smtClean="0"/>
          </a:p>
          <a:p>
            <a:pPr lvl="1"/>
            <a:r>
              <a:rPr lang="en-CA" dirty="0" smtClean="0">
                <a:hlinkClick r:id="rId3" invalidUrl="http://...valueset$expand/?[someURL"/>
              </a:rPr>
              <a:t>http://...</a:t>
            </a:r>
            <a:r>
              <a:rPr lang="en-CA" dirty="0" err="1" smtClean="0">
                <a:hlinkClick r:id="rId4" invalidUrl="http://...valueset$expand/?[someURL"/>
              </a:rPr>
              <a:t>ValueSet$expand</a:t>
            </a:r>
            <a:r>
              <a:rPr lang="en-CA" dirty="0" err="1" smtClean="0">
                <a:hlinkClick r:id="rId5" invalidUrl="http://...valueset$expand/?[someURL"/>
              </a:rPr>
              <a:t>?identifier</a:t>
            </a:r>
            <a:r>
              <a:rPr lang="en-CA" dirty="0" smtClean="0">
                <a:hlinkClick r:id="rId6" invalidUrl="http://...valueset$expand/?[someURL"/>
              </a:rPr>
              <a:t>=[</a:t>
            </a:r>
            <a:r>
              <a:rPr lang="en-CA" dirty="0" smtClean="0">
                <a:hlinkClick r:id="rId7" invalidUrl="http://...valueset$expand/?[someURL"/>
              </a:rPr>
              <a:t>someURL</a:t>
            </a:r>
            <a:r>
              <a:rPr lang="en-CA" dirty="0" smtClean="0"/>
              <a:t>]</a:t>
            </a:r>
          </a:p>
          <a:p>
            <a:pPr lvl="1"/>
            <a:r>
              <a:rPr lang="en-CA" dirty="0" smtClean="0">
                <a:hlinkClick r:id="rId8"/>
              </a:rPr>
              <a:t>http://...ValueSet</a:t>
            </a:r>
            <a:r>
              <a:rPr lang="en-CA" dirty="0" smtClean="0"/>
              <a:t> (pass ValueSet in body)</a:t>
            </a:r>
          </a:p>
          <a:p>
            <a:r>
              <a:rPr lang="en-CA" dirty="0" smtClean="0"/>
              <a:t>Some additional parameters include:</a:t>
            </a:r>
          </a:p>
          <a:p>
            <a:pPr lvl="1"/>
            <a:r>
              <a:rPr lang="en-CA" b="1" dirty="0" smtClean="0"/>
              <a:t>filter</a:t>
            </a:r>
            <a:r>
              <a:rPr lang="en-CA" dirty="0" smtClean="0"/>
              <a:t>: Only include concepts with display name containing string</a:t>
            </a:r>
          </a:p>
          <a:p>
            <a:pPr lvl="1"/>
            <a:r>
              <a:rPr lang="en-CA" b="1" dirty="0" smtClean="0"/>
              <a:t>date: </a:t>
            </a:r>
            <a:r>
              <a:rPr lang="en-CA" dirty="0" smtClean="0"/>
              <a:t>Generate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34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$expand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Expansion profile (or equivalent parameters):</a:t>
            </a:r>
          </a:p>
          <a:p>
            <a:pPr lvl="1"/>
            <a:r>
              <a:rPr lang="en-CA" b="1" dirty="0" smtClean="0"/>
              <a:t>profile: </a:t>
            </a:r>
            <a:r>
              <a:rPr lang="en-CA" dirty="0" smtClean="0"/>
              <a:t>URI, which may refer to an </a:t>
            </a:r>
            <a:r>
              <a:rPr lang="en-CA" dirty="0" err="1" smtClean="0"/>
              <a:t>ExpansionProfile</a:t>
            </a:r>
            <a:r>
              <a:rPr lang="en-CA" dirty="0" smtClean="0"/>
              <a:t> resource (or possibly an implementation-specific profile mechanism)</a:t>
            </a:r>
          </a:p>
          <a:p>
            <a:pPr lvl="1"/>
            <a:r>
              <a:rPr lang="en-CA" dirty="0" smtClean="0"/>
              <a:t>Multiple input parameters are available which can specify constraints which are equivalent (and potentially an alternative) to </a:t>
            </a:r>
            <a:r>
              <a:rPr lang="en-CA" dirty="0"/>
              <a:t>the </a:t>
            </a:r>
            <a:r>
              <a:rPr lang="en-CA" dirty="0" err="1"/>
              <a:t>ExpansionProfile</a:t>
            </a:r>
            <a:r>
              <a:rPr lang="en-CA" dirty="0"/>
              <a:t> </a:t>
            </a:r>
            <a:r>
              <a:rPr lang="en-CA" dirty="0" smtClean="0"/>
              <a:t>resource (see next slide for the </a:t>
            </a:r>
            <a:r>
              <a:rPr lang="en-CA" dirty="0" err="1" smtClean="0"/>
              <a:t>ExpansionProfile</a:t>
            </a:r>
            <a:r>
              <a:rPr lang="en-CA" dirty="0" smtClean="0"/>
              <a:t> resource)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5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$expand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test.fhir.org/r3/ValueSet/condition-category</a:t>
            </a:r>
            <a:endParaRPr lang="en-US" dirty="0"/>
          </a:p>
          <a:p>
            <a:r>
              <a:rPr lang="en-US" dirty="0">
                <a:hlinkClick r:id="rId3"/>
              </a:rPr>
              <a:t>http://test.fhir.org/r3/ValueSet/condition-category/$</a:t>
            </a:r>
            <a:r>
              <a:rPr lang="en-US" dirty="0" smtClean="0">
                <a:hlinkClick r:id="rId3"/>
              </a:rPr>
              <a:t>expand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780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$validate-code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Takes a code/Coding/CodeableConcept</a:t>
            </a:r>
            <a:r>
              <a:rPr lang="en-CA" baseline="0" dirty="0" smtClean="0"/>
              <a:t> and checks if it’s valid against a value set</a:t>
            </a:r>
          </a:p>
          <a:p>
            <a:pPr lvl="1"/>
            <a:r>
              <a:rPr lang="en-CA" dirty="0" smtClean="0"/>
              <a:t>Specify value set (same as for $expand)</a:t>
            </a:r>
          </a:p>
          <a:p>
            <a:pPr lvl="1"/>
            <a:r>
              <a:rPr lang="en-CA" dirty="0" smtClean="0"/>
              <a:t>Code to validate</a:t>
            </a:r>
          </a:p>
          <a:p>
            <a:pPr lvl="2"/>
            <a:r>
              <a:rPr lang="en-CA" dirty="0" err="1" smtClean="0"/>
              <a:t>code+system</a:t>
            </a:r>
            <a:r>
              <a:rPr lang="en-CA" dirty="0" smtClean="0"/>
              <a:t> (with or without version, display), </a:t>
            </a:r>
            <a:r>
              <a:rPr lang="en-CA" dirty="0"/>
              <a:t>C</a:t>
            </a:r>
            <a:r>
              <a:rPr lang="en-CA" dirty="0" smtClean="0"/>
              <a:t>oding or </a:t>
            </a:r>
            <a:r>
              <a:rPr lang="en-CA" dirty="0" err="1"/>
              <a:t>C</a:t>
            </a:r>
            <a:r>
              <a:rPr lang="en-CA" dirty="0" err="1" smtClean="0"/>
              <a:t>odeableConcept</a:t>
            </a:r>
            <a:endParaRPr lang="en-CA" dirty="0" smtClean="0"/>
          </a:p>
          <a:p>
            <a:pPr lvl="1"/>
            <a:r>
              <a:rPr lang="en-CA" dirty="0" smtClean="0"/>
              <a:t>date – date to validate as-of</a:t>
            </a:r>
          </a:p>
          <a:p>
            <a:r>
              <a:rPr lang="en-CA" dirty="0" smtClean="0"/>
              <a:t>Outputs: true/false</a:t>
            </a:r>
          </a:p>
          <a:p>
            <a:pPr lvl="1"/>
            <a:r>
              <a:rPr lang="en-CA" dirty="0" smtClean="0"/>
              <a:t>message if not valid, display names if valid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3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$validate-code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http://test.fhir.org/r3/ValueSet/condition-category/$validate-code?system=http://</a:t>
            </a:r>
            <a:r>
              <a:rPr lang="en-US" dirty="0" smtClean="0">
                <a:hlinkClick r:id="rId2"/>
              </a:rPr>
              <a:t>hl7.org/fhir/condition-category&amp;code=problem-list-item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6793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$lookup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Takes a </a:t>
            </a:r>
            <a:r>
              <a:rPr lang="en-CA" dirty="0" err="1" smtClean="0"/>
              <a:t>code+system</a:t>
            </a:r>
            <a:r>
              <a:rPr lang="en-CA" dirty="0" smtClean="0"/>
              <a:t>(version)/Coding and returns additional details about the concept</a:t>
            </a:r>
          </a:p>
          <a:p>
            <a:pPr lvl="1"/>
            <a:r>
              <a:rPr lang="en-CA" dirty="0" smtClean="0"/>
              <a:t>Name, version, preferred display string, properties (including </a:t>
            </a:r>
            <a:r>
              <a:rPr lang="en-CA" dirty="0" err="1" smtClean="0"/>
              <a:t>subproperties</a:t>
            </a:r>
            <a:r>
              <a:rPr lang="en-CA" dirty="0" smtClean="0"/>
              <a:t>) and designations (</a:t>
            </a:r>
            <a:r>
              <a:rPr lang="en-CA" dirty="0"/>
              <a:t>a</a:t>
            </a:r>
            <a:r>
              <a:rPr lang="en-CA" dirty="0" smtClean="0"/>
              <a:t>dditional </a:t>
            </a:r>
            <a:r>
              <a:rPr lang="en-CA" dirty="0"/>
              <a:t>representations for </a:t>
            </a:r>
            <a:r>
              <a:rPr lang="en-CA" dirty="0" smtClean="0"/>
              <a:t>the </a:t>
            </a:r>
            <a:r>
              <a:rPr lang="en-CA" dirty="0"/>
              <a:t>concept</a:t>
            </a:r>
            <a:r>
              <a:rPr lang="en-CA" dirty="0" smtClean="0"/>
              <a:t>)</a:t>
            </a:r>
          </a:p>
          <a:p>
            <a:r>
              <a:rPr lang="en-CA" dirty="0" smtClean="0"/>
              <a:t>Some additional parameters include:</a:t>
            </a:r>
          </a:p>
          <a:p>
            <a:pPr lvl="1"/>
            <a:r>
              <a:rPr lang="en-CA" b="1" dirty="0" smtClean="0"/>
              <a:t>property</a:t>
            </a:r>
            <a:r>
              <a:rPr lang="en-CA" dirty="0" smtClean="0"/>
              <a:t>: Only include concepts with display name containing string</a:t>
            </a:r>
          </a:p>
          <a:p>
            <a:pPr lvl="1"/>
            <a:r>
              <a:rPr lang="en-CA" b="1" dirty="0" smtClean="0"/>
              <a:t>date: </a:t>
            </a:r>
            <a:r>
              <a:rPr lang="en-CA" dirty="0" smtClean="0"/>
              <a:t>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47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Module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2"/>
              </a:rPr>
              <a:t>http://hl7.org/fhir/STU3/terminology-module.html</a:t>
            </a:r>
            <a:r>
              <a:rPr lang="en-US" sz="20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smtClean="0"/>
              <a:t>STU3 </a:t>
            </a:r>
            <a:r>
              <a:rPr lang="en-US" sz="1600" dirty="0" smtClean="0"/>
              <a:t>- </a:t>
            </a:r>
            <a:r>
              <a:rPr lang="en-US" sz="1600" dirty="0" smtClean="0"/>
              <a:t>3.0.1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6552728" cy="42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$lookup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http://test.fhir.org/r3/CodeSystem/$lookup?system=http://</a:t>
            </a:r>
            <a:r>
              <a:rPr lang="en-US" dirty="0" smtClean="0">
                <a:hlinkClick r:id="rId2"/>
              </a:rPr>
              <a:t>snomed.info/sct&amp;code=233604007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21740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$subsumes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whether </a:t>
            </a:r>
            <a:r>
              <a:rPr lang="en-US" dirty="0" err="1" smtClean="0"/>
              <a:t>codeA</a:t>
            </a:r>
            <a:r>
              <a:rPr lang="en-US" dirty="0" smtClean="0"/>
              <a:t>/</a:t>
            </a:r>
            <a:r>
              <a:rPr lang="en-US" dirty="0" err="1" smtClean="0"/>
              <a:t>codingA</a:t>
            </a:r>
            <a:r>
              <a:rPr lang="en-US" dirty="0" smtClean="0"/>
              <a:t> ("sub”) </a:t>
            </a:r>
            <a:r>
              <a:rPr lang="en-US" dirty="0"/>
              <a:t>is subsumed by </a:t>
            </a:r>
            <a:r>
              <a:rPr lang="en-US" dirty="0" err="1" smtClean="0"/>
              <a:t>codeB</a:t>
            </a:r>
            <a:r>
              <a:rPr lang="en-US" dirty="0" smtClean="0"/>
              <a:t>/</a:t>
            </a:r>
            <a:r>
              <a:rPr lang="en-US" dirty="0" err="1" smtClean="0"/>
              <a:t>codingB</a:t>
            </a:r>
            <a:r>
              <a:rPr lang="en-US" dirty="0" smtClean="0"/>
              <a:t> ("super”)</a:t>
            </a:r>
          </a:p>
          <a:p>
            <a:pPr lvl="1"/>
            <a:r>
              <a:rPr lang="en-US" dirty="0" smtClean="0"/>
              <a:t>Based on the </a:t>
            </a:r>
            <a:r>
              <a:rPr lang="en-US" dirty="0"/>
              <a:t>semantics of </a:t>
            </a:r>
            <a:r>
              <a:rPr lang="en-US" dirty="0" err="1"/>
              <a:t>subsumption</a:t>
            </a:r>
            <a:r>
              <a:rPr lang="en-US" dirty="0"/>
              <a:t> in the underlying code </a:t>
            </a:r>
            <a:r>
              <a:rPr lang="en-US" dirty="0" smtClean="0"/>
              <a:t>system (e.g. SNOMED CT)</a:t>
            </a:r>
            <a:endParaRPr lang="en-CA" dirty="0" smtClean="0"/>
          </a:p>
          <a:p>
            <a:r>
              <a:rPr lang="en-CA" dirty="0" smtClean="0"/>
              <a:t>Returns one of four possible codes:</a:t>
            </a:r>
          </a:p>
          <a:p>
            <a:pPr lvl="1"/>
            <a:r>
              <a:rPr lang="en-CA" dirty="0"/>
              <a:t>equivalent, subsumes, subsumed-by, and </a:t>
            </a:r>
            <a:r>
              <a:rPr lang="en-CA" dirty="0" smtClean="0"/>
              <a:t>not-subsumed</a:t>
            </a:r>
          </a:p>
          <a:p>
            <a:r>
              <a:rPr lang="en-CA" dirty="0" smtClean="0"/>
              <a:t>If unable to determine the relationship between codes, </a:t>
            </a:r>
            <a:r>
              <a:rPr lang="en-CA" dirty="0"/>
              <a:t>returns an error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10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$subsumes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http://its.patientsfirst.org.nz/RestService.svc/Terminz/CodeSystem/$subsumes?system=http://</a:t>
            </a:r>
            <a:r>
              <a:rPr lang="en-US" dirty="0" smtClean="0">
                <a:hlinkClick r:id="rId2"/>
              </a:rPr>
              <a:t>snomed.info/sct&amp;codeA=3738000&amp;codeB=235856003</a:t>
            </a:r>
            <a:endParaRPr lang="en-US" dirty="0"/>
          </a:p>
          <a:p>
            <a:r>
              <a:rPr lang="en-US" dirty="0">
                <a:hlinkClick r:id="rId2"/>
              </a:rPr>
              <a:t>http://its.patientsfirst.org.nz/RestService.svc/Terminz/CodeSystem/$subsumes?system=http://</a:t>
            </a:r>
            <a:r>
              <a:rPr lang="en-US" dirty="0" smtClean="0">
                <a:hlinkClick r:id="rId2"/>
              </a:rPr>
              <a:t>snomed.info/sct&amp;codeB=3738000&amp;codeA=235856003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90655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$translate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Uses concept map to translate code</a:t>
            </a:r>
          </a:p>
          <a:p>
            <a:pPr lvl="1"/>
            <a:r>
              <a:rPr lang="en-CA" dirty="0" smtClean="0">
                <a:hlinkClick r:id="rId2"/>
              </a:rPr>
              <a:t>http://...ConceptMap/</a:t>
            </a:r>
            <a:r>
              <a:rPr lang="en-CA" dirty="0" err="1" smtClean="0">
                <a:hlinkClick r:id="rId2"/>
              </a:rPr>
              <a:t>id$translate</a:t>
            </a:r>
            <a:endParaRPr lang="en-CA" dirty="0" smtClean="0"/>
          </a:p>
          <a:p>
            <a:pPr lvl="1"/>
            <a:r>
              <a:rPr lang="en-CA" dirty="0" smtClean="0"/>
              <a:t>code, Coding or CodeableConcept passed (as per $validate-code)</a:t>
            </a:r>
          </a:p>
          <a:p>
            <a:r>
              <a:rPr lang="en-CA" dirty="0" smtClean="0"/>
              <a:t>Output:</a:t>
            </a:r>
          </a:p>
          <a:p>
            <a:pPr lvl="1"/>
            <a:r>
              <a:rPr lang="en-CA" dirty="0" smtClean="0"/>
              <a:t>True if can be translated</a:t>
            </a:r>
          </a:p>
          <a:p>
            <a:pPr lvl="1"/>
            <a:r>
              <a:rPr lang="en-CA" dirty="0" smtClean="0"/>
              <a:t>Message if can’t be translated</a:t>
            </a:r>
          </a:p>
          <a:p>
            <a:pPr lvl="1"/>
            <a:r>
              <a:rPr lang="en-CA" dirty="0" smtClean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72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Available Terminology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Intersections (Grahame </a:t>
            </a:r>
            <a:r>
              <a:rPr lang="en-US" dirty="0" err="1" smtClean="0"/>
              <a:t>Grieve’s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test.fhir.org/r3</a:t>
            </a:r>
            <a:endParaRPr lang="en-US" dirty="0" smtClean="0"/>
          </a:p>
          <a:p>
            <a:r>
              <a:rPr lang="en-US" dirty="0" err="1" smtClean="0"/>
              <a:t>OntoServer</a:t>
            </a:r>
            <a:r>
              <a:rPr lang="en-US" dirty="0" smtClean="0"/>
              <a:t> (CSIRO - Australia)</a:t>
            </a:r>
          </a:p>
          <a:p>
            <a:pPr lvl="1"/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ontoserver.csiro.au/stu3-latest</a:t>
            </a:r>
            <a:endParaRPr lang="en-US" dirty="0" smtClean="0"/>
          </a:p>
          <a:p>
            <a:r>
              <a:rPr lang="en-US" dirty="0" err="1" smtClean="0"/>
              <a:t>Terminz</a:t>
            </a:r>
            <a:r>
              <a:rPr lang="en-US" dirty="0"/>
              <a:t> (Patients </a:t>
            </a:r>
            <a:r>
              <a:rPr lang="en-US" dirty="0" smtClean="0"/>
              <a:t>First </a:t>
            </a:r>
            <a:r>
              <a:rPr lang="mr-IN" dirty="0" smtClean="0"/>
              <a:t>–</a:t>
            </a:r>
            <a:r>
              <a:rPr lang="en-US" dirty="0" smtClean="0"/>
              <a:t> New Zealand)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its.patientsfirst.org.nz/RestService.svc/Terminz/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5761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clinFHIR</a:t>
            </a:r>
            <a:r>
              <a:rPr lang="en-US" dirty="0" smtClean="0"/>
              <a:t> (David Hay)</a:t>
            </a:r>
          </a:p>
          <a:p>
            <a:pPr lvl="1"/>
            <a:r>
              <a:rPr lang="en-US" dirty="0" err="1" smtClean="0"/>
              <a:t>CodeSystem</a:t>
            </a:r>
            <a:r>
              <a:rPr lang="en-US" dirty="0" smtClean="0"/>
              <a:t> builder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clinfhir.com/codeSystem.html</a:t>
            </a:r>
            <a:endParaRPr lang="en-US" dirty="0" smtClean="0"/>
          </a:p>
          <a:p>
            <a:pPr lvl="1"/>
            <a:r>
              <a:rPr lang="en-US" dirty="0" err="1" smtClean="0"/>
              <a:t>ValueSet</a:t>
            </a:r>
            <a:r>
              <a:rPr lang="en-US" dirty="0" smtClean="0"/>
              <a:t> explorer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clinfhir.com/valuesetCreator.html</a:t>
            </a:r>
            <a:endParaRPr lang="en-US" dirty="0" smtClean="0"/>
          </a:p>
          <a:p>
            <a:pPr lvl="1"/>
            <a:r>
              <a:rPr lang="en-US" dirty="0" smtClean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clinfhir.com/query.html</a:t>
            </a:r>
            <a:endParaRPr lang="en-US" dirty="0" smtClean="0"/>
          </a:p>
          <a:p>
            <a:r>
              <a:rPr lang="en-US" dirty="0" smtClean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56009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FHIR </a:t>
            </a:r>
            <a:r>
              <a:rPr lang="en-AU" dirty="0" err="1" smtClean="0"/>
              <a:t>Zulip</a:t>
            </a:r>
            <a:r>
              <a:rPr lang="en-AU" dirty="0" smtClean="0"/>
              <a:t> chat terminology stream</a:t>
            </a:r>
          </a:p>
          <a:p>
            <a:pPr marL="0" indent="0">
              <a:buNone/>
            </a:pPr>
            <a:r>
              <a:rPr lang="en-AU" sz="3000" dirty="0">
                <a:hlinkClick r:id="rId2"/>
              </a:rPr>
              <a:t>https://chat.fhir.org/#</a:t>
            </a:r>
            <a:r>
              <a:rPr lang="en-AU" sz="3000" dirty="0" smtClean="0">
                <a:hlinkClick r:id="rId2"/>
              </a:rPr>
              <a:t>narrow/stream/terminology</a:t>
            </a:r>
            <a:endParaRPr lang="en-AU" sz="3000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Rob Hausam</a:t>
            </a:r>
          </a:p>
          <a:p>
            <a:pPr marL="0" indent="0">
              <a:buNone/>
            </a:pPr>
            <a:r>
              <a:rPr lang="en-AU" dirty="0" err="1" smtClean="0"/>
              <a:t>rob@hausamconsulting.com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38283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BONUS TOPICS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17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Topics (time and interest permitting)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value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$compose</a:t>
            </a:r>
          </a:p>
          <a:p>
            <a:r>
              <a:rPr lang="en-US" dirty="0" smtClean="0"/>
              <a:t>$closure</a:t>
            </a:r>
          </a:p>
          <a:p>
            <a:r>
              <a:rPr lang="en-US" dirty="0" smtClean="0"/>
              <a:t>Expansion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84173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Example - SNOMED </a:t>
            </a:r>
            <a:r>
              <a:rPr lang="en-US" dirty="0"/>
              <a:t>CT has two common sets of implicit value sets defined: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Subsumption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Reference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14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Coded Data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Value Sets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mplicit </a:t>
            </a:r>
            <a:r>
              <a:rPr lang="en-US" dirty="0"/>
              <a:t>value sets do not use complex </a:t>
            </a:r>
            <a:r>
              <a:rPr lang="en-US" dirty="0" smtClean="0"/>
              <a:t>queries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a single URL to serve as a value set definition that defines a value set, and can serve as the basis for the $expansion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3908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Value Set </a:t>
            </a:r>
            <a:r>
              <a:rPr lang="en-US" dirty="0" smtClean="0"/>
              <a:t>$expand Example </a:t>
            </a:r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http://test.fhir.org/r3/ValueSet/$</a:t>
            </a:r>
            <a:r>
              <a:rPr lang="en-US" dirty="0" smtClean="0">
                <a:hlinkClick r:id="rId2"/>
              </a:rPr>
              <a:t>expand?url=http%3A%2F%2Fsnomed.info%2Fsct%3Ffhir_vs%3Disa%2F233604007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8817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$compose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set of property/concept pairs, return </a:t>
            </a:r>
            <a:r>
              <a:rPr lang="en-US" dirty="0" smtClean="0"/>
              <a:t>the set of concept(s) that match those </a:t>
            </a:r>
            <a:r>
              <a:rPr lang="en-US" dirty="0"/>
              <a:t>properties</a:t>
            </a:r>
            <a:endParaRPr lang="en-CA" dirty="0" smtClean="0"/>
          </a:p>
          <a:p>
            <a:r>
              <a:rPr lang="en-CA" dirty="0" smtClean="0"/>
              <a:t>Example use:</a:t>
            </a:r>
          </a:p>
          <a:p>
            <a:pPr lvl="1"/>
            <a:r>
              <a:rPr lang="en-CA" dirty="0" smtClean="0"/>
              <a:t>SNOMED Composition - provide multiple </a:t>
            </a:r>
            <a:r>
              <a:rPr lang="en-CA" dirty="0"/>
              <a:t>properties, and ask for a single </a:t>
            </a:r>
            <a:r>
              <a:rPr lang="en-CA" dirty="0" smtClean="0"/>
              <a:t>pre-coordinated code that represents </a:t>
            </a:r>
            <a:r>
              <a:rPr lang="en-CA" dirty="0"/>
              <a:t>the </a:t>
            </a:r>
            <a:r>
              <a:rPr lang="en-CA" dirty="0" smtClean="0"/>
              <a:t>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18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Closure – why do we need it?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Find any observations for male patients over the age of 50 who attended a particular clinic within a particular 2 week period, with a diagnosis of gout, and who had an elevated serum </a:t>
            </a:r>
            <a:r>
              <a:rPr lang="en-AU" dirty="0" smtClean="0"/>
              <a:t>creatinine</a:t>
            </a:r>
          </a:p>
          <a:p>
            <a:r>
              <a:rPr lang="en-AU" dirty="0" smtClean="0"/>
              <a:t>Some of this is terminology based, some isn’t</a:t>
            </a:r>
          </a:p>
          <a:p>
            <a:r>
              <a:rPr lang="en-AU" dirty="0" smtClean="0"/>
              <a:t>How do you make this work?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98466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– the problem and the FHIR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"diagnosis of gout" and "serum creatinine" involve value set and/or </a:t>
            </a:r>
            <a:r>
              <a:rPr lang="en-US" dirty="0" err="1"/>
              <a:t>subsumption</a:t>
            </a:r>
            <a:r>
              <a:rPr lang="en-US" dirty="0"/>
              <a:t> queries </a:t>
            </a:r>
            <a:r>
              <a:rPr lang="en-US" dirty="0" smtClean="0"/>
              <a:t>(against </a:t>
            </a:r>
            <a:r>
              <a:rPr lang="en-US" dirty="0"/>
              <a:t>SNOMED CT and LOINC respectively)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a </a:t>
            </a:r>
            <a:r>
              <a:rPr lang="en-US" dirty="0" err="1" smtClean="0"/>
              <a:t>subsumption</a:t>
            </a:r>
            <a:r>
              <a:rPr lang="en-US" dirty="0" smtClean="0"/>
              <a:t> closure table on the fly, as new codes are seen</a:t>
            </a:r>
          </a:p>
          <a:p>
            <a:pPr lvl="1"/>
            <a:r>
              <a:rPr lang="en-US" dirty="0" smtClean="0"/>
              <a:t>Terminology </a:t>
            </a:r>
            <a:r>
              <a:rPr lang="en-US" dirty="0"/>
              <a:t>server </a:t>
            </a:r>
            <a:r>
              <a:rPr lang="en-US" dirty="0" smtClean="0"/>
              <a:t>does terminological reasoning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 does closure </a:t>
            </a:r>
            <a:r>
              <a:rPr lang="en-US" dirty="0"/>
              <a:t>table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5628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$closure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every new code encountered by the client in a context</a:t>
            </a:r>
          </a:p>
          <a:p>
            <a:r>
              <a:rPr lang="en-AU" dirty="0" smtClean="0"/>
              <a:t>Ask the server what relationships exist with codes already in that context</a:t>
            </a:r>
          </a:p>
          <a:p>
            <a:r>
              <a:rPr lang="en-AU" dirty="0" smtClean="0"/>
              <a:t>Put them all in a ‘closure’ table</a:t>
            </a:r>
          </a:p>
          <a:p>
            <a:pPr lvl="1"/>
            <a:r>
              <a:rPr lang="en-AU" dirty="0" smtClean="0"/>
              <a:t>Concept table (key : system : code : display)</a:t>
            </a:r>
          </a:p>
          <a:p>
            <a:pPr lvl="1"/>
            <a:r>
              <a:rPr lang="en-AU" dirty="0" smtClean="0"/>
              <a:t>Closure table (</a:t>
            </a:r>
            <a:r>
              <a:rPr lang="en-AU" dirty="0" err="1" smtClean="0"/>
              <a:t>keySource</a:t>
            </a:r>
            <a:r>
              <a:rPr lang="en-AU" dirty="0" smtClean="0"/>
              <a:t>, </a:t>
            </a:r>
            <a:r>
              <a:rPr lang="en-AU" dirty="0" err="1" smtClean="0"/>
              <a:t>keyDest</a:t>
            </a:r>
            <a:r>
              <a:rPr lang="en-AU" dirty="0" smtClean="0"/>
              <a:t>)</a:t>
            </a:r>
          </a:p>
          <a:p>
            <a:r>
              <a:rPr lang="en-AU" dirty="0" smtClean="0"/>
              <a:t>Can include joins on this table as part of other queries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48906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Profile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constraints on the </a:t>
            </a:r>
            <a:r>
              <a:rPr lang="en-US" dirty="0" smtClean="0"/>
              <a:t>expansion </a:t>
            </a:r>
            <a:r>
              <a:rPr lang="en-US" dirty="0"/>
              <a:t>of a </a:t>
            </a:r>
            <a:r>
              <a:rPr lang="en-US" dirty="0" smtClean="0"/>
              <a:t>value set in FHIR (</a:t>
            </a:r>
            <a:r>
              <a:rPr lang="en-US" dirty="0" err="1" smtClean="0"/>
              <a:t>ValueSet</a:t>
            </a:r>
            <a:r>
              <a:rPr lang="en-US" dirty="0"/>
              <a:t> </a:t>
            </a:r>
            <a:r>
              <a:rPr lang="en-US" dirty="0" smtClean="0"/>
              <a:t>resource)</a:t>
            </a:r>
          </a:p>
          <a:p>
            <a:pPr lvl="1"/>
            <a:r>
              <a:rPr lang="en-US" dirty="0" smtClean="0"/>
              <a:t>Include or exclude specified code systems</a:t>
            </a:r>
          </a:p>
          <a:p>
            <a:pPr lvl="1"/>
            <a:r>
              <a:rPr lang="en-US" dirty="0" smtClean="0"/>
              <a:t>Include or exclude designations, including designations for specific languages or uses</a:t>
            </a:r>
          </a:p>
          <a:p>
            <a:pPr lvl="1"/>
            <a:r>
              <a:rPr lang="en-US" dirty="0" smtClean="0"/>
              <a:t>Include or exclude definitions, inactive concepts, “nested” codes, “not to be rendered in user interface” codes, post-coordinated expressions</a:t>
            </a:r>
          </a:p>
          <a:p>
            <a:pPr lvl="1"/>
            <a:r>
              <a:rPr lang="en-US" dirty="0" smtClean="0"/>
              <a:t>Specify display language for the expansion</a:t>
            </a:r>
          </a:p>
          <a:p>
            <a:pPr lvl="1"/>
            <a:r>
              <a:rPr lang="en-US" dirty="0" smtClean="0"/>
              <a:t>Allow limited expansion for too large value sets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19742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Profile </a:t>
            </a: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</a:t>
            </a:r>
            <a:r>
              <a:rPr lang="en-US" dirty="0" smtClean="0"/>
              <a:t>(parameters):</a:t>
            </a:r>
          </a:p>
          <a:p>
            <a:pPr lvl="1"/>
            <a:r>
              <a:rPr lang="en-US" sz="2000" dirty="0" err="1" smtClean="0"/>
              <a:t>includeDesignations</a:t>
            </a:r>
            <a:endParaRPr lang="en-US" sz="2000" dirty="0" smtClean="0"/>
          </a:p>
          <a:p>
            <a:pPr lvl="1"/>
            <a:r>
              <a:rPr lang="en-US" sz="2000" dirty="0" err="1" smtClean="0"/>
              <a:t>includeDefinition</a:t>
            </a:r>
            <a:endParaRPr lang="en-US" sz="2000" dirty="0"/>
          </a:p>
          <a:p>
            <a:pPr lvl="1"/>
            <a:r>
              <a:rPr lang="en-US" sz="2000" dirty="0" err="1" smtClean="0"/>
              <a:t>includeInactive</a:t>
            </a:r>
            <a:endParaRPr lang="en-US" sz="2000" dirty="0"/>
          </a:p>
          <a:p>
            <a:pPr lvl="1"/>
            <a:r>
              <a:rPr lang="en-US" sz="2000" dirty="0" err="1" smtClean="0"/>
              <a:t>excludeNested</a:t>
            </a:r>
            <a:endParaRPr lang="en-US" sz="2000" dirty="0"/>
          </a:p>
          <a:p>
            <a:pPr lvl="1"/>
            <a:r>
              <a:rPr lang="en-US" sz="2000" dirty="0" err="1" smtClean="0"/>
              <a:t>excludeNotForUI</a:t>
            </a:r>
            <a:endParaRPr lang="en-US" sz="2000" dirty="0"/>
          </a:p>
          <a:p>
            <a:pPr lvl="1"/>
            <a:r>
              <a:rPr lang="en-US" sz="2000" dirty="0" err="1" smtClean="0"/>
              <a:t>excludePostCoordinated</a:t>
            </a:r>
            <a:endParaRPr lang="en-US" sz="2000" dirty="0"/>
          </a:p>
          <a:p>
            <a:pPr lvl="1"/>
            <a:r>
              <a:rPr lang="en-US" sz="2000" dirty="0" err="1" smtClean="0"/>
              <a:t>displayLanguage</a:t>
            </a:r>
            <a:endParaRPr lang="en-US" sz="2000" dirty="0"/>
          </a:p>
          <a:p>
            <a:pPr lvl="1"/>
            <a:r>
              <a:rPr lang="en-US" sz="2000" dirty="0" err="1" smtClean="0"/>
              <a:t>limitedExpansion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27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</a:t>
            </a:r>
            <a:r>
              <a:rPr lang="en-AU" dirty="0" smtClean="0"/>
              <a:t>Sub-system: Code System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61910" y="2057401"/>
            <a:ext cx="4698522" cy="3394472"/>
          </a:xfrm>
        </p:spPr>
        <p:txBody>
          <a:bodyPr/>
          <a:lstStyle/>
          <a:p>
            <a:r>
              <a:rPr lang="en-AU" sz="2000" dirty="0" smtClean="0"/>
              <a:t>SNOMED CT / LOINC / </a:t>
            </a:r>
            <a:r>
              <a:rPr lang="en-AU" sz="2000" dirty="0" smtClean="0"/>
              <a:t>ICD-10</a:t>
            </a:r>
            <a:endParaRPr lang="en-AU" sz="2000" dirty="0" smtClean="0"/>
          </a:p>
          <a:p>
            <a:r>
              <a:rPr lang="en-AU" sz="2000" dirty="0" smtClean="0"/>
              <a:t>HGVS, ICPC, CPT, NUCC</a:t>
            </a:r>
            <a:r>
              <a:rPr lang="en-AU" sz="2000" dirty="0"/>
              <a:t>, MIMS, ANZSCO, </a:t>
            </a:r>
            <a:r>
              <a:rPr lang="en-AU" sz="2000" dirty="0" err="1" smtClean="0"/>
              <a:t>METeOR</a:t>
            </a:r>
            <a:r>
              <a:rPr lang="en-AU" sz="2000" dirty="0" smtClean="0"/>
              <a:t>  (+ 100s more)</a:t>
            </a:r>
          </a:p>
          <a:p>
            <a:r>
              <a:rPr lang="en-AU" sz="2000" dirty="0" smtClean="0"/>
              <a:t>HL7 </a:t>
            </a:r>
            <a:r>
              <a:rPr lang="en-AU" sz="2000" dirty="0" smtClean="0"/>
              <a:t>V2 tables, V3 code systems</a:t>
            </a:r>
          </a:p>
          <a:p>
            <a:r>
              <a:rPr lang="en-AU" sz="2000" dirty="0" smtClean="0"/>
              <a:t>A drug formulary</a:t>
            </a:r>
          </a:p>
          <a:p>
            <a:r>
              <a:rPr lang="en-AU" sz="2000" dirty="0" smtClean="0"/>
              <a:t>A </a:t>
            </a:r>
            <a:r>
              <a:rPr lang="en-AU" sz="2000" dirty="0" err="1" smtClean="0"/>
              <a:t>config</a:t>
            </a:r>
            <a:r>
              <a:rPr lang="en-AU" sz="2000" dirty="0" smtClean="0"/>
              <a:t> table in an application </a:t>
            </a:r>
          </a:p>
          <a:p>
            <a:r>
              <a:rPr lang="en-AU" sz="2000" dirty="0" smtClean="0"/>
              <a:t>A list of </a:t>
            </a:r>
            <a:r>
              <a:rPr lang="en-AU" sz="2000" dirty="0" err="1" smtClean="0"/>
              <a:t>enums</a:t>
            </a:r>
            <a:r>
              <a:rPr lang="en-AU" sz="2000" dirty="0" smtClean="0"/>
              <a:t> in a java class</a:t>
            </a:r>
          </a:p>
          <a:p>
            <a:r>
              <a:rPr lang="en-AU" sz="2000" dirty="0" smtClean="0"/>
              <a:t>Country codes</a:t>
            </a:r>
          </a:p>
          <a:p>
            <a:endParaRPr lang="en-AU" sz="2000" dirty="0" smtClean="0"/>
          </a:p>
          <a:p>
            <a:endParaRPr lang="en-AU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877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r>
              <a:rPr lang="en-AU" sz="1600" dirty="0"/>
              <a:t/>
            </a: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4309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</a:t>
            </a:r>
            <a:r>
              <a:rPr lang="en-AU" dirty="0" smtClean="0"/>
              <a:t>Sub-system: Value Set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61910" y="4005063"/>
            <a:ext cx="3896190" cy="1446809"/>
          </a:xfrm>
        </p:spPr>
        <p:txBody>
          <a:bodyPr/>
          <a:lstStyle/>
          <a:p>
            <a:r>
              <a:rPr lang="en-AU" sz="2000" dirty="0" smtClean="0"/>
              <a:t>“European country codes”</a:t>
            </a:r>
          </a:p>
          <a:p>
            <a:r>
              <a:rPr lang="en-AU" sz="2000" dirty="0" smtClean="0"/>
              <a:t>“The LOINC codes I use”</a:t>
            </a:r>
          </a:p>
          <a:p>
            <a:r>
              <a:rPr lang="en-AU" sz="2000" dirty="0" smtClean="0"/>
              <a:t>All LOINC order codes</a:t>
            </a:r>
          </a:p>
          <a:p>
            <a:r>
              <a:rPr lang="en-AU" sz="2000" dirty="0" smtClean="0"/>
              <a:t>A SNOMED CT hierarchy</a:t>
            </a:r>
          </a:p>
          <a:p>
            <a:endParaRPr lang="en-AU" sz="2000" dirty="0" smtClean="0"/>
          </a:p>
          <a:p>
            <a:endParaRPr lang="en-AU" sz="2000" dirty="0" smtClean="0"/>
          </a:p>
          <a:p>
            <a:endParaRPr lang="en-AU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877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r>
              <a:rPr lang="en-AU" sz="1600" dirty="0"/>
              <a:t/>
            </a: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31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Value Set:</a:t>
            </a:r>
          </a:p>
          <a:p>
            <a:pPr algn="ctr"/>
            <a:r>
              <a:rPr lang="en-AU" sz="1600" dirty="0"/>
              <a:t>A selection of a set of codes for use in a particular 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37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673188">
            <a:off x="3106835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Selects</a:t>
            </a:r>
          </a:p>
        </p:txBody>
      </p:sp>
    </p:spTree>
    <p:extLst>
      <p:ext uri="{BB962C8B-B14F-4D97-AF65-F5344CB8AC3E}">
        <p14:creationId xmlns:p14="http://schemas.microsoft.com/office/powerpoint/2010/main" val="6995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16055</TotalTime>
  <Words>2989</Words>
  <Application>Microsoft Macintosh PowerPoint</Application>
  <PresentationFormat>On-screen Show (4:3)</PresentationFormat>
  <Paragraphs>508</Paragraphs>
  <Slides>77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Calibri</vt:lpstr>
      <vt:lpstr>Times New Roman</vt:lpstr>
      <vt:lpstr>Verdana</vt:lpstr>
      <vt:lpstr>Wingdings</vt:lpstr>
      <vt:lpstr>Arial</vt:lpstr>
      <vt:lpstr>Refined</vt:lpstr>
      <vt:lpstr>Understanding and Using Terminology in HL7 FHIR</vt:lpstr>
      <vt:lpstr>This presentation</vt:lpstr>
      <vt:lpstr>Who am I?</vt:lpstr>
      <vt:lpstr>Who are you?</vt:lpstr>
      <vt:lpstr>Tutorial Objectives</vt:lpstr>
      <vt:lpstr>Terminology Module</vt:lpstr>
      <vt:lpstr>Sending Coded Data</vt:lpstr>
      <vt:lpstr>Terminology Sub-system: Code System</vt:lpstr>
      <vt:lpstr>Terminology Sub-system: Value Set</vt:lpstr>
      <vt:lpstr>Code System vs. Value Set</vt:lpstr>
      <vt:lpstr>Terminology Sub-system: Binding</vt:lpstr>
      <vt:lpstr>Bindings</vt:lpstr>
      <vt:lpstr>Binding Strength</vt:lpstr>
      <vt:lpstr>Terminology Sub-system: Coded Data</vt:lpstr>
      <vt:lpstr>Referring to a code system</vt:lpstr>
      <vt:lpstr>URL vs. OID</vt:lpstr>
      <vt:lpstr>The ‘code’ Data Type</vt:lpstr>
      <vt:lpstr>What if I need a different ‘code’?</vt:lpstr>
      <vt:lpstr>Coding</vt:lpstr>
      <vt:lpstr>Coding – Element Optionality</vt:lpstr>
      <vt:lpstr>CodeableConcept</vt:lpstr>
      <vt:lpstr>What to use in an extension?</vt:lpstr>
      <vt:lpstr>Codes vs. Identifiers</vt:lpstr>
      <vt:lpstr>NamingSystem resource</vt:lpstr>
      <vt:lpstr>Code System vs.  Value Set (again)</vt:lpstr>
      <vt:lpstr>CODE SYSTEMS</vt:lpstr>
      <vt:lpstr>CodeSystem resource</vt:lpstr>
      <vt:lpstr>Value Set</vt:lpstr>
      <vt:lpstr>CodeSystem resource</vt:lpstr>
      <vt:lpstr>Defining Concepts</vt:lpstr>
      <vt:lpstr>Code system definition example</vt:lpstr>
      <vt:lpstr>ConceptMap resource</vt:lpstr>
      <vt:lpstr>Value Sets</vt:lpstr>
      <vt:lpstr>ValueSet resource</vt:lpstr>
      <vt:lpstr>ValueSet resource</vt:lpstr>
      <vt:lpstr>Value Set</vt:lpstr>
      <vt:lpstr>Value Set Parts</vt:lpstr>
      <vt:lpstr>Versions</vt:lpstr>
      <vt:lpstr>Compose example</vt:lpstr>
      <vt:lpstr>Expansion example</vt:lpstr>
      <vt:lpstr>Selecting Concepts</vt:lpstr>
      <vt:lpstr>Terminology-based Search</vt:lpstr>
      <vt:lpstr>Search parameters</vt:lpstr>
      <vt:lpstr>Search parameters</vt:lpstr>
      <vt:lpstr>Search parameters</vt:lpstr>
      <vt:lpstr>Search parameters</vt:lpstr>
      <vt:lpstr>Terminology SERVICE</vt:lpstr>
      <vt:lpstr>Terminology Service Rationale</vt:lpstr>
      <vt:lpstr>Terminology Service Rationale</vt:lpstr>
      <vt:lpstr>Application Needs</vt:lpstr>
      <vt:lpstr>Terminology Service Operations - Overview</vt:lpstr>
      <vt:lpstr>Terminology Service Operations - Overview</vt:lpstr>
      <vt:lpstr>Terminology Service Operations – New in STU3</vt:lpstr>
      <vt:lpstr>$expand</vt:lpstr>
      <vt:lpstr>$expand</vt:lpstr>
      <vt:lpstr>$expand example</vt:lpstr>
      <vt:lpstr>$validate-code</vt:lpstr>
      <vt:lpstr>$validate-code example</vt:lpstr>
      <vt:lpstr>$lookup</vt:lpstr>
      <vt:lpstr>$lookup example</vt:lpstr>
      <vt:lpstr>$subsumes</vt:lpstr>
      <vt:lpstr>$subsumes example</vt:lpstr>
      <vt:lpstr>$translate</vt:lpstr>
      <vt:lpstr>Some Available Terminology Servers</vt:lpstr>
      <vt:lpstr>Some Useful Tools</vt:lpstr>
      <vt:lpstr>More Questions?</vt:lpstr>
      <vt:lpstr>BONUS TOPICS</vt:lpstr>
      <vt:lpstr>Bonus Topics (time and interest permitting)</vt:lpstr>
      <vt:lpstr>Implicit Value Sets</vt:lpstr>
      <vt:lpstr>Implicit Value Sets (cont.)</vt:lpstr>
      <vt:lpstr>Implicit Value Set $expand Example URL</vt:lpstr>
      <vt:lpstr>$compose</vt:lpstr>
      <vt:lpstr>Closure – why do we need it?</vt:lpstr>
      <vt:lpstr>Closure – the problem and the FHIR approach</vt:lpstr>
      <vt:lpstr>$closure</vt:lpstr>
      <vt:lpstr>Expansion Profile resource</vt:lpstr>
      <vt:lpstr>Expansion Profile (cont)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Robert Hausam</cp:lastModifiedBy>
  <cp:revision>498</cp:revision>
  <dcterms:created xsi:type="dcterms:W3CDTF">2012-12-03T20:41:34Z</dcterms:created>
  <dcterms:modified xsi:type="dcterms:W3CDTF">2017-05-10T14:18:41Z</dcterms:modified>
</cp:coreProperties>
</file>