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handoutMasterIdLst>
    <p:handoutMasterId r:id="rId105"/>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690" r:id="rId83"/>
    <p:sldId id="712" r:id="rId84"/>
    <p:sldId id="691" r:id="rId85"/>
    <p:sldId id="692" r:id="rId86"/>
    <p:sldId id="693" r:id="rId87"/>
    <p:sldId id="694" r:id="rId88"/>
    <p:sldId id="695" r:id="rId89"/>
    <p:sldId id="696" r:id="rId90"/>
    <p:sldId id="697" r:id="rId91"/>
    <p:sldId id="698" r:id="rId92"/>
    <p:sldId id="699" r:id="rId93"/>
    <p:sldId id="700" r:id="rId94"/>
    <p:sldId id="701" r:id="rId95"/>
    <p:sldId id="702" r:id="rId96"/>
    <p:sldId id="703" r:id="rId97"/>
    <p:sldId id="704" r:id="rId98"/>
    <p:sldId id="705" r:id="rId99"/>
    <p:sldId id="706" r:id="rId100"/>
    <p:sldId id="724" r:id="rId101"/>
    <p:sldId id="722" r:id="rId102"/>
    <p:sldId id="720"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96552" autoAdjust="0"/>
  </p:normalViewPr>
  <p:slideViewPr>
    <p:cSldViewPr>
      <p:cViewPr varScale="1">
        <p:scale>
          <a:sx n="115" d="100"/>
          <a:sy n="115" d="100"/>
        </p:scale>
        <p:origin x="1068" y="114"/>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2017-05-09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2017-05-09</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87</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98</a:t>
            </a:fld>
            <a:endParaRPr lang="en-CA" dirty="0"/>
          </a:p>
        </p:txBody>
      </p:sp>
    </p:spTree>
    <p:extLst>
      <p:ext uri="{BB962C8B-B14F-4D97-AF65-F5344CB8AC3E}">
        <p14:creationId xmlns:p14="http://schemas.microsoft.com/office/powerpoint/2010/main" val="333868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jpe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102.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12%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9.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May 9,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239841809"/>
              </p:ext>
            </p:extLst>
          </p:nvPr>
        </p:nvGraphicFramePr>
        <p:xfrm>
          <a:off x="323527" y="1700809"/>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dirty="0"/>
              <a:t>Sep 8-15 San Diego</a:t>
            </a:r>
          </a:p>
          <a:p>
            <a:pPr lvl="1"/>
            <a:r>
              <a:rPr lang="en-US" sz="1900" noProof="0" dirty="0"/>
              <a:t>Jan 26-Feb 2 New Orleans</a:t>
            </a:r>
          </a:p>
          <a:p>
            <a:pPr lvl="1"/>
            <a:r>
              <a:rPr lang="en-US" sz="1900" dirty="0"/>
              <a:t>May 11-18 </a:t>
            </a:r>
            <a:r>
              <a:rPr lang="en-US" sz="1900" i="1" dirty="0"/>
              <a:t>Cologne</a:t>
            </a:r>
            <a:endParaRPr lang="en-US" sz="1900" i="1" noProof="0" dirty="0"/>
          </a:p>
          <a:p>
            <a:r>
              <a:rPr lang="en-US" sz="2400" noProof="0" dirty="0"/>
              <a:t>Attend an Implementation Workshop</a:t>
            </a:r>
          </a:p>
          <a:p>
            <a:pPr lvl="1"/>
            <a:r>
              <a:rPr lang="en-US" sz="1900" noProof="0" dirty="0"/>
              <a:t>Intensive tutorials, hands-on</a:t>
            </a:r>
          </a:p>
          <a:p>
            <a:pPr lvl="1"/>
            <a:r>
              <a:rPr lang="en-US" sz="1900" dirty="0"/>
              <a:t>Evaluating if/how these will happen in 2017</a:t>
            </a:r>
            <a:endParaRPr lang="en-US" sz="1900" noProof="0" dirty="0"/>
          </a:p>
          <a:p>
            <a:r>
              <a:rPr lang="en-US" sz="2400" noProof="0" dirty="0"/>
              <a:t>FHIR Institute Webinars</a:t>
            </a:r>
          </a:p>
          <a:p>
            <a:pPr lvl="1"/>
            <a:r>
              <a:rPr lang="en-US" sz="1900" dirty="0"/>
              <a:t>Aug 7-11</a:t>
            </a:r>
            <a:endParaRPr lang="en-US" sz="1900" noProof="0" dirty="0"/>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15-17, 2017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t>
            </a:r>
            <a:br>
              <a:rPr lang="en-US" noProof="0" dirty="0"/>
            </a:br>
            <a:r>
              <a:rPr lang="en-US" noProof="0" dirty="0"/>
              <a:t>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105400" y="1700808"/>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7246233" y="2608037"/>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rot="1067259">
            <a:off x="7217205" y="2608513"/>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784468" y="3444422"/>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FHIR-I and MnM</a:t>
            </a:r>
          </a:p>
          <a:p>
            <a:pPr lvl="1"/>
            <a:r>
              <a:rPr lang="en-US" noProof="0" dirty="0"/>
              <a:t>HL7 Fellow</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3" name="Picture 2"/>
          <p:cNvPicPr>
            <a:picLocks noChangeAspect="1"/>
          </p:cNvPicPr>
          <p:nvPr/>
        </p:nvPicPr>
        <p:blipFill>
          <a:blip r:embed="rId2"/>
          <a:stretch>
            <a:fillRect/>
          </a:stretch>
        </p:blipFill>
        <p:spPr>
          <a:xfrm>
            <a:off x="439966" y="1611383"/>
            <a:ext cx="8308498" cy="417646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http://gforge.hl7.org/svn/fhir/trunk/presentations/2017-05%20Tutorials/FHIR%20for%20Architects.pptx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Vendor</a:t>
            </a:r>
            <a:r>
              <a:rPr kumimoji="0" lang="en-US" sz="2400" b="1" i="0" u="none" strike="noStrike" cap="none" normalizeH="0">
                <a:ln>
                  <a:noFill/>
                </a:ln>
                <a:solidFill>
                  <a:schemeClr val="tx1"/>
                </a:solidFill>
                <a:effectLst/>
                <a:latin typeface="Arial" charset="0"/>
                <a:cs typeface="Arial" charset="0"/>
              </a:rPr>
              <a:t> Neutral Repository</a:t>
            </a:r>
            <a:endParaRPr kumimoji="0" lang="en-US" sz="2400" b="1" i="0" u="none" strike="noStrike" cap="none" normalizeH="0" baseline="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L</a:t>
            </a:r>
            <a:r>
              <a:rPr kumimoji="0" lang="en-US" sz="2400" b="1" i="0" u="none" strike="noStrike" cap="none" normalizeH="0" baseline="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PACS</a:t>
            </a:r>
            <a:endParaRPr kumimoji="0" lang="en-US" sz="2400" b="1" i="0" u="none" strike="noStrike" cap="none" normalizeH="0" baseline="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SystemX</a:t>
            </a:r>
            <a:endParaRPr kumimoji="0" lang="en-US" sz="2400" b="1" i="0" u="none" strike="noStrike" cap="none" normalizeH="0" baseline="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US" smtClean="0"/>
              <a:pPr/>
              <a:t>33</a:t>
            </a:fld>
            <a:endParaRPr lang="en-US"/>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HTTP</a:t>
            </a:r>
            <a:r>
              <a:rPr kumimoji="0" lang="en-US" sz="1800" b="1" i="0" u="none" strike="noStrike" cap="none" normalizeH="0" baseline="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Encoding/decoding, param validation, syntax validation</a:t>
            </a: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Fhir Service</a:t>
            </a:r>
            <a:endParaRPr kumimoji="0" lang="en-US" sz="1800" b="1" i="0" u="none" strike="noStrike" cap="none" normalizeH="0" baseline="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Indexer / Search</a:t>
            </a:r>
            <a:endParaRPr kumimoji="0" lang="en-US" sz="1800" b="1" i="0" u="none" strike="noStrike" cap="none" normalizeH="0" baseline="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Storage</a:t>
            </a:r>
            <a:endParaRPr kumimoji="0" lang="en-US" sz="1800" b="1" i="0" u="none" strike="noStrike" cap="none" normalizeH="0" baseline="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Implement service operations as described in spec</a:t>
            </a: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2590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US" smtClean="0"/>
              <a:pPr/>
              <a:t>34</a:t>
            </a:fld>
            <a:endParaRPr lang="en-US"/>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6858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2552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only hold when converting between different syntaxes when data is canonicalized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a:t>
            </a:r>
            <a:r>
              <a:rPr lang="en-US" sz="3100" noProof="0" dirty="0">
                <a:solidFill>
                  <a:schemeClr val="tx1"/>
                </a:solidFill>
                <a:effectLst/>
                <a:latin typeface="+mn-lt"/>
                <a:ea typeface="+mn-ea"/>
                <a:cs typeface="+mn-cs"/>
              </a:rPr>
              <a:t>, ConceptMap,</a:t>
            </a:r>
            <a:r>
              <a:rPr lang="en-US" dirty="0"/>
              <a:t>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 and message boundaries</a:t>
            </a:r>
          </a:p>
          <a:p>
            <a:pPr lvl="1"/>
            <a:r>
              <a:rPr lang="en-US" sz="2800" dirty="0"/>
              <a:t>Define extensions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611560"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a:t>Outbreak, Public Health Case, etc.</a:t>
            </a:r>
          </a:p>
          <a:p>
            <a:pPr lvl="1"/>
            <a:r>
              <a:rPr lang="en-US" sz="2400" dirty="0"/>
              <a:t>Some content will (hopefully) become normative in FHIR R4 (2018), but most won’t</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89</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Q4 2018: FHIR R4 published </a:t>
            </a:r>
          </a:p>
          <a:p>
            <a:pPr lvl="1" indent="-342900"/>
            <a:r>
              <a:rPr lang="en-US" dirty="0"/>
              <a:t>with some normative content?</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3" name="Picture 2"/>
          <p:cNvPicPr>
            <a:picLocks noChangeAspect="1"/>
          </p:cNvPicPr>
          <p:nvPr/>
        </p:nvPicPr>
        <p:blipFill>
          <a:blip r:embed="rId3"/>
          <a:stretch>
            <a:fillRect/>
          </a:stretch>
        </p:blipFill>
        <p:spPr>
          <a:xfrm>
            <a:off x="509198" y="1657809"/>
            <a:ext cx="4257341" cy="4867536"/>
          </a:xfrm>
          <a:prstGeom prst="rect">
            <a:avLst/>
          </a:prstGeom>
        </p:spPr>
      </p:pic>
      <p:pic>
        <p:nvPicPr>
          <p:cNvPr id="5" name="Picture 4"/>
          <p:cNvPicPr>
            <a:picLocks noChangeAspect="1"/>
          </p:cNvPicPr>
          <p:nvPr/>
        </p:nvPicPr>
        <p:blipFill>
          <a:blip r:embed="rId4"/>
          <a:stretch>
            <a:fillRect/>
          </a:stretch>
        </p:blipFill>
        <p:spPr>
          <a:xfrm>
            <a:off x="4920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Join </a:t>
            </a:r>
            <a:r>
              <a:rPr lang="en-US" sz="2400" noProof="0" dirty="0">
                <a:hlinkClick r:id="rId3"/>
              </a:rPr>
              <a:t>http://chat.fhir.org</a:t>
            </a:r>
            <a:endParaRPr lang="en-US" sz="24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chat,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16857</TotalTime>
  <Words>5506</Words>
  <Application>Microsoft Office PowerPoint</Application>
  <PresentationFormat>On-screen Show (4:3)</PresentationFormat>
  <Paragraphs>970</Paragraphs>
  <Slides>102</Slides>
  <Notes>34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102</vt:i4>
      </vt:variant>
    </vt:vector>
  </HeadingPairs>
  <TitlesOfParts>
    <vt:vector size="111"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Profile Uses</vt:lpstr>
      <vt:lpstr>Profiled Observation (Blood Pressure)</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15-17, 2017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357</cp:revision>
  <dcterms:created xsi:type="dcterms:W3CDTF">2012-12-03T20:41:34Z</dcterms:created>
  <dcterms:modified xsi:type="dcterms:W3CDTF">2017-05-09T12:06:06Z</dcterms:modified>
</cp:coreProperties>
</file>