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89" r:id="rId3"/>
    <p:sldId id="411" r:id="rId4"/>
    <p:sldId id="404" r:id="rId5"/>
    <p:sldId id="407" r:id="rId6"/>
    <p:sldId id="412" r:id="rId7"/>
    <p:sldId id="398" r:id="rId8"/>
    <p:sldId id="408" r:id="rId9"/>
    <p:sldId id="414" r:id="rId10"/>
    <p:sldId id="409" r:id="rId11"/>
    <p:sldId id="413" r:id="rId12"/>
    <p:sldId id="40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53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0" autoAdjust="0"/>
    <p:restoredTop sz="86433" autoAdjust="0"/>
  </p:normalViewPr>
  <p:slideViewPr>
    <p:cSldViewPr>
      <p:cViewPr varScale="1">
        <p:scale>
          <a:sx n="56" d="100"/>
          <a:sy n="56" d="100"/>
        </p:scale>
        <p:origin x="-1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03/11/2014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Sorry </a:t>
            </a:r>
            <a:r>
              <a:rPr lang="en-CA" dirty="0" err="1" smtClean="0"/>
              <a:t>Sivaram</a:t>
            </a:r>
            <a:r>
              <a:rPr lang="en-CA" dirty="0" smtClean="0"/>
              <a:t> – yet another standard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67975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for gender is wrong . .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850327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Implementation</a:t>
            </a:r>
            <a:r>
              <a:rPr lang="en-CA" baseline="0" dirty="0" smtClean="0"/>
              <a:t> by Epic, Cerner, Mayo, Intermountain, </a:t>
            </a:r>
            <a:r>
              <a:rPr lang="en-CA" baseline="0" dirty="0" err="1" smtClean="0"/>
              <a:t>Regenstrief</a:t>
            </a:r>
            <a:r>
              <a:rPr lang="en-CA" baseline="0" dirty="0" smtClean="0"/>
              <a:t>, 20 different countries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</a:t>
            </a:fld>
            <a:endParaRPr lang="en-CA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format doesn’t change when new profiles </a:t>
            </a:r>
            <a:r>
              <a:rPr lang="en-CA" smtClean="0"/>
              <a:t>are added on top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</a:t>
            </a:fld>
            <a:endParaRPr lang="en-C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2014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36052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2014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68305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446014"/>
            <a:ext cx="6781800" cy="2559050"/>
          </a:xfrm>
        </p:spPr>
        <p:txBody>
          <a:bodyPr/>
          <a:lstStyle/>
          <a:p>
            <a:r>
              <a:rPr lang="en-AU" sz="4800" dirty="0" smtClean="0"/>
              <a:t>FHIR for Ontologies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sz="5400" dirty="0" smtClean="0"/>
              <a:t/>
            </a:r>
            <a:br>
              <a:rPr lang="en-AU" sz="5400" dirty="0" smtClean="0"/>
            </a:br>
            <a:r>
              <a:rPr lang="en-AU" sz="2800" dirty="0" smtClean="0"/>
              <a:t>FDA Biomedical Ontology Workshop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Lloyd McKenzie</a:t>
            </a:r>
          </a:p>
          <a:p>
            <a:r>
              <a:rPr lang="en-AU" dirty="0" smtClean="0"/>
              <a:t>November 3, 2014</a:t>
            </a: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&amp; </a:t>
            </a:r>
            <a:r>
              <a:rPr lang="en-US" dirty="0" smtClean="0"/>
              <a:t>Ontologies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Profile </a:t>
            </a:r>
            <a:r>
              <a:rPr lang="en-US" sz="2800" dirty="0" smtClean="0"/>
              <a:t>instances to be expressed as OWL class models</a:t>
            </a:r>
          </a:p>
          <a:p>
            <a:pPr lvl="1"/>
            <a:r>
              <a:rPr lang="en-US" sz="2400" dirty="0" smtClean="0"/>
              <a:t>Allow (partial) validation &amp; reasoning</a:t>
            </a:r>
          </a:p>
          <a:p>
            <a:r>
              <a:rPr lang="en-US" sz="2800" dirty="0" smtClean="0"/>
              <a:t>Exploring exposing RIM mappings using OWL + SPARQL</a:t>
            </a:r>
          </a:p>
          <a:p>
            <a:pPr lvl="1"/>
            <a:r>
              <a:rPr lang="en-US" sz="2400" dirty="0" smtClean="0"/>
              <a:t>Detection of duplicate/overlapping elements</a:t>
            </a:r>
          </a:p>
          <a:p>
            <a:pPr lvl="2"/>
            <a:r>
              <a:rPr lang="en-US" sz="2000" dirty="0" smtClean="0"/>
              <a:t>Core &amp; extension</a:t>
            </a:r>
          </a:p>
          <a:p>
            <a:pPr lvl="1"/>
            <a:r>
              <a:rPr lang="en-US" sz="2400" dirty="0" smtClean="0"/>
              <a:t>Validation of RIM and 21090 alignment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41189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DSTU in July, 2015</a:t>
            </a:r>
          </a:p>
          <a:p>
            <a:pPr lvl="1"/>
            <a:r>
              <a:rPr lang="en-US" dirty="0" smtClean="0"/>
              <a:t>More resources (Referral,</a:t>
            </a:r>
            <a:r>
              <a:rPr lang="en-US" baseline="0" dirty="0" smtClean="0"/>
              <a:t> Coverage, etc.)</a:t>
            </a:r>
          </a:p>
          <a:p>
            <a:pPr lvl="1"/>
            <a:r>
              <a:rPr lang="en-US" baseline="0" dirty="0" smtClean="0"/>
              <a:t>More capabilities (Publish subscribe, custom operations)</a:t>
            </a:r>
          </a:p>
          <a:p>
            <a:pPr lvl="1"/>
            <a:r>
              <a:rPr lang="en-US" baseline="0" dirty="0" smtClean="0"/>
              <a:t>Profiles for CCDA 1.1</a:t>
            </a:r>
          </a:p>
          <a:p>
            <a:r>
              <a:rPr lang="en-CA" dirty="0" smtClean="0"/>
              <a:t>Normative in </a:t>
            </a:r>
            <a:r>
              <a:rPr lang="en-CA" dirty="0" smtClean="0"/>
              <a:t>2017</a:t>
            </a:r>
          </a:p>
          <a:p>
            <a:r>
              <a:rPr lang="en-CA" dirty="0" smtClean="0"/>
              <a:t>Good opportunity to ensure that primary care data capture will be well aligned with ontology needs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630265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Up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Read the spec: </a:t>
            </a:r>
            <a:r>
              <a:rPr lang="en-AU" dirty="0" smtClean="0">
                <a:hlinkClick r:id="rId2"/>
              </a:rPr>
              <a:t>hl7.org/</a:t>
            </a:r>
            <a:r>
              <a:rPr lang="en-AU" dirty="0" err="1" smtClean="0">
                <a:hlinkClick r:id="rId2"/>
              </a:rPr>
              <a:t>fhir</a:t>
            </a:r>
            <a:endParaRPr lang="en-AU" dirty="0" smtClean="0"/>
          </a:p>
          <a:p>
            <a:r>
              <a:rPr lang="en-AU" dirty="0" smtClean="0"/>
              <a:t>Follow #FHIR on Twitter</a:t>
            </a:r>
          </a:p>
          <a:p>
            <a:r>
              <a:rPr lang="en-AU" dirty="0" smtClean="0"/>
              <a:t>Shape the specification:</a:t>
            </a:r>
          </a:p>
          <a:p>
            <a:pPr lvl="1"/>
            <a:r>
              <a:rPr lang="en-AU" sz="2400" dirty="0" smtClean="0"/>
              <a:t>Make comments online (commenting widget in spec)</a:t>
            </a:r>
          </a:p>
          <a:p>
            <a:pPr lvl="1"/>
            <a:r>
              <a:rPr lang="en-AU" sz="2400" dirty="0" smtClean="0"/>
              <a:t>Try implementing it</a:t>
            </a:r>
          </a:p>
          <a:p>
            <a:pPr lvl="1"/>
            <a:r>
              <a:rPr lang="en-AU" sz="2400" dirty="0" smtClean="0"/>
              <a:t>Come to the next Connectathon</a:t>
            </a:r>
          </a:p>
          <a:p>
            <a:pPr lvl="1"/>
            <a:r>
              <a:rPr lang="en-AU" sz="2400" dirty="0" smtClean="0"/>
              <a:t>Come to the next HL7 meeting (Jan in San Antonio)</a:t>
            </a:r>
          </a:p>
          <a:p>
            <a:r>
              <a:rPr lang="en-AU" sz="2900" dirty="0" smtClean="0"/>
              <a:t>Contact me</a:t>
            </a:r>
          </a:p>
          <a:p>
            <a:pPr lvl="1"/>
            <a:r>
              <a:rPr lang="en-AU" sz="2400" dirty="0" smtClean="0"/>
              <a:t>lmckenzie@gevityinc.com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FBE2B389-5997-41EC-A1F5-068E114188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676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Introducing FHIR</a:t>
            </a:r>
            <a:endParaRPr lang="en-US" dirty="0" smtClean="0"/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b="1" dirty="0" smtClean="0"/>
              <a:t>F</a:t>
            </a:r>
            <a:r>
              <a:rPr lang="en-AU" sz="2800" dirty="0" smtClean="0"/>
              <a:t>ast </a:t>
            </a:r>
            <a:r>
              <a:rPr lang="en-AU" sz="2800" b="1" dirty="0" smtClean="0"/>
              <a:t>H</a:t>
            </a:r>
            <a:r>
              <a:rPr lang="en-AU" sz="2800" dirty="0" smtClean="0"/>
              <a:t>ealthcare </a:t>
            </a:r>
            <a:r>
              <a:rPr lang="en-AU" sz="2800" b="1" dirty="0" smtClean="0"/>
              <a:t>I</a:t>
            </a:r>
            <a:r>
              <a:rPr lang="en-AU" sz="2800" dirty="0" smtClean="0"/>
              <a:t>nteroperability </a:t>
            </a:r>
            <a:r>
              <a:rPr lang="en-AU" sz="2800" b="1" dirty="0" smtClean="0"/>
              <a:t>R</a:t>
            </a:r>
            <a:r>
              <a:rPr lang="en-AU" sz="2800" dirty="0" smtClean="0"/>
              <a:t>esources</a:t>
            </a:r>
          </a:p>
          <a:p>
            <a:pPr lvl="1"/>
            <a:r>
              <a:rPr lang="en-AU" sz="2400" dirty="0" smtClean="0"/>
              <a:t>Pronounced “Fire”</a:t>
            </a:r>
          </a:p>
          <a:p>
            <a:pPr>
              <a:spcBef>
                <a:spcPts val="2400"/>
              </a:spcBef>
            </a:pPr>
            <a:r>
              <a:rPr lang="en-US" sz="2400" dirty="0" smtClean="0"/>
              <a:t>Leverages experience of v2, v3 &amp; CDA</a:t>
            </a:r>
          </a:p>
          <a:p>
            <a:pPr>
              <a:spcBef>
                <a:spcPts val="2400"/>
              </a:spcBef>
            </a:pPr>
            <a:r>
              <a:rPr lang="en-US" sz="2400" dirty="0" smtClean="0"/>
              <a:t>HL7’s “reboot” of standards – what should interoperability look like today?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FBE2B389-5997-41EC-A1F5-068E114188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463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pPr lvl="0"/>
            <a:r>
              <a:rPr lang="en-US" dirty="0" smtClean="0"/>
              <a:t>Target support for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Leverage cross-industry </a:t>
            </a:r>
            <a:r>
              <a:rPr lang="en-US" b="1" dirty="0" smtClean="0"/>
              <a:t>web technologies</a:t>
            </a:r>
          </a:p>
          <a:p>
            <a:r>
              <a:rPr lang="en-US" dirty="0" smtClean="0"/>
              <a:t>Require </a:t>
            </a:r>
            <a:r>
              <a:rPr lang="en-US" b="1" dirty="0" smtClean="0"/>
              <a:t>human readability</a:t>
            </a:r>
            <a:r>
              <a:rPr lang="en-US" dirty="0" smtClean="0"/>
              <a:t> as base level of interoperability</a:t>
            </a:r>
          </a:p>
          <a:p>
            <a:r>
              <a:rPr lang="en-US" dirty="0" smtClean="0"/>
              <a:t>Make content </a:t>
            </a:r>
            <a:r>
              <a:rPr lang="en-US" b="1" dirty="0" smtClean="0"/>
              <a:t>freely available</a:t>
            </a:r>
          </a:p>
          <a:p>
            <a:r>
              <a:rPr lang="en-US" b="0" dirty="0" smtClean="0"/>
              <a:t>Support multiple </a:t>
            </a:r>
            <a:r>
              <a:rPr lang="en-US" b="1" dirty="0" smtClean="0"/>
              <a:t>paradigms </a:t>
            </a:r>
            <a:r>
              <a:rPr lang="en-US" b="0" dirty="0" smtClean="0"/>
              <a:t>&amp; architectures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best practice </a:t>
            </a:r>
            <a:r>
              <a:rPr lang="en-US" sz="31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CA" sz="3100" dirty="0" smtClean="0"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514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“Resources” are:</a:t>
            </a:r>
          </a:p>
          <a:p>
            <a:pPr lvl="1"/>
            <a:r>
              <a:rPr lang="en-AU" dirty="0" smtClean="0"/>
              <a:t>Small logically discrete units of exchange</a:t>
            </a:r>
          </a:p>
          <a:p>
            <a:pPr lvl="1"/>
            <a:r>
              <a:rPr lang="en-AU" dirty="0" smtClean="0"/>
              <a:t>Defined behaviour and meaning</a:t>
            </a:r>
          </a:p>
          <a:p>
            <a:pPr lvl="1"/>
            <a:r>
              <a:rPr lang="en-AU" dirty="0" smtClean="0"/>
              <a:t>Known identity / location</a:t>
            </a:r>
          </a:p>
          <a:p>
            <a:pPr lvl="1"/>
            <a:r>
              <a:rPr lang="en-AU" dirty="0" smtClean="0"/>
              <a:t>Smallest unit of transaction</a:t>
            </a:r>
          </a:p>
          <a:p>
            <a:pPr lvl="1"/>
            <a:r>
              <a:rPr lang="en-AU" dirty="0" smtClean="0"/>
              <a:t>“of interest” to healthcare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E.g. Patient, Provider, Specimen, Drug, Lab Result, Allergy, Care Plan, Study, Adverse Reaction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5046"/>
            <a:ext cx="2034746" cy="1252151"/>
          </a:xfrm>
          <a:prstGeom prst="rect">
            <a:avLst/>
          </a:prstGeom>
        </p:spPr>
      </p:pic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092" y="2924944"/>
            <a:ext cx="2362324" cy="23623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3940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</a:t>
            </a:r>
            <a:r>
              <a:rPr lang="en-AU" smtClean="0"/>
              <a:t> have 3 parts</a:t>
            </a:r>
            <a:endParaRPr lang="en-US" dirty="0" smtClean="0"/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Defined Structured Data</a:t>
            </a:r>
          </a:p>
          <a:p>
            <a:pPr lvl="1"/>
            <a:r>
              <a:rPr lang="en-AU" dirty="0" smtClean="0"/>
              <a:t>The logical, common contents of the resource</a:t>
            </a:r>
          </a:p>
          <a:p>
            <a:pPr lvl="1"/>
            <a:r>
              <a:rPr lang="en-AU" dirty="0" smtClean="0"/>
              <a:t>Mapped to formal definitions/RIM &amp; other formats</a:t>
            </a:r>
          </a:p>
          <a:p>
            <a:r>
              <a:rPr lang="en-AU" dirty="0" smtClean="0"/>
              <a:t>Extensions</a:t>
            </a:r>
          </a:p>
          <a:p>
            <a:pPr lvl="1"/>
            <a:r>
              <a:rPr lang="en-AU" dirty="0" smtClean="0"/>
              <a:t>Local requirements, but everyone can use</a:t>
            </a:r>
          </a:p>
          <a:p>
            <a:pPr lvl="1"/>
            <a:r>
              <a:rPr lang="en-AU" dirty="0" smtClean="0"/>
              <a:t>Published and managed (w/ formal definitions)</a:t>
            </a:r>
          </a:p>
          <a:p>
            <a:r>
              <a:rPr lang="en-AU" dirty="0" smtClean="0"/>
              <a:t>Narrative</a:t>
            </a:r>
          </a:p>
          <a:p>
            <a:pPr lvl="1"/>
            <a:r>
              <a:rPr lang="en-AU" dirty="0" smtClean="0"/>
              <a:t>Human readable (fall back)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FBE2B389-5997-41EC-A1F5-068E114188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614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6019800" cy="606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28713" y="1124743"/>
            <a:ext cx="5416056" cy="129614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FBE2B389-5997-41EC-A1F5-068E11418883}" type="slidenum">
              <a:rPr lang="en-US"/>
              <a:pPr/>
              <a:t>6</a:t>
            </a:fld>
            <a:endParaRPr lang="en-US"/>
          </a:p>
        </p:txBody>
      </p:sp>
      <p:sp>
        <p:nvSpPr>
          <p:cNvPr id="7" name="Text Box 3"/>
          <p:cNvSpPr txBox="1"/>
          <p:nvPr/>
        </p:nvSpPr>
        <p:spPr>
          <a:xfrm>
            <a:off x="6413609" y="1268761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Human Readable </a:t>
            </a:r>
            <a:r>
              <a:rPr lang="en-AU" sz="1600" dirty="0" smtClean="0">
                <a:effectLst/>
                <a:ea typeface="Calibri"/>
                <a:cs typeface="Times New Roman"/>
              </a:rPr>
              <a:t>Summary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68144" y="1628800"/>
            <a:ext cx="5429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/>
          <p:nvPr/>
        </p:nvSpPr>
        <p:spPr>
          <a:xfrm>
            <a:off x="6413609" y="3140968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Standard Data </a:t>
            </a:r>
            <a:br>
              <a:rPr lang="en-AU" sz="1600" dirty="0">
                <a:effectLst/>
                <a:ea typeface="Calibri"/>
                <a:cs typeface="Times New Roman"/>
              </a:rPr>
            </a:br>
            <a:r>
              <a:rPr lang="en-AU" sz="1600" dirty="0">
                <a:effectLst/>
                <a:ea typeface="Calibri"/>
                <a:cs typeface="Times New Roman"/>
              </a:rPr>
              <a:t>Content: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MRN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Name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Gender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Date of Birth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Provider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70049" y="3995306"/>
            <a:ext cx="54356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8713" y="2420887"/>
            <a:ext cx="5439431" cy="3816425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428713" y="476672"/>
            <a:ext cx="5416056" cy="648072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4" name="Text Box 10"/>
          <p:cNvSpPr txBox="1"/>
          <p:nvPr/>
        </p:nvSpPr>
        <p:spPr>
          <a:xfrm>
            <a:off x="6413609" y="467519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Extension </a:t>
            </a:r>
            <a:r>
              <a:rPr lang="en-AU" sz="1600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with reference to its definition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870049" y="796132"/>
            <a:ext cx="541020" cy="4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="" xmlns:p14="http://schemas.microsoft.com/office/powerpoint/2010/main" val="3636950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Extensions</a:t>
            </a:r>
            <a:endParaRPr lang="en-US" dirty="0" smtClean="0"/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Managing extensibility is a central problem</a:t>
            </a:r>
          </a:p>
          <a:p>
            <a:r>
              <a:rPr lang="en-US" sz="2800" dirty="0" smtClean="0"/>
              <a:t>Everyone needs extensions, everyone hates them</a:t>
            </a:r>
          </a:p>
          <a:p>
            <a:r>
              <a:rPr lang="en-US" sz="2800" dirty="0" smtClean="0"/>
              <a:t>Alternative is too complex</a:t>
            </a:r>
          </a:p>
          <a:p>
            <a:r>
              <a:rPr lang="en-US" sz="2800" dirty="0" smtClean="0"/>
              <a:t>FHIR tames extensibility</a:t>
            </a:r>
          </a:p>
          <a:p>
            <a:pPr lvl="1"/>
            <a:r>
              <a:rPr lang="en-US" sz="2400" dirty="0" smtClean="0"/>
              <a:t>Built in extensibility framework (engineering level)</a:t>
            </a:r>
          </a:p>
          <a:p>
            <a:pPr lvl="1"/>
            <a:r>
              <a:rPr lang="en-US" sz="2400" dirty="0" smtClean="0"/>
              <a:t>Define, publish, find extensions</a:t>
            </a:r>
          </a:p>
          <a:p>
            <a:pPr lvl="1"/>
            <a:r>
              <a:rPr lang="en-US" sz="2400" dirty="0" smtClean="0"/>
              <a:t>Use them</a:t>
            </a:r>
          </a:p>
          <a:p>
            <a:r>
              <a:rPr lang="en-US" sz="2800" dirty="0" smtClean="0"/>
              <a:t>This tames the overall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FBE2B389-5997-41EC-A1F5-068E114188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436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 connectathons (100+ companies)</a:t>
            </a:r>
          </a:p>
          <a:p>
            <a:r>
              <a:rPr lang="en-US" dirty="0" smtClean="0"/>
              <a:t>Multiple reference implementations</a:t>
            </a:r>
          </a:p>
          <a:p>
            <a:r>
              <a:rPr lang="en-US" dirty="0" smtClean="0"/>
              <a:t>Auto-generated interfaces in 5+ languages</a:t>
            </a:r>
          </a:p>
          <a:p>
            <a:r>
              <a:rPr lang="en-US" dirty="0" smtClean="0"/>
              <a:t>Public test servers</a:t>
            </a:r>
          </a:p>
          <a:p>
            <a:r>
              <a:rPr lang="en-US" dirty="0" smtClean="0"/>
              <a:t>Used by IHE, DICOM, ONC, many others</a:t>
            </a:r>
          </a:p>
          <a:p>
            <a:r>
              <a:rPr lang="en-US" dirty="0" smtClean="0"/>
              <a:t>W3C assisting with Semantic Web aspects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DSTU to published January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81311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FHIR &amp; Ontologies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Current serializations are XML &amp; JSON, but RDF is coming</a:t>
            </a:r>
          </a:p>
          <a:p>
            <a:r>
              <a:rPr lang="en-CA" dirty="0" smtClean="0"/>
              <a:t>Every element (core or extension) has a URL that points to its definition</a:t>
            </a:r>
          </a:p>
          <a:p>
            <a:r>
              <a:rPr lang="en-CA" dirty="0" smtClean="0"/>
              <a:t>Definition of both data elements and codes can include mappings to other data elements and codes</a:t>
            </a:r>
          </a:p>
          <a:p>
            <a:pPr lvl="1"/>
            <a:r>
              <a:rPr lang="en-CA" dirty="0" smtClean="0"/>
              <a:t>including broader, narrower, equivalent,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6656</TotalTime>
  <Words>516</Words>
  <Application>Microsoft Office PowerPoint</Application>
  <PresentationFormat>On-screen Show (4:3)</PresentationFormat>
  <Paragraphs>107</Paragraphs>
  <Slides>12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Refined</vt:lpstr>
      <vt:lpstr>FHIR for Ontologies  FDA Biomedical Ontology Workshop</vt:lpstr>
      <vt:lpstr>Introducing FHIR</vt:lpstr>
      <vt:lpstr>FHIR Manifesto</vt:lpstr>
      <vt:lpstr>Resources</vt:lpstr>
      <vt:lpstr>Resources have 3 parts</vt:lpstr>
      <vt:lpstr>Slide 6</vt:lpstr>
      <vt:lpstr>Extensions</vt:lpstr>
      <vt:lpstr>Current state</vt:lpstr>
      <vt:lpstr>FHIR &amp; Ontologies</vt:lpstr>
      <vt:lpstr>FHIR &amp; Ontologies</vt:lpstr>
      <vt:lpstr>What’s next?</vt:lpstr>
      <vt:lpstr>Follow Up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152</cp:revision>
  <dcterms:created xsi:type="dcterms:W3CDTF">2012-12-03T20:41:34Z</dcterms:created>
  <dcterms:modified xsi:type="dcterms:W3CDTF">2014-11-03T19:37:13Z</dcterms:modified>
</cp:coreProperties>
</file>