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302" r:id="rId22"/>
    <p:sldId id="283" r:id="rId23"/>
    <p:sldId id="284" r:id="rId24"/>
    <p:sldId id="290" r:id="rId25"/>
    <p:sldId id="289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4574" autoAdjust="0"/>
  </p:normalViewPr>
  <p:slideViewPr>
    <p:cSldViewPr>
      <p:cViewPr varScale="1">
        <p:scale>
          <a:sx n="84" d="100"/>
          <a:sy n="84" d="100"/>
        </p:scale>
        <p:origin x="13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Notes– try to keep Q&amp;A to 5 mins.  Additional discussion can be held at breaks,</a:t>
            </a:r>
            <a:r>
              <a:rPr lang="en-US" baseline="0" dirty="0"/>
              <a:t> lunch, or after class.  Also keep in mind that some of the questions may be answered in later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</a:t>
            </a:r>
            <a:r>
              <a:rPr lang="en-US" baseline="0" dirty="0"/>
              <a:t> define their own unique organization or use their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 use existing </a:t>
            </a:r>
            <a:r>
              <a:rPr lang="en-US" dirty="0" err="1"/>
              <a:t>WildFHIR</a:t>
            </a:r>
            <a:r>
              <a:rPr lang="en-US" baseline="0" dirty="0"/>
              <a:t> instance or their own server if publicly accessible.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Screenshot</a:t>
            </a:r>
            <a:r>
              <a:rPr lang="en-US" baseline="0" dirty="0"/>
              <a:t> shows the defaults set when creating a new test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>
                <a:lumMod val="100000"/>
              </a:schemeClr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operations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ston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tes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l7.org/fhir/STU3/test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l7.org/fhir/STU3/testing.html#execu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Testing and Touchstone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51D27-D948-4AFB-BF48-6321971D2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2616301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189"/>
            <a:ext cx="10972800" cy="1216411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TestScript</a:t>
            </a:r>
            <a:r>
              <a:rPr lang="en-US" sz="5300" dirty="0"/>
              <a:t> Operations</a:t>
            </a:r>
            <a:br>
              <a:rPr lang="en-US" sz="3100" dirty="0"/>
            </a:br>
            <a:r>
              <a:rPr lang="en-US" sz="3100" dirty="0"/>
              <a:t>FHIR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510" y="1608985"/>
            <a:ext cx="406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Instance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Vread</a:t>
            </a:r>
            <a:r>
              <a:rPr lang="en-US" sz="2400" dirty="0">
                <a:solidFill>
                  <a:schemeClr val="bg1"/>
                </a:solidFill>
              </a:rPr>
              <a:t>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Patch (PATCH)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  (DELETE)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Type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via Update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490" y="1608985"/>
            <a:ext cx="409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Whole System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Capabilities (GET/OPTIONS)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Batch/Transaction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Extended Operations</a:t>
            </a:r>
          </a:p>
          <a:p>
            <a:r>
              <a:rPr lang="en-US" sz="1600" dirty="0">
                <a:solidFill>
                  <a:schemeClr val="bg1"/>
                </a:solidFill>
                <a:hlinkClick r:id="rId3"/>
              </a:rPr>
              <a:t>http://hl7.org/fhir/STU3/operationslist.html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Base Operations (All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Operations Defined by Resource Type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608984"/>
            <a:ext cx="428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Asserts</a:t>
            </a:r>
            <a:br>
              <a:rPr lang="en-US" sz="4800" dirty="0"/>
            </a:br>
            <a:r>
              <a:rPr lang="en-US" sz="3100" dirty="0"/>
              <a:t>Conditions, Rules or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10972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An assert acts on the immediately preceding operation.</a:t>
            </a:r>
          </a:p>
          <a:p>
            <a:r>
              <a:rPr lang="en-US" sz="2400" dirty="0"/>
              <a:t>It states a condition, rule or expression that will be evaluated against the executed operation context.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/>
              <a:t>Asserts provide support for: </a:t>
            </a:r>
          </a:p>
          <a:p>
            <a:r>
              <a:rPr lang="en-US" sz="2000" dirty="0"/>
              <a:t>Evaluation of both the inbound request or outbound response</a:t>
            </a:r>
          </a:p>
          <a:p>
            <a:r>
              <a:rPr lang="en-US" sz="2000" dirty="0"/>
              <a:t>Complex and simple evaluation of HTTP headers and response codes</a:t>
            </a:r>
          </a:p>
          <a:p>
            <a:r>
              <a:rPr lang="en-US" sz="2000" dirty="0"/>
              <a:t>Operators for equality, relational comparison, containment, etc. </a:t>
            </a:r>
          </a:p>
          <a:p>
            <a:r>
              <a:rPr lang="en-US" sz="2000" dirty="0"/>
              <a:t>Expression language support for XPath, </a:t>
            </a:r>
            <a:r>
              <a:rPr lang="en-US" sz="2000" dirty="0" err="1"/>
              <a:t>JSONPath</a:t>
            </a:r>
            <a:r>
              <a:rPr lang="en-US" sz="2000" dirty="0"/>
              <a:t> and </a:t>
            </a:r>
            <a:r>
              <a:rPr lang="en-US" sz="2000" dirty="0" err="1"/>
              <a:t>FHIRPath</a:t>
            </a:r>
            <a:endParaRPr lang="en-US" sz="2000" dirty="0"/>
          </a:p>
          <a:p>
            <a:r>
              <a:rPr lang="en-US" sz="2000" dirty="0"/>
              <a:t>Payload comparison to defined fixtures (static or dynamic)</a:t>
            </a:r>
          </a:p>
          <a:p>
            <a:r>
              <a:rPr lang="en-US" sz="2000" dirty="0"/>
              <a:t>Payload validation against defined FHIR profile(s)</a:t>
            </a:r>
          </a:p>
          <a:p>
            <a:r>
              <a:rPr lang="en-US" sz="2000" i="1" dirty="0"/>
              <a:t>Plus a whole lot more…</a:t>
            </a:r>
          </a:p>
        </p:txBody>
      </p:sp>
    </p:spTree>
    <p:extLst>
      <p:ext uri="{BB962C8B-B14F-4D97-AF65-F5344CB8AC3E}">
        <p14:creationId xmlns:p14="http://schemas.microsoft.com/office/powerpoint/2010/main" val="20105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FHIR Testing and </a:t>
            </a:r>
            <a:r>
              <a:rPr lang="en-US" sz="4800" dirty="0" err="1"/>
              <a:t>TestScripts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799" cy="4525963"/>
          </a:xfrm>
        </p:spPr>
        <p:txBody>
          <a:bodyPr/>
          <a:lstStyle/>
          <a:p>
            <a:r>
              <a:rPr lang="en-US" dirty="0"/>
              <a:t>FHIR defines a Testing Framework as part of the specification</a:t>
            </a:r>
          </a:p>
          <a:p>
            <a:r>
              <a:rPr lang="en-US" dirty="0"/>
              <a:t>Test Engines should follow a prescribed Workflow</a:t>
            </a:r>
          </a:p>
          <a:p>
            <a:r>
              <a:rPr lang="en-US" dirty="0" err="1"/>
              <a:t>TestScript</a:t>
            </a:r>
            <a:r>
              <a:rPr lang="en-US" dirty="0"/>
              <a:t> Resource Type provides a complete</a:t>
            </a:r>
            <a:r>
              <a:rPr lang="en-US" strike="sngStrike" dirty="0"/>
              <a:t>,</a:t>
            </a:r>
            <a:r>
              <a:rPr lang="en-US" dirty="0"/>
              <a:t> executable test definition</a:t>
            </a:r>
          </a:p>
          <a:p>
            <a:r>
              <a:rPr lang="en-US" dirty="0"/>
              <a:t>Support for the entire FHIR RESTful API (Operations)</a:t>
            </a:r>
          </a:p>
          <a:p>
            <a:r>
              <a:rPr lang="en-US" dirty="0"/>
              <a:t>Support for Evaluation of Extensive Conditions, Rules and Expressions (Asserts)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Introducing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352800"/>
            <a:ext cx="1097280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Touchstone is an easy-to-use testing platform for health information exchange that implements the FHIR Testing Framework architecture.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4D9F4-8B0E-4E71-B606-DEB573E74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1371600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Is available as a publicly accessible cloud-based testing platform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Provides automated, internet-based interoperability testing of the HL7® FHIR® specification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Tests the capabilities of and interoperability between both FHIR Server and Client implementations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Is a blend between Test-Driven-Development (TDD) methodologies and Natural Language Processing (NLP) </a:t>
            </a:r>
            <a:r>
              <a:rPr lang="en-US" sz="2800" dirty="0" err="1"/>
              <a:t>TestScripts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92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sp>
        <p:nvSpPr>
          <p:cNvPr id="3" name="Down Arrow 2"/>
          <p:cNvSpPr/>
          <p:nvPr/>
        </p:nvSpPr>
        <p:spPr>
          <a:xfrm>
            <a:off x="990600" y="1091100"/>
            <a:ext cx="370628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6751" y="6172200"/>
            <a:ext cx="252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hlinkClick r:id="rId3"/>
              </a:rPr>
              <a:t>www.touchstone.com</a:t>
            </a:r>
            <a:endParaRPr lang="en-US" sz="2000" b="1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9CAFE-E724-4302-B5CE-790BC99A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5686"/>
            <a:ext cx="12192000" cy="47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6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95" y="1257329"/>
            <a:ext cx="4895193" cy="13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8999" y="5112603"/>
            <a:ext cx="358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Online Documentation: </a:t>
            </a:r>
            <a:r>
              <a:rPr lang="en-US" sz="2400" dirty="0">
                <a:solidFill>
                  <a:schemeClr val="bg1"/>
                </a:solidFill>
              </a:rPr>
              <a:t>User Guide and How-</a:t>
            </a:r>
            <a:r>
              <a:rPr lang="en-US" sz="2400" dirty="0" err="1">
                <a:solidFill>
                  <a:schemeClr val="bg1"/>
                </a:solidFill>
              </a:rPr>
              <a:t>Tos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144" y="5679891"/>
            <a:ext cx="477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Updates:</a:t>
            </a:r>
            <a:r>
              <a:rPr lang="en-US" sz="2400" dirty="0">
                <a:solidFill>
                  <a:schemeClr val="bg1"/>
                </a:solidFill>
              </a:rPr>
              <a:t> Describes significant released version updates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895" y="2690978"/>
            <a:ext cx="482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Alerts: </a:t>
            </a:r>
            <a:r>
              <a:rPr lang="en-US" sz="2400" dirty="0">
                <a:solidFill>
                  <a:schemeClr val="bg1"/>
                </a:solidFill>
              </a:rPr>
              <a:t>Important usage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605EDD-71CC-458C-84A0-0DC936C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96599-7ADA-43DD-BACC-18F55FE8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65" y="3173410"/>
            <a:ext cx="4847619" cy="24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2652E-78C5-4120-8ABA-DB2F215E9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349601"/>
            <a:ext cx="4761905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91400" y="4879273"/>
            <a:ext cx="342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Totals: </a:t>
            </a:r>
            <a:r>
              <a:rPr lang="en-US" sz="2400" dirty="0">
                <a:solidFill>
                  <a:schemeClr val="bg1"/>
                </a:solidFill>
              </a:rPr>
              <a:t>Tracks participation since Touchstone v1.0 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5879" y="5026544"/>
            <a:ext cx="475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Feeds:</a:t>
            </a:r>
            <a:r>
              <a:rPr lang="en-US" sz="2400" dirty="0">
                <a:solidFill>
                  <a:schemeClr val="bg1"/>
                </a:solidFill>
              </a:rPr>
              <a:t> News links related to FHIR, Testing and Touchstone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29284E-42CF-434C-BC58-7EF3F85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3780-3185-463E-AA86-EC540C4D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79" y="1294229"/>
            <a:ext cx="4720121" cy="358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C84EF-5CBE-4287-9F0E-58BB812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294229"/>
            <a:ext cx="3424720" cy="35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Goal of Session Two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Present the FHIR Testing framework</a:t>
            </a:r>
          </a:p>
          <a:p>
            <a:pPr marL="514350" indent="-457200"/>
            <a:r>
              <a:rPr lang="en-US" dirty="0"/>
              <a:t>Introduce Touchstone: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registration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Account setup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system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execution (demo)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r>
              <a:rPr lang="en-US" dirty="0"/>
              <a:t>All testing participants need to first Register with Touchstone</a:t>
            </a:r>
          </a:p>
          <a:p>
            <a:r>
              <a:rPr lang="en-US" dirty="0"/>
              <a:t>Organizations may have 1 or more registered users on Touchstone (based on the organization’s subscription level)</a:t>
            </a:r>
          </a:p>
          <a:p>
            <a:r>
              <a:rPr lang="en-US" dirty="0"/>
              <a:t>Registration and acceptance of registration must be completed before any testing can begin</a:t>
            </a:r>
          </a:p>
          <a:p>
            <a:r>
              <a:rPr lang="en-US" dirty="0"/>
              <a:t>An organization will typically have at least 1 test system and may choose to run tests against other publicly available test systems</a:t>
            </a:r>
          </a:p>
        </p:txBody>
      </p:sp>
    </p:spTree>
    <p:extLst>
      <p:ext uri="{BB962C8B-B14F-4D97-AF65-F5344CB8AC3E}">
        <p14:creationId xmlns:p14="http://schemas.microsoft.com/office/powerpoint/2010/main" val="408391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 Account in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181601" cy="4418744"/>
          </a:xfrm>
        </p:spPr>
        <p:txBody>
          <a:bodyPr/>
          <a:lstStyle/>
          <a:p>
            <a:pPr marL="285750" indent="-285750"/>
            <a:r>
              <a:rPr lang="en-US" sz="2800" dirty="0"/>
              <a:t>Click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 your user name, email, password twice, and select “I’m not a robot”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Register</a:t>
            </a:r>
            <a:r>
              <a:rPr lang="en-US" dirty="0"/>
              <a:t> button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5490-ADA1-4326-9BF1-F0837C5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71600"/>
            <a:ext cx="3428571" cy="47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A643F-922F-4D1C-83E1-FC794DB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1066800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dirty="0"/>
              <a:t>Create or Join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Your user account must belong to an organization.  You can:</a:t>
            </a:r>
          </a:p>
          <a:p>
            <a:pPr marL="971550" lvl="1" indent="-514350">
              <a:buAutoNum type="alphaLcPeriod"/>
            </a:pPr>
            <a:r>
              <a:rPr lang="en-US" dirty="0"/>
              <a:t>Create an organization with your team</a:t>
            </a:r>
          </a:p>
          <a:p>
            <a:pPr marL="971550" lvl="1" indent="-514350">
              <a:buAutoNum type="alphaLcPeriod"/>
            </a:pPr>
            <a:r>
              <a:rPr lang="en-US" dirty="0"/>
              <a:t>Join an existing organization</a:t>
            </a:r>
          </a:p>
          <a:p>
            <a:pPr marL="971550" lvl="1" indent="-514350">
              <a:buAutoNum type="alphaLcPeriod"/>
            </a:pPr>
            <a:r>
              <a:rPr lang="en-US" dirty="0"/>
              <a:t>Use the Online Documentation if guidance is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EFDFA-80FD-47B0-A6DF-D7EB7E59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24" y="3640451"/>
            <a:ext cx="6980952" cy="24857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524000" y="5029200"/>
            <a:ext cx="914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404289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are the first person from your organization to register, select </a:t>
            </a:r>
            <a:r>
              <a:rPr lang="en-US" sz="2400" dirty="0">
                <a:solidFill>
                  <a:srgbClr val="0070C0"/>
                </a:solidFill>
              </a:rPr>
              <a:t>Create a new organization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your organization is already registered, select </a:t>
            </a:r>
            <a:r>
              <a:rPr lang="en-US" sz="2400" dirty="0">
                <a:solidFill>
                  <a:srgbClr val="0070C0"/>
                </a:solidFill>
              </a:rPr>
              <a:t>Become a member of an existing organization</a:t>
            </a:r>
            <a:r>
              <a:rPr lang="en-US" sz="2400" dirty="0">
                <a:solidFill>
                  <a:schemeClr val="bg1"/>
                </a:solidFill>
              </a:rPr>
              <a:t>. Then select your organization from the dropdown list.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F9CE7-DBB2-4D21-A309-FEA2968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Create or Join an Organization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A9051-7E5A-4A67-8CF9-FACE7664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30" y="3124200"/>
            <a:ext cx="4319372" cy="240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AB4E-76ED-4613-9934-1D5963BE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124200"/>
            <a:ext cx="4243172" cy="3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Test System Definition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1"/>
          </a:xfrm>
        </p:spPr>
        <p:txBody>
          <a:bodyPr>
            <a:normAutofit/>
          </a:bodyPr>
          <a:lstStyle/>
          <a:p>
            <a:r>
              <a:rPr lang="en-US" dirty="0"/>
              <a:t>To run tests, a Test System must be defined</a:t>
            </a:r>
          </a:p>
          <a:p>
            <a:r>
              <a:rPr lang="en-US" dirty="0"/>
              <a:t>From the top menu</a:t>
            </a:r>
          </a:p>
          <a:p>
            <a:pPr lvl="1"/>
            <a:r>
              <a:rPr lang="en-US" sz="2400" dirty="0"/>
              <a:t>Go to Test Systems</a:t>
            </a:r>
          </a:p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rgbClr val="0070C0"/>
                </a:solidFill>
              </a:rPr>
              <a:t>New Test System</a:t>
            </a:r>
          </a:p>
          <a:p>
            <a:r>
              <a:rPr lang="en-US" dirty="0"/>
              <a:t>Once selected, a new entry for Test System will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E1029-BA05-4D92-919A-97248F17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24" y="4191000"/>
            <a:ext cx="2785952" cy="1716748"/>
          </a:xfrm>
          <a:prstGeom prst="rect">
            <a:avLst/>
          </a:prstGeom>
        </p:spPr>
      </p:pic>
      <p:sp>
        <p:nvSpPr>
          <p:cNvPr id="12" name="Right Arrow 4">
            <a:extLst>
              <a:ext uri="{FF2B5EF4-FFF2-40B4-BE49-F238E27FC236}">
                <a16:creationId xmlns:a16="http://schemas.microsoft.com/office/drawing/2014/main" id="{720832BB-2973-485E-8D5E-47F07F29EEF4}"/>
              </a:ext>
            </a:extLst>
          </p:cNvPr>
          <p:cNvSpPr/>
          <p:nvPr/>
        </p:nvSpPr>
        <p:spPr>
          <a:xfrm rot="10800000">
            <a:off x="7162800" y="5440276"/>
            <a:ext cx="860322" cy="2446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Create a New Test System Definition</a:t>
            </a:r>
            <a:endParaRPr lang="en-US" sz="31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51508"/>
            <a:ext cx="5267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test system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specification version and supported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IP addresses are optional </a:t>
            </a:r>
            <a:r>
              <a:rPr lang="en-US" dirty="0">
                <a:solidFill>
                  <a:schemeClr val="bg1"/>
                </a:solidFill>
              </a:rPr>
              <a:t>(Touchstone will determine this if left blank)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OAuth2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privacy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the Test System can be viewed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execute against the Test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modify the Test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 the supported actor profiles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82" y="1351507"/>
            <a:ext cx="5074221" cy="55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6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Touchstone Demo – Test Execution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50F994-65E3-4C17-9854-67F6728C1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71" y="1417638"/>
            <a:ext cx="6028457" cy="353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5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ensure interoperability between applications claiming conformance to the specification, a testing framework has been established within the FHIR specification.</a:t>
            </a:r>
          </a:p>
          <a:p>
            <a:r>
              <a:rPr lang="en-US" sz="2800" dirty="0"/>
              <a:t>This framework defines the </a:t>
            </a:r>
            <a:r>
              <a:rPr lang="en-US" sz="2800" dirty="0" err="1"/>
              <a:t>TestScript</a:t>
            </a:r>
            <a:r>
              <a:rPr lang="en-US" sz="2800" dirty="0"/>
              <a:t> resource as a natural language, computable format of a test case. </a:t>
            </a:r>
          </a:p>
          <a:p>
            <a:r>
              <a:rPr lang="en-US" sz="2800" dirty="0"/>
              <a:t>It provides a defined test methodology for the FHIR specification which can be used to validate interoperability across FHIR server and client implementations.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FHIR Testing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995" y="6143072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chemeClr val="bg1"/>
                </a:solidFill>
                <a:hlinkClick r:id="rId3"/>
              </a:rPr>
              <a:t>http://hl7.org/fhir/STU3/testing.html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45C63B1-4D04-41F0-9F4D-E0C48F01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05" y="1143000"/>
            <a:ext cx="9029257" cy="50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TestScript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TestScript</a:t>
            </a:r>
            <a:r>
              <a:rPr lang="en-US" sz="2800" dirty="0"/>
              <a:t> resource represents an executable test definition for examining the results of FHIR RESTful API interactions.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TestScript</a:t>
            </a:r>
            <a:r>
              <a:rPr lang="en-US" sz="2800" dirty="0"/>
              <a:t> example would be a set of tests that exercise a certain function, such as Patient Search, and validating the responses.  For this example we require:</a:t>
            </a:r>
          </a:p>
          <a:p>
            <a:pPr lvl="1"/>
            <a:r>
              <a:rPr lang="en-US" sz="2600" dirty="0"/>
              <a:t>Patient resource(s) required to complete this test    </a:t>
            </a:r>
          </a:p>
          <a:p>
            <a:pPr lvl="1"/>
            <a:r>
              <a:rPr lang="en-US" sz="2600" dirty="0"/>
              <a:t>A setup procedure to create those Patient resource(s)</a:t>
            </a:r>
          </a:p>
          <a:p>
            <a:pPr lvl="1"/>
            <a:r>
              <a:rPr lang="en-US" sz="2600" dirty="0"/>
              <a:t>The tests which execute the functions being exercised &amp; evaluate the results</a:t>
            </a:r>
          </a:p>
          <a:p>
            <a:pPr lvl="1"/>
            <a:r>
              <a:rPr lang="en-US" sz="2600" dirty="0"/>
              <a:t>A setup or tear-down procedure to initialize or clean up the test data </a:t>
            </a:r>
          </a:p>
        </p:txBody>
      </p:sp>
    </p:spTree>
    <p:extLst>
      <p:ext uri="{BB962C8B-B14F-4D97-AF65-F5344CB8AC3E}">
        <p14:creationId xmlns:p14="http://schemas.microsoft.com/office/powerpoint/2010/main" val="40973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TestScript</a:t>
            </a:r>
            <a:r>
              <a:rPr lang="en-US" sz="4800" dirty="0"/>
              <a:t> Resource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0761" y="6052785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http://hl7.org/fhir/STU3/testscript.html</a:t>
            </a:r>
            <a:endParaRPr lang="en-US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E955C3-C671-418F-BB1F-846E1ABC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83" y="1110016"/>
            <a:ext cx="10216633" cy="4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Test Engine Workflow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Pre-Processing</a:t>
            </a:r>
          </a:p>
          <a:p>
            <a:pPr lvl="1"/>
            <a:r>
              <a:rPr lang="en-US" sz="3600" dirty="0"/>
              <a:t>Determine whether or not the </a:t>
            </a:r>
            <a:r>
              <a:rPr lang="en-US" sz="3600" dirty="0" err="1"/>
              <a:t>TestScript</a:t>
            </a:r>
            <a:r>
              <a:rPr lang="en-US" sz="3600" dirty="0"/>
              <a:t> interactions match the capabilities of the system under test. </a:t>
            </a:r>
            <a:endParaRPr lang="en-US" sz="3600" b="1" dirty="0"/>
          </a:p>
          <a:p>
            <a:r>
              <a:rPr lang="en-US" sz="3600" dirty="0"/>
              <a:t>Setup Execution</a:t>
            </a:r>
          </a:p>
          <a:p>
            <a:pPr lvl="1"/>
            <a:r>
              <a:rPr lang="en-US" sz="3600" dirty="0"/>
              <a:t>Optional operations that prepare the system under test for subsequent test execution. </a:t>
            </a:r>
          </a:p>
          <a:p>
            <a:r>
              <a:rPr lang="en-US" sz="3600" dirty="0"/>
              <a:t>Test Execution</a:t>
            </a:r>
          </a:p>
          <a:p>
            <a:pPr lvl="1"/>
            <a:r>
              <a:rPr lang="en-US" sz="3600" dirty="0"/>
              <a:t>Execute and record each test’s operations and assertions.</a:t>
            </a:r>
          </a:p>
          <a:p>
            <a:r>
              <a:rPr lang="en-US" sz="3600" dirty="0"/>
              <a:t>Teardown Execution</a:t>
            </a:r>
          </a:p>
          <a:p>
            <a:pPr lvl="1"/>
            <a:r>
              <a:rPr lang="en-US" sz="3600" dirty="0"/>
              <a:t>Optional operations that revert the system under test to its pre-test state. </a:t>
            </a:r>
          </a:p>
          <a:p>
            <a:r>
              <a:rPr lang="en-US" sz="3600" dirty="0"/>
              <a:t>Post-Processing</a:t>
            </a:r>
          </a:p>
          <a:p>
            <a:pPr lvl="1"/>
            <a:r>
              <a:rPr lang="en-US" sz="3600" dirty="0"/>
              <a:t>Cleanup of test execution data and collection of test results. </a:t>
            </a:r>
          </a:p>
          <a:p>
            <a:pPr marL="57150" indent="0" algn="ctr">
              <a:buNone/>
            </a:pPr>
            <a:endParaRPr lang="en-US" sz="3800" dirty="0">
              <a:hlinkClick r:id="rId2"/>
            </a:endParaRPr>
          </a:p>
          <a:p>
            <a:pPr marL="57150" indent="0" algn="ctr">
              <a:buNone/>
            </a:pPr>
            <a:r>
              <a:rPr lang="en-US" sz="3800" dirty="0">
                <a:hlinkClick r:id="rId2"/>
              </a:rPr>
              <a:t>http://hl7.org/fhir/STU3/testing.html#execution</a:t>
            </a:r>
            <a:r>
              <a:rPr lang="en-US" sz="3800" dirty="0"/>
              <a:t> 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09600" y="1143000"/>
            <a:ext cx="386316" cy="33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3" y="3228181"/>
            <a:ext cx="4762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Pre-Processing </a:t>
            </a:r>
            <a:br>
              <a:rPr lang="en-US" dirty="0"/>
            </a:br>
            <a:r>
              <a:rPr lang="en-US" sz="3100" dirty="0"/>
              <a:t>Capability Based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The test engine will use the </a:t>
            </a:r>
            <a:r>
              <a:rPr lang="en-US" dirty="0" err="1"/>
              <a:t>CapabilityStatement</a:t>
            </a:r>
            <a:r>
              <a:rPr lang="en-US" dirty="0"/>
              <a:t> of the system under test to determine how to process a </a:t>
            </a:r>
            <a:r>
              <a:rPr lang="en-US" dirty="0" err="1"/>
              <a:t>TestScript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</a:t>
            </a:r>
            <a:r>
              <a:rPr lang="en-US" dirty="0"/>
              <a:t> support, the test engine will continue the workflow process.  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 not</a:t>
            </a:r>
            <a:r>
              <a:rPr lang="en-US" dirty="0"/>
              <a:t> support, the test engine should allow the </a:t>
            </a:r>
            <a:r>
              <a:rPr lang="en-US" dirty="0" err="1"/>
              <a:t>TestScript</a:t>
            </a:r>
            <a:r>
              <a:rPr lang="en-US" dirty="0"/>
              <a:t> to be skipped.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Test Execution </a:t>
            </a:r>
            <a:br>
              <a:rPr lang="en-US" sz="4900" dirty="0"/>
            </a:br>
            <a:r>
              <a:rPr lang="en-US" sz="3100" dirty="0"/>
              <a:t>Executing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Test execution consists of two action types: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  <a:r>
              <a:rPr lang="en-US" dirty="0"/>
              <a:t>: The FHIR RESTful API interaction to be executed.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assert</a:t>
            </a:r>
            <a:r>
              <a:rPr lang="en-US" dirty="0"/>
              <a:t>: The rule that is evaluated against the results of the operation. If true, the assert passes.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514350" indent="-457200">
              <a:lnSpc>
                <a:spcPct val="80000"/>
              </a:lnSpc>
            </a:pPr>
            <a:r>
              <a:rPr lang="en-US" sz="2800" dirty="0"/>
              <a:t>Key concept: The operation is always executed regardless of whether or not an assert follows. </a:t>
            </a:r>
          </a:p>
        </p:txBody>
      </p:sp>
      <p:sp>
        <p:nvSpPr>
          <p:cNvPr id="4" name="Lightning Bolt 3"/>
          <p:cNvSpPr/>
          <p:nvPr/>
        </p:nvSpPr>
        <p:spPr>
          <a:xfrm>
            <a:off x="609600" y="3733800"/>
            <a:ext cx="418606" cy="396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11760</TotalTime>
  <Words>1408</Words>
  <Application>Microsoft Office PowerPoint</Application>
  <PresentationFormat>Widescreen</PresentationFormat>
  <Paragraphs>186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David</vt:lpstr>
      <vt:lpstr>Office Theme</vt:lpstr>
      <vt:lpstr> FHIR Testing and Touchstone </vt:lpstr>
      <vt:lpstr>Goal of Session Two </vt:lpstr>
      <vt:lpstr>FHIR Testing Framework</vt:lpstr>
      <vt:lpstr>FHIR Testing Framework</vt:lpstr>
      <vt:lpstr>FHIR TestScript Resource</vt:lpstr>
      <vt:lpstr>TestScript Resource</vt:lpstr>
      <vt:lpstr>Test Engine Workflow </vt:lpstr>
      <vt:lpstr>Pre-Processing  Capability Based Testing</vt:lpstr>
      <vt:lpstr>Test Execution  Executing Operations</vt:lpstr>
      <vt:lpstr>TestScript Operations FHIR Interactions</vt:lpstr>
      <vt:lpstr>Asserts Conditions, Rules or Expressions</vt:lpstr>
      <vt:lpstr>Recap: FHIR Testing and TestScripts</vt:lpstr>
      <vt:lpstr>Discussion (Q &amp; A)</vt:lpstr>
      <vt:lpstr>Introducing Touchstone</vt:lpstr>
      <vt:lpstr>Touchstone</vt:lpstr>
      <vt:lpstr>Touchstone Landing Page</vt:lpstr>
      <vt:lpstr>Touchstone Landing Page</vt:lpstr>
      <vt:lpstr>Touchstone Landing Page</vt:lpstr>
      <vt:lpstr>Discussion (Q &amp; A)</vt:lpstr>
      <vt:lpstr>Getting Started with Touchstone</vt:lpstr>
      <vt:lpstr>Register an Account in Touchstone</vt:lpstr>
      <vt:lpstr>Create or Join an Organization</vt:lpstr>
      <vt:lpstr>Create or Join an Organization</vt:lpstr>
      <vt:lpstr>Create a New Test System Definition</vt:lpstr>
      <vt:lpstr>Create a New Test System Definition</vt:lpstr>
      <vt:lpstr>Touchstone Demo – Test Execution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487</cp:revision>
  <dcterms:created xsi:type="dcterms:W3CDTF">2017-02-01T18:30:51Z</dcterms:created>
  <dcterms:modified xsi:type="dcterms:W3CDTF">2018-09-27T00:35:01Z</dcterms:modified>
</cp:coreProperties>
</file>