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8430848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8430848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8430848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8430848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2bc086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2bc086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8430848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8430848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a2bc086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a2bc086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2bc086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2bc086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8430848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8430848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84308484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8430848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430848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8430848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8430848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8430848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AMMM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Bertille Temple</a:t>
            </a:r>
            <a:br>
              <a:rPr lang="es"/>
            </a:br>
            <a:r>
              <a:rPr lang="es"/>
              <a:t>David Masek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Comparison of algorithms performance, solution quality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5225"/>
            <a:ext cx="49530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925" y="1532913"/>
            <a:ext cx="3574500" cy="275255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Recap/conlusion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48" y="1278500"/>
            <a:ext cx="5114900" cy="3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Formalisation: optimisation problem with integers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2581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21"/>
              <a:t>For a given number n we want to find a set of different natural numbers such that </a:t>
            </a:r>
            <a:r>
              <a:rPr b="1" lang="es" sz="1921"/>
              <a:t>no two different pairs of numbers in the set are the same distance apart</a:t>
            </a:r>
            <a:r>
              <a:rPr lang="es" sz="1921"/>
              <a:t> and the difference between the maximum and minimum numbers in the set is minimized.</a:t>
            </a:r>
            <a:endParaRPr sz="19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VARIABLES:</a:t>
            </a:r>
            <a:endParaRPr sz="14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x[i],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d[i,j],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OBJECTIVE FUNCTION: min z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CONSTRAINTS: z is the maximum of the set, the set of x is ordered without repetitions, and the variables have the intending meaning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… </a:t>
            </a:r>
            <a:r>
              <a:rPr lang="es" sz="1500"/>
              <a:t>how to implement the constraint “</a:t>
            </a:r>
            <a:r>
              <a:rPr b="1" lang="es" sz="1500"/>
              <a:t>no two different pairs of numbers in the set are the same distance apart” </a:t>
            </a:r>
            <a:r>
              <a:rPr lang="es" sz="1500"/>
              <a:t>in a linear way ? </a:t>
            </a:r>
            <a:endParaRPr sz="15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Linear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Not linear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Meta-Heuristics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Greedy+Local Search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GRASP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Comparison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Linear model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52400" y="1090325"/>
            <a:ext cx="88806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VARIABLES: x[i], d[i,j]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av[i,j], and binary variable e[i,j]. e[i,j] = 1 if d[i,j]-av[i,j] ⩾ 0; e[i,j] = 0 if d[i,j]+av[i,j] ⩽ 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b[i,j,k,l] is 1 when the distance between x[i] and x[j] is the same as the distance between x[k] and x[l], else 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OBJECTIVE FUNCTION: min z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CONSTRAINTS: z is the maximum of the set, the set of x is ordered without repetitions, av[i,j] has the intended meaning: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/>
              <a:t>	</a:t>
            </a:r>
            <a:r>
              <a:rPr lang="es" sz="1400"/>
              <a:t>-av[i,j] ⩽ d[i,j] ⩽ av[i,j]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	d[i,j] - av[i,j] ⩾ </a:t>
            </a:r>
            <a:r>
              <a:rPr lang="es" sz="1400">
                <a:solidFill>
                  <a:srgbClr val="980000"/>
                </a:solidFill>
              </a:rPr>
              <a:t>-2*11</a:t>
            </a:r>
            <a:r>
              <a:rPr lang="es" sz="1400"/>
              <a:t> * (1-e[i,j]); </a:t>
            </a:r>
            <a:r>
              <a:rPr lang="es" sz="1400">
                <a:solidFill>
                  <a:srgbClr val="980000"/>
                </a:solidFill>
              </a:rPr>
              <a:t>-2*11 is a lower bound </a:t>
            </a:r>
            <a:r>
              <a:rPr lang="es" sz="1400"/>
              <a:t>of d[i,j] - av[i,j]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	d[i,j] + av[i,j] ⩽ </a:t>
            </a:r>
            <a:r>
              <a:rPr lang="es" sz="1400">
                <a:solidFill>
                  <a:srgbClr val="1C4587"/>
                </a:solidFill>
              </a:rPr>
              <a:t>2*11</a:t>
            </a:r>
            <a:r>
              <a:rPr lang="es" sz="1400"/>
              <a:t> * e[i,j]; </a:t>
            </a:r>
            <a:r>
              <a:rPr lang="es" sz="1400">
                <a:solidFill>
                  <a:srgbClr val="1C4587"/>
                </a:solidFill>
              </a:rPr>
              <a:t>2*11 is an upper bound</a:t>
            </a:r>
            <a:r>
              <a:rPr lang="es" sz="1400"/>
              <a:t> of d[i,j] - av[i,j]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5114" r="0" t="0"/>
          <a:stretch/>
        </p:blipFill>
        <p:spPr>
          <a:xfrm>
            <a:off x="652650" y="4263150"/>
            <a:ext cx="4335914" cy="8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 linear</a:t>
            </a:r>
            <a:r>
              <a:rPr lang="es"/>
              <a:t> implementation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357700" y="3892625"/>
            <a:ext cx="4428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	forall (i,j in N: i &lt; j)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		forall (k,l in N: k &lt; 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			(i != k &amp;&amp; j != l) =&gt; d[i,j] != d[k,l]; </a:t>
            </a:r>
            <a:endParaRPr/>
          </a:p>
        </p:txBody>
      </p:sp>
      <p:cxnSp>
        <p:nvCxnSpPr>
          <p:cNvPr id="84" name="Google Shape;84;p17"/>
          <p:cNvCxnSpPr>
            <a:stCxn id="85" idx="2"/>
            <a:endCxn id="83" idx="0"/>
          </p:cNvCxnSpPr>
          <p:nvPr/>
        </p:nvCxnSpPr>
        <p:spPr>
          <a:xfrm>
            <a:off x="4572000" y="3234125"/>
            <a:ext cx="0" cy="65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25" y="1203850"/>
            <a:ext cx="5813550" cy="2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556000" y="3289550"/>
            <a:ext cx="27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translated into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888325" y="4647725"/>
            <a:ext cx="12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opl constraint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Greedy algorithm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9525"/>
            <a:ext cx="64319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Local search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exchange K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first improving strategy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20" y="1946800"/>
            <a:ext cx="4220751" cy="30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GRASP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Alpha tuning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75" y="777081"/>
            <a:ext cx="7207026" cy="3990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Comparison of algorithms performance, computing time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17625"/>
            <a:ext cx="44481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63" y="1324700"/>
            <a:ext cx="4079338" cy="30719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