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5" r:id="rId3"/>
    <p:sldId id="299" r:id="rId4"/>
    <p:sldId id="269" r:id="rId5"/>
    <p:sldId id="282" r:id="rId6"/>
    <p:sldId id="292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B7CBE-3FC2-40C0-BD1B-43AA95A312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7EF2-749D-4941-A5B9-0835999F40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1C58-9605-4148-A13E-9491DBC36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AC2E-4CFB-452C-B1BC-CDCDDC89A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1C58-9605-4148-A13E-9491DBC36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AC2E-4CFB-452C-B1BC-CDCDDC89A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1C58-9605-4148-A13E-9491DBC36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AC2E-4CFB-452C-B1BC-CDCDDC89A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704203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65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917164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65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156203" y="1675161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65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394127" y="1683019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65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9630932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65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1C58-9605-4148-A13E-9491DBC36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AC2E-4CFB-452C-B1BC-CDCDDC89A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1C58-9605-4148-A13E-9491DBC36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AC2E-4CFB-452C-B1BC-CDCDDC89A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1C58-9605-4148-A13E-9491DBC36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AC2E-4CFB-452C-B1BC-CDCDDC89A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1C58-9605-4148-A13E-9491DBC36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AC2E-4CFB-452C-B1BC-CDCDDC89A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1C58-9605-4148-A13E-9491DBC36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AC2E-4CFB-452C-B1BC-CDCDDC89A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1C58-9605-4148-A13E-9491DBC36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AC2E-4CFB-452C-B1BC-CDCDDC89A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1C58-9605-4148-A13E-9491DBC36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AC2E-4CFB-452C-B1BC-CDCDDC89A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1C58-9605-4148-A13E-9491DBC36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AC2E-4CFB-452C-B1BC-CDCDDC89A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1C58-9605-4148-A13E-9491DBC368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AC2E-4CFB-452C-B1BC-CDCDDC89A3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19020" y="3785235"/>
            <a:ext cx="7399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36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基于容器的企业服务器初始化部署</a:t>
            </a:r>
            <a:endParaRPr lang="zh-CN" altLang="en-US" sz="36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31310" y="1351135"/>
            <a:ext cx="2160000" cy="21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191598" y="4984619"/>
            <a:ext cx="129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答辩学生</a:t>
            </a:r>
            <a:r>
              <a:rPr lang="en-US" altLang="zh-CN" sz="20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:</a:t>
            </a:r>
            <a:endParaRPr lang="zh-CN" altLang="en-US" sz="20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88180" y="4984750"/>
            <a:ext cx="901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</a:t>
            </a:r>
            <a:endParaRPr lang="en-US" altLang="zh-CN" sz="2000" dirty="0" smtClean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0" y="1826895"/>
            <a:ext cx="1550670" cy="1208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8540" y="4984750"/>
            <a:ext cx="12623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dist"/>
            <a:r>
              <a:rPr lang="zh-CN" altLang="en-US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+mn-ea"/>
              </a:rPr>
              <a:t>指导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+mn-ea"/>
              </a:rPr>
              <a:t>老师</a:t>
            </a:r>
            <a:r>
              <a:rPr lang="en-US" altLang="zh-CN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+mn-ea"/>
              </a:rPr>
              <a:t>:</a:t>
            </a:r>
            <a:endParaRPr lang="zh-CN" altLang="en-US" dirty="0" smtClean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0920" y="4986020"/>
            <a:ext cx="901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</a:t>
            </a:r>
            <a:endParaRPr lang="en-US" altLang="zh-CN" sz="2000" dirty="0" smtClean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26465" y="2846705"/>
            <a:ext cx="8260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容器时代已经来临，一个企业由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IaaS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到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PaaS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平台过渡是必要的，本课题解决了中小型企业由虚拟机过渡。容器时的所遇到的诸多麻烦，也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引领企业揭开容器的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面纱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619760"/>
            <a:ext cx="1550670" cy="1208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465" y="211264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研究目的</a:t>
            </a:r>
            <a:endParaRPr lang="zh-CN" altLang="en-US" sz="3200" dirty="0"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311275" y="1828165"/>
            <a:ext cx="5307330" cy="1938921"/>
            <a:chOff x="1210025" y="4233248"/>
            <a:chExt cx="2354780" cy="1883009"/>
          </a:xfrm>
        </p:grpSpPr>
        <p:sp>
          <p:nvSpPr>
            <p:cNvPr id="58" name="TextBox 32"/>
            <p:cNvSpPr txBox="1"/>
            <p:nvPr/>
          </p:nvSpPr>
          <p:spPr>
            <a:xfrm>
              <a:off x="1210025" y="4712673"/>
              <a:ext cx="2354780" cy="140358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65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KVM 全称是 基于内核的虚拟机（Kernel-based Virtual Machine），它是Linux 的一个内核模块，该内核模块使得 Linux 变成了一个 Hypervisor</a:t>
              </a:r>
              <a:r>
                <a:rPr lang="zh-CN" altLang="en-US" sz="1465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。</a:t>
              </a:r>
              <a:endParaRPr lang="zh-CN" altLang="en-US" sz="1465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1465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Docker 是一个开源的应用容器引擎，让开发者可以打包他们的应用以及依赖包到一个可移植的镜像中，然后发布到任何流行的 Linux或Windows 机器上，也可以实现虚拟化。</a:t>
              </a:r>
              <a:endParaRPr lang="zh-CN" altLang="en-US" sz="1465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10025" y="4233248"/>
              <a:ext cx="1202609" cy="5069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平台对比</a:t>
              </a:r>
              <a:endPara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1" name="TextBox 27"/>
          <p:cNvSpPr txBox="1"/>
          <p:nvPr/>
        </p:nvSpPr>
        <p:spPr>
          <a:xfrm>
            <a:off x="2579283" y="3998427"/>
            <a:ext cx="40390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使用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KVM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创建一个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CentOS7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虚拟机</a:t>
            </a:r>
            <a:endParaRPr lang="zh-CN" altLang="en-US" dirty="0">
              <a:latin typeface="Segoe UI Light" panose="020B0502040204020203" pitchFamily="34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474937" y="3810897"/>
            <a:ext cx="698500" cy="698500"/>
          </a:xfrm>
          <a:prstGeom prst="ellipse">
            <a:avLst/>
          </a:prstGeom>
          <a:blipFill dpi="0" rotWithShape="1">
            <a:blip r:embed="rId1"/>
            <a:srcRect/>
            <a:stretch>
              <a:fillRect l="-57000" r="-4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3" name="椭圆 82"/>
          <p:cNvSpPr/>
          <p:nvPr/>
        </p:nvSpPr>
        <p:spPr>
          <a:xfrm>
            <a:off x="1475310" y="4671488"/>
            <a:ext cx="698500" cy="698500"/>
          </a:xfrm>
          <a:prstGeom prst="ellipse">
            <a:avLst/>
          </a:prstGeom>
          <a:blipFill dpi="0" rotWithShape="1">
            <a:blip r:embed="rId1"/>
            <a:srcRect/>
            <a:stretch>
              <a:fillRect l="-57000" r="-4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4" name="组合 83"/>
          <p:cNvGrpSpPr/>
          <p:nvPr/>
        </p:nvGrpSpPr>
        <p:grpSpPr>
          <a:xfrm>
            <a:off x="1708269" y="3938769"/>
            <a:ext cx="240199" cy="454736"/>
            <a:chOff x="5130721" y="-266700"/>
            <a:chExt cx="990600" cy="1875362"/>
          </a:xfrm>
        </p:grpSpPr>
        <p:sp>
          <p:nvSpPr>
            <p:cNvPr id="85" name="椭圆 111"/>
            <p:cNvSpPr/>
            <p:nvPr/>
          </p:nvSpPr>
          <p:spPr>
            <a:xfrm>
              <a:off x="5130721" y="-266700"/>
              <a:ext cx="990600" cy="1501925"/>
            </a:xfrm>
            <a:custGeom>
              <a:avLst/>
              <a:gdLst/>
              <a:ahLst/>
              <a:cxnLst/>
              <a:rect l="l" t="t" r="r" b="b"/>
              <a:pathLst>
                <a:path w="990600" h="1501925">
                  <a:moveTo>
                    <a:pt x="495300" y="0"/>
                  </a:moveTo>
                  <a:cubicBezTo>
                    <a:pt x="768847" y="0"/>
                    <a:pt x="990600" y="221753"/>
                    <a:pt x="990600" y="495300"/>
                  </a:cubicBezTo>
                  <a:cubicBezTo>
                    <a:pt x="990600" y="624140"/>
                    <a:pt x="941407" y="741489"/>
                    <a:pt x="859584" y="828497"/>
                  </a:cubicBezTo>
                  <a:lnTo>
                    <a:pt x="610953" y="1438275"/>
                  </a:lnTo>
                  <a:lnTo>
                    <a:pt x="602238" y="1438275"/>
                  </a:lnTo>
                  <a:cubicBezTo>
                    <a:pt x="581653" y="1476862"/>
                    <a:pt x="540649" y="1501925"/>
                    <a:pt x="493791" y="1501925"/>
                  </a:cubicBezTo>
                  <a:cubicBezTo>
                    <a:pt x="432195" y="1501925"/>
                    <a:pt x="380714" y="1458615"/>
                    <a:pt x="370636" y="1400244"/>
                  </a:cubicBezTo>
                  <a:lnTo>
                    <a:pt x="143857" y="844060"/>
                  </a:lnTo>
                  <a:cubicBezTo>
                    <a:pt x="54886" y="754662"/>
                    <a:pt x="0" y="631391"/>
                    <a:pt x="0" y="495300"/>
                  </a:cubicBezTo>
                  <a:cubicBezTo>
                    <a:pt x="0" y="221753"/>
                    <a:pt x="221753" y="0"/>
                    <a:pt x="495300" y="0"/>
                  </a:cubicBez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6" name="弧形 85"/>
            <p:cNvSpPr/>
            <p:nvPr/>
          </p:nvSpPr>
          <p:spPr>
            <a:xfrm rot="16200000">
              <a:off x="5353051" y="-23585"/>
              <a:ext cx="569126" cy="569126"/>
            </a:xfrm>
            <a:prstGeom prst="arc">
              <a:avLst>
                <a:gd name="adj1" fmla="val 16200000"/>
                <a:gd name="adj2" fmla="val 21549875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5345033" y="739816"/>
              <a:ext cx="561975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8" name="弧形 87"/>
            <p:cNvSpPr/>
            <p:nvPr/>
          </p:nvSpPr>
          <p:spPr>
            <a:xfrm rot="18538541">
              <a:off x="5325301" y="899887"/>
              <a:ext cx="654615" cy="654614"/>
            </a:xfrm>
            <a:prstGeom prst="arc">
              <a:avLst>
                <a:gd name="adj1" fmla="val 16825339"/>
                <a:gd name="adj2" fmla="val 21059724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9" name="弧形 88"/>
            <p:cNvSpPr/>
            <p:nvPr/>
          </p:nvSpPr>
          <p:spPr>
            <a:xfrm rot="18000000">
              <a:off x="5378228" y="1039535"/>
              <a:ext cx="569127" cy="569127"/>
            </a:xfrm>
            <a:prstGeom prst="arc">
              <a:avLst>
                <a:gd name="adj1" fmla="val 17524474"/>
                <a:gd name="adj2" fmla="val 21013263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90" name="TextBox 27"/>
          <p:cNvSpPr txBox="1"/>
          <p:nvPr/>
        </p:nvSpPr>
        <p:spPr>
          <a:xfrm>
            <a:off x="2579082" y="4816028"/>
            <a:ext cx="409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使用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Docker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创建一个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CentOS7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容器</a:t>
            </a:r>
            <a:endParaRPr lang="zh-CN" altLang="en-US" dirty="0">
              <a:latin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619760"/>
            <a:ext cx="1550670" cy="1208405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1641738" y="4904078"/>
            <a:ext cx="380788" cy="268549"/>
            <a:chOff x="1326496" y="4283251"/>
            <a:chExt cx="1129493" cy="796573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1537989" y="4295029"/>
              <a:ext cx="698725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236914" y="4298775"/>
              <a:ext cx="219075" cy="219075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1899269" y="4524375"/>
              <a:ext cx="555448" cy="555449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 flipV="1">
              <a:off x="1328513" y="4514850"/>
              <a:ext cx="545924" cy="545925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1326496" y="4308299"/>
              <a:ext cx="206551" cy="206551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356343" y="4527374"/>
              <a:ext cx="10763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1572178" y="4536899"/>
              <a:ext cx="314326" cy="52387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1769466" y="4527374"/>
              <a:ext cx="123826" cy="53340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1889743" y="4527374"/>
              <a:ext cx="124669" cy="533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1889743" y="4527374"/>
              <a:ext cx="333375" cy="533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558860" y="4311585"/>
              <a:ext cx="218255" cy="2182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808780" y="4314826"/>
              <a:ext cx="219414" cy="2194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001110" y="4304522"/>
              <a:ext cx="227122" cy="2271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1582714" y="4305300"/>
              <a:ext cx="217593" cy="21759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1770014" y="4295775"/>
              <a:ext cx="227538" cy="22753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014412" y="4283251"/>
              <a:ext cx="227538" cy="22753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45" y="1423035"/>
            <a:ext cx="4448175" cy="3947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0"/>
          <p:cNvSpPr/>
          <p:nvPr/>
        </p:nvSpPr>
        <p:spPr>
          <a:xfrm>
            <a:off x="1315122" y="2064154"/>
            <a:ext cx="2095500" cy="1831731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836" tIns="290000" rIns="580548" bIns="290000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6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en-US" sz="64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Freeform 52"/>
          <p:cNvSpPr/>
          <p:nvPr/>
        </p:nvSpPr>
        <p:spPr>
          <a:xfrm>
            <a:off x="3984186" y="2064154"/>
            <a:ext cx="2095500" cy="1831731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835" tIns="290000" rIns="580549" bIns="290000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4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en-US" sz="4800" dirty="0">
              <a:solidFill>
                <a:schemeClr val="accent2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Freeform 54"/>
          <p:cNvSpPr/>
          <p:nvPr/>
        </p:nvSpPr>
        <p:spPr>
          <a:xfrm>
            <a:off x="6626157" y="2064154"/>
            <a:ext cx="2095500" cy="1831731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835" tIns="290000" rIns="580549" bIns="290000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4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en-US" sz="4800" dirty="0">
              <a:solidFill>
                <a:schemeClr val="accent3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Freeform 59"/>
          <p:cNvSpPr/>
          <p:nvPr/>
        </p:nvSpPr>
        <p:spPr>
          <a:xfrm>
            <a:off x="9205609" y="2064154"/>
            <a:ext cx="2095500" cy="1831731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835" tIns="290000" rIns="580549" bIns="290000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426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en-US" sz="4265" dirty="0">
              <a:solidFill>
                <a:schemeClr val="accent4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" name="Group 134"/>
          <p:cNvGrpSpPr>
            <a:grpSpLocks noChangeAspect="1"/>
          </p:cNvGrpSpPr>
          <p:nvPr/>
        </p:nvGrpSpPr>
        <p:grpSpPr>
          <a:xfrm>
            <a:off x="796322" y="2460786"/>
            <a:ext cx="1037599" cy="1038467"/>
            <a:chOff x="3287425" y="1417883"/>
            <a:chExt cx="648499" cy="649042"/>
          </a:xfrm>
        </p:grpSpPr>
        <p:sp>
          <p:nvSpPr>
            <p:cNvPr id="7" name="Oval 3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" name="Oval 3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5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en-US" sz="2135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129"/>
          <p:cNvGrpSpPr>
            <a:grpSpLocks noChangeAspect="1"/>
          </p:cNvGrpSpPr>
          <p:nvPr/>
        </p:nvGrpSpPr>
        <p:grpSpPr>
          <a:xfrm>
            <a:off x="3465386" y="2460786"/>
            <a:ext cx="1037599" cy="1038467"/>
            <a:chOff x="2779491" y="2517212"/>
            <a:chExt cx="648499" cy="649042"/>
          </a:xfrm>
        </p:grpSpPr>
        <p:sp>
          <p:nvSpPr>
            <p:cNvPr id="10" name="Oval 3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Oval 3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5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en-US" sz="2400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Group 130"/>
          <p:cNvGrpSpPr>
            <a:grpSpLocks noChangeAspect="1"/>
          </p:cNvGrpSpPr>
          <p:nvPr/>
        </p:nvGrpSpPr>
        <p:grpSpPr>
          <a:xfrm>
            <a:off x="6107358" y="2460786"/>
            <a:ext cx="1037599" cy="1038467"/>
            <a:chOff x="3287425" y="3613920"/>
            <a:chExt cx="648499" cy="649042"/>
          </a:xfrm>
        </p:grpSpPr>
        <p:sp>
          <p:nvSpPr>
            <p:cNvPr id="13" name="Oval 3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Oval 3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5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en-US" sz="2400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Group 133"/>
          <p:cNvGrpSpPr>
            <a:grpSpLocks noChangeAspect="1"/>
          </p:cNvGrpSpPr>
          <p:nvPr/>
        </p:nvGrpSpPr>
        <p:grpSpPr>
          <a:xfrm>
            <a:off x="8776698" y="2460786"/>
            <a:ext cx="1037599" cy="1038467"/>
            <a:chOff x="5249342" y="1406453"/>
            <a:chExt cx="648499" cy="649042"/>
          </a:xfrm>
        </p:grpSpPr>
        <p:sp>
          <p:nvSpPr>
            <p:cNvPr id="16" name="Oval 42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43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5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en-US" sz="2400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9" name="Text Placeholder 3"/>
          <p:cNvSpPr txBox="1"/>
          <p:nvPr/>
        </p:nvSpPr>
        <p:spPr>
          <a:xfrm>
            <a:off x="1414014" y="4029842"/>
            <a:ext cx="1371600" cy="27686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初始化服务器</a:t>
            </a:r>
            <a:endParaRPr lang="en-US" sz="1800" b="1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1315085" y="4449445"/>
            <a:ext cx="1649095" cy="43053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安装必备组件配置服务器源</a:t>
            </a:r>
            <a:r>
              <a:rPr lang="en-US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4038265" y="4031594"/>
            <a:ext cx="1498600" cy="27686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初始化</a:t>
            </a:r>
            <a:r>
              <a:rPr lang="en-US" altLang="zh-CN" sz="18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Docker</a:t>
            </a:r>
            <a:endParaRPr lang="en-US" altLang="zh-CN" sz="1800" b="1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Text Placeholder 3"/>
          <p:cNvSpPr txBox="1"/>
          <p:nvPr/>
        </p:nvSpPr>
        <p:spPr>
          <a:xfrm>
            <a:off x="3738331" y="4447725"/>
            <a:ext cx="2098460" cy="8616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</a:t>
            </a:r>
            <a:r>
              <a:rPr lang="en-US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Docker</a:t>
            </a:r>
            <a:endParaRPr lang="en-US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配置</a:t>
            </a:r>
            <a:r>
              <a:rPr lang="en-US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国内源</a:t>
            </a:r>
            <a:endParaRPr lang="zh-CN" altLang="en-US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防火墙放行</a:t>
            </a:r>
            <a:r>
              <a:rPr lang="en-US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网桥</a:t>
            </a:r>
            <a:endParaRPr lang="zh-CN" altLang="en-US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安装可视化管理平台</a:t>
            </a:r>
            <a:endParaRPr lang="zh-CN" altLang="en-US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Text Placeholder 3"/>
          <p:cNvSpPr txBox="1"/>
          <p:nvPr/>
        </p:nvSpPr>
        <p:spPr>
          <a:xfrm>
            <a:off x="6562936" y="4049044"/>
            <a:ext cx="1828800" cy="276860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安装部署</a:t>
            </a:r>
            <a:r>
              <a:rPr lang="zh-CN" altLang="en-US" sz="18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应用服务</a:t>
            </a:r>
            <a:endParaRPr lang="zh-CN" altLang="en-US" sz="1800" b="1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Text Placeholder 3"/>
          <p:cNvSpPr txBox="1"/>
          <p:nvPr/>
        </p:nvSpPr>
        <p:spPr>
          <a:xfrm>
            <a:off x="6460106" y="4445592"/>
            <a:ext cx="2034455" cy="8616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JumpServer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跳板机</a:t>
            </a:r>
            <a:endParaRPr lang="zh-CN" altLang="en-US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Zabbix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监控</a:t>
            </a:r>
            <a:endParaRPr lang="zh-CN" altLang="en-US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ELK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日志监控</a:t>
            </a:r>
            <a:endParaRPr lang="zh-CN" altLang="en-US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Redis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集群搭建</a:t>
            </a:r>
            <a:endParaRPr lang="zh-CN" altLang="en-US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Text Placeholder 3"/>
          <p:cNvSpPr txBox="1"/>
          <p:nvPr/>
        </p:nvSpPr>
        <p:spPr>
          <a:xfrm>
            <a:off x="9199178" y="4054172"/>
            <a:ext cx="1828800" cy="245745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享受容器带来的便捷</a:t>
            </a:r>
            <a:endParaRPr lang="zh-CN" altLang="en-US" sz="1600" b="1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Text Placeholder 3"/>
          <p:cNvSpPr txBox="1"/>
          <p:nvPr/>
        </p:nvSpPr>
        <p:spPr>
          <a:xfrm>
            <a:off x="9049633" y="4440462"/>
            <a:ext cx="2127883" cy="43053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通过</a:t>
            </a:r>
            <a:r>
              <a:rPr lang="en-US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网页查看部署好的应用</a:t>
            </a:r>
            <a:r>
              <a:rPr lang="en-US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Freeform 187"/>
          <p:cNvSpPr>
            <a:spLocks noEditPoints="1"/>
          </p:cNvSpPr>
          <p:nvPr/>
        </p:nvSpPr>
        <p:spPr bwMode="auto">
          <a:xfrm>
            <a:off x="2064863" y="2768454"/>
            <a:ext cx="708563" cy="457915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Freeform 52"/>
          <p:cNvSpPr>
            <a:spLocks noEditPoints="1"/>
          </p:cNvSpPr>
          <p:nvPr/>
        </p:nvSpPr>
        <p:spPr bwMode="auto">
          <a:xfrm>
            <a:off x="4868700" y="2608009"/>
            <a:ext cx="645757" cy="64575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Freeform 56"/>
          <p:cNvSpPr>
            <a:spLocks noEditPoints="1"/>
          </p:cNvSpPr>
          <p:nvPr/>
        </p:nvSpPr>
        <p:spPr bwMode="auto">
          <a:xfrm>
            <a:off x="7515970" y="2620711"/>
            <a:ext cx="618359" cy="618359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Freeform 152"/>
          <p:cNvSpPr>
            <a:spLocks noEditPoints="1"/>
          </p:cNvSpPr>
          <p:nvPr/>
        </p:nvSpPr>
        <p:spPr bwMode="auto">
          <a:xfrm>
            <a:off x="10123506" y="2655861"/>
            <a:ext cx="603601" cy="557809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619760"/>
            <a:ext cx="1550670" cy="1208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619760"/>
            <a:ext cx="1550670" cy="120840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18907847">
            <a:off x="1413341" y="1502600"/>
            <a:ext cx="4005209" cy="4038504"/>
          </a:xfrm>
          <a:prstGeom prst="rect">
            <a:avLst/>
          </a:prstGeom>
          <a:blipFill dpi="0" rotWithShape="1">
            <a:blip r:embed="rId2">
              <a:alphaModFix amt="34000"/>
            </a:blip>
            <a:srcRect/>
            <a:stretch>
              <a:fillRect l="-53000" t="-119000" r="-117000" b="-46000"/>
            </a:stretch>
          </a:blip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62405" y="1632603"/>
            <a:ext cx="3908425" cy="3780000"/>
            <a:chOff x="6195" y="2424"/>
            <a:chExt cx="6155" cy="5953"/>
          </a:xfrm>
        </p:grpSpPr>
        <p:sp>
          <p:nvSpPr>
            <p:cNvPr id="3" name="矩形 2"/>
            <p:cNvSpPr/>
            <p:nvPr/>
          </p:nvSpPr>
          <p:spPr>
            <a:xfrm rot="18907847">
              <a:off x="6296" y="2424"/>
              <a:ext cx="5953" cy="5953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65000" t="-50000" r="-65000" b="-19000"/>
              </a:stretch>
            </a:blip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95" y="4745"/>
              <a:ext cx="615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prstClr val="white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归纳</a:t>
              </a:r>
              <a:r>
                <a:rPr lang="zh-CN" altLang="en-US" sz="4800" b="1" dirty="0" smtClean="0">
                  <a:solidFill>
                    <a:prstClr val="white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造字工房悦黑体验版纤细体" pitchFamily="50" charset="-122"/>
                  <a:ea typeface="造字工房悦黑体验版纤细体" pitchFamily="50" charset="-122"/>
                </a:rPr>
                <a:t>总结</a:t>
              </a:r>
              <a:endParaRPr lang="zh-CN" altLang="en-US" sz="4800" b="1" dirty="0">
                <a:solidFill>
                  <a:prstClr val="white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983095" y="1156335"/>
            <a:ext cx="3827780" cy="37846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通过此次毕业设计我们体会到了容器的便利，但是不可否认的是</a:t>
            </a:r>
            <a:r>
              <a:rPr lang="en-US" altLang="zh-CN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KVM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也是不可忽视的，</a:t>
            </a:r>
            <a:r>
              <a:rPr lang="en-US" altLang="zh-CN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Docker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也有局限性，例如其依赖内核，应用层级是它的优势，系统层级还是要用</a:t>
            </a:r>
            <a:r>
              <a:rPr lang="en-US" altLang="zh-CN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KVM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的，此外这里的</a:t>
            </a:r>
            <a:r>
              <a:rPr lang="en-US" altLang="zh-CN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Docker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容器并没有集成统一的管理，如果更深层次的探究那就是</a:t>
            </a:r>
            <a:r>
              <a:rPr lang="en-US" altLang="zh-CN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Kubernetes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的领域了，不过，我相信我会在虚拟化云平台这条路越走越远！学到更多的东西从而加入改变世界的一员！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655840" y="1796819"/>
            <a:ext cx="2496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致谢</a:t>
            </a:r>
            <a:endParaRPr lang="zh-CN" altLang="en-US" sz="80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248128" y="2471989"/>
            <a:ext cx="6720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791744" y="2471989"/>
            <a:ext cx="6720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63552" y="3296596"/>
            <a:ext cx="7680853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感谢母校提供的学习与实践的机会</a:t>
            </a:r>
            <a:endParaRPr lang="en-US" altLang="zh-CN" sz="2665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/>
            <a:r>
              <a:rPr lang="zh-CN" altLang="en-US" sz="2665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感谢导师团队，特别感谢老师</a:t>
            </a:r>
            <a:r>
              <a:rPr lang="zh-CN" altLang="en-US" sz="2665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给与的耐心指导</a:t>
            </a:r>
            <a:endParaRPr lang="en-US" altLang="zh-CN" sz="2665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/>
            <a:r>
              <a:rPr lang="zh-CN" altLang="en-US" sz="2665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感谢同学以及舍友的帮助</a:t>
            </a:r>
            <a:endParaRPr lang="en-US" altLang="zh-CN" sz="2665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/>
            <a:r>
              <a:rPr lang="zh-CN" altLang="en-US" sz="2665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感谢答辩评审！</a:t>
            </a:r>
            <a:endParaRPr lang="zh-CN" altLang="en-US" sz="2665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619760"/>
            <a:ext cx="1550670" cy="1208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WPS 演示</Application>
  <PresentationFormat>宽屏</PresentationFormat>
  <Paragraphs>72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方正兰亭粗黑简体</vt:lpstr>
      <vt:lpstr>黑体</vt:lpstr>
      <vt:lpstr>华文细黑</vt:lpstr>
      <vt:lpstr>Segoe UI Light</vt:lpstr>
      <vt:lpstr>造字工房悦黑体验版纤细体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 </cp:lastModifiedBy>
  <cp:revision>42</cp:revision>
  <dcterms:created xsi:type="dcterms:W3CDTF">2016-02-29T06:01:00Z</dcterms:created>
  <dcterms:modified xsi:type="dcterms:W3CDTF">2020-09-28T07:32:33Z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