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60" r:id="rId7"/>
    <p:sldId id="261" r:id="rId8"/>
    <p:sldId id="274" r:id="rId9"/>
    <p:sldId id="275" r:id="rId10"/>
    <p:sldId id="262" r:id="rId11"/>
    <p:sldId id="269" r:id="rId12"/>
    <p:sldId id="270" r:id="rId13"/>
    <p:sldId id="263" r:id="rId14"/>
    <p:sldId id="264" r:id="rId15"/>
    <p:sldId id="271" r:id="rId16"/>
    <p:sldId id="265" r:id="rId17"/>
    <p:sldId id="272" r:id="rId18"/>
    <p:sldId id="273" r:id="rId19"/>
    <p:sldId id="266"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4"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EA9D91A-BC3B-49F5-A953-1514DE583EBE}" type="datetimeFigureOut">
              <a:rPr lang="it-IT" smtClean="0"/>
              <a:t>12/07/2017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21110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EA9D91A-BC3B-49F5-A953-1514DE583EBE}" type="datetimeFigureOut">
              <a:rPr lang="it-IT" smtClean="0"/>
              <a:t>12/07/2017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252016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EA9D91A-BC3B-49F5-A953-1514DE583EBE}" type="datetimeFigureOut">
              <a:rPr lang="it-IT" smtClean="0"/>
              <a:t>12/07/2017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57810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EA9D91A-BC3B-49F5-A953-1514DE583EBE}" type="datetimeFigureOut">
              <a:rPr lang="it-IT" smtClean="0"/>
              <a:t>12/07/2017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259992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EA9D91A-BC3B-49F5-A953-1514DE583EBE}" type="datetimeFigureOut">
              <a:rPr lang="it-IT" smtClean="0"/>
              <a:t>12/07/2017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157095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EA9D91A-BC3B-49F5-A953-1514DE583EBE}" type="datetimeFigureOut">
              <a:rPr lang="it-IT" smtClean="0"/>
              <a:t>12/07/2017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154127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EA9D91A-BC3B-49F5-A953-1514DE583EBE}" type="datetimeFigureOut">
              <a:rPr lang="it-IT" smtClean="0"/>
              <a:t>12/07/2017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209101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6EA9D91A-BC3B-49F5-A953-1514DE583EBE}" type="datetimeFigureOut">
              <a:rPr lang="it-IT" smtClean="0"/>
              <a:t>12/07/2017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372520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EA9D91A-BC3B-49F5-A953-1514DE583EBE}" type="datetimeFigureOut">
              <a:rPr lang="it-IT" smtClean="0"/>
              <a:t>12/07/2017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11121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EA9D91A-BC3B-49F5-A953-1514DE583EBE}" type="datetimeFigureOut">
              <a:rPr lang="it-IT" smtClean="0"/>
              <a:t>12/07/2017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57425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EA9D91A-BC3B-49F5-A953-1514DE583EBE}" type="datetimeFigureOut">
              <a:rPr lang="it-IT" smtClean="0"/>
              <a:t>12/07/2017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B0EF29B-B513-451F-8A68-14E299F85D9D}" type="slidenum">
              <a:rPr lang="it-IT" smtClean="0"/>
              <a:t>‹N›</a:t>
            </a:fld>
            <a:endParaRPr lang="it-IT"/>
          </a:p>
        </p:txBody>
      </p:sp>
    </p:spTree>
    <p:extLst>
      <p:ext uri="{BB962C8B-B14F-4D97-AF65-F5344CB8AC3E}">
        <p14:creationId xmlns:p14="http://schemas.microsoft.com/office/powerpoint/2010/main" val="227162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D91A-BC3B-49F5-A953-1514DE583EBE}" type="datetimeFigureOut">
              <a:rPr lang="it-IT" smtClean="0"/>
              <a:t>12/07/2017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F29B-B513-451F-8A68-14E299F85D9D}" type="slidenum">
              <a:rPr lang="it-IT" smtClean="0"/>
              <a:t>‹N›</a:t>
            </a:fld>
            <a:endParaRPr lang="it-IT"/>
          </a:p>
        </p:txBody>
      </p:sp>
    </p:spTree>
    <p:extLst>
      <p:ext uri="{BB962C8B-B14F-4D97-AF65-F5344CB8AC3E}">
        <p14:creationId xmlns:p14="http://schemas.microsoft.com/office/powerpoint/2010/main" val="267399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PROGETTO G</a:t>
            </a:r>
          </a:p>
        </p:txBody>
      </p:sp>
      <p:sp>
        <p:nvSpPr>
          <p:cNvPr id="3" name="Sottotitolo 2"/>
          <p:cNvSpPr>
            <a:spLocks noGrp="1"/>
          </p:cNvSpPr>
          <p:nvPr>
            <p:ph type="subTitle" idx="1"/>
          </p:nvPr>
        </p:nvSpPr>
        <p:spPr/>
        <p:txBody>
          <a:bodyPr/>
          <a:lstStyle/>
          <a:p>
            <a:r>
              <a:rPr lang="it-IT" dirty="0"/>
              <a:t>RICERCA COINQUILINI</a:t>
            </a:r>
          </a:p>
        </p:txBody>
      </p:sp>
    </p:spTree>
    <p:extLst>
      <p:ext uri="{BB962C8B-B14F-4D97-AF65-F5344CB8AC3E}">
        <p14:creationId xmlns:p14="http://schemas.microsoft.com/office/powerpoint/2010/main" val="12021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07464"/>
          </a:xfrm>
        </p:spPr>
        <p:txBody>
          <a:bodyPr>
            <a:normAutofit fontScale="90000"/>
          </a:bodyPr>
          <a:lstStyle/>
          <a:p>
            <a:r>
              <a:rPr lang="it-IT" dirty="0"/>
              <a:t>Algoritmo di ricerca casa/coinquilino:</a:t>
            </a:r>
          </a:p>
        </p:txBody>
      </p:sp>
      <p:sp>
        <p:nvSpPr>
          <p:cNvPr id="3" name="Segnaposto contenuto 2"/>
          <p:cNvSpPr>
            <a:spLocks noGrp="1"/>
          </p:cNvSpPr>
          <p:nvPr>
            <p:ph idx="1"/>
          </p:nvPr>
        </p:nvSpPr>
        <p:spPr>
          <a:xfrm>
            <a:off x="838200" y="1172095"/>
            <a:ext cx="10515600" cy="5004868"/>
          </a:xfrm>
        </p:spPr>
        <p:txBody>
          <a:bodyPr/>
          <a:lstStyle/>
          <a:p>
            <a:r>
              <a:rPr lang="it-IT" dirty="0"/>
              <a:t>Implementazione di un algoritmo che consente all’utente di esprimere il proprio grado di considerazione per alcuni parametri chiave di ricerca (es. numero bagni, distanza casa dal centro, caratteristiche coinquilino…) attribuendo ad ogni parametro un valore da  1 a 5 stelle</a:t>
            </a:r>
          </a:p>
          <a:p>
            <a:endParaRPr lang="it-IT" dirty="0"/>
          </a:p>
          <a:p>
            <a:r>
              <a:rPr lang="it-IT" dirty="0"/>
              <a:t>Implementazione di un sistema di ricerca che restituisce all’utente una classifica(in percentuale) di annunci ordinata in modo decrescente in base alle preferenze espresse dall’utente.</a:t>
            </a:r>
          </a:p>
          <a:p>
            <a:pPr marL="0" indent="0" algn="ctr">
              <a:buNone/>
            </a:pPr>
            <a:r>
              <a:rPr lang="it-IT" dirty="0"/>
              <a:t>Formula utilizzata: stelle annuncio*100/stelle attribuite dall’utente</a:t>
            </a:r>
          </a:p>
          <a:p>
            <a:endParaRPr lang="it-IT" dirty="0"/>
          </a:p>
          <a:p>
            <a:endParaRPr lang="it-IT" dirty="0"/>
          </a:p>
          <a:p>
            <a:endParaRPr lang="it-IT" dirty="0"/>
          </a:p>
        </p:txBody>
      </p:sp>
    </p:spTree>
    <p:extLst>
      <p:ext uri="{BB962C8B-B14F-4D97-AF65-F5344CB8AC3E}">
        <p14:creationId xmlns:p14="http://schemas.microsoft.com/office/powerpoint/2010/main" val="367222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E7A170-BCD9-4F6D-9531-2E0052014253}"/>
              </a:ext>
            </a:extLst>
          </p:cNvPr>
          <p:cNvSpPr>
            <a:spLocks noGrp="1"/>
          </p:cNvSpPr>
          <p:nvPr>
            <p:ph type="title"/>
          </p:nvPr>
        </p:nvSpPr>
        <p:spPr/>
        <p:txBody>
          <a:bodyPr/>
          <a:lstStyle/>
          <a:p>
            <a:endParaRPr lang="it-IT" dirty="0"/>
          </a:p>
        </p:txBody>
      </p:sp>
      <p:pic>
        <p:nvPicPr>
          <p:cNvPr id="5" name="Segnaposto contenuto 4">
            <a:extLst>
              <a:ext uri="{FF2B5EF4-FFF2-40B4-BE49-F238E27FC236}">
                <a16:creationId xmlns:a16="http://schemas.microsoft.com/office/drawing/2014/main" id="{6D24EC59-1699-4D3A-89F6-7701CED37F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60" t="3574" r="25280" b="73880"/>
          <a:stretch/>
        </p:blipFill>
        <p:spPr>
          <a:xfrm>
            <a:off x="327259" y="365125"/>
            <a:ext cx="7161196" cy="5986430"/>
          </a:xfrm>
        </p:spPr>
      </p:pic>
      <p:sp>
        <p:nvSpPr>
          <p:cNvPr id="6" name="CasellaDiTesto 5">
            <a:extLst>
              <a:ext uri="{FF2B5EF4-FFF2-40B4-BE49-F238E27FC236}">
                <a16:creationId xmlns:a16="http://schemas.microsoft.com/office/drawing/2014/main" id="{8483B79D-7FBD-438D-B21C-9F0CACE6F63C}"/>
              </a:ext>
            </a:extLst>
          </p:cNvPr>
          <p:cNvSpPr txBox="1"/>
          <p:nvPr/>
        </p:nvSpPr>
        <p:spPr>
          <a:xfrm>
            <a:off x="7796463" y="933650"/>
            <a:ext cx="3557337" cy="3539430"/>
          </a:xfrm>
          <a:prstGeom prst="rect">
            <a:avLst/>
          </a:prstGeom>
          <a:noFill/>
        </p:spPr>
        <p:txBody>
          <a:bodyPr wrap="square" rtlCol="0">
            <a:spAutoFit/>
          </a:bodyPr>
          <a:lstStyle/>
          <a:p>
            <a:pPr marL="285750" indent="-285750">
              <a:buFont typeface="Arial" panose="020B0604020202020204" pitchFamily="34" charset="0"/>
              <a:buChar char="•"/>
            </a:pPr>
            <a:r>
              <a:rPr lang="it-IT" sz="2800" dirty="0"/>
              <a:t>PARAMETRO RICERCA( ABSTRACT)</a:t>
            </a:r>
          </a:p>
          <a:p>
            <a:pPr marL="285750" indent="-285750">
              <a:buFont typeface="Arial" panose="020B0604020202020204" pitchFamily="34" charset="0"/>
              <a:buChar char="•"/>
            </a:pPr>
            <a:r>
              <a:rPr lang="it-IT" sz="2800" dirty="0"/>
              <a:t>CONTENITORE PARAMETRI </a:t>
            </a:r>
          </a:p>
          <a:p>
            <a:pPr marL="285750" indent="-285750">
              <a:buFont typeface="Arial" panose="020B0604020202020204" pitchFamily="34" charset="0"/>
              <a:buChar char="•"/>
            </a:pPr>
            <a:r>
              <a:rPr lang="it-IT" sz="2800" dirty="0"/>
              <a:t>RICERCA COINQUILINO</a:t>
            </a:r>
          </a:p>
          <a:p>
            <a:pPr marL="285750" indent="-285750">
              <a:buFont typeface="Arial" panose="020B0604020202020204" pitchFamily="34" charset="0"/>
              <a:buChar char="•"/>
            </a:pPr>
            <a:r>
              <a:rPr lang="it-IT" sz="2800" dirty="0"/>
              <a:t>RISULTATI COINQUILINI</a:t>
            </a:r>
          </a:p>
        </p:txBody>
      </p:sp>
    </p:spTree>
    <p:extLst>
      <p:ext uri="{BB962C8B-B14F-4D97-AF65-F5344CB8AC3E}">
        <p14:creationId xmlns:p14="http://schemas.microsoft.com/office/powerpoint/2010/main" val="189310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A3ECA-DC73-42ED-987C-22098F055111}"/>
              </a:ext>
            </a:extLst>
          </p:cNvPr>
          <p:cNvSpPr>
            <a:spLocks noGrp="1"/>
          </p:cNvSpPr>
          <p:nvPr>
            <p:ph type="title"/>
          </p:nvPr>
        </p:nvSpPr>
        <p:spPr>
          <a:xfrm>
            <a:off x="838200" y="365125"/>
            <a:ext cx="10515600" cy="45719"/>
          </a:xfrm>
        </p:spPr>
        <p:txBody>
          <a:bodyPr>
            <a:normAutofit fontScale="90000"/>
          </a:bodyPr>
          <a:lstStyle/>
          <a:p>
            <a:endParaRPr lang="it-IT" dirty="0"/>
          </a:p>
        </p:txBody>
      </p:sp>
      <p:pic>
        <p:nvPicPr>
          <p:cNvPr id="5" name="Segnaposto contenuto 4">
            <a:extLst>
              <a:ext uri="{FF2B5EF4-FFF2-40B4-BE49-F238E27FC236}">
                <a16:creationId xmlns:a16="http://schemas.microsoft.com/office/drawing/2014/main" id="{027B493B-88E3-4C65-B2FD-14ECD707D8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3" t="47022" r="61367" b="23999"/>
          <a:stretch/>
        </p:blipFill>
        <p:spPr>
          <a:xfrm>
            <a:off x="529391" y="365125"/>
            <a:ext cx="7517330" cy="6226187"/>
          </a:xfrm>
        </p:spPr>
      </p:pic>
      <p:sp>
        <p:nvSpPr>
          <p:cNvPr id="7" name="CasellaDiTesto 6">
            <a:extLst>
              <a:ext uri="{FF2B5EF4-FFF2-40B4-BE49-F238E27FC236}">
                <a16:creationId xmlns:a16="http://schemas.microsoft.com/office/drawing/2014/main" id="{72893234-4C1F-4DEC-80EE-EF8496B98580}"/>
              </a:ext>
            </a:extLst>
          </p:cNvPr>
          <p:cNvSpPr txBox="1"/>
          <p:nvPr/>
        </p:nvSpPr>
        <p:spPr>
          <a:xfrm>
            <a:off x="8316226" y="1414647"/>
            <a:ext cx="3963801" cy="2677656"/>
          </a:xfrm>
          <a:prstGeom prst="rect">
            <a:avLst/>
          </a:prstGeom>
          <a:noFill/>
        </p:spPr>
        <p:txBody>
          <a:bodyPr wrap="square" rtlCol="0">
            <a:spAutoFit/>
          </a:bodyPr>
          <a:lstStyle/>
          <a:p>
            <a:pPr marL="285750" indent="-285750">
              <a:buFont typeface="Arial" panose="020B0604020202020204" pitchFamily="34" charset="0"/>
              <a:buChar char="•"/>
            </a:pPr>
            <a:r>
              <a:rPr lang="it-IT" sz="2800" dirty="0"/>
              <a:t>PARAMETRO RICERCA( ABSTRACT)</a:t>
            </a:r>
          </a:p>
          <a:p>
            <a:pPr marL="285750" indent="-285750">
              <a:buFont typeface="Arial" panose="020B0604020202020204" pitchFamily="34" charset="0"/>
              <a:buChar char="•"/>
            </a:pPr>
            <a:r>
              <a:rPr lang="it-IT" sz="2800" dirty="0"/>
              <a:t>CONTENITORE PARAMETRI</a:t>
            </a:r>
          </a:p>
          <a:p>
            <a:pPr marL="285750" indent="-285750">
              <a:buFont typeface="Arial" panose="020B0604020202020204" pitchFamily="34" charset="0"/>
              <a:buChar char="•"/>
            </a:pPr>
            <a:r>
              <a:rPr lang="it-IT" sz="2800" dirty="0"/>
              <a:t>RICERCA ANNUNCIO</a:t>
            </a:r>
          </a:p>
          <a:p>
            <a:pPr marL="285750" indent="-285750">
              <a:buFont typeface="Arial" panose="020B0604020202020204" pitchFamily="34" charset="0"/>
              <a:buChar char="•"/>
            </a:pPr>
            <a:r>
              <a:rPr lang="it-IT" sz="2800" dirty="0"/>
              <a:t>RISULTATO ANNUNCI</a:t>
            </a:r>
          </a:p>
        </p:txBody>
      </p:sp>
    </p:spTree>
    <p:extLst>
      <p:ext uri="{BB962C8B-B14F-4D97-AF65-F5344CB8AC3E}">
        <p14:creationId xmlns:p14="http://schemas.microsoft.com/office/powerpoint/2010/main" val="77111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98624"/>
            <a:ext cx="10515600" cy="690592"/>
          </a:xfrm>
        </p:spPr>
        <p:txBody>
          <a:bodyPr>
            <a:normAutofit fontScale="90000"/>
          </a:bodyPr>
          <a:lstStyle/>
          <a:p>
            <a:r>
              <a:rPr lang="it-IT" dirty="0"/>
              <a:t>Gestione utenti/guest del sito:</a:t>
            </a:r>
          </a:p>
        </p:txBody>
      </p:sp>
      <p:sp>
        <p:nvSpPr>
          <p:cNvPr id="3" name="Segnaposto contenuto 2"/>
          <p:cNvSpPr>
            <a:spLocks noGrp="1"/>
          </p:cNvSpPr>
          <p:nvPr>
            <p:ph idx="1"/>
          </p:nvPr>
        </p:nvSpPr>
        <p:spPr>
          <a:xfrm>
            <a:off x="838200" y="1205345"/>
            <a:ext cx="10515600" cy="4971618"/>
          </a:xfrm>
        </p:spPr>
        <p:txBody>
          <a:bodyPr/>
          <a:lstStyle/>
          <a:p>
            <a:r>
              <a:rPr lang="it-IT" dirty="0"/>
              <a:t>Possibilità per un visitatore del sito di registrarsi come utente o di loggarsi se già registrato</a:t>
            </a:r>
          </a:p>
          <a:p>
            <a:r>
              <a:rPr lang="it-IT" dirty="0"/>
              <a:t>Implementazione di un algoritmo che assegna all’utilizzatore del sito un </a:t>
            </a:r>
            <a:r>
              <a:rPr lang="it-IT" dirty="0" err="1"/>
              <a:t>power</a:t>
            </a:r>
            <a:r>
              <a:rPr lang="it-IT" dirty="0"/>
              <a:t> che gli consente di effettuare o meno alcune azioni:</a:t>
            </a:r>
          </a:p>
          <a:p>
            <a:pPr marL="0" indent="0">
              <a:buNone/>
            </a:pPr>
            <a:endParaRPr lang="it-IT" dirty="0"/>
          </a:p>
          <a:p>
            <a:pPr lvl="2"/>
            <a:r>
              <a:rPr lang="it-IT" dirty="0"/>
              <a:t>Un guest può effettuare ricerche ma non vedere i dati personali del </a:t>
            </a:r>
            <a:r>
              <a:rPr lang="it-IT" dirty="0" err="1"/>
              <a:t>propietario</a:t>
            </a:r>
            <a:r>
              <a:rPr lang="it-IT" dirty="0"/>
              <a:t> della casa </a:t>
            </a:r>
          </a:p>
          <a:p>
            <a:pPr lvl="1"/>
            <a:endParaRPr lang="it-IT" dirty="0"/>
          </a:p>
          <a:p>
            <a:pPr lvl="2"/>
            <a:r>
              <a:rPr lang="it-IT" dirty="0"/>
              <a:t>Un utente oltre a poter vedere i dati personali dell’autore di un annuncio casa ha la possibilità di «candidarsi» come coinquilino</a:t>
            </a:r>
          </a:p>
          <a:p>
            <a:pPr marL="457200" lvl="1" indent="0">
              <a:buNone/>
            </a:pPr>
            <a:endParaRPr lang="it-IT" dirty="0"/>
          </a:p>
          <a:p>
            <a:endParaRPr lang="it-IT" dirty="0"/>
          </a:p>
        </p:txBody>
      </p:sp>
    </p:spTree>
    <p:extLst>
      <p:ext uri="{BB962C8B-B14F-4D97-AF65-F5344CB8AC3E}">
        <p14:creationId xmlns:p14="http://schemas.microsoft.com/office/powerpoint/2010/main" val="120097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590839"/>
          </a:xfrm>
        </p:spPr>
        <p:txBody>
          <a:bodyPr>
            <a:normAutofit fontScale="90000"/>
          </a:bodyPr>
          <a:lstStyle/>
          <a:p>
            <a:r>
              <a:rPr lang="it-IT" dirty="0"/>
              <a:t>Gestione profilo utente</a:t>
            </a:r>
          </a:p>
        </p:txBody>
      </p:sp>
      <p:sp>
        <p:nvSpPr>
          <p:cNvPr id="3" name="Segnaposto contenuto 2"/>
          <p:cNvSpPr>
            <a:spLocks noGrp="1"/>
          </p:cNvSpPr>
          <p:nvPr>
            <p:ph idx="1"/>
          </p:nvPr>
        </p:nvSpPr>
        <p:spPr>
          <a:xfrm>
            <a:off x="838200" y="1280160"/>
            <a:ext cx="10515600" cy="4896803"/>
          </a:xfrm>
        </p:spPr>
        <p:txBody>
          <a:bodyPr/>
          <a:lstStyle/>
          <a:p>
            <a:r>
              <a:rPr lang="it-IT" dirty="0"/>
              <a:t>Caratterizzazione di ogni utente tramite un profilo personale , contenente dati personali e eventualmente un annuncio casa</a:t>
            </a:r>
          </a:p>
          <a:p>
            <a:r>
              <a:rPr lang="it-IT" dirty="0"/>
              <a:t>Possibilità per l’utente di modificare alcuni dati del proprio profilo dopo la registrazione</a:t>
            </a:r>
          </a:p>
          <a:p>
            <a:r>
              <a:rPr lang="it-IT" dirty="0"/>
              <a:t>Possibilità per l’utente di «candidarsi» come coinquilino, rendendosi quindi visibile nei risultati della ricerca di altri utenti, o meno</a:t>
            </a:r>
          </a:p>
          <a:p>
            <a:r>
              <a:rPr lang="it-IT" dirty="0"/>
              <a:t>Possibilità di inserire e/o cancellare un annuncio casa </a:t>
            </a:r>
          </a:p>
        </p:txBody>
      </p:sp>
    </p:spTree>
    <p:extLst>
      <p:ext uri="{BB962C8B-B14F-4D97-AF65-F5344CB8AC3E}">
        <p14:creationId xmlns:p14="http://schemas.microsoft.com/office/powerpoint/2010/main" val="67994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7230E0-D183-4714-ACD9-579283A08650}"/>
              </a:ext>
            </a:extLst>
          </p:cNvPr>
          <p:cNvSpPr>
            <a:spLocks noGrp="1"/>
          </p:cNvSpPr>
          <p:nvPr>
            <p:ph type="title"/>
          </p:nvPr>
        </p:nvSpPr>
        <p:spPr>
          <a:xfrm>
            <a:off x="838200" y="365125"/>
            <a:ext cx="10515600" cy="943911"/>
          </a:xfrm>
        </p:spPr>
        <p:txBody>
          <a:bodyPr/>
          <a:lstStyle/>
          <a:p>
            <a:r>
              <a:rPr lang="it-IT" dirty="0"/>
              <a:t>Classi Sistema e </a:t>
            </a:r>
            <a:r>
              <a:rPr lang="it-IT" dirty="0" err="1"/>
              <a:t>Profile</a:t>
            </a:r>
            <a:r>
              <a:rPr lang="it-IT" dirty="0"/>
              <a:t> Manager</a:t>
            </a:r>
          </a:p>
        </p:txBody>
      </p:sp>
      <p:sp>
        <p:nvSpPr>
          <p:cNvPr id="3" name="Segnaposto contenuto 2">
            <a:extLst>
              <a:ext uri="{FF2B5EF4-FFF2-40B4-BE49-F238E27FC236}">
                <a16:creationId xmlns:a16="http://schemas.microsoft.com/office/drawing/2014/main" id="{C0B0A98A-AAA2-4B2F-9B94-ADB80732DEF1}"/>
              </a:ext>
            </a:extLst>
          </p:cNvPr>
          <p:cNvSpPr>
            <a:spLocks noGrp="1"/>
          </p:cNvSpPr>
          <p:nvPr>
            <p:ph idx="1"/>
          </p:nvPr>
        </p:nvSpPr>
        <p:spPr>
          <a:xfrm>
            <a:off x="838200" y="1626669"/>
            <a:ext cx="10515600" cy="4550294"/>
          </a:xfrm>
        </p:spPr>
        <p:txBody>
          <a:bodyPr/>
          <a:lstStyle/>
          <a:p>
            <a:pPr marL="0" indent="0">
              <a:buNone/>
            </a:pPr>
            <a:r>
              <a:rPr lang="it-IT" dirty="0"/>
              <a:t>SISTEMA:</a:t>
            </a:r>
          </a:p>
          <a:p>
            <a:pPr lvl="1"/>
            <a:r>
              <a:rPr lang="it-IT" dirty="0"/>
              <a:t>Utilizzato pattern </a:t>
            </a:r>
            <a:r>
              <a:rPr lang="it-IT" dirty="0" err="1"/>
              <a:t>facade</a:t>
            </a:r>
            <a:endParaRPr lang="it-IT" dirty="0"/>
          </a:p>
          <a:p>
            <a:pPr lvl="1"/>
            <a:r>
              <a:rPr lang="it-IT" dirty="0"/>
              <a:t>Gestisce le operazioni di ricerca, login e registrazione</a:t>
            </a:r>
          </a:p>
          <a:p>
            <a:pPr marL="457200" lvl="1" indent="0">
              <a:buNone/>
            </a:pPr>
            <a:endParaRPr lang="it-IT" dirty="0"/>
          </a:p>
          <a:p>
            <a:pPr marL="0" indent="0">
              <a:buNone/>
            </a:pPr>
            <a:r>
              <a:rPr lang="it-IT" dirty="0"/>
              <a:t>PROFILE MANAGER:</a:t>
            </a:r>
          </a:p>
          <a:p>
            <a:pPr lvl="1"/>
            <a:r>
              <a:rPr lang="it-IT" dirty="0"/>
              <a:t>Utilizzato pattern </a:t>
            </a:r>
            <a:r>
              <a:rPr lang="it-IT" dirty="0" err="1"/>
              <a:t>facade</a:t>
            </a:r>
            <a:endParaRPr lang="it-IT" dirty="0"/>
          </a:p>
          <a:p>
            <a:pPr lvl="1"/>
            <a:r>
              <a:rPr lang="it-IT" dirty="0"/>
              <a:t>Gestisce operazioni sul profilo utente (modifica annuncio, crea annuncio, gestione dati personali)</a:t>
            </a:r>
          </a:p>
        </p:txBody>
      </p:sp>
    </p:spTree>
    <p:extLst>
      <p:ext uri="{BB962C8B-B14F-4D97-AF65-F5344CB8AC3E}">
        <p14:creationId xmlns:p14="http://schemas.microsoft.com/office/powerpoint/2010/main" val="207372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590839"/>
          </a:xfrm>
        </p:spPr>
        <p:txBody>
          <a:bodyPr>
            <a:normAutofit fontScale="90000"/>
          </a:bodyPr>
          <a:lstStyle/>
          <a:p>
            <a:r>
              <a:rPr lang="it-IT" dirty="0"/>
              <a:t>Database</a:t>
            </a:r>
          </a:p>
        </p:txBody>
      </p:sp>
      <p:sp>
        <p:nvSpPr>
          <p:cNvPr id="3" name="Segnaposto contenuto 2"/>
          <p:cNvSpPr>
            <a:spLocks noGrp="1"/>
          </p:cNvSpPr>
          <p:nvPr>
            <p:ph idx="1"/>
          </p:nvPr>
        </p:nvSpPr>
        <p:spPr>
          <a:xfrm>
            <a:off x="838200" y="1072342"/>
            <a:ext cx="10515600" cy="5104621"/>
          </a:xfrm>
        </p:spPr>
        <p:txBody>
          <a:bodyPr/>
          <a:lstStyle/>
          <a:p>
            <a:r>
              <a:rPr lang="it-IT" dirty="0"/>
              <a:t>Utilizzo del servizio Amazon AWS per la realizzazione del database</a:t>
            </a:r>
          </a:p>
          <a:p>
            <a:r>
              <a:rPr lang="it-IT" dirty="0"/>
              <a:t>Database di tipo relazionale (MYSQL)</a:t>
            </a:r>
          </a:p>
          <a:p>
            <a:r>
              <a:rPr lang="it-IT" dirty="0"/>
              <a:t>Utilizzato JDBC come driver per la connessione al modello</a:t>
            </a:r>
          </a:p>
          <a:p>
            <a:endParaRPr lang="it-IT" dirty="0"/>
          </a:p>
          <a:p>
            <a:endParaRPr lang="it-IT" dirty="0"/>
          </a:p>
        </p:txBody>
      </p:sp>
      <p:pic>
        <p:nvPicPr>
          <p:cNvPr id="5" name="Immagine 4">
            <a:extLst>
              <a:ext uri="{FF2B5EF4-FFF2-40B4-BE49-F238E27FC236}">
                <a16:creationId xmlns:a16="http://schemas.microsoft.com/office/drawing/2014/main" id="{49A013EA-AE87-4FFF-984B-AF28C031F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31" y="2627696"/>
            <a:ext cx="8673434" cy="4230303"/>
          </a:xfrm>
          <a:prstGeom prst="rect">
            <a:avLst/>
          </a:prstGeom>
        </p:spPr>
      </p:pic>
    </p:spTree>
    <p:extLst>
      <p:ext uri="{BB962C8B-B14F-4D97-AF65-F5344CB8AC3E}">
        <p14:creationId xmlns:p14="http://schemas.microsoft.com/office/powerpoint/2010/main" val="40354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8176C8-5CB8-4632-A622-094597D33912}"/>
              </a:ext>
            </a:extLst>
          </p:cNvPr>
          <p:cNvSpPr>
            <a:spLocks noGrp="1"/>
          </p:cNvSpPr>
          <p:nvPr>
            <p:ph type="title"/>
          </p:nvPr>
        </p:nvSpPr>
        <p:spPr>
          <a:xfrm>
            <a:off x="838200" y="365126"/>
            <a:ext cx="10515600" cy="751406"/>
          </a:xfrm>
        </p:spPr>
        <p:txBody>
          <a:bodyPr/>
          <a:lstStyle/>
          <a:p>
            <a:r>
              <a:rPr lang="it-IT" dirty="0"/>
              <a:t>Data Access </a:t>
            </a:r>
            <a:r>
              <a:rPr lang="it-IT" dirty="0" err="1"/>
              <a:t>Layer</a:t>
            </a:r>
            <a:endParaRPr lang="it-IT" dirty="0"/>
          </a:p>
        </p:txBody>
      </p:sp>
      <p:sp>
        <p:nvSpPr>
          <p:cNvPr id="3" name="Segnaposto contenuto 2">
            <a:extLst>
              <a:ext uri="{FF2B5EF4-FFF2-40B4-BE49-F238E27FC236}">
                <a16:creationId xmlns:a16="http://schemas.microsoft.com/office/drawing/2014/main" id="{7E5657FD-C8E3-4AA2-87A2-DE50A1B19F9E}"/>
              </a:ext>
            </a:extLst>
          </p:cNvPr>
          <p:cNvSpPr>
            <a:spLocks noGrp="1"/>
          </p:cNvSpPr>
          <p:nvPr>
            <p:ph idx="1"/>
          </p:nvPr>
        </p:nvSpPr>
        <p:spPr>
          <a:xfrm>
            <a:off x="838200" y="1376414"/>
            <a:ext cx="10515600" cy="4800550"/>
          </a:xfrm>
        </p:spPr>
        <p:txBody>
          <a:bodyPr/>
          <a:lstStyle/>
          <a:p>
            <a:pPr marL="0" indent="0">
              <a:buNone/>
            </a:pPr>
            <a:r>
              <a:rPr lang="it-IT" dirty="0"/>
              <a:t>DATABASE:</a:t>
            </a:r>
          </a:p>
          <a:p>
            <a:pPr lvl="1"/>
            <a:r>
              <a:rPr lang="it-IT" dirty="0"/>
              <a:t>Utilizzato pattern Singleton</a:t>
            </a:r>
          </a:p>
          <a:p>
            <a:pPr lvl="1"/>
            <a:r>
              <a:rPr lang="it-IT" dirty="0"/>
              <a:t>Classe che si interfaccia direttamente con il database eseguendo le </a:t>
            </a:r>
            <a:r>
              <a:rPr lang="it-IT" dirty="0" err="1"/>
              <a:t>query</a:t>
            </a:r>
            <a:endParaRPr lang="it-IT" dirty="0"/>
          </a:p>
          <a:p>
            <a:pPr lvl="1"/>
            <a:r>
              <a:rPr lang="it-IT" dirty="0"/>
              <a:t>Codice SQL salvato su una classe apposita</a:t>
            </a:r>
          </a:p>
          <a:p>
            <a:pPr marL="457200" lvl="1" indent="0">
              <a:buNone/>
            </a:pPr>
            <a:endParaRPr lang="it-IT" dirty="0"/>
          </a:p>
          <a:p>
            <a:pPr marL="0" indent="0">
              <a:buNone/>
            </a:pPr>
            <a:r>
              <a:rPr lang="it-IT" dirty="0"/>
              <a:t>BUSINESS MODEL:</a:t>
            </a:r>
          </a:p>
          <a:p>
            <a:pPr lvl="1"/>
            <a:r>
              <a:rPr lang="it-IT" dirty="0"/>
              <a:t>Utilizzato pattern Singleton</a:t>
            </a:r>
          </a:p>
          <a:p>
            <a:pPr lvl="1"/>
            <a:r>
              <a:rPr lang="it-IT" dirty="0"/>
              <a:t>Divisione in due classi: una per l’utente e una per gli annunci( coinquilini e case)</a:t>
            </a:r>
          </a:p>
          <a:p>
            <a:pPr lvl="1"/>
            <a:r>
              <a:rPr lang="it-IT" dirty="0"/>
              <a:t>Elabora i risultati delle </a:t>
            </a:r>
            <a:r>
              <a:rPr lang="it-IT" dirty="0" err="1"/>
              <a:t>query</a:t>
            </a:r>
            <a:r>
              <a:rPr lang="it-IT" dirty="0"/>
              <a:t> e li restituisce al modello</a:t>
            </a:r>
          </a:p>
          <a:p>
            <a:pPr lvl="1"/>
            <a:endParaRPr lang="it-IT" dirty="0"/>
          </a:p>
        </p:txBody>
      </p:sp>
    </p:spTree>
    <p:extLst>
      <p:ext uri="{BB962C8B-B14F-4D97-AF65-F5344CB8AC3E}">
        <p14:creationId xmlns:p14="http://schemas.microsoft.com/office/powerpoint/2010/main" val="16522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D9FD07-715C-45C7-8D43-D1E868407262}"/>
              </a:ext>
            </a:extLst>
          </p:cNvPr>
          <p:cNvSpPr>
            <a:spLocks noGrp="1"/>
          </p:cNvSpPr>
          <p:nvPr>
            <p:ph type="title"/>
          </p:nvPr>
        </p:nvSpPr>
        <p:spPr>
          <a:xfrm>
            <a:off x="838200" y="365126"/>
            <a:ext cx="10515600" cy="818781"/>
          </a:xfrm>
        </p:spPr>
        <p:txBody>
          <a:bodyPr/>
          <a:lstStyle/>
          <a:p>
            <a:r>
              <a:rPr lang="it-IT" dirty="0"/>
              <a:t>Application Server</a:t>
            </a:r>
          </a:p>
        </p:txBody>
      </p:sp>
      <p:sp>
        <p:nvSpPr>
          <p:cNvPr id="3" name="Segnaposto contenuto 2">
            <a:extLst>
              <a:ext uri="{FF2B5EF4-FFF2-40B4-BE49-F238E27FC236}">
                <a16:creationId xmlns:a16="http://schemas.microsoft.com/office/drawing/2014/main" id="{8344E6DE-7AE4-4315-AF46-18D5829330D8}"/>
              </a:ext>
            </a:extLst>
          </p:cNvPr>
          <p:cNvSpPr>
            <a:spLocks noGrp="1"/>
          </p:cNvSpPr>
          <p:nvPr>
            <p:ph idx="1"/>
          </p:nvPr>
        </p:nvSpPr>
        <p:spPr>
          <a:xfrm>
            <a:off x="838200" y="1357162"/>
            <a:ext cx="10515600" cy="4819801"/>
          </a:xfrm>
        </p:spPr>
        <p:txBody>
          <a:bodyPr/>
          <a:lstStyle/>
          <a:p>
            <a:r>
              <a:rPr lang="it-IT" dirty="0"/>
              <a:t>Libreria </a:t>
            </a:r>
            <a:r>
              <a:rPr lang="it-IT" dirty="0" err="1"/>
              <a:t>Jetty</a:t>
            </a:r>
            <a:endParaRPr lang="it-IT" dirty="0"/>
          </a:p>
          <a:p>
            <a:r>
              <a:rPr lang="it-IT" dirty="0"/>
              <a:t>Implementazione di una </a:t>
            </a:r>
            <a:r>
              <a:rPr lang="it-IT" dirty="0" err="1"/>
              <a:t>servlet</a:t>
            </a:r>
            <a:r>
              <a:rPr lang="it-IT" dirty="0"/>
              <a:t> per ogni pagina web</a:t>
            </a:r>
          </a:p>
          <a:p>
            <a:r>
              <a:rPr lang="it-IT" dirty="0" err="1"/>
              <a:t>Utlizzati</a:t>
            </a:r>
            <a:r>
              <a:rPr lang="it-IT" dirty="0"/>
              <a:t> metodi </a:t>
            </a:r>
            <a:r>
              <a:rPr lang="it-IT" dirty="0" err="1"/>
              <a:t>doGet</a:t>
            </a:r>
            <a:r>
              <a:rPr lang="it-IT" dirty="0"/>
              <a:t> e </a:t>
            </a:r>
            <a:r>
              <a:rPr lang="it-IT" dirty="0" err="1"/>
              <a:t>doPost</a:t>
            </a:r>
            <a:r>
              <a:rPr lang="it-IT" dirty="0"/>
              <a:t> per interagire con il client</a:t>
            </a:r>
          </a:p>
          <a:p>
            <a:r>
              <a:rPr lang="it-IT" dirty="0"/>
              <a:t>Utilizzo dei cookie per riconoscimento client loggato </a:t>
            </a:r>
          </a:p>
          <a:p>
            <a:pPr lvl="1"/>
            <a:r>
              <a:rPr lang="it-IT" dirty="0"/>
              <a:t>Cookie memorizza </a:t>
            </a:r>
            <a:r>
              <a:rPr lang="it-IT" dirty="0" err="1"/>
              <a:t>idUtente</a:t>
            </a:r>
            <a:r>
              <a:rPr lang="it-IT" dirty="0"/>
              <a:t> e una stringa di controllo</a:t>
            </a:r>
          </a:p>
          <a:p>
            <a:pPr lvl="1"/>
            <a:r>
              <a:rPr lang="it-IT" dirty="0"/>
              <a:t>Verifica la validità del cookie con Singleton</a:t>
            </a:r>
          </a:p>
          <a:p>
            <a:pPr marL="0" indent="0">
              <a:buNone/>
            </a:pPr>
            <a:endParaRPr lang="it-IT" dirty="0"/>
          </a:p>
        </p:txBody>
      </p:sp>
    </p:spTree>
    <p:extLst>
      <p:ext uri="{BB962C8B-B14F-4D97-AF65-F5344CB8AC3E}">
        <p14:creationId xmlns:p14="http://schemas.microsoft.com/office/powerpoint/2010/main" val="422553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15776"/>
          </a:xfrm>
        </p:spPr>
        <p:txBody>
          <a:bodyPr>
            <a:normAutofit fontScale="90000"/>
          </a:bodyPr>
          <a:lstStyle/>
          <a:p>
            <a:r>
              <a:rPr lang="it-IT" dirty="0"/>
              <a:t>Interfaccia web</a:t>
            </a:r>
          </a:p>
        </p:txBody>
      </p:sp>
      <p:sp>
        <p:nvSpPr>
          <p:cNvPr id="3" name="Segnaposto contenuto 2"/>
          <p:cNvSpPr>
            <a:spLocks noGrp="1"/>
          </p:cNvSpPr>
          <p:nvPr>
            <p:ph idx="1"/>
          </p:nvPr>
        </p:nvSpPr>
        <p:spPr>
          <a:xfrm>
            <a:off x="838200" y="1313411"/>
            <a:ext cx="10515600" cy="4863552"/>
          </a:xfrm>
        </p:spPr>
        <p:txBody>
          <a:bodyPr/>
          <a:lstStyle/>
          <a:p>
            <a:r>
              <a:rPr lang="it-IT" dirty="0"/>
              <a:t>Classi che creano html dinamicamente, </a:t>
            </a:r>
            <a:r>
              <a:rPr lang="it-IT" dirty="0" err="1"/>
              <a:t>css</a:t>
            </a:r>
            <a:r>
              <a:rPr lang="it-IT" dirty="0"/>
              <a:t>, </a:t>
            </a:r>
            <a:r>
              <a:rPr lang="it-IT" dirty="0" err="1"/>
              <a:t>javascript</a:t>
            </a:r>
            <a:r>
              <a:rPr lang="it-IT" dirty="0"/>
              <a:t>, </a:t>
            </a:r>
            <a:r>
              <a:rPr lang="it-IT" dirty="0" err="1"/>
              <a:t>navbar</a:t>
            </a:r>
            <a:r>
              <a:rPr lang="it-IT"/>
              <a:t>..</a:t>
            </a:r>
            <a:endParaRPr lang="it-IT" dirty="0"/>
          </a:p>
        </p:txBody>
      </p:sp>
    </p:spTree>
    <p:extLst>
      <p:ext uri="{BB962C8B-B14F-4D97-AF65-F5344CB8AC3E}">
        <p14:creationId xmlns:p14="http://schemas.microsoft.com/office/powerpoint/2010/main" val="37653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COLLABORAT0RI:</a:t>
            </a:r>
          </a:p>
        </p:txBody>
      </p:sp>
      <p:sp>
        <p:nvSpPr>
          <p:cNvPr id="3" name="Segnaposto contenuto 2"/>
          <p:cNvSpPr>
            <a:spLocks noGrp="1"/>
          </p:cNvSpPr>
          <p:nvPr>
            <p:ph idx="1"/>
          </p:nvPr>
        </p:nvSpPr>
        <p:spPr/>
        <p:txBody>
          <a:bodyPr/>
          <a:lstStyle/>
          <a:p>
            <a:r>
              <a:rPr lang="it-IT" dirty="0"/>
              <a:t>Nicholas Farina</a:t>
            </a:r>
          </a:p>
          <a:p>
            <a:r>
              <a:rPr lang="it-IT" dirty="0"/>
              <a:t>Davide </a:t>
            </a:r>
            <a:r>
              <a:rPr lang="it-IT" dirty="0" err="1"/>
              <a:t>Delbò</a:t>
            </a:r>
            <a:endParaRPr lang="it-IT" dirty="0"/>
          </a:p>
          <a:p>
            <a:r>
              <a:rPr lang="it-IT" dirty="0"/>
              <a:t>Alberto Groppi</a:t>
            </a:r>
          </a:p>
          <a:p>
            <a:r>
              <a:rPr lang="it-IT" dirty="0"/>
              <a:t>Alberto Casadei</a:t>
            </a:r>
          </a:p>
          <a:p>
            <a:r>
              <a:rPr lang="it-IT" dirty="0"/>
              <a:t>Margherita Ricotti</a:t>
            </a:r>
          </a:p>
          <a:p>
            <a:r>
              <a:rPr lang="it-IT" dirty="0"/>
              <a:t>Marco La Salvia</a:t>
            </a:r>
          </a:p>
        </p:txBody>
      </p:sp>
    </p:spTree>
    <p:extLst>
      <p:ext uri="{BB962C8B-B14F-4D97-AF65-F5344CB8AC3E}">
        <p14:creationId xmlns:p14="http://schemas.microsoft.com/office/powerpoint/2010/main" val="110452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82278"/>
          </a:xfrm>
        </p:spPr>
        <p:txBody>
          <a:bodyPr>
            <a:normAutofit fontScale="90000"/>
          </a:bodyPr>
          <a:lstStyle/>
          <a:p>
            <a:r>
              <a:rPr lang="it-IT" dirty="0"/>
              <a:t>Requisiti funzionali:</a:t>
            </a:r>
          </a:p>
        </p:txBody>
      </p:sp>
      <p:sp>
        <p:nvSpPr>
          <p:cNvPr id="3" name="Segnaposto contenuto 2"/>
          <p:cNvSpPr>
            <a:spLocks noGrp="1"/>
          </p:cNvSpPr>
          <p:nvPr>
            <p:ph idx="1"/>
          </p:nvPr>
        </p:nvSpPr>
        <p:spPr>
          <a:xfrm>
            <a:off x="838200" y="1047404"/>
            <a:ext cx="10515600" cy="5478087"/>
          </a:xfrm>
        </p:spPr>
        <p:txBody>
          <a:bodyPr>
            <a:normAutofit fontScale="92500" lnSpcReduction="10000"/>
          </a:bodyPr>
          <a:lstStyle/>
          <a:p>
            <a:r>
              <a:rPr lang="it-IT" dirty="0"/>
              <a:t>Un visitatore (registrato o non) può cercare un annuncio di ricerca coinquilino inserendo dei parametri e il relativo peso da assegnare ad ogni parametro per ottenere una lista di annunci ordinati in base alla compatibilità.</a:t>
            </a:r>
          </a:p>
          <a:p>
            <a:r>
              <a:rPr lang="it-IT" dirty="0"/>
              <a:t>Un visitatore (registrato o non) può cercare un potenziale coinquilino inserendo dei parametri di preferenza e i relativi pesi.</a:t>
            </a:r>
          </a:p>
          <a:p>
            <a:r>
              <a:rPr lang="it-IT" dirty="0"/>
              <a:t>Un utente registrato può candidarsi come potenziale coinquilino rendendosi visibile a una ricerca.</a:t>
            </a:r>
          </a:p>
          <a:p>
            <a:r>
              <a:rPr lang="it-IT" dirty="0"/>
              <a:t>Un visitatore può registrarsi al portale inserendo una serie di dati</a:t>
            </a:r>
          </a:p>
          <a:p>
            <a:r>
              <a:rPr lang="it-IT" dirty="0"/>
              <a:t>Un visitatore può effettuare il login e il </a:t>
            </a:r>
            <a:r>
              <a:rPr lang="it-IT" dirty="0" err="1"/>
              <a:t>logout</a:t>
            </a:r>
            <a:endParaRPr lang="it-IT" dirty="0"/>
          </a:p>
          <a:p>
            <a:r>
              <a:rPr lang="it-IT" dirty="0"/>
              <a:t>Un utente registrato può creare un annuncio casa</a:t>
            </a:r>
          </a:p>
          <a:p>
            <a:r>
              <a:rPr lang="it-IT" dirty="0"/>
              <a:t>Un utente registrato può modificare i dati del proprio profilo e, se inserito, l'annuncio della casa.</a:t>
            </a:r>
          </a:p>
          <a:p>
            <a:endParaRPr lang="it-IT" dirty="0"/>
          </a:p>
        </p:txBody>
      </p:sp>
    </p:spTree>
    <p:extLst>
      <p:ext uri="{BB962C8B-B14F-4D97-AF65-F5344CB8AC3E}">
        <p14:creationId xmlns:p14="http://schemas.microsoft.com/office/powerpoint/2010/main" val="317352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798657"/>
          </a:xfrm>
        </p:spPr>
        <p:txBody>
          <a:bodyPr>
            <a:normAutofit/>
          </a:bodyPr>
          <a:lstStyle/>
          <a:p>
            <a:r>
              <a:rPr lang="it-IT" dirty="0"/>
              <a:t>Requisiti non funzionali:</a:t>
            </a:r>
          </a:p>
        </p:txBody>
      </p:sp>
      <p:sp>
        <p:nvSpPr>
          <p:cNvPr id="3" name="Segnaposto contenuto 2"/>
          <p:cNvSpPr>
            <a:spLocks noGrp="1"/>
          </p:cNvSpPr>
          <p:nvPr>
            <p:ph idx="1"/>
          </p:nvPr>
        </p:nvSpPr>
        <p:spPr>
          <a:xfrm>
            <a:off x="838200" y="1305099"/>
            <a:ext cx="10515600" cy="2568632"/>
          </a:xfrm>
        </p:spPr>
        <p:txBody>
          <a:bodyPr/>
          <a:lstStyle/>
          <a:p>
            <a:r>
              <a:rPr lang="it-IT" dirty="0"/>
              <a:t>Presenza di un sito web per interagire con il portale.</a:t>
            </a:r>
          </a:p>
          <a:p>
            <a:r>
              <a:rPr lang="it-IT" dirty="0"/>
              <a:t>Presenza di una base di dati per la memorizzazione dei dati inseriti dagli utenti.</a:t>
            </a:r>
          </a:p>
          <a:p>
            <a:r>
              <a:rPr lang="it-IT" dirty="0"/>
              <a:t>Il sistema non deve mostrare agli utenti non registrati i dati di contatto (email e numero cellulare) degli altri utenti</a:t>
            </a:r>
          </a:p>
          <a:p>
            <a:endParaRPr lang="it-IT" dirty="0"/>
          </a:p>
        </p:txBody>
      </p:sp>
      <p:sp>
        <p:nvSpPr>
          <p:cNvPr id="5" name="CasellaDiTesto 4"/>
          <p:cNvSpPr txBox="1"/>
          <p:nvPr/>
        </p:nvSpPr>
        <p:spPr>
          <a:xfrm>
            <a:off x="838200" y="3873731"/>
            <a:ext cx="4812728" cy="769441"/>
          </a:xfrm>
          <a:prstGeom prst="rect">
            <a:avLst/>
          </a:prstGeom>
          <a:noFill/>
        </p:spPr>
        <p:txBody>
          <a:bodyPr wrap="none" rtlCol="0">
            <a:spAutoFit/>
          </a:bodyPr>
          <a:lstStyle/>
          <a:p>
            <a:r>
              <a:rPr lang="it-IT" sz="4400" dirty="0">
                <a:latin typeface="+mj-lt"/>
                <a:ea typeface="+mj-ea"/>
                <a:cs typeface="+mj-cs"/>
              </a:rPr>
              <a:t>Requisiti di dominio:</a:t>
            </a:r>
          </a:p>
        </p:txBody>
      </p:sp>
      <p:sp>
        <p:nvSpPr>
          <p:cNvPr id="6" name="CasellaDiTesto 5"/>
          <p:cNvSpPr txBox="1"/>
          <p:nvPr/>
        </p:nvSpPr>
        <p:spPr>
          <a:xfrm>
            <a:off x="1014153" y="5137265"/>
            <a:ext cx="10144957" cy="1384995"/>
          </a:xfrm>
          <a:prstGeom prst="rect">
            <a:avLst/>
          </a:prstGeom>
          <a:noFill/>
        </p:spPr>
        <p:txBody>
          <a:bodyPr wrap="none" rtlCol="0">
            <a:spAutoFit/>
          </a:bodyPr>
          <a:lstStyle/>
          <a:p>
            <a:pPr marL="285750" indent="-285750">
              <a:buFont typeface="Arial" panose="020B0604020202020204" pitchFamily="34" charset="0"/>
              <a:buChar char="•"/>
            </a:pPr>
            <a:r>
              <a:rPr lang="it-IT" sz="2800" dirty="0"/>
              <a:t>Un utente può caricare un solo annuncio casa alla volta,</a:t>
            </a:r>
          </a:p>
          <a:p>
            <a:r>
              <a:rPr lang="it-IT" sz="2800" dirty="0"/>
              <a:t>    </a:t>
            </a:r>
            <a:r>
              <a:rPr lang="it-IT" sz="2800" dirty="0" err="1"/>
              <a:t>poichè</a:t>
            </a:r>
            <a:r>
              <a:rPr lang="it-IT" sz="2800" dirty="0"/>
              <a:t> esso non è il proprietario della casa in cerca di inquilini, ma </a:t>
            </a:r>
          </a:p>
          <a:p>
            <a:r>
              <a:rPr lang="it-IT" sz="2800" dirty="0"/>
              <a:t>    è esso stesso un inquilino in cerca di uno o più coinquilini.</a:t>
            </a:r>
          </a:p>
        </p:txBody>
      </p:sp>
    </p:spTree>
    <p:extLst>
      <p:ext uri="{BB962C8B-B14F-4D97-AF65-F5344CB8AC3E}">
        <p14:creationId xmlns:p14="http://schemas.microsoft.com/office/powerpoint/2010/main" val="228430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828675"/>
          </a:xfrm>
        </p:spPr>
        <p:txBody>
          <a:bodyPr/>
          <a:lstStyle/>
          <a:p>
            <a:r>
              <a:rPr lang="it-IT" dirty="0"/>
              <a:t>UML</a:t>
            </a:r>
          </a:p>
        </p:txBody>
      </p:sp>
      <p:pic>
        <p:nvPicPr>
          <p:cNvPr id="5" name="Segnaposto contenuto 4">
            <a:extLst>
              <a:ext uri="{FF2B5EF4-FFF2-40B4-BE49-F238E27FC236}">
                <a16:creationId xmlns:a16="http://schemas.microsoft.com/office/drawing/2014/main" id="{ED9DE90F-8257-422F-BE2A-C060B7AC3E7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89665" y="1337733"/>
            <a:ext cx="4685014" cy="4839230"/>
          </a:xfrm>
        </p:spPr>
      </p:pic>
    </p:spTree>
    <p:extLst>
      <p:ext uri="{BB962C8B-B14F-4D97-AF65-F5344CB8AC3E}">
        <p14:creationId xmlns:p14="http://schemas.microsoft.com/office/powerpoint/2010/main" val="26897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383020"/>
          </a:xfrm>
        </p:spPr>
        <p:txBody>
          <a:bodyPr>
            <a:normAutofit fontScale="90000"/>
          </a:bodyPr>
          <a:lstStyle/>
          <a:p>
            <a:r>
              <a:rPr lang="it-IT" dirty="0"/>
              <a:t>Linguaggi utilizzati:</a:t>
            </a:r>
          </a:p>
        </p:txBody>
      </p:sp>
      <p:sp>
        <p:nvSpPr>
          <p:cNvPr id="3" name="Segnaposto contenuto 2"/>
          <p:cNvSpPr>
            <a:spLocks noGrp="1"/>
          </p:cNvSpPr>
          <p:nvPr>
            <p:ph idx="1"/>
          </p:nvPr>
        </p:nvSpPr>
        <p:spPr>
          <a:xfrm>
            <a:off x="838200" y="1097280"/>
            <a:ext cx="10515600" cy="5079683"/>
          </a:xfrm>
        </p:spPr>
        <p:txBody>
          <a:bodyPr/>
          <a:lstStyle/>
          <a:p>
            <a:r>
              <a:rPr lang="it-IT" dirty="0"/>
              <a:t>Modello: </a:t>
            </a:r>
          </a:p>
          <a:p>
            <a:pPr lvl="2"/>
            <a:r>
              <a:rPr lang="it-IT" dirty="0"/>
              <a:t>Java</a:t>
            </a:r>
          </a:p>
          <a:p>
            <a:r>
              <a:rPr lang="it-IT" dirty="0"/>
              <a:t>Database:</a:t>
            </a:r>
          </a:p>
          <a:p>
            <a:pPr lvl="2"/>
            <a:r>
              <a:rPr lang="it-IT" dirty="0"/>
              <a:t>SQL</a:t>
            </a:r>
          </a:p>
          <a:p>
            <a:r>
              <a:rPr lang="it-IT" dirty="0"/>
              <a:t>Interfaccia web:</a:t>
            </a:r>
          </a:p>
          <a:p>
            <a:pPr lvl="2"/>
            <a:r>
              <a:rPr lang="it-IT" dirty="0"/>
              <a:t>Html</a:t>
            </a:r>
          </a:p>
          <a:p>
            <a:pPr lvl="2"/>
            <a:r>
              <a:rPr lang="it-IT" dirty="0" err="1"/>
              <a:t>Javascript</a:t>
            </a:r>
            <a:endParaRPr lang="it-IT" dirty="0"/>
          </a:p>
          <a:p>
            <a:pPr lvl="2"/>
            <a:r>
              <a:rPr lang="it-IT" dirty="0"/>
              <a:t>CSS</a:t>
            </a:r>
          </a:p>
        </p:txBody>
      </p:sp>
    </p:spTree>
    <p:extLst>
      <p:ext uri="{BB962C8B-B14F-4D97-AF65-F5344CB8AC3E}">
        <p14:creationId xmlns:p14="http://schemas.microsoft.com/office/powerpoint/2010/main" val="394053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549274"/>
          </a:xfrm>
        </p:spPr>
        <p:txBody>
          <a:bodyPr>
            <a:normAutofit fontScale="90000"/>
          </a:bodyPr>
          <a:lstStyle/>
          <a:p>
            <a:r>
              <a:rPr lang="it-IT" dirty="0"/>
              <a:t>Modello:</a:t>
            </a:r>
          </a:p>
        </p:txBody>
      </p:sp>
      <p:sp>
        <p:nvSpPr>
          <p:cNvPr id="3" name="Segnaposto contenuto 2"/>
          <p:cNvSpPr>
            <a:spLocks noGrp="1"/>
          </p:cNvSpPr>
          <p:nvPr>
            <p:ph idx="1"/>
          </p:nvPr>
        </p:nvSpPr>
        <p:spPr>
          <a:xfrm>
            <a:off x="838200" y="1064030"/>
            <a:ext cx="10515600" cy="5112934"/>
          </a:xfrm>
        </p:spPr>
        <p:txBody>
          <a:bodyPr/>
          <a:lstStyle/>
          <a:p>
            <a:r>
              <a:rPr lang="it-IT" dirty="0"/>
              <a:t>Algoritmo di ricerca casa e coinquilino</a:t>
            </a:r>
          </a:p>
          <a:p>
            <a:r>
              <a:rPr lang="it-IT" dirty="0"/>
              <a:t>Gestione utenti/guest del sito</a:t>
            </a:r>
          </a:p>
          <a:p>
            <a:r>
              <a:rPr lang="it-IT" dirty="0"/>
              <a:t>Gestione profilo utente</a:t>
            </a:r>
          </a:p>
        </p:txBody>
      </p:sp>
    </p:spTree>
    <p:extLst>
      <p:ext uri="{BB962C8B-B14F-4D97-AF65-F5344CB8AC3E}">
        <p14:creationId xmlns:p14="http://schemas.microsoft.com/office/powerpoint/2010/main" val="340366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AB149-1D33-4C4C-962E-41EF51E5EB63}"/>
              </a:ext>
            </a:extLst>
          </p:cNvPr>
          <p:cNvSpPr>
            <a:spLocks noGrp="1"/>
          </p:cNvSpPr>
          <p:nvPr>
            <p:ph type="title"/>
          </p:nvPr>
        </p:nvSpPr>
        <p:spPr>
          <a:xfrm>
            <a:off x="838200" y="365125"/>
            <a:ext cx="10515600" cy="703279"/>
          </a:xfrm>
        </p:spPr>
        <p:txBody>
          <a:bodyPr/>
          <a:lstStyle/>
          <a:p>
            <a:r>
              <a:rPr lang="it-IT" dirty="0"/>
              <a:t>Annuncio Casa</a:t>
            </a:r>
          </a:p>
        </p:txBody>
      </p:sp>
      <p:pic>
        <p:nvPicPr>
          <p:cNvPr id="5" name="Segnaposto contenuto 4">
            <a:extLst>
              <a:ext uri="{FF2B5EF4-FFF2-40B4-BE49-F238E27FC236}">
                <a16:creationId xmlns:a16="http://schemas.microsoft.com/office/drawing/2014/main" id="{B523DABC-BAEB-4033-98D4-CB74FC90BB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4" t="75921" r="59719"/>
          <a:stretch/>
        </p:blipFill>
        <p:spPr>
          <a:xfrm>
            <a:off x="552188" y="1295399"/>
            <a:ext cx="5985638" cy="5124651"/>
          </a:xfrm>
        </p:spPr>
      </p:pic>
      <p:sp>
        <p:nvSpPr>
          <p:cNvPr id="6" name="CasellaDiTesto 5">
            <a:extLst>
              <a:ext uri="{FF2B5EF4-FFF2-40B4-BE49-F238E27FC236}">
                <a16:creationId xmlns:a16="http://schemas.microsoft.com/office/drawing/2014/main" id="{B45193F6-556C-435B-A77D-877ED98E8C9F}"/>
              </a:ext>
            </a:extLst>
          </p:cNvPr>
          <p:cNvSpPr txBox="1"/>
          <p:nvPr/>
        </p:nvSpPr>
        <p:spPr>
          <a:xfrm>
            <a:off x="6731000" y="1583088"/>
            <a:ext cx="5187722" cy="2800767"/>
          </a:xfrm>
          <a:prstGeom prst="rect">
            <a:avLst/>
          </a:prstGeom>
          <a:noFill/>
        </p:spPr>
        <p:txBody>
          <a:bodyPr wrap="square" rtlCol="0">
            <a:spAutoFit/>
          </a:bodyPr>
          <a:lstStyle/>
          <a:p>
            <a:pPr marL="285750" indent="-285750">
              <a:buFont typeface="Arial" panose="020B0604020202020204" pitchFamily="34" charset="0"/>
              <a:buChar char="•"/>
            </a:pPr>
            <a:r>
              <a:rPr lang="it-IT" sz="2800" dirty="0"/>
              <a:t>Annuncio contiene le informazioni dell’annuncio con riferimento alla casa fisica</a:t>
            </a:r>
          </a:p>
          <a:p>
            <a:pPr marL="285750" indent="-285750">
              <a:buFont typeface="Arial" panose="020B0604020202020204" pitchFamily="34" charset="0"/>
              <a:buChar char="•"/>
            </a:pPr>
            <a:r>
              <a:rPr lang="it-IT" sz="2800" dirty="0"/>
              <a:t>Info casa contiene la descrizione fisica della casa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01528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DC8298-972E-4269-B340-EF7ED35CD1F5}"/>
              </a:ext>
            </a:extLst>
          </p:cNvPr>
          <p:cNvSpPr>
            <a:spLocks noGrp="1"/>
          </p:cNvSpPr>
          <p:nvPr>
            <p:ph type="title"/>
          </p:nvPr>
        </p:nvSpPr>
        <p:spPr>
          <a:xfrm>
            <a:off x="838200" y="365126"/>
            <a:ext cx="10515600" cy="760942"/>
          </a:xfrm>
        </p:spPr>
        <p:txBody>
          <a:bodyPr/>
          <a:lstStyle/>
          <a:p>
            <a:endParaRPr lang="it-IT" dirty="0"/>
          </a:p>
        </p:txBody>
      </p:sp>
      <p:pic>
        <p:nvPicPr>
          <p:cNvPr id="9" name="Segnaposto contenuto 8">
            <a:extLst>
              <a:ext uri="{FF2B5EF4-FFF2-40B4-BE49-F238E27FC236}">
                <a16:creationId xmlns:a16="http://schemas.microsoft.com/office/drawing/2014/main" id="{1D8430C4-4D47-4C1B-AF33-C035A6F2C6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673" t="11893" r="72158" b="64467"/>
          <a:stretch/>
        </p:blipFill>
        <p:spPr>
          <a:xfrm>
            <a:off x="733525" y="365126"/>
            <a:ext cx="3482340" cy="6001480"/>
          </a:xfrm>
        </p:spPr>
      </p:pic>
      <p:sp>
        <p:nvSpPr>
          <p:cNvPr id="10" name="CasellaDiTesto 9">
            <a:extLst>
              <a:ext uri="{FF2B5EF4-FFF2-40B4-BE49-F238E27FC236}">
                <a16:creationId xmlns:a16="http://schemas.microsoft.com/office/drawing/2014/main" id="{BF5241F6-936A-42E9-80B6-8522AAC998B7}"/>
              </a:ext>
            </a:extLst>
          </p:cNvPr>
          <p:cNvSpPr txBox="1"/>
          <p:nvPr/>
        </p:nvSpPr>
        <p:spPr>
          <a:xfrm>
            <a:off x="4914900" y="2251643"/>
            <a:ext cx="6908312" cy="1384995"/>
          </a:xfrm>
          <a:prstGeom prst="rect">
            <a:avLst/>
          </a:prstGeom>
          <a:noFill/>
        </p:spPr>
        <p:txBody>
          <a:bodyPr wrap="square" rtlCol="0">
            <a:spAutoFit/>
          </a:bodyPr>
          <a:lstStyle/>
          <a:p>
            <a:pPr marL="285750" indent="-285750">
              <a:buFont typeface="Arial" panose="020B0604020202020204" pitchFamily="34" charset="0"/>
              <a:buChar char="•"/>
            </a:pPr>
            <a:r>
              <a:rPr lang="it-IT" sz="2800" dirty="0"/>
              <a:t>Dati utente contiene tutti i dati fisici e comportamentali di un utente</a:t>
            </a:r>
          </a:p>
          <a:p>
            <a:endParaRPr lang="it-IT" sz="2800" dirty="0"/>
          </a:p>
        </p:txBody>
      </p:sp>
    </p:spTree>
    <p:extLst>
      <p:ext uri="{BB962C8B-B14F-4D97-AF65-F5344CB8AC3E}">
        <p14:creationId xmlns:p14="http://schemas.microsoft.com/office/powerpoint/2010/main" val="743089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751</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Calibri Light</vt:lpstr>
      <vt:lpstr>Tema di Office</vt:lpstr>
      <vt:lpstr>PROGETTO G</vt:lpstr>
      <vt:lpstr>COLLABORAT0RI:</vt:lpstr>
      <vt:lpstr>Requisiti funzionali:</vt:lpstr>
      <vt:lpstr>Requisiti non funzionali:</vt:lpstr>
      <vt:lpstr>UML</vt:lpstr>
      <vt:lpstr>Linguaggi utilizzati:</vt:lpstr>
      <vt:lpstr>Modello:</vt:lpstr>
      <vt:lpstr>Annuncio Casa</vt:lpstr>
      <vt:lpstr>Presentazione standard di PowerPoint</vt:lpstr>
      <vt:lpstr>Algoritmo di ricerca casa/coinquilino:</vt:lpstr>
      <vt:lpstr>Presentazione standard di PowerPoint</vt:lpstr>
      <vt:lpstr>Presentazione standard di PowerPoint</vt:lpstr>
      <vt:lpstr>Gestione utenti/guest del sito:</vt:lpstr>
      <vt:lpstr>Gestione profilo utente</vt:lpstr>
      <vt:lpstr>Classi Sistema e Profile Manager</vt:lpstr>
      <vt:lpstr>Database</vt:lpstr>
      <vt:lpstr>Data Access Layer</vt:lpstr>
      <vt:lpstr>Application Server</vt:lpstr>
      <vt:lpstr>Interfaccia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G</dc:title>
  <dc:creator>cl428444</dc:creator>
  <cp:lastModifiedBy>Nicholas Farina</cp:lastModifiedBy>
  <cp:revision>20</cp:revision>
  <dcterms:created xsi:type="dcterms:W3CDTF">2017-07-10T08:45:00Z</dcterms:created>
  <dcterms:modified xsi:type="dcterms:W3CDTF">2017-07-12T10:37:47Z</dcterms:modified>
</cp:coreProperties>
</file>