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7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E2B1E-BA08-4251-9152-3B37BB8B1CE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B084E2A-DE17-482D-A557-F8A528674CBE}">
      <dgm:prSet phldrT="[Testo]" custT="1"/>
      <dgm:spPr/>
      <dgm:t>
        <a:bodyPr/>
        <a:lstStyle/>
        <a:p>
          <a:r>
            <a:rPr lang="it-IT" sz="2800" dirty="0" smtClean="0"/>
            <a:t>Database</a:t>
          </a:r>
          <a:endParaRPr lang="it-IT" sz="2800" dirty="0"/>
        </a:p>
      </dgm:t>
    </dgm:pt>
    <dgm:pt modelId="{C28C6B10-394A-4ADD-AAF7-A8DEB1996535}" type="parTrans" cxnId="{F2B7CE6A-66F9-40CA-BE15-52AF99714951}">
      <dgm:prSet/>
      <dgm:spPr/>
      <dgm:t>
        <a:bodyPr/>
        <a:lstStyle/>
        <a:p>
          <a:endParaRPr lang="it-IT"/>
        </a:p>
      </dgm:t>
    </dgm:pt>
    <dgm:pt modelId="{3EBB9B68-0D85-4405-B2E8-4B093ADA7F46}" type="sibTrans" cxnId="{F2B7CE6A-66F9-40CA-BE15-52AF99714951}">
      <dgm:prSet/>
      <dgm:spPr/>
      <dgm:t>
        <a:bodyPr/>
        <a:lstStyle/>
        <a:p>
          <a:endParaRPr lang="it-IT"/>
        </a:p>
      </dgm:t>
    </dgm:pt>
    <dgm:pt modelId="{2211BD3A-150C-4A3A-A9DD-1A474B44887D}">
      <dgm:prSet phldrT="[Testo]" custT="1"/>
      <dgm:spPr/>
      <dgm:t>
        <a:bodyPr/>
        <a:lstStyle/>
        <a:p>
          <a:r>
            <a:rPr lang="it-IT" sz="2800" dirty="0" smtClean="0"/>
            <a:t>Modello</a:t>
          </a:r>
          <a:endParaRPr lang="it-IT" sz="2800" dirty="0"/>
        </a:p>
      </dgm:t>
    </dgm:pt>
    <dgm:pt modelId="{452A48BC-A0E1-4E1D-BA87-65371EC16080}" type="parTrans" cxnId="{55025688-D426-4A2D-8FC2-9DABEB4CB635}">
      <dgm:prSet/>
      <dgm:spPr/>
      <dgm:t>
        <a:bodyPr/>
        <a:lstStyle/>
        <a:p>
          <a:endParaRPr lang="it-IT"/>
        </a:p>
      </dgm:t>
    </dgm:pt>
    <dgm:pt modelId="{32A1EDA2-883A-47AC-8333-AFF6395D6B9E}" type="sibTrans" cxnId="{55025688-D426-4A2D-8FC2-9DABEB4CB635}">
      <dgm:prSet/>
      <dgm:spPr/>
      <dgm:t>
        <a:bodyPr/>
        <a:lstStyle/>
        <a:p>
          <a:endParaRPr lang="it-IT"/>
        </a:p>
      </dgm:t>
    </dgm:pt>
    <dgm:pt modelId="{BF9F5DFF-1969-48AE-867A-122BEDCD4E76}">
      <dgm:prSet phldrT="[Testo]" custT="1"/>
      <dgm:spPr/>
      <dgm:t>
        <a:bodyPr/>
        <a:lstStyle/>
        <a:p>
          <a:r>
            <a:rPr lang="it-IT" sz="2800" dirty="0" smtClean="0"/>
            <a:t>Interfaccia Web</a:t>
          </a:r>
          <a:endParaRPr lang="it-IT" sz="2800" dirty="0"/>
        </a:p>
      </dgm:t>
    </dgm:pt>
    <dgm:pt modelId="{A5D109EE-97B8-42FA-985E-CE067E542903}" type="parTrans" cxnId="{902FF63E-6A13-42FC-86F8-3AD2C93C10DD}">
      <dgm:prSet/>
      <dgm:spPr/>
      <dgm:t>
        <a:bodyPr/>
        <a:lstStyle/>
        <a:p>
          <a:endParaRPr lang="it-IT"/>
        </a:p>
      </dgm:t>
    </dgm:pt>
    <dgm:pt modelId="{A562BF9D-7AF2-4A9A-B1DF-9170896D2E64}" type="sibTrans" cxnId="{902FF63E-6A13-42FC-86F8-3AD2C93C10DD}">
      <dgm:prSet/>
      <dgm:spPr/>
      <dgm:t>
        <a:bodyPr/>
        <a:lstStyle/>
        <a:p>
          <a:endParaRPr lang="it-IT"/>
        </a:p>
      </dgm:t>
    </dgm:pt>
    <dgm:pt modelId="{FC2E2E8A-8AE8-4B64-8849-273064025946}" type="pres">
      <dgm:prSet presAssocID="{F9CE2B1E-BA08-4251-9152-3B37BB8B1CEE}" presName="CompostProcess" presStyleCnt="0">
        <dgm:presLayoutVars>
          <dgm:dir/>
          <dgm:resizeHandles val="exact"/>
        </dgm:presLayoutVars>
      </dgm:prSet>
      <dgm:spPr/>
    </dgm:pt>
    <dgm:pt modelId="{1757919E-11B5-4A1B-8E90-5B6AB5FBB7C6}" type="pres">
      <dgm:prSet presAssocID="{F9CE2B1E-BA08-4251-9152-3B37BB8B1CEE}" presName="arrow" presStyleLbl="bgShp" presStyleIdx="0" presStyleCnt="1"/>
      <dgm:spPr/>
    </dgm:pt>
    <dgm:pt modelId="{E8EAFE48-BA7B-4DF6-9882-455C2AF336D5}" type="pres">
      <dgm:prSet presAssocID="{F9CE2B1E-BA08-4251-9152-3B37BB8B1CEE}" presName="linearProcess" presStyleCnt="0"/>
      <dgm:spPr/>
    </dgm:pt>
    <dgm:pt modelId="{95B251FC-4DAC-4289-B08E-5B53F9226E57}" type="pres">
      <dgm:prSet presAssocID="{3B084E2A-DE17-482D-A557-F8A528674CBE}" presName="textNode" presStyleLbl="node1" presStyleIdx="0" presStyleCnt="3">
        <dgm:presLayoutVars>
          <dgm:bulletEnabled val="1"/>
        </dgm:presLayoutVars>
      </dgm:prSet>
      <dgm:spPr/>
    </dgm:pt>
    <dgm:pt modelId="{5DD91E55-90E2-4931-9F9E-013A5717F085}" type="pres">
      <dgm:prSet presAssocID="{3EBB9B68-0D85-4405-B2E8-4B093ADA7F46}" presName="sibTrans" presStyleCnt="0"/>
      <dgm:spPr/>
    </dgm:pt>
    <dgm:pt modelId="{3A1DA286-F2ED-475C-AE8B-F78593BEF0D8}" type="pres">
      <dgm:prSet presAssocID="{2211BD3A-150C-4A3A-A9DD-1A474B44887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9315B4C-86B5-4868-99A6-0CF2CEEFAA69}" type="pres">
      <dgm:prSet presAssocID="{32A1EDA2-883A-47AC-8333-AFF6395D6B9E}" presName="sibTrans" presStyleCnt="0"/>
      <dgm:spPr/>
    </dgm:pt>
    <dgm:pt modelId="{B3B4F3AE-7EB9-4D41-BCE7-585A68DC7EFD}" type="pres">
      <dgm:prSet presAssocID="{BF9F5DFF-1969-48AE-867A-122BEDCD4E7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C5DC270-DA67-40F7-8E6A-A98C55AF42C2}" type="presOf" srcId="{F9CE2B1E-BA08-4251-9152-3B37BB8B1CEE}" destId="{FC2E2E8A-8AE8-4B64-8849-273064025946}" srcOrd="0" destOrd="0" presId="urn:microsoft.com/office/officeart/2005/8/layout/hProcess9"/>
    <dgm:cxn modelId="{F2B7CE6A-66F9-40CA-BE15-52AF99714951}" srcId="{F9CE2B1E-BA08-4251-9152-3B37BB8B1CEE}" destId="{3B084E2A-DE17-482D-A557-F8A528674CBE}" srcOrd="0" destOrd="0" parTransId="{C28C6B10-394A-4ADD-AAF7-A8DEB1996535}" sibTransId="{3EBB9B68-0D85-4405-B2E8-4B093ADA7F46}"/>
    <dgm:cxn modelId="{902FF63E-6A13-42FC-86F8-3AD2C93C10DD}" srcId="{F9CE2B1E-BA08-4251-9152-3B37BB8B1CEE}" destId="{BF9F5DFF-1969-48AE-867A-122BEDCD4E76}" srcOrd="2" destOrd="0" parTransId="{A5D109EE-97B8-42FA-985E-CE067E542903}" sibTransId="{A562BF9D-7AF2-4A9A-B1DF-9170896D2E64}"/>
    <dgm:cxn modelId="{CB32FCE4-17E0-4A1F-8257-18A58B303384}" type="presOf" srcId="{BF9F5DFF-1969-48AE-867A-122BEDCD4E76}" destId="{B3B4F3AE-7EB9-4D41-BCE7-585A68DC7EFD}" srcOrd="0" destOrd="0" presId="urn:microsoft.com/office/officeart/2005/8/layout/hProcess9"/>
    <dgm:cxn modelId="{55025688-D426-4A2D-8FC2-9DABEB4CB635}" srcId="{F9CE2B1E-BA08-4251-9152-3B37BB8B1CEE}" destId="{2211BD3A-150C-4A3A-A9DD-1A474B44887D}" srcOrd="1" destOrd="0" parTransId="{452A48BC-A0E1-4E1D-BA87-65371EC16080}" sibTransId="{32A1EDA2-883A-47AC-8333-AFF6395D6B9E}"/>
    <dgm:cxn modelId="{98869C0D-3432-4162-AF2F-A4A4A2CE3680}" type="presOf" srcId="{2211BD3A-150C-4A3A-A9DD-1A474B44887D}" destId="{3A1DA286-F2ED-475C-AE8B-F78593BEF0D8}" srcOrd="0" destOrd="0" presId="urn:microsoft.com/office/officeart/2005/8/layout/hProcess9"/>
    <dgm:cxn modelId="{9A4CBE0C-F4F6-4AF4-B4CC-556DF9378110}" type="presOf" srcId="{3B084E2A-DE17-482D-A557-F8A528674CBE}" destId="{95B251FC-4DAC-4289-B08E-5B53F9226E57}" srcOrd="0" destOrd="0" presId="urn:microsoft.com/office/officeart/2005/8/layout/hProcess9"/>
    <dgm:cxn modelId="{F8A9BB5E-E8AA-4683-8E3B-FA3B294E3075}" type="presParOf" srcId="{FC2E2E8A-8AE8-4B64-8849-273064025946}" destId="{1757919E-11B5-4A1B-8E90-5B6AB5FBB7C6}" srcOrd="0" destOrd="0" presId="urn:microsoft.com/office/officeart/2005/8/layout/hProcess9"/>
    <dgm:cxn modelId="{17B45804-BB9A-4EFB-AFEB-691E0A3B2C13}" type="presParOf" srcId="{FC2E2E8A-8AE8-4B64-8849-273064025946}" destId="{E8EAFE48-BA7B-4DF6-9882-455C2AF336D5}" srcOrd="1" destOrd="0" presId="urn:microsoft.com/office/officeart/2005/8/layout/hProcess9"/>
    <dgm:cxn modelId="{D057BF25-C9D2-451C-8D1D-CD916B61A092}" type="presParOf" srcId="{E8EAFE48-BA7B-4DF6-9882-455C2AF336D5}" destId="{95B251FC-4DAC-4289-B08E-5B53F9226E57}" srcOrd="0" destOrd="0" presId="urn:microsoft.com/office/officeart/2005/8/layout/hProcess9"/>
    <dgm:cxn modelId="{E9E815B8-226E-4FDE-858E-7A20BD67A9CE}" type="presParOf" srcId="{E8EAFE48-BA7B-4DF6-9882-455C2AF336D5}" destId="{5DD91E55-90E2-4931-9F9E-013A5717F085}" srcOrd="1" destOrd="0" presId="urn:microsoft.com/office/officeart/2005/8/layout/hProcess9"/>
    <dgm:cxn modelId="{8FA95938-D18F-42AD-B0A9-EB5035E09EB1}" type="presParOf" srcId="{E8EAFE48-BA7B-4DF6-9882-455C2AF336D5}" destId="{3A1DA286-F2ED-475C-AE8B-F78593BEF0D8}" srcOrd="2" destOrd="0" presId="urn:microsoft.com/office/officeart/2005/8/layout/hProcess9"/>
    <dgm:cxn modelId="{24BE3163-9DBC-4F11-827E-B09D39EECFAA}" type="presParOf" srcId="{E8EAFE48-BA7B-4DF6-9882-455C2AF336D5}" destId="{A9315B4C-86B5-4868-99A6-0CF2CEEFAA69}" srcOrd="3" destOrd="0" presId="urn:microsoft.com/office/officeart/2005/8/layout/hProcess9"/>
    <dgm:cxn modelId="{7DD32064-CF2A-4261-A694-AF374907B448}" type="presParOf" srcId="{E8EAFE48-BA7B-4DF6-9882-455C2AF336D5}" destId="{B3B4F3AE-7EB9-4D41-BCE7-585A68DC7EF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57919E-11B5-4A1B-8E90-5B6AB5FBB7C6}">
      <dsp:nvSpPr>
        <dsp:cNvPr id="0" name=""/>
        <dsp:cNvSpPr/>
      </dsp:nvSpPr>
      <dsp:spPr>
        <a:xfrm>
          <a:off x="617219" y="0"/>
          <a:ext cx="6995160" cy="45259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251FC-4DAC-4289-B08E-5B53F9226E57}">
      <dsp:nvSpPr>
        <dsp:cNvPr id="0" name=""/>
        <dsp:cNvSpPr/>
      </dsp:nvSpPr>
      <dsp:spPr>
        <a:xfrm>
          <a:off x="0" y="1357788"/>
          <a:ext cx="2468880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Database</a:t>
          </a:r>
          <a:endParaRPr lang="it-IT" sz="2800" kern="1200" dirty="0"/>
        </a:p>
      </dsp:txBody>
      <dsp:txXfrm>
        <a:off x="0" y="1357788"/>
        <a:ext cx="2468880" cy="1810384"/>
      </dsp:txXfrm>
    </dsp:sp>
    <dsp:sp modelId="{3A1DA286-F2ED-475C-AE8B-F78593BEF0D8}">
      <dsp:nvSpPr>
        <dsp:cNvPr id="0" name=""/>
        <dsp:cNvSpPr/>
      </dsp:nvSpPr>
      <dsp:spPr>
        <a:xfrm>
          <a:off x="2880359" y="1357788"/>
          <a:ext cx="2468880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Modello</a:t>
          </a:r>
          <a:endParaRPr lang="it-IT" sz="2800" kern="1200" dirty="0"/>
        </a:p>
      </dsp:txBody>
      <dsp:txXfrm>
        <a:off x="2880359" y="1357788"/>
        <a:ext cx="2468880" cy="1810384"/>
      </dsp:txXfrm>
    </dsp:sp>
    <dsp:sp modelId="{B3B4F3AE-7EB9-4D41-BCE7-585A68DC7EFD}">
      <dsp:nvSpPr>
        <dsp:cNvPr id="0" name=""/>
        <dsp:cNvSpPr/>
      </dsp:nvSpPr>
      <dsp:spPr>
        <a:xfrm>
          <a:off x="5760720" y="1357788"/>
          <a:ext cx="2468880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Interfaccia Web</a:t>
          </a:r>
          <a:endParaRPr lang="it-IT" sz="2800" kern="1200" dirty="0"/>
        </a:p>
      </dsp:txBody>
      <dsp:txXfrm>
        <a:off x="5760720" y="1357788"/>
        <a:ext cx="2468880" cy="1810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4B608-E24F-4386-AAFF-D4EAAC7F81F3}" type="datetimeFigureOut">
              <a:rPr lang="it-IT" smtClean="0"/>
              <a:t>14/07/2017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D6175-8210-4CA1-ABE5-BBE732434AB9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D6175-8210-4CA1-ABE5-BBE732434AB9}" type="slidenum">
              <a:rPr lang="it-IT" smtClean="0"/>
              <a:t>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olo rettango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grpSp>
        <p:nvGrpSpPr>
          <p:cNvPr id="2" name="Grup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igura a mano liber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6F2F66-1A9D-43C7-8FA1-FD9D37837B91}" type="datetime1">
              <a:rPr lang="it-IT" smtClean="0"/>
              <a:t>14/07/2017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111E0A-E5D3-44A4-8F82-E413DB266E8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FCD667-9931-43B6-8E83-34B088DE1D51}" type="datetime1">
              <a:rPr lang="it-IT" smtClean="0"/>
              <a:t>14/07/2017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111E0A-E5D3-44A4-8F82-E413DB266E8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AFFF7D-43F0-43AB-9CF4-79E703F568A4}" type="datetime1">
              <a:rPr lang="it-IT" smtClean="0"/>
              <a:t>14/07/2017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111E0A-E5D3-44A4-8F82-E413DB266E8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7F29B-073E-4CD8-8273-AEFBA07C14D4}" type="datetime1">
              <a:rPr lang="it-IT" smtClean="0"/>
              <a:t>14/07/2017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111E0A-E5D3-44A4-8F82-E413DB266E8F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pic>
        <p:nvPicPr>
          <p:cNvPr id="8" name="Immagine 7" descr="progettoGrev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55768" y="5629629"/>
            <a:ext cx="2088232" cy="1228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61C7CF-2380-41C9-8525-366E0BCE42C8}" type="datetime1">
              <a:rPr lang="it-IT" smtClean="0"/>
              <a:t>14/07/2017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111E0A-E5D3-44A4-8F82-E413DB266E8F}" type="slidenum">
              <a:rPr lang="it-IT" smtClean="0"/>
              <a:t>‹N›</a:t>
            </a:fld>
            <a:endParaRPr lang="it-IT"/>
          </a:p>
        </p:txBody>
      </p:sp>
      <p:sp>
        <p:nvSpPr>
          <p:cNvPr id="7" name="Gallone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Gallone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9B31DE-642C-4E2C-981D-1E34EFFBF66A}" type="datetime1">
              <a:rPr lang="it-IT" smtClean="0"/>
              <a:t>14/07/2017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111E0A-E5D3-44A4-8F82-E413DB266E8F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F3E47-FD6B-4C56-BAF0-0601CDE49562}" type="datetime1">
              <a:rPr lang="it-IT" smtClean="0"/>
              <a:t>14/07/2017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111E0A-E5D3-44A4-8F82-E413DB266E8F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338F18-7540-46CC-940E-58767373CE6D}" type="datetime1">
              <a:rPr lang="it-IT" smtClean="0"/>
              <a:t>14/07/2017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111E0A-E5D3-44A4-8F82-E413DB266E8F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24EF77-61F6-4F36-A91C-47857C0F955C}" type="datetime1">
              <a:rPr lang="it-IT" smtClean="0"/>
              <a:t>14/07/2017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111E0A-E5D3-44A4-8F82-E413DB266E8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B21031D-9A84-43B9-AD6E-60946917BEF0}" type="datetime1">
              <a:rPr lang="it-IT" smtClean="0"/>
              <a:t>14/07/2017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111E0A-E5D3-44A4-8F82-E413DB266E8F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89CD44-D8E0-4BEF-B0AE-5DBCA2147357}" type="datetime1">
              <a:rPr lang="it-IT" smtClean="0"/>
              <a:t>14/07/2017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111E0A-E5D3-44A4-8F82-E413DB266E8F}" type="slidenum">
              <a:rPr lang="it-IT" smtClean="0"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olo rettango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Gallone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Gallone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igura a mano liber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olo rettango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ttore 1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3AFFF7D-43F0-43AB-9CF4-79E703F568A4}" type="datetime1">
              <a:rPr lang="it-IT" smtClean="0"/>
              <a:t>14/07/2017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3111E0A-E5D3-44A4-8F82-E413DB266E8F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progettoGre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1988840"/>
            <a:ext cx="4482753" cy="2636912"/>
          </a:xfrm>
          <a:prstGeom prst="rect">
            <a:avLst/>
          </a:prstGeom>
        </p:spPr>
      </p:pic>
      <p:sp>
        <p:nvSpPr>
          <p:cNvPr id="5" name="Titolo 4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656183"/>
          </a:xfrm>
        </p:spPr>
        <p:txBody>
          <a:bodyPr>
            <a:normAutofit/>
          </a:bodyPr>
          <a:lstStyle/>
          <a:p>
            <a:r>
              <a:rPr lang="it-IT" sz="8800" dirty="0" smtClean="0"/>
              <a:t>PROGETTO-G</a:t>
            </a:r>
            <a:endParaRPr lang="it-IT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07712"/>
          </a:xfrm>
        </p:spPr>
        <p:txBody>
          <a:bodyPr/>
          <a:lstStyle/>
          <a:p>
            <a:pPr algn="just"/>
            <a:r>
              <a:rPr lang="it-IT" dirty="0" smtClean="0"/>
              <a:t>Database:</a:t>
            </a:r>
          </a:p>
          <a:p>
            <a:pPr marL="880110" lvl="1" indent="-514350" algn="just">
              <a:buFont typeface="Arial" pitchFamily="34" charset="0"/>
              <a:buChar char="•"/>
            </a:pPr>
            <a:r>
              <a:rPr lang="it-IT" dirty="0" smtClean="0"/>
              <a:t>	Utilizzato il pattern </a:t>
            </a:r>
            <a:r>
              <a:rPr lang="it-IT" i="1" dirty="0" smtClean="0"/>
              <a:t>Singleton.</a:t>
            </a:r>
            <a:endParaRPr lang="it-IT" dirty="0" smtClean="0"/>
          </a:p>
          <a:p>
            <a:pPr marL="880110" lvl="1" indent="-514350" algn="just">
              <a:buFont typeface="Arial" pitchFamily="34" charset="0"/>
              <a:buChar char="•"/>
            </a:pPr>
            <a:r>
              <a:rPr lang="it-IT" dirty="0" smtClean="0"/>
              <a:t>Interfaccia diretta tra classe “database” e database stesso tramite l’esecuzione di </a:t>
            </a:r>
            <a:r>
              <a:rPr lang="it-IT" dirty="0" err="1" smtClean="0"/>
              <a:t>query</a:t>
            </a:r>
            <a:r>
              <a:rPr lang="it-IT" dirty="0" smtClean="0"/>
              <a:t>.</a:t>
            </a:r>
          </a:p>
          <a:p>
            <a:pPr marL="880110" lvl="1" indent="-514350" algn="just">
              <a:buFont typeface="Arial" pitchFamily="34" charset="0"/>
              <a:buChar char="•"/>
            </a:pPr>
            <a:r>
              <a:rPr lang="it-IT" dirty="0" smtClean="0"/>
              <a:t>Classe ad hoc per il codice SQL.</a:t>
            </a: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Data Access </a:t>
            </a:r>
            <a:r>
              <a:rPr lang="it-IT" dirty="0" err="1" smtClean="0"/>
              <a:t>Layer</a:t>
            </a:r>
            <a:r>
              <a:rPr lang="it-IT" dirty="0" smtClean="0"/>
              <a:t>	</a:t>
            </a:r>
            <a:endParaRPr lang="it-IT" dirty="0"/>
          </a:p>
        </p:txBody>
      </p:sp>
      <p:sp>
        <p:nvSpPr>
          <p:cNvPr id="4" name="Segnaposto contenuto 1"/>
          <p:cNvSpPr txBox="1">
            <a:spLocks/>
          </p:cNvSpPr>
          <p:nvPr/>
        </p:nvSpPr>
        <p:spPr>
          <a:xfrm>
            <a:off x="467544" y="3573016"/>
            <a:ext cx="8229600" cy="230771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it-IT" sz="2700" dirty="0" smtClean="0"/>
              <a:t>Business </a:t>
            </a:r>
            <a:r>
              <a:rPr lang="it-IT" sz="2700" dirty="0" err="1" smtClean="0"/>
              <a:t>Model</a:t>
            </a:r>
            <a:r>
              <a:rPr kumimoji="0" lang="it-IT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880110" marR="0" lvl="1" indent="-514350" algn="just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Utilizzato il pattern </a:t>
            </a:r>
            <a:r>
              <a:rPr kumimoji="0" lang="it-IT" sz="23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Singleton.</a:t>
            </a:r>
            <a:endParaRPr kumimoji="0" lang="it-IT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80110" marR="0" lvl="1" indent="-514350" algn="just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it-IT" sz="2300" dirty="0" smtClean="0"/>
              <a:t>Elabora i risultati delle </a:t>
            </a:r>
            <a:r>
              <a:rPr lang="it-IT" sz="2300" dirty="0" err="1" smtClean="0"/>
              <a:t>query</a:t>
            </a:r>
            <a:r>
              <a:rPr lang="it-IT" sz="2300" dirty="0" smtClean="0"/>
              <a:t> su database e li restituisce al modello in un formato noto</a:t>
            </a:r>
            <a:r>
              <a:rPr kumimoji="0" lang="it-IT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880110" marR="0" lvl="1" indent="-514350" algn="just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it-IT" sz="2300" dirty="0" smtClean="0"/>
              <a:t>Sono presenti due classi </a:t>
            </a:r>
            <a:r>
              <a:rPr lang="it-IT" sz="2300" i="1" dirty="0" err="1" smtClean="0"/>
              <a:t>BusinessModel</a:t>
            </a:r>
            <a:r>
              <a:rPr lang="it-IT" sz="2300" i="1" dirty="0" smtClean="0"/>
              <a:t> </a:t>
            </a:r>
            <a:r>
              <a:rPr lang="it-IT" sz="2300" dirty="0" smtClean="0"/>
              <a:t>: una per gli annunci e una per gli utenti</a:t>
            </a:r>
            <a:r>
              <a:rPr kumimoji="0" lang="it-IT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899999"/>
          </a:xfrm>
        </p:spPr>
        <p:txBody>
          <a:bodyPr/>
          <a:lstStyle/>
          <a:p>
            <a:pPr algn="just">
              <a:buNone/>
            </a:pPr>
            <a:r>
              <a:rPr lang="it-IT" dirty="0" smtClean="0"/>
              <a:t>Gestisce :</a:t>
            </a:r>
          </a:p>
          <a:p>
            <a:pPr algn="just"/>
            <a:r>
              <a:rPr lang="it-IT" dirty="0" smtClean="0"/>
              <a:t>Registrazione di nuovi utenti.</a:t>
            </a:r>
          </a:p>
          <a:p>
            <a:pPr algn="just"/>
            <a:r>
              <a:rPr lang="it-IT" dirty="0" smtClean="0"/>
              <a:t>Login e </a:t>
            </a:r>
            <a:r>
              <a:rPr lang="it-IT" dirty="0" err="1" smtClean="0"/>
              <a:t>Logout</a:t>
            </a:r>
            <a:r>
              <a:rPr lang="it-IT" dirty="0" smtClean="0"/>
              <a:t>.</a:t>
            </a:r>
          </a:p>
          <a:p>
            <a:pPr algn="just"/>
            <a:r>
              <a:rPr lang="it-IT" dirty="0" smtClean="0"/>
              <a:t>Operazioni degli utenti tramite interfaccia web.</a:t>
            </a:r>
          </a:p>
          <a:p>
            <a:pPr algn="just"/>
            <a:r>
              <a:rPr lang="it-IT" dirty="0" smtClean="0"/>
              <a:t>Collegamento al database tramite Business </a:t>
            </a:r>
            <a:r>
              <a:rPr lang="it-IT" dirty="0" err="1" smtClean="0"/>
              <a:t>Model</a:t>
            </a:r>
            <a:r>
              <a:rPr lang="it-IT" dirty="0" smtClean="0"/>
              <a:t>.</a:t>
            </a:r>
          </a:p>
          <a:p>
            <a:pPr algn="just"/>
            <a:r>
              <a:rPr lang="it-IT" dirty="0" smtClean="0"/>
              <a:t>Calcolo “affinità” tramite algoritmo ad hoc.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	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8"/>
            <a:ext cx="8291264" cy="4539960"/>
          </a:xfrm>
        </p:spPr>
        <p:txBody>
          <a:bodyPr/>
          <a:lstStyle/>
          <a:p>
            <a:pPr algn="just"/>
            <a:r>
              <a:rPr lang="it-IT" dirty="0" smtClean="0"/>
              <a:t>Un utente può creare un solo annuncio tramite il proprio profilo.</a:t>
            </a:r>
          </a:p>
          <a:p>
            <a:pPr algn="just"/>
            <a:r>
              <a:rPr lang="it-IT" dirty="0" smtClean="0"/>
              <a:t>Un annuncio può essere modificato in ogni suo aspetto.</a:t>
            </a:r>
            <a:endParaRPr lang="it-IT" dirty="0" smtClean="0"/>
          </a:p>
          <a:p>
            <a:pPr algn="just"/>
            <a:r>
              <a:rPr lang="it-IT" dirty="0" smtClean="0"/>
              <a:t>L’annuncio sarà visibile tra i risultati della ricerca di annunci di altri utilizzatori.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Annuncio</a:t>
            </a:r>
            <a:endParaRPr lang="it-IT" dirty="0"/>
          </a:p>
        </p:txBody>
      </p:sp>
      <p:pic>
        <p:nvPicPr>
          <p:cNvPr id="4" name="Immagine 3" descr="annuncioScreenU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60648"/>
            <a:ext cx="8227622" cy="5518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 smtClean="0"/>
              <a:t>Un utente registrato potrà visualizzare il suo profilo.</a:t>
            </a:r>
          </a:p>
          <a:p>
            <a:pPr algn="just"/>
            <a:r>
              <a:rPr lang="it-IT" dirty="0" smtClean="0"/>
              <a:t>L’utente, dal proprio profilo, potrà creare un annuncio casa che potrà essere poi eliminato o modificato.</a:t>
            </a:r>
          </a:p>
          <a:p>
            <a:pPr algn="just"/>
            <a:r>
              <a:rPr lang="it-IT" dirty="0" smtClean="0"/>
              <a:t>Alcune delle informazioni personali potranno essere modificate tramite </a:t>
            </a:r>
            <a:r>
              <a:rPr lang="it-IT" dirty="0" err="1" smtClean="0"/>
              <a:t>Profile</a:t>
            </a:r>
            <a:r>
              <a:rPr lang="it-IT" dirty="0" smtClean="0"/>
              <a:t> Manager.</a:t>
            </a:r>
          </a:p>
          <a:p>
            <a:pPr algn="just"/>
            <a:r>
              <a:rPr lang="it-IT" dirty="0" smtClean="0"/>
              <a:t>Dal proprio profilo un utente può candidarsi come coinquilino, diventando visibile dalle ricerche di altri utenti.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Profilo utente</a:t>
            </a:r>
            <a:endParaRPr lang="it-IT" dirty="0"/>
          </a:p>
        </p:txBody>
      </p:sp>
      <p:pic>
        <p:nvPicPr>
          <p:cNvPr id="4" name="Immagine 3" descr="profiloUtenteU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8640"/>
            <a:ext cx="8424936" cy="5491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it-IT" dirty="0" smtClean="0"/>
              <a:t>La ricerca della casa e del coinquilino sfruttano</a:t>
            </a:r>
          </a:p>
          <a:p>
            <a:pPr algn="just">
              <a:buNone/>
            </a:pPr>
            <a:r>
              <a:rPr lang="it-IT" dirty="0" smtClean="0"/>
              <a:t>di base lo stesso “algoritmo di affinità”.</a:t>
            </a:r>
          </a:p>
          <a:p>
            <a:pPr algn="just">
              <a:buNone/>
            </a:pPr>
            <a:r>
              <a:rPr lang="it-IT" dirty="0" smtClean="0"/>
              <a:t>Un utente per comparire tra i risultati di ricerca</a:t>
            </a:r>
          </a:p>
          <a:p>
            <a:pPr algn="just">
              <a:buNone/>
            </a:pPr>
            <a:r>
              <a:rPr lang="it-IT" dirty="0" smtClean="0"/>
              <a:t>deve essersi candidato come tale.</a:t>
            </a:r>
          </a:p>
          <a:p>
            <a:pPr algn="just">
              <a:buNone/>
            </a:pPr>
            <a:r>
              <a:rPr lang="it-IT" dirty="0" smtClean="0"/>
              <a:t>Si compone di:</a:t>
            </a:r>
          </a:p>
          <a:p>
            <a:pPr algn="just"/>
            <a:r>
              <a:rPr lang="it-IT" dirty="0" smtClean="0"/>
              <a:t>Parametri di ricerca</a:t>
            </a:r>
          </a:p>
          <a:p>
            <a:pPr algn="just"/>
            <a:r>
              <a:rPr lang="it-IT" dirty="0" smtClean="0"/>
              <a:t>Peso dei parametri di ricerca </a:t>
            </a:r>
          </a:p>
          <a:p>
            <a:pPr algn="just"/>
            <a:r>
              <a:rPr lang="it-IT" dirty="0" smtClean="0"/>
              <a:t>Affinità risultante</a:t>
            </a:r>
          </a:p>
          <a:p>
            <a:pPr algn="just"/>
            <a:endParaRPr lang="it-IT" dirty="0" smtClean="0"/>
          </a:p>
          <a:p>
            <a:pPr algn="just"/>
            <a:endParaRPr lang="it-IT" dirty="0" smtClean="0"/>
          </a:p>
          <a:p>
            <a:pPr algn="just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Ricerca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 smtClean="0"/>
              <a:t>Permette all’utente di esprimere il proprio grado di considerazione per i parametri di ricerca attribuendo un valore da 1 a 5 stelle.</a:t>
            </a:r>
          </a:p>
          <a:p>
            <a:pPr algn="just"/>
            <a:r>
              <a:rPr lang="it-IT" dirty="0" smtClean="0"/>
              <a:t>L’affinità risultante si ottiene come:</a:t>
            </a:r>
          </a:p>
          <a:p>
            <a:pPr lvl="1"/>
            <a:r>
              <a:rPr lang="it-IT" sz="1800" dirty="0" smtClean="0"/>
              <a:t>AFFINITA’ = ((STELLE ASSEGNATE)/ STELLE CALCOLATE)*100</a:t>
            </a:r>
          </a:p>
          <a:p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Algoritmo di affinità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 smtClean="0"/>
              <a:t>E’ stata utilizzata una classe astratta per modellizzare i parametri di ricerca facoltativi (sportivo, età ..) .</a:t>
            </a:r>
          </a:p>
          <a:p>
            <a:r>
              <a:rPr lang="it-IT" dirty="0" smtClean="0"/>
              <a:t>Tutti i parametri vengono successivamente gestiti da una classe </a:t>
            </a:r>
            <a:r>
              <a:rPr lang="it-IT" i="1" dirty="0" err="1" smtClean="0"/>
              <a:t>ContenitoreParametriCoinquilino</a:t>
            </a:r>
            <a:r>
              <a:rPr lang="it-IT" dirty="0" smtClean="0"/>
              <a:t> che gestisce inoltre i due parametri obbligatori, ovvero il sesso del coinquilino e la città oggetto della ricerca.</a:t>
            </a:r>
          </a:p>
          <a:p>
            <a:pPr algn="just">
              <a:buNone/>
            </a:pPr>
            <a:endParaRPr lang="it-IT" dirty="0" smtClean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Parametri di ricerca coinquilino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Nella classe </a:t>
            </a:r>
            <a:r>
              <a:rPr lang="it-IT" i="1" dirty="0" err="1" smtClean="0"/>
              <a:t>RicercaCoinquilino</a:t>
            </a:r>
            <a:r>
              <a:rPr lang="it-IT" dirty="0" smtClean="0"/>
              <a:t> è definito un attributo di tipo </a:t>
            </a:r>
            <a:r>
              <a:rPr lang="it-IT" i="1" dirty="0" err="1" smtClean="0"/>
              <a:t>ContenitoreParametriCoinquilino</a:t>
            </a:r>
            <a:r>
              <a:rPr lang="it-IT" dirty="0" smtClean="0"/>
              <a:t> sulla base del quale viene successivamente effettuata la ricerca.</a:t>
            </a:r>
          </a:p>
          <a:p>
            <a:r>
              <a:rPr lang="it-IT" dirty="0" smtClean="0"/>
              <a:t>Il metodo </a:t>
            </a:r>
            <a:r>
              <a:rPr lang="it-IT" i="1" dirty="0" err="1" smtClean="0"/>
              <a:t>eseguiRicerca</a:t>
            </a:r>
            <a:r>
              <a:rPr lang="it-IT" i="1" dirty="0" smtClean="0"/>
              <a:t>() </a:t>
            </a:r>
            <a:r>
              <a:rPr lang="it-IT" dirty="0" smtClean="0"/>
              <a:t>restituirà i coinquilini risultanti.</a:t>
            </a:r>
          </a:p>
          <a:p>
            <a:r>
              <a:rPr lang="it-IT" dirty="0" smtClean="0"/>
              <a:t>La classe </a:t>
            </a:r>
            <a:r>
              <a:rPr lang="it-IT" i="1" dirty="0" err="1" smtClean="0"/>
              <a:t>CoinquilinoRisultante</a:t>
            </a:r>
            <a:r>
              <a:rPr lang="it-IT" dirty="0" smtClean="0"/>
              <a:t> conterrà un punteggio relativo all’affinità con la ricerca effettuata e i dati dell’utente.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Ricerca coinquilino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32656"/>
            <a:ext cx="8832155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Parametri ricerca annuncio</a:t>
            </a:r>
            <a:endParaRPr lang="it-IT" dirty="0"/>
          </a:p>
        </p:txBody>
      </p:sp>
      <p:sp>
        <p:nvSpPr>
          <p:cNvPr id="5" name="Segnaposto contenuto 1"/>
          <p:cNvSpPr txBox="1">
            <a:spLocks/>
          </p:cNvSpPr>
          <p:nvPr/>
        </p:nvSpPr>
        <p:spPr>
          <a:xfrm>
            <a:off x="323528" y="134076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it-IT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E’ stata utilizzata una classe astratta per modellizzare i parametri di ricerca facoltativi (cucina, </a:t>
            </a:r>
            <a:r>
              <a:rPr kumimoji="0" lang="it-IT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tipoCamera</a:t>
            </a:r>
            <a:r>
              <a:rPr kumimoji="0" lang="it-IT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elettrodomestico..) 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it-IT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Tutti i parametri vengono successivamente gestiti da una classe </a:t>
            </a:r>
            <a:r>
              <a:rPr kumimoji="0" lang="it-IT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ContenitoreParametriAnnuncio</a:t>
            </a:r>
            <a:r>
              <a:rPr kumimoji="0" lang="it-IT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 gestisce inoltre i due parametri obbligatori, ovvero il costo</a:t>
            </a:r>
            <a:r>
              <a:rPr kumimoji="0" lang="it-IT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massimo </a:t>
            </a:r>
            <a:r>
              <a:rPr kumimoji="0" lang="it-IT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la città oggetto della ricerca.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it-IT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it-IT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Nella classe </a:t>
            </a:r>
            <a:r>
              <a:rPr lang="it-IT" i="1" dirty="0" err="1" smtClean="0"/>
              <a:t>RicercaAnnuncio</a:t>
            </a:r>
            <a:r>
              <a:rPr lang="it-IT" dirty="0" smtClean="0"/>
              <a:t> è definito un attributo di tipo </a:t>
            </a:r>
            <a:r>
              <a:rPr lang="it-IT" i="1" dirty="0" err="1" smtClean="0"/>
              <a:t>ContenitoreParametriAnnuncio</a:t>
            </a:r>
            <a:r>
              <a:rPr lang="it-IT" dirty="0" smtClean="0"/>
              <a:t> sulla base del quale viene successivamente effettuata la ricerca.</a:t>
            </a:r>
          </a:p>
          <a:p>
            <a:r>
              <a:rPr lang="it-IT" dirty="0" smtClean="0"/>
              <a:t>Il metodo </a:t>
            </a:r>
            <a:r>
              <a:rPr lang="it-IT" i="1" dirty="0" err="1" smtClean="0"/>
              <a:t>eseguiRicerca</a:t>
            </a:r>
            <a:r>
              <a:rPr lang="it-IT" i="1" dirty="0" smtClean="0"/>
              <a:t>() </a:t>
            </a:r>
            <a:r>
              <a:rPr lang="it-IT" dirty="0" smtClean="0"/>
              <a:t>restituirà gli annunci risultanti.</a:t>
            </a:r>
          </a:p>
          <a:p>
            <a:r>
              <a:rPr lang="it-IT" dirty="0" smtClean="0"/>
              <a:t>La classe </a:t>
            </a:r>
            <a:r>
              <a:rPr lang="it-IT" i="1" dirty="0" err="1" smtClean="0"/>
              <a:t>AnnuncioRisultante</a:t>
            </a:r>
            <a:r>
              <a:rPr lang="it-IT" dirty="0" smtClean="0"/>
              <a:t> conterrà un punteggio relativo all’affinità con la ricerca effettuata e i dati dell’annuncio.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Ricerca annuncio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56895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3531848"/>
          </a:xfrm>
        </p:spPr>
        <p:txBody>
          <a:bodyPr/>
          <a:lstStyle/>
          <a:p>
            <a:pPr algn="just"/>
            <a:r>
              <a:rPr lang="it-IT" dirty="0" smtClean="0"/>
              <a:t>Casadei Alberto </a:t>
            </a:r>
          </a:p>
          <a:p>
            <a:pPr algn="just"/>
            <a:r>
              <a:rPr lang="it-IT" dirty="0" smtClean="0"/>
              <a:t>La Salvia Marco</a:t>
            </a:r>
          </a:p>
          <a:p>
            <a:pPr algn="just"/>
            <a:r>
              <a:rPr lang="it-IT" dirty="0" smtClean="0"/>
              <a:t>Ricotti Margherita</a:t>
            </a:r>
          </a:p>
          <a:p>
            <a:pPr algn="just"/>
            <a:r>
              <a:rPr lang="it-IT" dirty="0" smtClean="0"/>
              <a:t>Groppi Alberto	</a:t>
            </a:r>
          </a:p>
          <a:p>
            <a:pPr algn="just"/>
            <a:r>
              <a:rPr lang="it-IT" dirty="0" smtClean="0"/>
              <a:t>Farina Nicholas	</a:t>
            </a:r>
          </a:p>
          <a:p>
            <a:pPr algn="just"/>
            <a:r>
              <a:rPr lang="it-IT" dirty="0" err="1" smtClean="0"/>
              <a:t>Delbò</a:t>
            </a:r>
            <a:r>
              <a:rPr lang="it-IT" dirty="0" smtClean="0"/>
              <a:t> </a:t>
            </a:r>
            <a:r>
              <a:rPr lang="it-IT" dirty="0" err="1" smtClean="0"/>
              <a:t>davide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Collaboratori	</a:t>
            </a:r>
            <a:endParaRPr lang="it-IT" dirty="0"/>
          </a:p>
        </p:txBody>
      </p:sp>
      <p:pic>
        <p:nvPicPr>
          <p:cNvPr id="4" name="Immagine 3" descr="progettoGre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5768" y="5629629"/>
            <a:ext cx="2088232" cy="1228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 smtClean="0"/>
              <a:t>Nell’implementare la classe </a:t>
            </a:r>
            <a:r>
              <a:rPr lang="it-IT" i="1" dirty="0" smtClean="0"/>
              <a:t>Sistema</a:t>
            </a:r>
            <a:r>
              <a:rPr lang="it-IT" dirty="0" smtClean="0"/>
              <a:t> è stato utilizzato il pattern </a:t>
            </a:r>
            <a:r>
              <a:rPr lang="it-IT" i="1" dirty="0" err="1" smtClean="0"/>
              <a:t>Facade</a:t>
            </a:r>
            <a:r>
              <a:rPr lang="it-IT" dirty="0" smtClean="0"/>
              <a:t>.</a:t>
            </a:r>
          </a:p>
          <a:p>
            <a:pPr algn="just"/>
            <a:r>
              <a:rPr lang="it-IT" dirty="0" smtClean="0"/>
              <a:t>Si occupa di gestire le operazioni di ricerca (casa e coinquilino), di login e di registrazione. </a:t>
            </a:r>
          </a:p>
          <a:p>
            <a:pPr algn="just"/>
            <a:r>
              <a:rPr lang="it-IT" dirty="0" smtClean="0"/>
              <a:t>E’ direttamente collegato alle classi </a:t>
            </a:r>
            <a:r>
              <a:rPr lang="it-IT" dirty="0" err="1" smtClean="0"/>
              <a:t>BusinessModel</a:t>
            </a:r>
            <a:r>
              <a:rPr lang="it-IT" dirty="0" smtClean="0"/>
              <a:t> per l’interfacciamento con il database.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Classe Sistema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6632"/>
            <a:ext cx="8424936" cy="576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 smtClean="0"/>
              <a:t>Utilizzato il pattern </a:t>
            </a:r>
            <a:r>
              <a:rPr lang="it-IT" i="1" dirty="0" err="1" smtClean="0"/>
              <a:t>Facade</a:t>
            </a:r>
            <a:endParaRPr lang="it-IT" dirty="0" smtClean="0"/>
          </a:p>
          <a:p>
            <a:pPr algn="just"/>
            <a:r>
              <a:rPr lang="it-IT" dirty="0" smtClean="0"/>
              <a:t>La classe </a:t>
            </a:r>
            <a:r>
              <a:rPr lang="it-IT" dirty="0" err="1" smtClean="0"/>
              <a:t>ProfileManager</a:t>
            </a:r>
            <a:r>
              <a:rPr lang="it-IT" dirty="0" smtClean="0"/>
              <a:t> gestisce le operazioni sul profilo dell’utente, come modifica e creazione dell’annuncio o modifica dei dati personali.</a:t>
            </a:r>
          </a:p>
          <a:p>
            <a:pPr algn="just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Profile</a:t>
            </a:r>
            <a:r>
              <a:rPr lang="it-IT" dirty="0" smtClean="0"/>
              <a:t> Manager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42493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È stata utilizzata la libreria </a:t>
            </a:r>
            <a:r>
              <a:rPr lang="it-IT" dirty="0" err="1" smtClean="0"/>
              <a:t>Jetty</a:t>
            </a:r>
            <a:r>
              <a:rPr lang="it-IT" dirty="0" smtClean="0"/>
              <a:t>.</a:t>
            </a:r>
          </a:p>
          <a:p>
            <a:r>
              <a:rPr lang="it-IT" dirty="0" smtClean="0"/>
              <a:t>Implementazione di una </a:t>
            </a:r>
            <a:r>
              <a:rPr lang="it-IT" dirty="0" err="1" smtClean="0"/>
              <a:t>servlet</a:t>
            </a:r>
            <a:r>
              <a:rPr lang="it-IT" dirty="0" smtClean="0"/>
              <a:t> per ogni pagina web.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	Sono stati utilizzati metodi </a:t>
            </a:r>
            <a:r>
              <a:rPr lang="it-IT" dirty="0" err="1" smtClean="0"/>
              <a:t>doGet</a:t>
            </a:r>
            <a:r>
              <a:rPr lang="it-IT" dirty="0" smtClean="0"/>
              <a:t> e </a:t>
            </a:r>
            <a:r>
              <a:rPr lang="it-IT" dirty="0" err="1" smtClean="0"/>
              <a:t>doPost</a:t>
            </a:r>
            <a:r>
              <a:rPr lang="it-IT" dirty="0" smtClean="0"/>
              <a:t> per interagire con il client e gestire i dati dinamici.</a:t>
            </a:r>
            <a:endParaRPr lang="it-IT" dirty="0" smtClean="0"/>
          </a:p>
          <a:p>
            <a:r>
              <a:rPr lang="it-IT" dirty="0" smtClean="0"/>
              <a:t>Utilizzo dei cookie per il riconoscimento dei client loggati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/>
              <a:t>“Cookie” memorizza </a:t>
            </a:r>
            <a:r>
              <a:rPr lang="it-IT" dirty="0" err="1" smtClean="0"/>
              <a:t>idUtente</a:t>
            </a:r>
            <a:r>
              <a:rPr lang="it-IT" dirty="0" smtClean="0"/>
              <a:t> ed una stringa di controllo, la verifica della validità avviene con un </a:t>
            </a:r>
            <a:r>
              <a:rPr lang="it-IT" i="1" dirty="0" smtClean="0"/>
              <a:t>Singleton.</a:t>
            </a: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Application</a:t>
            </a:r>
            <a:r>
              <a:rPr lang="it-IT" dirty="0" smtClean="0"/>
              <a:t> Server	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la realizzazione dell’interfaccia web, sono stati utilizzati HTML, CSS e Javascript.</a:t>
            </a:r>
          </a:p>
          <a:p>
            <a:r>
              <a:rPr lang="it-IT" dirty="0" smtClean="0"/>
              <a:t>Per il </a:t>
            </a:r>
            <a:r>
              <a:rPr lang="it-IT" dirty="0" err="1" smtClean="0"/>
              <a:t>css</a:t>
            </a:r>
            <a:r>
              <a:rPr lang="it-IT" dirty="0" smtClean="0"/>
              <a:t> </a:t>
            </a:r>
            <a:r>
              <a:rPr lang="it-IT" dirty="0" smtClean="0"/>
              <a:t>sono state utilizzate varie fonti, sia proprie che reperite online.</a:t>
            </a:r>
          </a:p>
          <a:p>
            <a:r>
              <a:rPr lang="it-IT" dirty="0" smtClean="0"/>
              <a:t>La barra di navigazione, viene caricata dinamicamente come anche il </a:t>
            </a:r>
            <a:r>
              <a:rPr lang="it-IT" dirty="0" err="1" smtClean="0"/>
              <a:t>footer</a:t>
            </a:r>
            <a:r>
              <a:rPr lang="it-IT" dirty="0" smtClean="0"/>
              <a:t>.</a:t>
            </a:r>
          </a:p>
          <a:p>
            <a:r>
              <a:rPr lang="it-IT" dirty="0" smtClean="0"/>
              <a:t>Per alcune situazioni, sono state create pagine di </a:t>
            </a:r>
            <a:r>
              <a:rPr lang="it-IT" dirty="0" err="1" smtClean="0"/>
              <a:t>reindirizzamento</a:t>
            </a:r>
            <a:r>
              <a:rPr lang="it-IT" dirty="0" smtClean="0"/>
              <a:t> automatico temporizzato (Javascript),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 Web	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t-IT" dirty="0" smtClean="0"/>
              <a:t>Un utilizzatore può effettuare la ricerca di una casa in base a diversi parametri.</a:t>
            </a:r>
          </a:p>
          <a:p>
            <a:pPr algn="just"/>
            <a:r>
              <a:rPr lang="it-IT" dirty="0" smtClean="0"/>
              <a:t>Un utilizzatore può inoltre effettuare la ricerca di un possibile coinquilino.</a:t>
            </a:r>
          </a:p>
          <a:p>
            <a:pPr algn="just"/>
            <a:r>
              <a:rPr lang="it-IT" dirty="0" smtClean="0"/>
              <a:t>Un utente può candidarsi come possibile coinquilino.</a:t>
            </a:r>
          </a:p>
          <a:p>
            <a:pPr algn="just"/>
            <a:r>
              <a:rPr lang="it-IT" dirty="0" smtClean="0"/>
              <a:t>Un </a:t>
            </a:r>
            <a:r>
              <a:rPr lang="it-IT" dirty="0" err="1" smtClean="0"/>
              <a:t>guest</a:t>
            </a:r>
            <a:r>
              <a:rPr lang="it-IT" dirty="0" smtClean="0"/>
              <a:t> può registrarsi o, in caso di avvenuta registrazione, effettuare login o </a:t>
            </a:r>
            <a:r>
              <a:rPr lang="it-IT" dirty="0" err="1" smtClean="0"/>
              <a:t>logout</a:t>
            </a:r>
            <a:r>
              <a:rPr lang="it-IT" dirty="0" smtClean="0"/>
              <a:t>.</a:t>
            </a:r>
          </a:p>
          <a:p>
            <a:pPr algn="just"/>
            <a:r>
              <a:rPr lang="it-IT" dirty="0" smtClean="0"/>
              <a:t>Un utente può creare un annuncio casa.</a:t>
            </a:r>
          </a:p>
          <a:p>
            <a:pPr algn="just"/>
            <a:r>
              <a:rPr lang="it-IT" dirty="0" smtClean="0"/>
              <a:t>Un utente può modificare i dati del proprio profilo e del suo annuncio.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Requisiti funzionali	</a:t>
            </a:r>
            <a:endParaRPr lang="it-IT" dirty="0"/>
          </a:p>
        </p:txBody>
      </p:sp>
      <p:pic>
        <p:nvPicPr>
          <p:cNvPr id="5" name="Immagine 4" descr="progettoGre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5768" y="5629629"/>
            <a:ext cx="2088232" cy="1228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 smtClean="0"/>
              <a:t>Presenza di un interfaccia web.</a:t>
            </a:r>
          </a:p>
          <a:p>
            <a:pPr algn="just"/>
            <a:r>
              <a:rPr lang="it-IT" dirty="0" smtClean="0"/>
              <a:t>Presenza di una base di dati.</a:t>
            </a:r>
          </a:p>
          <a:p>
            <a:pPr algn="just"/>
            <a:r>
              <a:rPr lang="it-IT" dirty="0" smtClean="0"/>
              <a:t>Ai </a:t>
            </a:r>
            <a:r>
              <a:rPr lang="it-IT" dirty="0" err="1" smtClean="0"/>
              <a:t>guest</a:t>
            </a:r>
            <a:r>
              <a:rPr lang="it-IT" dirty="0" smtClean="0"/>
              <a:t> non sono visibili i contatti presenti nei risultati delle ricerche, è richiesto il login.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Requisiti non funzionali	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959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t-IT" dirty="0" smtClean="0"/>
              <a:t>Un utente può creare solo un annuncio</a:t>
            </a:r>
          </a:p>
          <a:p>
            <a:pPr algn="just">
              <a:buNone/>
            </a:pPr>
            <a:r>
              <a:rPr lang="it-IT" dirty="0" smtClean="0"/>
              <a:t>	</a:t>
            </a:r>
            <a:r>
              <a:rPr lang="it-IT" dirty="0" smtClean="0"/>
              <a:t>(viene data per scontata l’appartenenza alla casa del creatore dell’annuncio).</a:t>
            </a:r>
          </a:p>
          <a:p>
            <a:pPr algn="just"/>
            <a:r>
              <a:rPr lang="it-IT" dirty="0" smtClean="0"/>
              <a:t>Un utente registrato non è di default un candidato coinquilino, ma è un'opzione che può essere aggiunta attraverso la modifica del proprio profilo (spuntando un </a:t>
            </a:r>
            <a:r>
              <a:rPr lang="it-IT" dirty="0" err="1" smtClean="0"/>
              <a:t>checkbox</a:t>
            </a:r>
            <a:r>
              <a:rPr lang="it-IT" dirty="0" smtClean="0"/>
              <a:t>), in quanto l'utente può essere semplicemente interessato a pubblicare un annuncio o a cercarne uno.</a:t>
            </a:r>
          </a:p>
          <a:p>
            <a:pPr algn="just"/>
            <a:r>
              <a:rPr lang="it-IT" dirty="0" smtClean="0"/>
              <a:t>Un utente può creare un annuncio solo inserendo tutti i dati richiesti, non esistono campi facoltativi</a:t>
            </a:r>
          </a:p>
          <a:p>
            <a:pPr algn="just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Requisiti di dominio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</a:t>
            </a:r>
            <a:r>
              <a:rPr lang="it-IT" dirty="0" smtClean="0"/>
              <a:t>' stata utilizzata un'architettura a strati </a:t>
            </a:r>
            <a:r>
              <a:rPr lang="it-IT" dirty="0" smtClean="0"/>
              <a:t>con  </a:t>
            </a:r>
            <a:r>
              <a:rPr lang="it-IT" dirty="0" smtClean="0"/>
              <a:t>la tecnica pull </a:t>
            </a:r>
            <a:r>
              <a:rPr lang="it-IT" dirty="0" err="1" smtClean="0"/>
              <a:t>from</a:t>
            </a:r>
            <a:r>
              <a:rPr lang="it-IT" dirty="0" smtClean="0"/>
              <a:t> </a:t>
            </a:r>
            <a:r>
              <a:rPr lang="it-IT" dirty="0" err="1" smtClean="0"/>
              <a:t>above</a:t>
            </a:r>
            <a:r>
              <a:rPr lang="it-IT" dirty="0" smtClean="0"/>
              <a:t>.</a:t>
            </a:r>
          </a:p>
          <a:p>
            <a:pPr>
              <a:buNone/>
            </a:pPr>
            <a:r>
              <a:rPr lang="it-IT" dirty="0" smtClean="0"/>
              <a:t>  </a:t>
            </a:r>
            <a:r>
              <a:rPr lang="it-IT" dirty="0" err="1" smtClean="0"/>
              <a:t>Poichè</a:t>
            </a:r>
            <a:r>
              <a:rPr lang="it-IT" dirty="0" smtClean="0"/>
              <a:t> </a:t>
            </a:r>
            <a:r>
              <a:rPr lang="it-IT" dirty="0" smtClean="0"/>
              <a:t>il sistema </a:t>
            </a:r>
            <a:r>
              <a:rPr lang="it-IT" dirty="0" smtClean="0"/>
              <a:t>deve essere distribuito, l'iterazione </a:t>
            </a:r>
            <a:r>
              <a:rPr lang="it-IT" dirty="0" smtClean="0"/>
              <a:t>client-server avviene tramite messaggi HTTP</a:t>
            </a:r>
            <a:r>
              <a:rPr lang="it-IT" dirty="0" smtClean="0"/>
              <a:t>.</a:t>
            </a:r>
          </a:p>
          <a:p>
            <a:r>
              <a:rPr lang="it-IT" dirty="0" smtClean="0"/>
              <a:t>Il </a:t>
            </a:r>
            <a:r>
              <a:rPr lang="it-IT" dirty="0" smtClean="0"/>
              <a:t>client (browser) è di tipo </a:t>
            </a:r>
            <a:r>
              <a:rPr lang="it-IT" dirty="0" err="1" smtClean="0"/>
              <a:t>Thin</a:t>
            </a:r>
            <a:r>
              <a:rPr lang="it-IT" dirty="0" smtClean="0"/>
              <a:t> Client</a:t>
            </a:r>
            <a:r>
              <a:rPr lang="it-IT" dirty="0" smtClean="0"/>
              <a:t>.</a:t>
            </a:r>
          </a:p>
          <a:p>
            <a:r>
              <a:rPr lang="it-IT" dirty="0" smtClean="0"/>
              <a:t>L’architettura client-server è nascosta dalla libreria </a:t>
            </a:r>
            <a:r>
              <a:rPr lang="it-IT" dirty="0" err="1" smtClean="0"/>
              <a:t>Jetty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	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umlColorat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260648"/>
            <a:ext cx="6813253" cy="5040560"/>
          </a:xfr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UML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235704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dirty="0" smtClean="0"/>
              <a:t>Utilizzo del servizio Amazon Web </a:t>
            </a:r>
            <a:r>
              <a:rPr lang="it-IT" dirty="0" err="1" smtClean="0"/>
              <a:t>Services</a:t>
            </a:r>
            <a:r>
              <a:rPr lang="it-IT" dirty="0" smtClean="0"/>
              <a:t> per l’hosting. </a:t>
            </a:r>
          </a:p>
          <a:p>
            <a:pPr algn="just"/>
            <a:r>
              <a:rPr lang="it-IT" dirty="0" smtClean="0"/>
              <a:t>Database di tipo relazionale (</a:t>
            </a:r>
            <a:r>
              <a:rPr lang="it-IT" dirty="0" err="1" smtClean="0"/>
              <a:t>MySQL</a:t>
            </a:r>
            <a:r>
              <a:rPr lang="it-IT" dirty="0" smtClean="0"/>
              <a:t>).</a:t>
            </a:r>
          </a:p>
          <a:p>
            <a:pPr algn="just"/>
            <a:r>
              <a:rPr lang="it-IT" dirty="0" smtClean="0"/>
              <a:t>Utilizzato il driver JDBC per la connessione al modello.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Database	</a:t>
            </a:r>
            <a:endParaRPr lang="it-IT" dirty="0"/>
          </a:p>
        </p:txBody>
      </p:sp>
      <p:pic>
        <p:nvPicPr>
          <p:cNvPr id="4" name="Immagine 3" descr="E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268760"/>
            <a:ext cx="8424936" cy="4204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le">
  <a:themeElements>
    <a:clrScheme name="Vial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ial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Vial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190</TotalTime>
  <Words>796</Words>
  <Application>Microsoft Office PowerPoint</Application>
  <PresentationFormat>Presentazione su schermo (4:3)</PresentationFormat>
  <Paragraphs>109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4" baseType="lpstr">
      <vt:lpstr>Viale</vt:lpstr>
      <vt:lpstr>PROGETTO-G</vt:lpstr>
      <vt:lpstr>Collaboratori </vt:lpstr>
      <vt:lpstr>Requisiti funzionali </vt:lpstr>
      <vt:lpstr>Requisiti non funzionali </vt:lpstr>
      <vt:lpstr>Requisiti di dominio</vt:lpstr>
      <vt:lpstr>Architettura  </vt:lpstr>
      <vt:lpstr>UML</vt:lpstr>
      <vt:lpstr>Diapositiva 8</vt:lpstr>
      <vt:lpstr>Database </vt:lpstr>
      <vt:lpstr>Data Access Layer </vt:lpstr>
      <vt:lpstr>Modello </vt:lpstr>
      <vt:lpstr>Annuncio</vt:lpstr>
      <vt:lpstr>Profilo utente</vt:lpstr>
      <vt:lpstr>Ricerca</vt:lpstr>
      <vt:lpstr>Algoritmo di affinità</vt:lpstr>
      <vt:lpstr>Parametri di ricerca coinquilino</vt:lpstr>
      <vt:lpstr>Ricerca coinquilino</vt:lpstr>
      <vt:lpstr>Parametri ricerca annuncio</vt:lpstr>
      <vt:lpstr>Ricerca annuncio</vt:lpstr>
      <vt:lpstr>Classe Sistema</vt:lpstr>
      <vt:lpstr>Profile Manager</vt:lpstr>
      <vt:lpstr>Application Server </vt:lpstr>
      <vt:lpstr>Interfaccia Web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PROGETTO-G</dc:title>
  <dc:creator>Utente Windows</dc:creator>
  <cp:lastModifiedBy>Utente Windows</cp:lastModifiedBy>
  <cp:revision>21</cp:revision>
  <dcterms:created xsi:type="dcterms:W3CDTF">2017-07-14T12:32:36Z</dcterms:created>
  <dcterms:modified xsi:type="dcterms:W3CDTF">2017-07-14T15:43:13Z</dcterms:modified>
</cp:coreProperties>
</file>