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63" r:id="rId6"/>
    <p:sldId id="266" r:id="rId7"/>
    <p:sldId id="264" r:id="rId8"/>
    <p:sldId id="265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3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4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5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0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7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5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4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6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98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0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98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0538-D574-4653-8257-2CDD19AB50FB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7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yncfusion.com/ebooks/more_uwp_succinctl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ol-nochange.png?uselang=fr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cypris.fr/loisirs/le_jeu_de_la_vie/jeu_de_la_vie.htm" TargetMode="External"/><Relationship Id="rId7" Type="http://schemas.openxmlformats.org/officeDocument/2006/relationships/hyperlink" Target="https://commons.wikimedia.org/wiki/File:Gol-blinker2.png?uselang=fr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fr.wikipedia.org/wiki/Jeu_de_la_v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Gol-blinker1.png?uselang=fr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fr.wikipedia.org/wiki/Automate_cellulaire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fr.wikipedia.org/wiki/Jeu" TargetMode="External"/><Relationship Id="rId9" Type="http://schemas.openxmlformats.org/officeDocument/2006/relationships/hyperlink" Target="https://commons.wikimedia.org/wiki/File:Gol-dead.png?uselang=fr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Hukley</a:t>
            </a:r>
            <a:r>
              <a:rPr lang="fr-FR" dirty="0" smtClean="0"/>
              <a:t> Caisse Enregistreuse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11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000" dirty="0" smtClean="0"/>
              <a:t>Visual Studio 2017 (</a:t>
            </a:r>
            <a:r>
              <a:rPr lang="fr-FR" sz="1000" dirty="0" err="1" smtClean="0"/>
              <a:t>community</a:t>
            </a:r>
            <a:r>
              <a:rPr lang="fr-FR" sz="1000" dirty="0" smtClean="0"/>
              <a:t> ou autre)</a:t>
            </a:r>
          </a:p>
          <a:p>
            <a:r>
              <a:rPr lang="fr-FR" sz="1000" dirty="0" smtClean="0"/>
              <a:t>Installer le package développement pour UWP (</a:t>
            </a:r>
            <a:r>
              <a:rPr lang="fr-FR" sz="1000" dirty="0" err="1" smtClean="0"/>
              <a:t>Universal</a:t>
            </a:r>
            <a:r>
              <a:rPr lang="fr-FR" sz="1000" dirty="0" smtClean="0"/>
              <a:t> Windows </a:t>
            </a:r>
            <a:r>
              <a:rPr lang="fr-FR" sz="1000" dirty="0" err="1" smtClean="0"/>
              <a:t>Plateform</a:t>
            </a:r>
            <a:r>
              <a:rPr lang="fr-FR" sz="1000" dirty="0" smtClean="0"/>
              <a:t>)</a:t>
            </a:r>
          </a:p>
          <a:p>
            <a:r>
              <a:rPr lang="fr-FR" sz="1000" dirty="0" smtClean="0"/>
              <a:t>Avoir un PC de </a:t>
            </a:r>
            <a:r>
              <a:rPr lang="fr-FR" sz="1000" dirty="0" err="1" smtClean="0"/>
              <a:t>dev</a:t>
            </a:r>
            <a:r>
              <a:rPr lang="fr-FR" sz="1000" dirty="0" smtClean="0"/>
              <a:t> sous Windows 10 </a:t>
            </a:r>
            <a:r>
              <a:rPr lang="fr-FR" sz="1000" dirty="0" err="1" smtClean="0"/>
              <a:t>Creators</a:t>
            </a:r>
            <a:r>
              <a:rPr lang="fr-FR" sz="1000" dirty="0" smtClean="0"/>
              <a:t> Update </a:t>
            </a:r>
            <a:r>
              <a:rPr lang="fr-FR" sz="1000" dirty="0" err="1" smtClean="0"/>
              <a:t>build</a:t>
            </a:r>
            <a:r>
              <a:rPr lang="fr-FR" sz="1000" dirty="0" smtClean="0"/>
              <a:t> 15063</a:t>
            </a:r>
          </a:p>
          <a:p>
            <a:r>
              <a:rPr lang="fr-FR" sz="1000" dirty="0" smtClean="0"/>
              <a:t>https://www.visualstudio.com/fr/vs/universal-windows-platform/</a:t>
            </a:r>
            <a:endParaRPr lang="fr-FR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56" y="2914650"/>
            <a:ext cx="7658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Must </a:t>
            </a:r>
            <a:r>
              <a:rPr lang="fr-FR" dirty="0" err="1" smtClean="0"/>
              <a:t>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Dans l’ordre : </a:t>
            </a:r>
          </a:p>
          <a:p>
            <a:pPr lvl="1"/>
            <a:r>
              <a:rPr lang="fr-FR" dirty="0" smtClean="0">
                <a:hlinkClick r:id="rId2"/>
              </a:rPr>
              <a:t>https://www.syncfusion.com/ebooks/uwp_succinctly</a:t>
            </a:r>
          </a:p>
          <a:p>
            <a:pPr lvl="1"/>
            <a:r>
              <a:rPr lang="fr-FR" dirty="0" smtClean="0">
                <a:hlinkClick r:id="rId2"/>
              </a:rPr>
              <a:t>https://www.syncfusion.com/ebooks/more_uwp_succinctly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91" y="3466532"/>
            <a:ext cx="5265909" cy="33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Windows 10 </a:t>
            </a:r>
            <a:r>
              <a:rPr lang="fr-FR" smtClean="0"/>
              <a:t>plateforme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9" y="1436239"/>
            <a:ext cx="9324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d’architecture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55717" y="2860132"/>
            <a:ext cx="2430382" cy="164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Raspberry</a:t>
            </a:r>
            <a:r>
              <a:rPr lang="fr-FR" dirty="0" smtClean="0"/>
              <a:t> PI 3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441143" y="2441566"/>
            <a:ext cx="2427950" cy="14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Client pc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85389" y="4038599"/>
            <a:ext cx="3487699" cy="246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Azur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649419" y="3419010"/>
            <a:ext cx="2170423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&lt;&lt;Application UWP&gt;&gt;</a:t>
            </a:r>
            <a:br>
              <a:rPr lang="fr-FR" sz="1600" dirty="0" smtClean="0"/>
            </a:br>
            <a:r>
              <a:rPr lang="fr-FR" sz="1600" dirty="0" err="1" smtClean="0"/>
              <a:t>Hukley</a:t>
            </a:r>
            <a:endParaRPr lang="fr-FR" sz="16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945525" y="4433692"/>
            <a:ext cx="2967425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&lt;&lt;</a:t>
            </a:r>
            <a:r>
              <a:rPr lang="fr-FR" sz="1600" dirty="0"/>
              <a:t>Application</a:t>
            </a:r>
            <a:r>
              <a:rPr lang="fr-FR" sz="1600" dirty="0" smtClean="0"/>
              <a:t> ASP.NET </a:t>
            </a:r>
            <a:r>
              <a:rPr lang="fr-FR" sz="1600" dirty="0" err="1" smtClean="0"/>
              <a:t>WebApi</a:t>
            </a:r>
            <a:r>
              <a:rPr lang="fr-FR" sz="1600" dirty="0" smtClean="0"/>
              <a:t>&gt;&gt;</a:t>
            </a:r>
            <a:br>
              <a:rPr lang="fr-FR" sz="1600" dirty="0" smtClean="0"/>
            </a:br>
            <a:r>
              <a:rPr lang="fr-FR" sz="1600" dirty="0" err="1" smtClean="0"/>
              <a:t>Hukley</a:t>
            </a:r>
            <a:r>
              <a:rPr lang="fr-FR" sz="1600" dirty="0" smtClean="0"/>
              <a:t> Back Office</a:t>
            </a:r>
            <a:endParaRPr lang="fr-FR" sz="1600" dirty="0"/>
          </a:p>
        </p:txBody>
      </p:sp>
      <p:cxnSp>
        <p:nvCxnSpPr>
          <p:cNvPr id="11" name="Connecteur en angle 10"/>
          <p:cNvCxnSpPr>
            <a:stCxn id="5" idx="1"/>
            <a:endCxn id="6" idx="3"/>
          </p:cNvCxnSpPr>
          <p:nvPr/>
        </p:nvCxnSpPr>
        <p:spPr>
          <a:xfrm rot="10800000" flipV="1">
            <a:off x="8173089" y="3180857"/>
            <a:ext cx="1268055" cy="2091229"/>
          </a:xfrm>
          <a:prstGeom prst="bentConnector3">
            <a:avLst>
              <a:gd name="adj1" fmla="val 50000"/>
            </a:avLst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9609010" y="2828445"/>
            <a:ext cx="2170423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&lt;&lt;Application UWP&gt;&gt;</a:t>
            </a:r>
            <a:br>
              <a:rPr lang="fr-FR" sz="1600" dirty="0" smtClean="0"/>
            </a:br>
            <a:r>
              <a:rPr lang="fr-FR" sz="1600" dirty="0" err="1" smtClean="0"/>
              <a:t>Hukley</a:t>
            </a:r>
            <a:endParaRPr lang="fr-FR" sz="1600" dirty="0"/>
          </a:p>
        </p:txBody>
      </p:sp>
      <p:cxnSp>
        <p:nvCxnSpPr>
          <p:cNvPr id="20" name="Connecteur en angle 19"/>
          <p:cNvCxnSpPr>
            <a:stCxn id="6" idx="1"/>
            <a:endCxn id="4" idx="2"/>
          </p:cNvCxnSpPr>
          <p:nvPr/>
        </p:nvCxnSpPr>
        <p:spPr>
          <a:xfrm rot="10800000">
            <a:off x="2770909" y="4500803"/>
            <a:ext cx="1914481" cy="771285"/>
          </a:xfrm>
          <a:prstGeom prst="bentConnector2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Principales 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880212" cy="4351338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Mouvement de caisse</a:t>
            </a:r>
          </a:p>
          <a:p>
            <a:pPr lvl="1"/>
            <a:r>
              <a:rPr lang="fr-FR" sz="1600" b="1" dirty="0" smtClean="0"/>
              <a:t>Stockage des Entrée , Sortie</a:t>
            </a:r>
          </a:p>
          <a:p>
            <a:pPr lvl="1"/>
            <a:r>
              <a:rPr lang="fr-FR" sz="1600" b="1" dirty="0" smtClean="0"/>
              <a:t>Type </a:t>
            </a:r>
            <a:r>
              <a:rPr lang="fr-FR" sz="1600" b="1" dirty="0" err="1" smtClean="0"/>
              <a:t>mvt</a:t>
            </a:r>
            <a:r>
              <a:rPr lang="fr-FR" sz="1600" b="1" dirty="0" smtClean="0"/>
              <a:t>, Type de paiement, Montant, Description</a:t>
            </a:r>
          </a:p>
          <a:p>
            <a:r>
              <a:rPr lang="fr-FR" sz="2000" b="1" dirty="0" smtClean="0"/>
              <a:t>Ticket de caisse</a:t>
            </a:r>
          </a:p>
          <a:p>
            <a:r>
              <a:rPr lang="fr-FR" sz="2000" b="1" dirty="0" smtClean="0"/>
              <a:t>Numérotation des tickets,</a:t>
            </a:r>
          </a:p>
          <a:p>
            <a:pPr lvl="1"/>
            <a:r>
              <a:rPr lang="fr-FR" sz="1600" b="1" dirty="0" smtClean="0"/>
              <a:t> date, heure, montant, contenu du ticket</a:t>
            </a:r>
          </a:p>
          <a:p>
            <a:r>
              <a:rPr lang="fr-FR" sz="2000" b="1" dirty="0" smtClean="0"/>
              <a:t>Bande de contrôle</a:t>
            </a:r>
          </a:p>
          <a:p>
            <a:pPr lvl="1"/>
            <a:r>
              <a:rPr lang="fr-FR" sz="1600" b="1" dirty="0" smtClean="0"/>
              <a:t>Tracer les actions,</a:t>
            </a:r>
          </a:p>
          <a:p>
            <a:pPr lvl="1"/>
            <a:r>
              <a:rPr lang="fr-FR" sz="1600" b="1" dirty="0" smtClean="0"/>
              <a:t>Ouverture </a:t>
            </a:r>
            <a:r>
              <a:rPr lang="fr-FR" sz="1600" b="1" dirty="0" err="1" smtClean="0"/>
              <a:t>tirroir</a:t>
            </a:r>
            <a:r>
              <a:rPr lang="fr-FR" sz="1600" b="1" dirty="0" smtClean="0"/>
              <a:t> caisse, </a:t>
            </a:r>
            <a:r>
              <a:rPr lang="fr-FR" sz="1600" b="1" dirty="0" err="1" smtClean="0"/>
              <a:t>creation</a:t>
            </a:r>
            <a:r>
              <a:rPr lang="fr-FR" sz="1600" b="1" dirty="0" smtClean="0"/>
              <a:t> commande, modification commande, fermeture commande, </a:t>
            </a:r>
            <a:r>
              <a:rPr lang="fr-FR" sz="1600" b="1" dirty="0" err="1" smtClean="0"/>
              <a:t>reouverture</a:t>
            </a:r>
            <a:r>
              <a:rPr lang="fr-FR" sz="1600" b="1" dirty="0" smtClean="0"/>
              <a:t> commande, remise sur un produit, envoi en cuisine, changement d’utilisateur pour une commande, transfert de table, ou commande,  remise globale, ajout </a:t>
            </a:r>
            <a:r>
              <a:rPr lang="fr-FR" sz="1600" b="1" dirty="0" err="1" smtClean="0"/>
              <a:t>reglement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differe</a:t>
            </a:r>
            <a:r>
              <a:rPr lang="fr-FR" sz="1600" b="1" dirty="0" smtClean="0"/>
              <a:t>, transfert d’une note en compte</a:t>
            </a:r>
            <a:endParaRPr lang="fr-FR" sz="16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13695" y="1440853"/>
            <a:ext cx="488021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Plan de salle</a:t>
            </a:r>
          </a:p>
          <a:p>
            <a:pPr lvl="1"/>
            <a:r>
              <a:rPr lang="fr-FR" sz="1400" b="1" dirty="0" smtClean="0"/>
              <a:t>Option gestion de salle</a:t>
            </a:r>
          </a:p>
          <a:p>
            <a:pPr lvl="1"/>
            <a:r>
              <a:rPr lang="fr-FR" sz="1400" b="1" dirty="0" smtClean="0"/>
              <a:t>Option gestion des tables pour une salle</a:t>
            </a:r>
            <a:endParaRPr lang="fr-FR" sz="1400" b="1" dirty="0" smtClean="0"/>
          </a:p>
          <a:p>
            <a:pPr lvl="1"/>
            <a:r>
              <a:rPr lang="fr-FR" sz="1400" b="1" dirty="0" smtClean="0"/>
              <a:t>Exemple de nom de salle : </a:t>
            </a:r>
            <a:r>
              <a:rPr lang="fr-FR" sz="1400" b="1" dirty="0" smtClean="0"/>
              <a:t>Sur place, A emporter, salle 1, salle 2</a:t>
            </a:r>
          </a:p>
          <a:p>
            <a:pPr lvl="1"/>
            <a:r>
              <a:rPr lang="fr-FR" sz="1400" b="1" dirty="0" smtClean="0"/>
              <a:t>Ensemble de Table</a:t>
            </a:r>
          </a:p>
          <a:p>
            <a:pPr lvl="2"/>
            <a:r>
              <a:rPr lang="fr-FR" sz="1000" b="1" dirty="0" smtClean="0"/>
              <a:t>Par table, Nombre de couvert</a:t>
            </a:r>
            <a:endParaRPr lang="fr-FR" sz="1000" b="1" dirty="0" smtClean="0"/>
          </a:p>
          <a:p>
            <a:r>
              <a:rPr lang="fr-FR" sz="1800" b="1" dirty="0" smtClean="0"/>
              <a:t>Commande</a:t>
            </a:r>
          </a:p>
          <a:p>
            <a:pPr lvl="1"/>
            <a:r>
              <a:rPr lang="fr-FR" sz="1400" b="1" dirty="0" smtClean="0"/>
              <a:t>Table</a:t>
            </a:r>
          </a:p>
          <a:p>
            <a:pPr lvl="1"/>
            <a:r>
              <a:rPr lang="fr-FR" sz="1400" b="1" dirty="0" smtClean="0"/>
              <a:t>Nombre de couvert</a:t>
            </a:r>
          </a:p>
          <a:p>
            <a:pPr lvl="1"/>
            <a:r>
              <a:rPr lang="fr-FR" sz="1400" b="1" dirty="0" smtClean="0"/>
              <a:t>Heure de prise de table</a:t>
            </a:r>
            <a:endParaRPr lang="fr-FR" sz="1400" b="1" dirty="0" smtClean="0"/>
          </a:p>
          <a:p>
            <a:pPr lvl="1"/>
            <a:r>
              <a:rPr lang="fr-FR" sz="1400" b="1" dirty="0" smtClean="0"/>
              <a:t>Ligne de commande</a:t>
            </a:r>
            <a:endParaRPr lang="fr-FR" sz="1400" b="1" dirty="0" smtClean="0"/>
          </a:p>
          <a:p>
            <a:r>
              <a:rPr lang="fr-FR" sz="1800" b="1" dirty="0" smtClean="0"/>
              <a:t>Remise </a:t>
            </a:r>
            <a:r>
              <a:rPr lang="fr-FR" sz="1800" b="1" dirty="0" smtClean="0"/>
              <a:t>apporteur client</a:t>
            </a:r>
          </a:p>
          <a:p>
            <a:pPr lvl="1"/>
            <a:r>
              <a:rPr lang="fr-FR" sz="1400" b="1" dirty="0" smtClean="0"/>
              <a:t>Nom apporteur</a:t>
            </a:r>
          </a:p>
          <a:p>
            <a:pPr lvl="1"/>
            <a:r>
              <a:rPr lang="fr-FR" sz="1400" b="1" dirty="0" smtClean="0"/>
              <a:t>Taux de Remise</a:t>
            </a:r>
          </a:p>
          <a:p>
            <a:r>
              <a:rPr lang="fr-FR" sz="1800" b="1" dirty="0" err="1" smtClean="0"/>
              <a:t>Reservation</a:t>
            </a:r>
            <a:endParaRPr lang="fr-FR" sz="1800" b="1" dirty="0" smtClean="0"/>
          </a:p>
          <a:p>
            <a:pPr lvl="1"/>
            <a:r>
              <a:rPr lang="fr-FR" sz="1400" b="1" dirty="0" smtClean="0"/>
              <a:t>Nom, </a:t>
            </a:r>
            <a:r>
              <a:rPr lang="fr-FR" sz="1400" b="1" dirty="0" err="1" smtClean="0"/>
              <a:t>prenom</a:t>
            </a:r>
            <a:r>
              <a:rPr lang="fr-FR" sz="1400" b="1" dirty="0" smtClean="0"/>
              <a:t>, </a:t>
            </a:r>
            <a:r>
              <a:rPr lang="fr-FR" sz="1400" b="1" dirty="0" err="1" smtClean="0"/>
              <a:t>telephonne</a:t>
            </a:r>
            <a:r>
              <a:rPr lang="fr-FR" sz="1400" b="1" dirty="0" smtClean="0"/>
              <a:t>, email, heure de </a:t>
            </a:r>
            <a:r>
              <a:rPr lang="fr-FR" sz="1400" b="1" dirty="0" err="1" smtClean="0"/>
              <a:t>resa</a:t>
            </a:r>
            <a:r>
              <a:rPr lang="fr-FR" sz="1400" b="1" dirty="0" smtClean="0"/>
              <a:t>, garantie de </a:t>
            </a:r>
            <a:r>
              <a:rPr lang="fr-FR" sz="1400" b="1" dirty="0" err="1" smtClean="0"/>
              <a:t>concervation</a:t>
            </a:r>
            <a:endParaRPr lang="fr-FR" sz="1400" b="1" dirty="0" smtClean="0"/>
          </a:p>
          <a:p>
            <a:pPr lvl="1"/>
            <a:r>
              <a:rPr lang="fr-FR" sz="1400" b="1" dirty="0" smtClean="0"/>
              <a:t>En </a:t>
            </a:r>
            <a:r>
              <a:rPr lang="fr-FR" sz="1400" b="1" dirty="0" smtClean="0"/>
              <a:t>attente, Confirmé en attente, présent honoré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767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</a:t>
            </a:r>
            <a:r>
              <a:rPr lang="fr-FR" smtClean="0"/>
              <a:t>de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de commande</a:t>
            </a:r>
          </a:p>
          <a:p>
            <a:pPr lvl="1"/>
            <a:r>
              <a:rPr lang="fr-FR" dirty="0"/>
              <a:t>Mode de saisie Salle</a:t>
            </a:r>
          </a:p>
          <a:p>
            <a:pPr lvl="2"/>
            <a:r>
              <a:rPr lang="fr-FR" dirty="0"/>
              <a:t>Choix de la salle / Table</a:t>
            </a:r>
          </a:p>
          <a:p>
            <a:pPr lvl="2"/>
            <a:r>
              <a:rPr lang="fr-FR" dirty="0"/>
              <a:t>Saisie commande</a:t>
            </a:r>
          </a:p>
          <a:p>
            <a:pPr lvl="1"/>
            <a:r>
              <a:rPr lang="fr-FR" dirty="0" smtClean="0"/>
              <a:t>Mode </a:t>
            </a:r>
            <a:r>
              <a:rPr lang="fr-FR" dirty="0"/>
              <a:t>de saisie </a:t>
            </a:r>
            <a:r>
              <a:rPr lang="fr-FR" dirty="0" smtClean="0"/>
              <a:t>commande</a:t>
            </a:r>
          </a:p>
          <a:p>
            <a:pPr lvl="2"/>
            <a:r>
              <a:rPr lang="fr-FR" dirty="0" smtClean="0"/>
              <a:t>Saisie commande</a:t>
            </a:r>
          </a:p>
          <a:p>
            <a:pPr lvl="2"/>
            <a:r>
              <a:rPr lang="fr-FR" dirty="0" smtClean="0"/>
              <a:t>Choix de la salle et 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43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prix HT depuis TTC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Prix HT = Prix TTC *100/(100+Taux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 pour 50 €/TTC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65821"/>
              </p:ext>
            </p:extLst>
          </p:nvPr>
        </p:nvGraphicFramePr>
        <p:xfrm>
          <a:off x="1008000" y="2872799"/>
          <a:ext cx="6652650" cy="3440415"/>
        </p:xfrm>
        <a:graphic>
          <a:graphicData uri="http://schemas.openxmlformats.org/drawingml/2006/table">
            <a:tbl>
              <a:tblPr/>
              <a:tblGrid>
                <a:gridCol w="2217550"/>
                <a:gridCol w="2217550"/>
                <a:gridCol w="2217550"/>
              </a:tblGrid>
              <a:tr h="947360">
                <a:tc>
                  <a:txBody>
                    <a:bodyPr/>
                    <a:lstStyle/>
                    <a:p>
                      <a:pPr algn="l" fontAlgn="ctr"/>
                      <a:r>
                        <a:rPr lang="fr-FR" b="0" dirty="0">
                          <a:solidFill>
                            <a:srgbClr val="FFFFFF"/>
                          </a:solidFill>
                          <a:effectLst/>
                        </a:rPr>
                        <a:t>Taux de TVA</a:t>
                      </a:r>
                    </a:p>
                  </a:txBody>
                  <a:tcPr marL="30480" marR="30480" marT="30480" marB="3048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39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b="0">
                          <a:solidFill>
                            <a:srgbClr val="FFFFFF"/>
                          </a:solidFill>
                          <a:effectLst/>
                        </a:rPr>
                        <a:t>Calcul pour un prix TTC de </a:t>
                      </a:r>
                      <a:r>
                        <a:rPr lang="fr-FR" b="0">
                          <a:solidFill>
                            <a:srgbClr val="FFFFFF"/>
                          </a:solidFill>
                          <a:effectLst/>
                          <a:latin typeface="roboto_bold"/>
                        </a:rPr>
                        <a:t>50 €</a:t>
                      </a:r>
                      <a:endParaRPr lang="fr-FR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480" marR="30480" marT="30480" marB="3048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39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b="0" dirty="0">
                          <a:solidFill>
                            <a:srgbClr val="FFFFFF"/>
                          </a:solidFill>
                          <a:effectLst/>
                        </a:rPr>
                        <a:t>Prix HT</a:t>
                      </a:r>
                    </a:p>
                  </a:txBody>
                  <a:tcPr marL="30480" marR="30480" marT="30480" marB="3048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3950"/>
                    </a:solidFill>
                  </a:tcPr>
                </a:tc>
              </a:tr>
              <a:tr h="498611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20 %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50*100/(100+20)</a:t>
                      </a: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41,66 €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498611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10 %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50*100/(100+10)</a:t>
                      </a: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45,45 €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611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5,5 %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50*100/(100+5,5)</a:t>
                      </a: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47,39 €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498611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2,10 %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50*100/(100+2,10)</a:t>
                      </a: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48,97 €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611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8,5 %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50*100/(100 +8,5)</a:t>
                      </a: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46,08 €</a:t>
                      </a:r>
                      <a:endParaRPr lang="fr-FR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30480" marR="30480" marT="30480" marB="30480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des </a:t>
            </a:r>
            <a:r>
              <a:rPr lang="fr-FR" dirty="0" err="1" smtClean="0"/>
              <a:t>prixs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Prix fournisseur : prix d'achat HT (hors taxe) facturé par le fournisseur - remises déduites sur facture</a:t>
            </a:r>
          </a:p>
          <a:p>
            <a:r>
              <a:rPr lang="fr-FR" dirty="0"/>
              <a:t>Cout d'achat : prix d'achat HT + frais sur achat (par ex : transport payé sur achat)</a:t>
            </a:r>
          </a:p>
          <a:p>
            <a:r>
              <a:rPr lang="fr-FR" dirty="0"/>
              <a:t>Prix de vente HT : Cout d'achat + marge</a:t>
            </a:r>
          </a:p>
          <a:p>
            <a:r>
              <a:rPr lang="fr-FR" dirty="0"/>
              <a:t>Prix de vente TTC : Prix de vente HT + (Prix de vente HT X TVA)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34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Taux de TVA pour les boissons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5,5</a:t>
            </a:r>
            <a:r>
              <a:rPr lang="fr-FR" dirty="0"/>
              <a:t> % pour les boissons non alcoolisées (y compris l'eau) servies dans des contenants permettant leur conservation (bouteilles, canettes, briques, etc.) ;</a:t>
            </a:r>
          </a:p>
          <a:p>
            <a:r>
              <a:rPr lang="fr-FR" dirty="0"/>
              <a:t>10 % pour les boissons non alcoolisées (y compris l'eau) à emporter pour une consommation immédiate, servies dans des contenants ne permettant pas leur conservation (gobelets, tasses en carton ou plastique, etc.) ;</a:t>
            </a:r>
          </a:p>
          <a:p>
            <a:r>
              <a:rPr lang="fr-FR" dirty="0"/>
              <a:t>10 % pour les boissons alcooliques à consommer sur place en Corse (ventes dans les restaurants et débits de boissons) ;</a:t>
            </a:r>
          </a:p>
          <a:p>
            <a:r>
              <a:rPr lang="fr-FR" dirty="0"/>
              <a:t>20 % pour les boissons alcooliques : à emporter, à livrer (y compris en Corse) ou consommer sur place (sauf en Corse).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999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Taux </a:t>
            </a:r>
            <a:r>
              <a:rPr lang="fr-FR" dirty="0" err="1" smtClean="0"/>
              <a:t>reduit</a:t>
            </a:r>
            <a:r>
              <a:rPr lang="fr-FR" dirty="0" smtClean="0"/>
              <a:t> ou pas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88520"/>
              </p:ext>
            </p:extLst>
          </p:nvPr>
        </p:nvGraphicFramePr>
        <p:xfrm>
          <a:off x="1145262" y="3497994"/>
          <a:ext cx="10343586" cy="3061320"/>
        </p:xfrm>
        <a:graphic>
          <a:graphicData uri="http://schemas.openxmlformats.org/drawingml/2006/table">
            <a:tbl>
              <a:tblPr/>
              <a:tblGrid>
                <a:gridCol w="4511327"/>
                <a:gridCol w="660466"/>
                <a:gridCol w="4438562"/>
                <a:gridCol w="733231"/>
              </a:tblGrid>
              <a:tr h="155417">
                <a:tc gridSpan="4">
                  <a:txBody>
                    <a:bodyPr/>
                    <a:lstStyle/>
                    <a:p>
                      <a:r>
                        <a:rPr lang="fr-FR" sz="1200" dirty="0"/>
                        <a:t>Exemples de variation du taux de TVA</a:t>
                      </a:r>
                    </a:p>
                  </a:txBody>
                  <a:tcPr marL="18974" marR="18974" marT="9487" marB="9487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10160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414856"/>
                          </a:solidFill>
                          <a:effectLst/>
                        </a:rPr>
                        <a:t>Glaces vendues à l'unité non conditionnées / consommation immédiate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10 %</a:t>
                      </a:r>
                      <a:endParaRPr lang="fr-FR" sz="12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Glaces vendues conditionnées / consommation différée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5,5 %</a:t>
                      </a:r>
                      <a:endParaRPr lang="fr-FR" sz="12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432993"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Sandwiches/ salades vendues avec assaisonnement et couverts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10 %</a:t>
                      </a:r>
                      <a:endParaRPr lang="fr-FR" sz="1200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Pain/ viennoiseries et pâtisseries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5,5 %</a:t>
                      </a:r>
                      <a:endParaRPr lang="fr-FR" sz="1200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25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414856"/>
                          </a:solidFill>
                          <a:effectLst/>
                        </a:rPr>
                        <a:t>Plateau de fruits de mer (coquillages ouverts)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10 %</a:t>
                      </a:r>
                      <a:endParaRPr lang="fr-FR" sz="1200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Plateau de fruits de mer (coquillages non ouverts)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5,5 %</a:t>
                      </a:r>
                      <a:endParaRPr lang="fr-FR" sz="1200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625910"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Boissons non alcooliques vendues dans des contenants non refermables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10 %</a:t>
                      </a:r>
                      <a:endParaRPr lang="fr-FR" sz="1200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Boissons non alcooliques vendues permettant leur conservation</a:t>
                      </a:r>
                    </a:p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(bouteilles, fût, briques, etc)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5,5 %</a:t>
                      </a:r>
                      <a:endParaRPr lang="fr-FR" sz="12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578"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Produits livrés destinés à une consommation immédiate</a:t>
                      </a:r>
                    </a:p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(pizzas, sushis, etc)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10 %</a:t>
                      </a:r>
                      <a:endParaRPr lang="fr-FR" sz="12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Produits préparés chez un traiteur vendues à emporter ou à livrer</a:t>
                      </a:r>
                    </a:p>
                    <a:p>
                      <a:pPr fontAlgn="t"/>
                      <a:r>
                        <a:rPr lang="fr-FR" sz="1200">
                          <a:solidFill>
                            <a:srgbClr val="414856"/>
                          </a:solidFill>
                          <a:effectLst/>
                        </a:rPr>
                        <a:t>(hors certains produits : pizzas, quiches, sushis, sandwiches, etc)</a:t>
                      </a: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5,5 %</a:t>
                      </a:r>
                      <a:endParaRPr lang="fr-FR" sz="1200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325" marR="6325" marT="6325" marB="6325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6416" y="2318678"/>
            <a:ext cx="9836310" cy="10066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7935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regular"/>
              </a:rPr>
              <a:t>L'application de l'un ou l'autre taux dépend de la destination des produits alimentaires :</a:t>
            </a: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bold"/>
              </a:rPr>
              <a:t>consommation immédiate ou différée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regular"/>
              </a:rPr>
              <a:t>, indépendamment de leur lieu de vente et du type de vente (à emporter, livrer ou consommer sur place), y compris dans les distributeurs automatiques.</a:t>
            </a:r>
            <a:endParaRPr kumimoji="0" lang="fr-F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regular"/>
              </a:rPr>
              <a:t>Les taux sont les suivants :</a:t>
            </a:r>
            <a:endParaRPr kumimoji="0" lang="fr-F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regular"/>
              </a:rPr>
              <a:t>produits vendus pour une consommation immédiate : taux réduit de 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bold"/>
              </a:rPr>
              <a:t>10 %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regular"/>
              </a:rPr>
              <a:t> 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regular"/>
              </a:rPr>
              <a:t>produits conditionnés dans des contenants permettant leur conservation, donc une consommation différée : taux réduit de 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bold"/>
              </a:rPr>
              <a:t>5,5 %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414856"/>
                </a:solidFill>
                <a:effectLst/>
                <a:latin typeface="roboto_regular"/>
              </a:rPr>
              <a:t>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8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Algorithme du jeu de la vie. (Automate cellulaire)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000" dirty="0" smtClean="0">
                <a:hlinkClick r:id="rId2"/>
              </a:rPr>
              <a:t>https://fr.wikipedia.org/wiki/Jeu_de_la_vie</a:t>
            </a:r>
            <a:endParaRPr lang="fr-FR" sz="1000" dirty="0" smtClean="0"/>
          </a:p>
          <a:p>
            <a:r>
              <a:rPr lang="fr-FR" sz="1000" dirty="0" smtClean="0">
                <a:hlinkClick r:id="rId3"/>
              </a:rPr>
              <a:t>http://cypris.fr/loisirs/le_jeu_de_la_vie/jeu_de_la_vie.htm</a:t>
            </a:r>
            <a:endParaRPr lang="fr-FR" sz="1000" dirty="0" smtClean="0"/>
          </a:p>
          <a:p>
            <a:endParaRPr lang="fr-FR" sz="1000" dirty="0" smtClean="0"/>
          </a:p>
          <a:p>
            <a:r>
              <a:rPr lang="fr-FR" sz="1000" dirty="0"/>
              <a:t>Le jeu de la vie n’est pas un </a:t>
            </a:r>
            <a:r>
              <a:rPr lang="fr-FR" sz="1000" dirty="0">
                <a:hlinkClick r:id="rId4" tooltip="Jeu"/>
              </a:rPr>
              <a:t>jeu</a:t>
            </a:r>
            <a:r>
              <a:rPr lang="fr-FR" sz="1000" dirty="0"/>
              <a:t>, puisqu’il ne nécessite aucun joueur ; il s’agit d’un </a:t>
            </a:r>
            <a:r>
              <a:rPr lang="fr-FR" sz="1000" dirty="0">
                <a:hlinkClick r:id="rId5" tooltip="Automate cellulaire"/>
              </a:rPr>
              <a:t>automate cellulaire</a:t>
            </a:r>
            <a:r>
              <a:rPr lang="fr-FR" sz="1000" dirty="0"/>
              <a:t>, un modèle où chaque état conduit mécaniquement à l’état suivant à partir de règles </a:t>
            </a:r>
            <a:r>
              <a:rPr lang="fr-FR" sz="1000" dirty="0" err="1"/>
              <a:t>pré-établies</a:t>
            </a:r>
            <a:r>
              <a:rPr lang="fr-FR" sz="1000" dirty="0"/>
              <a:t>.</a:t>
            </a:r>
          </a:p>
          <a:p>
            <a:r>
              <a:rPr lang="fr-FR" sz="1000" dirty="0"/>
              <a:t>Le « jeu » se déroule sur une grille à deux dimensions, théoriquement infinie (mais de longueur et de largeur finies et plus ou moins grandes dans la pratique), dont les cases — qu’on appelle des « cellules », par analogie avec les cellules vivantes — peuvent prendre deux états distincts : « vivantes » ou « mortes ».</a:t>
            </a:r>
          </a:p>
          <a:p>
            <a:r>
              <a:rPr lang="fr-FR" sz="1000" dirty="0"/>
              <a:t>À chaque étape, l’évolution d’une cellule est entièrement déterminée par l’état de ses huit voisines de la façon suivante :</a:t>
            </a:r>
          </a:p>
          <a:p>
            <a:r>
              <a:rPr lang="fr-FR" sz="1000" dirty="0"/>
              <a:t>Une cellule morte possédant exactement trois voisines vivantes devient vivante (elle naît).</a:t>
            </a:r>
          </a:p>
          <a:p>
            <a:r>
              <a:rPr lang="fr-FR" sz="1000" dirty="0"/>
              <a:t>Une cellule vivante possédant deux ou trois voisines vivantes le reste, sinon elle meurt.</a:t>
            </a:r>
          </a:p>
          <a:p>
            <a:pPr lvl="0"/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Ainsi, la configu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  <a:hlinkClick r:id="rId6"/>
              </a:rPr>
              <a:t>ration 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6"/>
              </a:rPr>
              <a:t>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donne au tour suivant la configu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  <a:hlinkClick r:id="rId7"/>
              </a:rPr>
              <a:t>ration 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7"/>
              </a:rPr>
              <a:t>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qui redonne ensuite la première.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/>
            <a:endParaRPr lang="fr-FR" sz="1000" dirty="0">
              <a:cs typeface="Arial" panose="020B0604020202020204" pitchFamily="34" charset="0"/>
            </a:endParaRPr>
          </a:p>
          <a:p>
            <a:pPr lvl="0"/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rgbClr val="0B0080"/>
              </a:solidFill>
              <a:effectLst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une cellule a exactement trois voisines vivantes, elle est vivante à l’étape suivante.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C’est le cas de la cellule verte dans la configuration de gauche.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 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une cellule a exactement deux voisines vivantes, elle reste dans son état actuel à l’étape suivante.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Dans le cas de la configuration de gauche, la cellule située entre les deux cellules vivantes reste morte à l’étape suivante.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  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une cellule a strictement moins de deux ou strictement plus de trois voisines vivantes, elle est morte à l’étape suivante.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C’est le cas de la cellule rouge dans la configuration de gauche.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rgbClr val="0B0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000" dirty="0"/>
          </a:p>
        </p:txBody>
      </p:sp>
      <p:pic>
        <p:nvPicPr>
          <p:cNvPr id="1033" name="Picture 9" descr="Gol-blinker1.png">
            <a:hlinkClick r:id="rId6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22" y="3739306"/>
            <a:ext cx="523976" cy="5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l-blinker2.png">
            <a:hlinkClick r:id="rId7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15" y="3739306"/>
            <a:ext cx="438914" cy="4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30955" y="3220099"/>
            <a:ext cx="42700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Afin de représenter le processus, les cellules vivantes sont généralement représentées colorées sur la grille, sur un fond de cellules mortes incolores.</a:t>
            </a:r>
          </a:p>
          <a:p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 schémas de cet article suivent les conventions de couleur suivantes 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bleu : cellules en cours de vie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vert : cellules naissantes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rouge : cellules mourantes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jaune : cellules ne vivant qu’une seule génération</a:t>
            </a:r>
            <a:endParaRPr lang="fr-FR" sz="1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-162537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6" name="Picture 12" descr="Gol-nochange.png">
            <a:hlinkClick r:id="rId8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6" y="4628446"/>
            <a:ext cx="647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ol-dead.png">
            <a:hlinkClick r:id="rId9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411084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Gol-bor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4" y="4131448"/>
            <a:ext cx="647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30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560</Words>
  <Application>Microsoft Office PowerPoint</Application>
  <PresentationFormat>Grand écran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roboto_bold</vt:lpstr>
      <vt:lpstr>roboto_regular</vt:lpstr>
      <vt:lpstr>Thème Office</vt:lpstr>
      <vt:lpstr>Hukley Caisse Enregistreuse</vt:lpstr>
      <vt:lpstr>Principes d’architecture</vt:lpstr>
      <vt:lpstr>Principales fonctionnalités</vt:lpstr>
      <vt:lpstr>Prise de commande</vt:lpstr>
      <vt:lpstr>Calcul du prix HT depuis TTC</vt:lpstr>
      <vt:lpstr>Calcul des prixs</vt:lpstr>
      <vt:lpstr>Taux de TVA pour les boissons</vt:lpstr>
      <vt:lpstr>Taux reduit ou pas</vt:lpstr>
      <vt:lpstr>Algorithme du jeu de la vie. (Automate cellulaire)</vt:lpstr>
      <vt:lpstr>Environnement de développement</vt:lpstr>
      <vt:lpstr>Must read</vt:lpstr>
      <vt:lpstr>Windows 10 plateforme unifiée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Frédéric Berton</cp:lastModifiedBy>
  <cp:revision>33</cp:revision>
  <dcterms:created xsi:type="dcterms:W3CDTF">2018-02-23T13:51:43Z</dcterms:created>
  <dcterms:modified xsi:type="dcterms:W3CDTF">2019-11-04T22:11:25Z</dcterms:modified>
</cp:coreProperties>
</file>