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301" r:id="rId6"/>
    <p:sldId id="302" r:id="rId7"/>
    <p:sldId id="303" r:id="rId8"/>
    <p:sldId id="304" r:id="rId9"/>
    <p:sldId id="305" r:id="rId10"/>
    <p:sldId id="312" r:id="rId11"/>
    <p:sldId id="313" r:id="rId12"/>
    <p:sldId id="314" r:id="rId13"/>
    <p:sldId id="315" r:id="rId14"/>
    <p:sldId id="316" r:id="rId15"/>
    <p:sldId id="321" r:id="rId16"/>
    <p:sldId id="322" r:id="rId17"/>
    <p:sldId id="323" r:id="rId18"/>
    <p:sldId id="324" r:id="rId19"/>
    <p:sldId id="325" r:id="rId20"/>
    <p:sldId id="326" r:id="rId21"/>
    <p:sldId id="327" r:id="rId22"/>
    <p:sldId id="320" r:id="rId23"/>
    <p:sldId id="317" r:id="rId24"/>
    <p:sldId id="318" r:id="rId25"/>
    <p:sldId id="3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3595" autoAdjust="0"/>
  </p:normalViewPr>
  <p:slideViewPr>
    <p:cSldViewPr snapToGrid="0">
      <p:cViewPr varScale="1">
        <p:scale>
          <a:sx n="67" d="100"/>
          <a:sy n="67" d="100"/>
        </p:scale>
        <p:origin x="65" y="401"/>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1/26/2024</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ancichocki/Predictive_Analysis_Of_Real_Estate/blob/main/README.MD"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github.com/jancichocki/Predictive_Analysis_Of_Real_Estate/blob/main/Yield_Curve_SP500.ipynb" TargetMode="External"/><Relationship Id="rId4" Type="http://schemas.openxmlformats.org/officeDocument/2006/relationships/hyperlink" Target="https://github.com/jancichocki/Predictive_Analysis_Of_Real_Estate/blob/main/2_10_Graphs.ipyn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838200" y="4965432"/>
            <a:ext cx="9144000" cy="1107959"/>
          </a:xfrm>
        </p:spPr>
        <p:txBody>
          <a:bodyPr anchor="b">
            <a:normAutofit fontScale="90000"/>
          </a:bodyPr>
          <a:lstStyle/>
          <a:p>
            <a:r>
              <a:rPr lang="en-US" b="1" i="0" dirty="0">
                <a:effectLst/>
                <a:latin typeface="Söhne"/>
              </a:rPr>
              <a:t>Yield Curve Analysis: Predicting Asset Price Movements</a:t>
            </a:r>
            <a:endParaRPr lang="en-US" dirty="0"/>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838200" y="6072383"/>
            <a:ext cx="7953375" cy="457200"/>
          </a:xfrm>
        </p:spPr>
        <p:txBody>
          <a:bodyPr/>
          <a:lstStyle/>
          <a:p>
            <a:r>
              <a:rPr lang="en-US" b="1" i="0" dirty="0">
                <a:effectLst/>
                <a:latin typeface="Söhne"/>
              </a:rPr>
              <a:t>Jan Cichocki &amp; Betrand </a:t>
            </a:r>
            <a:r>
              <a:rPr lang="en-US" b="1" i="0" dirty="0" err="1">
                <a:effectLst/>
                <a:latin typeface="Söhne"/>
              </a:rPr>
              <a:t>Badinga</a:t>
            </a:r>
            <a:br>
              <a:rPr lang="en-US" dirty="0"/>
            </a:b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0442298" y="0"/>
            <a:ext cx="1749702" cy="1800212"/>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76385" y="97619"/>
            <a:ext cx="8805761" cy="914400"/>
          </a:xfrm>
        </p:spPr>
        <p:txBody>
          <a:bodyPr anchor="b" anchorCtr="0">
            <a:normAutofit/>
          </a:bodyPr>
          <a:lstStyle/>
          <a:p>
            <a:r>
              <a:rPr lang="en-US" b="1" i="0" dirty="0">
                <a:effectLst/>
                <a:latin typeface="Söhne"/>
              </a:rPr>
              <a:t>Final Takeaways</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417180" y="1715189"/>
            <a:ext cx="11404236" cy="4823758"/>
          </a:xfrm>
        </p:spPr>
        <p:txBody>
          <a:bodyPr vert="horz" lIns="91440" tIns="45720" rIns="91440" bIns="45720" rtlCol="0" anchor="t">
            <a:normAutofit/>
          </a:bodyPr>
          <a:lstStyle/>
          <a:p>
            <a:pPr algn="l"/>
            <a:r>
              <a:rPr lang="en-US" sz="2400" b="1" i="0" dirty="0">
                <a:effectLst/>
                <a:latin typeface="Söhne"/>
              </a:rPr>
              <a:t>Interconnectivity of Markets: </a:t>
            </a:r>
            <a:r>
              <a:rPr lang="en-US" sz="2400" i="0" dirty="0">
                <a:effectLst/>
                <a:latin typeface="Söhne"/>
              </a:rPr>
              <a:t>Our analysis illustrates the intricate relationship between the bond market, stock market, and real estate market, emphasizing the interconnected nature of financial systems.</a:t>
            </a:r>
          </a:p>
          <a:p>
            <a:pPr algn="l"/>
            <a:r>
              <a:rPr lang="en-US" sz="2400" b="1" i="0" dirty="0">
                <a:effectLst/>
                <a:latin typeface="Söhne"/>
              </a:rPr>
              <a:t>Predictive Power of Yield Curve: </a:t>
            </a:r>
            <a:r>
              <a:rPr lang="en-US" sz="2400" i="0" dirty="0">
                <a:effectLst/>
                <a:latin typeface="Söhne"/>
              </a:rPr>
              <a:t>The yield curve, particularly the spread between 2-year and 10-year Treasury bonds, is a powerful tool in forecasting economic trends and their subsequent impact on asset prices.</a:t>
            </a:r>
          </a:p>
          <a:p>
            <a:pPr algn="l"/>
            <a:endParaRPr lang="en-US" sz="2400" i="0" dirty="0">
              <a:effectLst/>
              <a:latin typeface="Söhne"/>
            </a:endParaRPr>
          </a:p>
          <a:p>
            <a:pPr algn="l"/>
            <a:r>
              <a:rPr lang="en-US" sz="2800" i="0" dirty="0">
                <a:effectLst/>
                <a:latin typeface="Söhne"/>
              </a:rPr>
              <a:t>Our journey through data has unveiled how shifts in bond yields can prelude significant movements in the stock and real estate markets. Understanding these patterns not only helps in making informed investment decisions but also in grasping the broader economic narrative.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10</a:t>
            </a:fld>
            <a:endParaRPr lang="en-ZA" dirty="0"/>
          </a:p>
        </p:txBody>
      </p:sp>
    </p:spTree>
    <p:extLst>
      <p:ext uri="{BB962C8B-B14F-4D97-AF65-F5344CB8AC3E}">
        <p14:creationId xmlns:p14="http://schemas.microsoft.com/office/powerpoint/2010/main" val="98611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11</a:t>
            </a:fld>
            <a:endParaRPr lang="en-ZA" dirty="0"/>
          </a:p>
        </p:txBody>
      </p:sp>
      <p:pic>
        <p:nvPicPr>
          <p:cNvPr id="13" name="Picture Placeholder 12" descr="A graph showing the spread of time&#10;&#10;Description automatically generated">
            <a:extLst>
              <a:ext uri="{FF2B5EF4-FFF2-40B4-BE49-F238E27FC236}">
                <a16:creationId xmlns:a16="http://schemas.microsoft.com/office/drawing/2014/main" id="{DD879A54-E7C9-6112-A0DF-280855080935}"/>
              </a:ext>
            </a:extLst>
          </p:cNvPr>
          <p:cNvPicPr>
            <a:picLocks noGrp="1" noChangeAspect="1"/>
          </p:cNvPicPr>
          <p:nvPr>
            <p:ph type="pic" sz="quarter" idx="13"/>
          </p:nvPr>
        </p:nvPicPr>
        <p:blipFill>
          <a:blip r:embed="rId2"/>
          <a:srcRect t="1206" b="1206"/>
          <a:stretch>
            <a:fillRect/>
          </a:stretch>
        </p:blipFill>
        <p:spPr/>
      </p:pic>
    </p:spTree>
    <p:extLst>
      <p:ext uri="{BB962C8B-B14F-4D97-AF65-F5344CB8AC3E}">
        <p14:creationId xmlns:p14="http://schemas.microsoft.com/office/powerpoint/2010/main" val="306737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pic>
        <p:nvPicPr>
          <p:cNvPr id="6" name="Picture Placeholder 5" descr="A graph with blue and orange lines&#10;&#10;Description automatically generated">
            <a:extLst>
              <a:ext uri="{FF2B5EF4-FFF2-40B4-BE49-F238E27FC236}">
                <a16:creationId xmlns:a16="http://schemas.microsoft.com/office/drawing/2014/main" id="{46F91997-2808-581D-2DF0-31ED169D7B74}"/>
              </a:ext>
            </a:extLst>
          </p:cNvPr>
          <p:cNvPicPr>
            <a:picLocks noGrp="1" noChangeAspect="1"/>
          </p:cNvPicPr>
          <p:nvPr>
            <p:ph type="pic" sz="quarter" idx="13"/>
          </p:nvPr>
        </p:nvPicPr>
        <p:blipFill>
          <a:blip r:embed="rId2"/>
          <a:srcRect t="1241" b="1241"/>
          <a:stretch>
            <a:fillRect/>
          </a:stretch>
        </p:blipFill>
        <p:spPr/>
      </p:pic>
    </p:spTree>
    <p:extLst>
      <p:ext uri="{BB962C8B-B14F-4D97-AF65-F5344CB8AC3E}">
        <p14:creationId xmlns:p14="http://schemas.microsoft.com/office/powerpoint/2010/main" val="182006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13</a:t>
            </a:fld>
            <a:endParaRPr lang="en-ZA" dirty="0"/>
          </a:p>
        </p:txBody>
      </p:sp>
      <p:pic>
        <p:nvPicPr>
          <p:cNvPr id="7" name="Picture Placeholder 6" descr="A graph of yield spread&#10;&#10;Description automatically generated">
            <a:extLst>
              <a:ext uri="{FF2B5EF4-FFF2-40B4-BE49-F238E27FC236}">
                <a16:creationId xmlns:a16="http://schemas.microsoft.com/office/drawing/2014/main" id="{4E70B7A4-8440-8591-654C-CD56C3B87F34}"/>
              </a:ext>
            </a:extLst>
          </p:cNvPr>
          <p:cNvPicPr>
            <a:picLocks noGrp="1" noChangeAspect="1"/>
          </p:cNvPicPr>
          <p:nvPr>
            <p:ph type="pic" sz="quarter" idx="13"/>
          </p:nvPr>
        </p:nvPicPr>
        <p:blipFill>
          <a:blip r:embed="rId2"/>
          <a:srcRect t="1241" b="1241"/>
          <a:stretch>
            <a:fillRect/>
          </a:stretch>
        </p:blipFill>
        <p:spPr/>
      </p:pic>
    </p:spTree>
    <p:extLst>
      <p:ext uri="{BB962C8B-B14F-4D97-AF65-F5344CB8AC3E}">
        <p14:creationId xmlns:p14="http://schemas.microsoft.com/office/powerpoint/2010/main" val="110994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14</a:t>
            </a:fld>
            <a:endParaRPr lang="en-ZA" dirty="0"/>
          </a:p>
        </p:txBody>
      </p:sp>
      <p:pic>
        <p:nvPicPr>
          <p:cNvPr id="6" name="Picture Placeholder 5" descr="A graph with lines and numbers&#10;&#10;Description automatically generated with medium confidence">
            <a:extLst>
              <a:ext uri="{FF2B5EF4-FFF2-40B4-BE49-F238E27FC236}">
                <a16:creationId xmlns:a16="http://schemas.microsoft.com/office/drawing/2014/main" id="{4A191403-F160-EE2D-A3B6-86E5E1C3AC00}"/>
              </a:ext>
            </a:extLst>
          </p:cNvPr>
          <p:cNvPicPr>
            <a:picLocks noGrp="1" noChangeAspect="1"/>
          </p:cNvPicPr>
          <p:nvPr>
            <p:ph type="pic" sz="quarter" idx="13"/>
          </p:nvPr>
        </p:nvPicPr>
        <p:blipFill>
          <a:blip r:embed="rId2"/>
          <a:srcRect t="1241" b="1241"/>
          <a:stretch>
            <a:fillRect/>
          </a:stretch>
        </p:blipFill>
        <p:spPr/>
      </p:pic>
    </p:spTree>
    <p:extLst>
      <p:ext uri="{BB962C8B-B14F-4D97-AF65-F5344CB8AC3E}">
        <p14:creationId xmlns:p14="http://schemas.microsoft.com/office/powerpoint/2010/main" val="150156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15</a:t>
            </a:fld>
            <a:endParaRPr lang="en-ZA" dirty="0"/>
          </a:p>
        </p:txBody>
      </p:sp>
      <p:pic>
        <p:nvPicPr>
          <p:cNvPr id="7" name="Picture Placeholder 6" descr="A graph with blue dots&#10;&#10;Description automatically generated">
            <a:extLst>
              <a:ext uri="{FF2B5EF4-FFF2-40B4-BE49-F238E27FC236}">
                <a16:creationId xmlns:a16="http://schemas.microsoft.com/office/drawing/2014/main" id="{DDF63E3F-EE2F-53AB-1A56-5620410D31E3}"/>
              </a:ext>
            </a:extLst>
          </p:cNvPr>
          <p:cNvPicPr>
            <a:picLocks noGrp="1" noChangeAspect="1"/>
          </p:cNvPicPr>
          <p:nvPr>
            <p:ph type="pic" sz="quarter" idx="13"/>
          </p:nvPr>
        </p:nvPicPr>
        <p:blipFill>
          <a:blip r:embed="rId2"/>
          <a:srcRect t="1241" b="1241"/>
          <a:stretch>
            <a:fillRect/>
          </a:stretch>
        </p:blipFill>
        <p:spPr/>
      </p:pic>
    </p:spTree>
    <p:extLst>
      <p:ext uri="{BB962C8B-B14F-4D97-AF65-F5344CB8AC3E}">
        <p14:creationId xmlns:p14="http://schemas.microsoft.com/office/powerpoint/2010/main" val="29597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16</a:t>
            </a:fld>
            <a:endParaRPr lang="en-ZA" dirty="0"/>
          </a:p>
        </p:txBody>
      </p:sp>
      <p:pic>
        <p:nvPicPr>
          <p:cNvPr id="11" name="Picture Placeholder 10" descr="A graph with numbers and lines&#10;&#10;Description automatically generated">
            <a:extLst>
              <a:ext uri="{FF2B5EF4-FFF2-40B4-BE49-F238E27FC236}">
                <a16:creationId xmlns:a16="http://schemas.microsoft.com/office/drawing/2014/main" id="{BE32D9F7-CE8C-1F29-59C6-7A9DBD258016}"/>
              </a:ext>
            </a:extLst>
          </p:cNvPr>
          <p:cNvPicPr>
            <a:picLocks noGrp="1" noChangeAspect="1"/>
          </p:cNvPicPr>
          <p:nvPr>
            <p:ph type="pic" sz="quarter" idx="13"/>
          </p:nvPr>
        </p:nvPicPr>
        <p:blipFill>
          <a:blip r:embed="rId2"/>
          <a:srcRect t="5217" b="5217"/>
          <a:stretch>
            <a:fillRect/>
          </a:stretch>
        </p:blipFill>
        <p:spPr/>
      </p:pic>
    </p:spTree>
    <p:extLst>
      <p:ext uri="{BB962C8B-B14F-4D97-AF65-F5344CB8AC3E}">
        <p14:creationId xmlns:p14="http://schemas.microsoft.com/office/powerpoint/2010/main" val="316788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17</a:t>
            </a:fld>
            <a:endParaRPr lang="en-ZA" dirty="0"/>
          </a:p>
        </p:txBody>
      </p:sp>
      <p:graphicFrame>
        <p:nvGraphicFramePr>
          <p:cNvPr id="9" name="Object 8">
            <a:extLst>
              <a:ext uri="{FF2B5EF4-FFF2-40B4-BE49-F238E27FC236}">
                <a16:creationId xmlns:a16="http://schemas.microsoft.com/office/drawing/2014/main" id="{BFE3ACB1-879E-4B0A-A8C0-F94BBACAC327}"/>
              </a:ext>
            </a:extLst>
          </p:cNvPr>
          <p:cNvGraphicFramePr>
            <a:graphicFrameLocks noChangeAspect="1"/>
          </p:cNvGraphicFramePr>
          <p:nvPr>
            <p:extLst>
              <p:ext uri="{D42A27DB-BD31-4B8C-83A1-F6EECF244321}">
                <p14:modId xmlns:p14="http://schemas.microsoft.com/office/powerpoint/2010/main" val="3633079526"/>
              </p:ext>
            </p:extLst>
          </p:nvPr>
        </p:nvGraphicFramePr>
        <p:xfrm>
          <a:off x="2863216" y="220964"/>
          <a:ext cx="6406514" cy="6472561"/>
        </p:xfrm>
        <a:graphic>
          <a:graphicData uri="http://schemas.openxmlformats.org/presentationml/2006/ole">
            <mc:AlternateContent xmlns:mc="http://schemas.openxmlformats.org/markup-compatibility/2006">
              <mc:Choice xmlns:v="urn:schemas-microsoft-com:vml" Requires="v">
                <p:oleObj r:id="rId2" imgW="17231400" imgH="17409240" progId="">
                  <p:embed/>
                </p:oleObj>
              </mc:Choice>
              <mc:Fallback>
                <p:oleObj r:id="rId2" imgW="17231400" imgH="17409240" progId="">
                  <p:embed/>
                  <p:pic>
                    <p:nvPicPr>
                      <p:cNvPr id="0" name=""/>
                      <p:cNvPicPr/>
                      <p:nvPr/>
                    </p:nvPicPr>
                    <p:blipFill>
                      <a:blip r:embed="rId3"/>
                      <a:stretch>
                        <a:fillRect/>
                      </a:stretch>
                    </p:blipFill>
                    <p:spPr>
                      <a:xfrm>
                        <a:off x="2863216" y="220964"/>
                        <a:ext cx="6406514" cy="6472561"/>
                      </a:xfrm>
                      <a:prstGeom prst="rect">
                        <a:avLst/>
                      </a:prstGeom>
                    </p:spPr>
                  </p:pic>
                </p:oleObj>
              </mc:Fallback>
            </mc:AlternateContent>
          </a:graphicData>
        </a:graphic>
      </p:graphicFrame>
    </p:spTree>
    <p:extLst>
      <p:ext uri="{BB962C8B-B14F-4D97-AF65-F5344CB8AC3E}">
        <p14:creationId xmlns:p14="http://schemas.microsoft.com/office/powerpoint/2010/main" val="260327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18</a:t>
            </a:fld>
            <a:endParaRPr lang="en-ZA" dirty="0"/>
          </a:p>
        </p:txBody>
      </p:sp>
      <p:graphicFrame>
        <p:nvGraphicFramePr>
          <p:cNvPr id="2" name="Object 1">
            <a:extLst>
              <a:ext uri="{FF2B5EF4-FFF2-40B4-BE49-F238E27FC236}">
                <a16:creationId xmlns:a16="http://schemas.microsoft.com/office/drawing/2014/main" id="{68FFAA12-D0EF-E1BD-D83F-57E7F4680319}"/>
              </a:ext>
            </a:extLst>
          </p:cNvPr>
          <p:cNvGraphicFramePr>
            <a:graphicFrameLocks noChangeAspect="1"/>
          </p:cNvGraphicFramePr>
          <p:nvPr>
            <p:extLst>
              <p:ext uri="{D42A27DB-BD31-4B8C-83A1-F6EECF244321}">
                <p14:modId xmlns:p14="http://schemas.microsoft.com/office/powerpoint/2010/main" val="3374303126"/>
              </p:ext>
            </p:extLst>
          </p:nvPr>
        </p:nvGraphicFramePr>
        <p:xfrm>
          <a:off x="2760345" y="90010"/>
          <a:ext cx="6629400" cy="6717271"/>
        </p:xfrm>
        <a:graphic>
          <a:graphicData uri="http://schemas.openxmlformats.org/presentationml/2006/ole">
            <mc:AlternateContent xmlns:mc="http://schemas.openxmlformats.org/markup-compatibility/2006">
              <mc:Choice xmlns:v="urn:schemas-microsoft-com:vml" Requires="v">
                <p:oleObj r:id="rId2" imgW="17231400" imgH="17460000" progId="">
                  <p:embed/>
                </p:oleObj>
              </mc:Choice>
              <mc:Fallback>
                <p:oleObj r:id="rId2" imgW="17231400" imgH="17460000" progId="">
                  <p:embed/>
                  <p:pic>
                    <p:nvPicPr>
                      <p:cNvPr id="0" name=""/>
                      <p:cNvPicPr/>
                      <p:nvPr/>
                    </p:nvPicPr>
                    <p:blipFill>
                      <a:blip r:embed="rId3"/>
                      <a:stretch>
                        <a:fillRect/>
                      </a:stretch>
                    </p:blipFill>
                    <p:spPr>
                      <a:xfrm>
                        <a:off x="2760345" y="90010"/>
                        <a:ext cx="6629400" cy="6717271"/>
                      </a:xfrm>
                      <a:prstGeom prst="rect">
                        <a:avLst/>
                      </a:prstGeom>
                    </p:spPr>
                  </p:pic>
                </p:oleObj>
              </mc:Fallback>
            </mc:AlternateContent>
          </a:graphicData>
        </a:graphic>
      </p:graphicFrame>
    </p:spTree>
    <p:extLst>
      <p:ext uri="{BB962C8B-B14F-4D97-AF65-F5344CB8AC3E}">
        <p14:creationId xmlns:p14="http://schemas.microsoft.com/office/powerpoint/2010/main" val="2066175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0442298" y="0"/>
            <a:ext cx="1749702" cy="1800212"/>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69807" y="347599"/>
            <a:ext cx="8805761" cy="914400"/>
          </a:xfrm>
        </p:spPr>
        <p:txBody>
          <a:bodyPr anchor="b" anchorCtr="0">
            <a:normAutofit/>
          </a:bodyPr>
          <a:lstStyle/>
          <a:p>
            <a:r>
              <a:rPr lang="en-US" b="1" i="0" dirty="0">
                <a:effectLst/>
                <a:latin typeface="Söhne"/>
              </a:rPr>
              <a:t>Data Access</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393882" y="1741502"/>
            <a:ext cx="11404236" cy="4231700"/>
          </a:xfrm>
        </p:spPr>
        <p:txBody>
          <a:bodyPr vert="horz" lIns="91440" tIns="45720" rIns="91440" bIns="45720" rtlCol="0" anchor="t">
            <a:normAutofit/>
          </a:bodyPr>
          <a:lstStyle/>
          <a:p>
            <a:pPr algn="l"/>
            <a:r>
              <a:rPr lang="en-US" sz="2400" b="1" i="0" dirty="0">
                <a:effectLst/>
                <a:latin typeface="Söhne"/>
              </a:rPr>
              <a:t>Treasury Yields (2-year and 10-year</a:t>
            </a:r>
            <a:r>
              <a:rPr lang="en-US" sz="2400" i="0" dirty="0">
                <a:effectLst/>
                <a:latin typeface="Söhne"/>
              </a:rPr>
              <a:t>): We accessed the Treasury bond yields data from Federal Reserve Economic Data (FRED) using the </a:t>
            </a:r>
            <a:r>
              <a:rPr lang="en-US" sz="2400" i="0" dirty="0" err="1">
                <a:effectLst/>
                <a:latin typeface="Söhne"/>
              </a:rPr>
              <a:t>pandas_datareader</a:t>
            </a:r>
            <a:r>
              <a:rPr lang="en-US" sz="2400" i="0" dirty="0">
                <a:effectLst/>
                <a:latin typeface="Söhne"/>
              </a:rPr>
              <a:t> library. The data includes daily yield values for both the 2-year (DGS2) and 10-year (DGS10) Treasury bonds.</a:t>
            </a:r>
          </a:p>
          <a:p>
            <a:pPr algn="l"/>
            <a:endParaRPr lang="en-US" sz="2400" b="1" i="0" dirty="0">
              <a:effectLst/>
              <a:latin typeface="Söhne"/>
            </a:endParaRPr>
          </a:p>
          <a:p>
            <a:pPr algn="l"/>
            <a:r>
              <a:rPr lang="en-US" sz="2400" b="1" i="0" dirty="0">
                <a:effectLst/>
                <a:latin typeface="Söhne"/>
              </a:rPr>
              <a:t>S&amp;P 500 Index Data: </a:t>
            </a:r>
            <a:r>
              <a:rPr lang="en-US" sz="2400" i="0" dirty="0">
                <a:effectLst/>
                <a:latin typeface="Söhne"/>
              </a:rPr>
              <a:t>We used the </a:t>
            </a:r>
            <a:r>
              <a:rPr lang="en-US" sz="2400" i="0" dirty="0" err="1">
                <a:effectLst/>
                <a:latin typeface="Söhne"/>
              </a:rPr>
              <a:t>yfinance</a:t>
            </a:r>
            <a:r>
              <a:rPr lang="en-US" sz="2400" i="0" dirty="0">
                <a:effectLst/>
                <a:latin typeface="Söhne"/>
              </a:rPr>
              <a:t> library to fetch historical data for the S&amp;P 500 Index (ticker symbol: "^GSPC"). This data provides us with detailed stock market movements over time.</a:t>
            </a:r>
          </a:p>
          <a:p>
            <a:pPr algn="l"/>
            <a:endParaRPr lang="en-US" sz="2400" b="1" i="0" dirty="0">
              <a:effectLst/>
              <a:latin typeface="Söhne"/>
            </a:endParaRPr>
          </a:p>
          <a:p>
            <a:pPr algn="l"/>
            <a:r>
              <a:rPr lang="en-US" sz="2400" b="1" i="0" dirty="0">
                <a:effectLst/>
                <a:latin typeface="Söhne"/>
              </a:rPr>
              <a:t>Case-Shiller Home Price Index: </a:t>
            </a:r>
            <a:r>
              <a:rPr lang="en-US" sz="2400" i="0" dirty="0">
                <a:effectLst/>
                <a:latin typeface="Söhne"/>
              </a:rPr>
              <a:t>Similarly, the Case-Shiller Home Price Index data was obtained from FRED using </a:t>
            </a:r>
            <a:r>
              <a:rPr lang="en-US" sz="2400" i="0" dirty="0" err="1">
                <a:effectLst/>
                <a:latin typeface="Söhne"/>
              </a:rPr>
              <a:t>pandas_datareader</a:t>
            </a:r>
            <a:r>
              <a:rPr lang="en-US" sz="2400" i="0" dirty="0">
                <a:effectLst/>
                <a:latin typeface="Söhne"/>
              </a:rPr>
              <a:t>. This index tracks changes in the value of the residential real estate market.</a:t>
            </a:r>
            <a:endParaRPr lang="en-US" sz="2800" i="0" dirty="0">
              <a:effectLst/>
              <a:latin typeface="Söhne"/>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19</a:t>
            </a:fld>
            <a:endParaRPr lang="en-ZA" dirty="0"/>
          </a:p>
        </p:txBody>
      </p:sp>
    </p:spTree>
    <p:extLst>
      <p:ext uri="{BB962C8B-B14F-4D97-AF65-F5344CB8AC3E}">
        <p14:creationId xmlns:p14="http://schemas.microsoft.com/office/powerpoint/2010/main" val="111349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269151" y="0"/>
            <a:ext cx="4922849" cy="2822390"/>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581640" y="552455"/>
            <a:ext cx="4297680" cy="914400"/>
          </a:xfrm>
        </p:spPr>
        <p:txBody>
          <a:bodyPr anchor="b" anchorCtr="0">
            <a:normAutofit fontScale="90000"/>
          </a:bodyPr>
          <a:lstStyle/>
          <a:p>
            <a:r>
              <a:rPr lang="en-US" b="1" i="0" dirty="0">
                <a:effectLst/>
                <a:latin typeface="Söhne"/>
              </a:rPr>
              <a:t>Motivation &amp; Summary</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417179" y="1715189"/>
            <a:ext cx="8687349" cy="4876385"/>
          </a:xfrm>
        </p:spPr>
        <p:txBody>
          <a:bodyPr vert="horz" lIns="91440" tIns="45720" rIns="91440" bIns="45720" rtlCol="0" anchor="t">
            <a:normAutofit/>
          </a:bodyPr>
          <a:lstStyle/>
          <a:p>
            <a:pPr algn="l"/>
            <a:r>
              <a:rPr lang="en-US" sz="2800" b="1" i="0" dirty="0">
                <a:effectLst/>
                <a:latin typeface="Söhne"/>
              </a:rPr>
              <a:t>Motivation:</a:t>
            </a:r>
            <a:br>
              <a:rPr lang="en-US" sz="2800" b="0" i="0" dirty="0">
                <a:effectLst/>
                <a:latin typeface="Söhne"/>
              </a:rPr>
            </a:br>
            <a:r>
              <a:rPr lang="en-US" sz="2800" b="0" i="0" dirty="0">
                <a:effectLst/>
                <a:latin typeface="Söhne"/>
              </a:rPr>
              <a:t>Our project delves into the intricate dynamics of the financial world, focusing on the yield curve's impact on key asset markets like the S&amp;P 500 and real estate. We aim to decode the signals sent by bond markets and their predictive power over asset price movements.</a:t>
            </a:r>
          </a:p>
          <a:p>
            <a:pPr algn="l"/>
            <a:r>
              <a:rPr lang="en-US" sz="2800" b="1" i="0" dirty="0">
                <a:effectLst/>
                <a:latin typeface="Söhne"/>
              </a:rPr>
              <a:t>Summary:</a:t>
            </a:r>
            <a:br>
              <a:rPr lang="en-US" sz="2800" b="0" i="0" dirty="0">
                <a:effectLst/>
                <a:latin typeface="Söhne"/>
              </a:rPr>
            </a:br>
            <a:r>
              <a:rPr lang="en-US" sz="2800" b="0" i="0" dirty="0">
                <a:effectLst/>
                <a:latin typeface="Söhne"/>
              </a:rPr>
              <a:t>We hypothesize that movements in the yield curve, particularly the un-inversion, historically signal shifts in asset prices. Our exploration uses a blend of data from Treasury yields, the S&amp;P 500 Index, and the Case-Shiller Home Price Index to validate this hypothesis and uncover underlying trends.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dirty="0"/>
          </a:p>
        </p:txBody>
      </p:sp>
      <p:sp>
        <p:nvSpPr>
          <p:cNvPr id="36" name="Text Placeholder 35">
            <a:extLst>
              <a:ext uri="{FF2B5EF4-FFF2-40B4-BE49-F238E27FC236}">
                <a16:creationId xmlns:a16="http://schemas.microsoft.com/office/drawing/2014/main" id="{057CCB72-3874-46DE-9CF8-8C39DE3D264B}"/>
              </a:ext>
            </a:extLst>
          </p:cNvPr>
          <p:cNvSpPr>
            <a:spLocks noGrp="1"/>
          </p:cNvSpPr>
          <p:nvPr>
            <p:ph type="body" sz="quarter" idx="14"/>
          </p:nvPr>
        </p:nvSpPr>
        <p:spPr/>
        <p:txBody>
          <a:bodyPr/>
          <a:lstStyle/>
          <a:p>
            <a:r>
              <a:rPr lang="en-US" dirty="0"/>
              <a:t>About</a:t>
            </a:r>
          </a:p>
        </p:txBody>
      </p:sp>
    </p:spTree>
    <p:extLst>
      <p:ext uri="{BB962C8B-B14F-4D97-AF65-F5344CB8AC3E}">
        <p14:creationId xmlns:p14="http://schemas.microsoft.com/office/powerpoint/2010/main" val="83173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0442298" y="0"/>
            <a:ext cx="1749702" cy="1800212"/>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69807" y="347599"/>
            <a:ext cx="8805761" cy="914400"/>
          </a:xfrm>
        </p:spPr>
        <p:txBody>
          <a:bodyPr anchor="b" anchorCtr="0">
            <a:normAutofit/>
          </a:bodyPr>
          <a:lstStyle/>
          <a:p>
            <a:r>
              <a:rPr lang="en-US" b="1" i="0" dirty="0">
                <a:effectLst/>
                <a:latin typeface="Söhne"/>
              </a:rPr>
              <a:t>Python Code for Data Access</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393882" y="1355154"/>
            <a:ext cx="11404236" cy="5366321"/>
          </a:xfrm>
        </p:spPr>
        <p:txBody>
          <a:bodyPr vert="horz" lIns="91440" tIns="45720" rIns="91440" bIns="45720" rtlCol="0" anchor="t">
            <a:normAutofit fontScale="62500" lnSpcReduction="20000"/>
          </a:bodyPr>
          <a:lstStyle/>
          <a:p>
            <a:pPr algn="l">
              <a:lnSpc>
                <a:spcPct val="120000"/>
              </a:lnSpc>
            </a:pPr>
            <a:r>
              <a:rPr lang="en-US" sz="1800" i="0" dirty="0">
                <a:effectLst/>
                <a:latin typeface="Eras Bold ITC" panose="020B0907030504020204" pitchFamily="34" charset="0"/>
              </a:rPr>
              <a:t>import pandas as </a:t>
            </a:r>
            <a:r>
              <a:rPr lang="en-US" sz="1800" i="0" dirty="0" err="1">
                <a:effectLst/>
                <a:latin typeface="Eras Bold ITC" panose="020B0907030504020204" pitchFamily="34" charset="0"/>
              </a:rPr>
              <a:t>pdimport</a:t>
            </a:r>
            <a:r>
              <a:rPr lang="en-US" sz="1800" i="0" dirty="0">
                <a:effectLst/>
                <a:latin typeface="Eras Bold ITC" panose="020B0907030504020204" pitchFamily="34" charset="0"/>
              </a:rPr>
              <a:t> </a:t>
            </a:r>
            <a:r>
              <a:rPr lang="en-US" sz="1800" i="0" dirty="0" err="1">
                <a:effectLst/>
                <a:latin typeface="Eras Bold ITC" panose="020B0907030504020204" pitchFamily="34" charset="0"/>
              </a:rPr>
              <a:t>pandas_datareader</a:t>
            </a:r>
            <a:r>
              <a:rPr lang="en-US" sz="1800" i="0" dirty="0">
                <a:effectLst/>
                <a:latin typeface="Eras Bold ITC" panose="020B0907030504020204" pitchFamily="34" charset="0"/>
              </a:rPr>
              <a:t> as </a:t>
            </a:r>
            <a:r>
              <a:rPr lang="en-US" sz="1800" i="0" dirty="0" err="1">
                <a:effectLst/>
                <a:latin typeface="Eras Bold ITC" panose="020B0907030504020204" pitchFamily="34" charset="0"/>
              </a:rPr>
              <a:t>pdr</a:t>
            </a:r>
            <a:endParaRPr lang="en-US" sz="1800" i="0" dirty="0">
              <a:effectLst/>
              <a:latin typeface="Eras Bold ITC" panose="020B0907030504020204" pitchFamily="34" charset="0"/>
            </a:endParaRPr>
          </a:p>
          <a:p>
            <a:pPr algn="l">
              <a:lnSpc>
                <a:spcPct val="120000"/>
              </a:lnSpc>
            </a:pPr>
            <a:r>
              <a:rPr lang="en-US" sz="1800" i="0" dirty="0">
                <a:effectLst/>
                <a:latin typeface="Eras Bold ITC" panose="020B0907030504020204" pitchFamily="34" charset="0"/>
              </a:rPr>
              <a:t>import </a:t>
            </a:r>
            <a:r>
              <a:rPr lang="en-US" sz="1800" i="0" dirty="0" err="1">
                <a:effectLst/>
                <a:latin typeface="Eras Bold ITC" panose="020B0907030504020204" pitchFamily="34" charset="0"/>
              </a:rPr>
              <a:t>yfinance</a:t>
            </a:r>
            <a:r>
              <a:rPr lang="en-US" sz="1800" i="0" dirty="0">
                <a:effectLst/>
                <a:latin typeface="Eras Bold ITC" panose="020B0907030504020204" pitchFamily="34" charset="0"/>
              </a:rPr>
              <a:t> as </a:t>
            </a:r>
            <a:r>
              <a:rPr lang="en-US" sz="1800" i="0" dirty="0" err="1">
                <a:effectLst/>
                <a:latin typeface="Eras Bold ITC" panose="020B0907030504020204" pitchFamily="34" charset="0"/>
              </a:rPr>
              <a:t>yf</a:t>
            </a:r>
            <a:endParaRPr lang="en-US" sz="1800" i="0" dirty="0">
              <a:effectLst/>
              <a:latin typeface="Eras Bold ITC" panose="020B0907030504020204" pitchFamily="34" charset="0"/>
            </a:endParaRPr>
          </a:p>
          <a:p>
            <a:pPr algn="l">
              <a:lnSpc>
                <a:spcPct val="120000"/>
              </a:lnSpc>
            </a:pPr>
            <a:r>
              <a:rPr lang="en-US" sz="1800" i="0" dirty="0">
                <a:effectLst/>
                <a:latin typeface="Eras Bold ITC" panose="020B0907030504020204" pitchFamily="34" charset="0"/>
              </a:rPr>
              <a:t>import datetime</a:t>
            </a:r>
          </a:p>
          <a:p>
            <a:pPr algn="l">
              <a:lnSpc>
                <a:spcPct val="120000"/>
              </a:lnSpc>
            </a:pPr>
            <a:endParaRPr lang="en-US" sz="1800" i="0" dirty="0">
              <a:effectLst/>
              <a:latin typeface="Eras Bold ITC" panose="020B0907030504020204" pitchFamily="34" charset="0"/>
            </a:endParaRPr>
          </a:p>
          <a:p>
            <a:pPr algn="l">
              <a:lnSpc>
                <a:spcPct val="120000"/>
              </a:lnSpc>
            </a:pPr>
            <a:r>
              <a:rPr lang="en-US" sz="1800" i="0" dirty="0">
                <a:effectLst/>
                <a:latin typeface="Eras Bold ITC" panose="020B0907030504020204" pitchFamily="34" charset="0"/>
              </a:rPr>
              <a:t># Define date range</a:t>
            </a:r>
          </a:p>
          <a:p>
            <a:pPr algn="l">
              <a:lnSpc>
                <a:spcPct val="120000"/>
              </a:lnSpc>
            </a:pPr>
            <a:r>
              <a:rPr lang="en-US" sz="1800" i="0" dirty="0">
                <a:effectLst/>
                <a:latin typeface="Eras Bold ITC" panose="020B0907030504020204" pitchFamily="34" charset="0"/>
              </a:rPr>
              <a:t>start = </a:t>
            </a:r>
            <a:r>
              <a:rPr lang="en-US" sz="1800" i="0" dirty="0" err="1">
                <a:effectLst/>
                <a:latin typeface="Eras Bold ITC" panose="020B0907030504020204" pitchFamily="34" charset="0"/>
              </a:rPr>
              <a:t>datetime.datetime</a:t>
            </a:r>
            <a:r>
              <a:rPr lang="en-US" sz="1800" i="0" dirty="0">
                <a:effectLst/>
                <a:latin typeface="Eras Bold ITC" panose="020B0907030504020204" pitchFamily="34" charset="0"/>
              </a:rPr>
              <a:t>(2000, 1, 1)</a:t>
            </a:r>
          </a:p>
          <a:p>
            <a:pPr algn="l">
              <a:lnSpc>
                <a:spcPct val="120000"/>
              </a:lnSpc>
            </a:pPr>
            <a:r>
              <a:rPr lang="en-US" sz="1800" i="0" dirty="0">
                <a:effectLst/>
                <a:latin typeface="Eras Bold ITC" panose="020B0907030504020204" pitchFamily="34" charset="0"/>
              </a:rPr>
              <a:t>end = </a:t>
            </a:r>
            <a:r>
              <a:rPr lang="en-US" sz="1800" i="0" dirty="0" err="1">
                <a:effectLst/>
                <a:latin typeface="Eras Bold ITC" panose="020B0907030504020204" pitchFamily="34" charset="0"/>
              </a:rPr>
              <a:t>datetime.datetime</a:t>
            </a:r>
            <a:r>
              <a:rPr lang="en-US" sz="1800" i="0" dirty="0">
                <a:effectLst/>
                <a:latin typeface="Eras Bold ITC" panose="020B0907030504020204" pitchFamily="34" charset="0"/>
              </a:rPr>
              <a:t>(2024, 1, 1)</a:t>
            </a:r>
          </a:p>
          <a:p>
            <a:pPr algn="l">
              <a:lnSpc>
                <a:spcPct val="120000"/>
              </a:lnSpc>
            </a:pPr>
            <a:endParaRPr lang="en-US" sz="1800" i="0" dirty="0">
              <a:effectLst/>
              <a:latin typeface="Eras Bold ITC" panose="020B0907030504020204" pitchFamily="34" charset="0"/>
            </a:endParaRPr>
          </a:p>
          <a:p>
            <a:pPr algn="l">
              <a:lnSpc>
                <a:spcPct val="120000"/>
              </a:lnSpc>
            </a:pPr>
            <a:r>
              <a:rPr lang="en-US" sz="1800" i="0" dirty="0">
                <a:effectLst/>
                <a:latin typeface="Eras Bold ITC" panose="020B0907030504020204" pitchFamily="34" charset="0"/>
              </a:rPr>
              <a:t># Treasury Yields from FRED</a:t>
            </a:r>
          </a:p>
          <a:p>
            <a:pPr algn="l">
              <a:lnSpc>
                <a:spcPct val="120000"/>
              </a:lnSpc>
            </a:pPr>
            <a:r>
              <a:rPr lang="en-US" sz="1800" i="0" dirty="0">
                <a:effectLst/>
                <a:latin typeface="Eras Bold ITC" panose="020B0907030504020204" pitchFamily="34" charset="0"/>
              </a:rPr>
              <a:t>data_2y = </a:t>
            </a:r>
            <a:r>
              <a:rPr lang="en-US" sz="1800" i="0" dirty="0" err="1">
                <a:effectLst/>
                <a:latin typeface="Eras Bold ITC" panose="020B0907030504020204" pitchFamily="34" charset="0"/>
              </a:rPr>
              <a:t>pdr.DataReader</a:t>
            </a:r>
            <a:r>
              <a:rPr lang="en-US" sz="1800" i="0" dirty="0">
                <a:effectLst/>
                <a:latin typeface="Eras Bold ITC" panose="020B0907030504020204" pitchFamily="34" charset="0"/>
              </a:rPr>
              <a:t>("DGS2", '</a:t>
            </a:r>
            <a:r>
              <a:rPr lang="en-US" sz="1800" i="0" dirty="0" err="1">
                <a:effectLst/>
                <a:latin typeface="Eras Bold ITC" panose="020B0907030504020204" pitchFamily="34" charset="0"/>
              </a:rPr>
              <a:t>fred</a:t>
            </a:r>
            <a:r>
              <a:rPr lang="en-US" sz="1800" i="0" dirty="0">
                <a:effectLst/>
                <a:latin typeface="Eras Bold ITC" panose="020B0907030504020204" pitchFamily="34" charset="0"/>
              </a:rPr>
              <a:t>', start, end)</a:t>
            </a:r>
          </a:p>
          <a:p>
            <a:pPr algn="l">
              <a:lnSpc>
                <a:spcPct val="120000"/>
              </a:lnSpc>
            </a:pPr>
            <a:r>
              <a:rPr lang="en-US" sz="1800" i="0" dirty="0">
                <a:effectLst/>
                <a:latin typeface="Eras Bold ITC" panose="020B0907030504020204" pitchFamily="34" charset="0"/>
              </a:rPr>
              <a:t>data_10y = </a:t>
            </a:r>
            <a:r>
              <a:rPr lang="en-US" sz="1800" i="0" dirty="0" err="1">
                <a:effectLst/>
                <a:latin typeface="Eras Bold ITC" panose="020B0907030504020204" pitchFamily="34" charset="0"/>
              </a:rPr>
              <a:t>pdr.DataReader</a:t>
            </a:r>
            <a:r>
              <a:rPr lang="en-US" sz="1800" i="0" dirty="0">
                <a:effectLst/>
                <a:latin typeface="Eras Bold ITC" panose="020B0907030504020204" pitchFamily="34" charset="0"/>
              </a:rPr>
              <a:t>("DGS10", '</a:t>
            </a:r>
            <a:r>
              <a:rPr lang="en-US" sz="1800" i="0" dirty="0" err="1">
                <a:effectLst/>
                <a:latin typeface="Eras Bold ITC" panose="020B0907030504020204" pitchFamily="34" charset="0"/>
              </a:rPr>
              <a:t>fred</a:t>
            </a:r>
            <a:r>
              <a:rPr lang="en-US" sz="1800" i="0" dirty="0">
                <a:effectLst/>
                <a:latin typeface="Eras Bold ITC" panose="020B0907030504020204" pitchFamily="34" charset="0"/>
              </a:rPr>
              <a:t>', start, end)</a:t>
            </a:r>
          </a:p>
          <a:p>
            <a:pPr algn="l">
              <a:lnSpc>
                <a:spcPct val="120000"/>
              </a:lnSpc>
            </a:pPr>
            <a:endParaRPr lang="en-US" sz="1800" i="0" dirty="0">
              <a:effectLst/>
              <a:latin typeface="Eras Bold ITC" panose="020B0907030504020204" pitchFamily="34" charset="0"/>
            </a:endParaRPr>
          </a:p>
          <a:p>
            <a:pPr algn="l">
              <a:lnSpc>
                <a:spcPct val="120000"/>
              </a:lnSpc>
            </a:pPr>
            <a:r>
              <a:rPr lang="en-US" sz="1800" i="0" dirty="0">
                <a:effectLst/>
                <a:latin typeface="Eras Bold ITC" panose="020B0907030504020204" pitchFamily="34" charset="0"/>
              </a:rPr>
              <a:t># S&amp;P 500 Data from Yahoo Finance</a:t>
            </a:r>
          </a:p>
          <a:p>
            <a:pPr algn="l">
              <a:lnSpc>
                <a:spcPct val="120000"/>
              </a:lnSpc>
            </a:pPr>
            <a:r>
              <a:rPr lang="en-US" sz="1800" i="0" dirty="0">
                <a:effectLst/>
                <a:latin typeface="Eras Bold ITC" panose="020B0907030504020204" pitchFamily="34" charset="0"/>
              </a:rPr>
              <a:t>sp500_data = </a:t>
            </a:r>
            <a:r>
              <a:rPr lang="en-US" sz="1800" i="0" dirty="0" err="1">
                <a:effectLst/>
                <a:latin typeface="Eras Bold ITC" panose="020B0907030504020204" pitchFamily="34" charset="0"/>
              </a:rPr>
              <a:t>yf.download</a:t>
            </a:r>
            <a:r>
              <a:rPr lang="en-US" sz="1800" i="0" dirty="0">
                <a:effectLst/>
                <a:latin typeface="Eras Bold ITC" panose="020B0907030504020204" pitchFamily="34" charset="0"/>
              </a:rPr>
              <a:t>("^GSPC", start=start, end=end)</a:t>
            </a:r>
          </a:p>
          <a:p>
            <a:pPr algn="l">
              <a:lnSpc>
                <a:spcPct val="120000"/>
              </a:lnSpc>
            </a:pPr>
            <a:endParaRPr lang="en-US" sz="1800" i="0" dirty="0">
              <a:effectLst/>
              <a:latin typeface="Eras Bold ITC" panose="020B0907030504020204" pitchFamily="34" charset="0"/>
            </a:endParaRPr>
          </a:p>
          <a:p>
            <a:pPr algn="l">
              <a:lnSpc>
                <a:spcPct val="120000"/>
              </a:lnSpc>
            </a:pPr>
            <a:r>
              <a:rPr lang="en-US" sz="1800" i="0" dirty="0">
                <a:effectLst/>
                <a:latin typeface="Eras Bold ITC" panose="020B0907030504020204" pitchFamily="34" charset="0"/>
              </a:rPr>
              <a:t># Case-Shiller Home Price Index from FRED</a:t>
            </a:r>
          </a:p>
          <a:p>
            <a:pPr algn="l">
              <a:lnSpc>
                <a:spcPct val="120000"/>
              </a:lnSpc>
            </a:pPr>
            <a:r>
              <a:rPr lang="en-US" sz="1800" i="0" dirty="0" err="1">
                <a:effectLst/>
                <a:latin typeface="Eras Bold ITC" panose="020B0907030504020204" pitchFamily="34" charset="0"/>
              </a:rPr>
              <a:t>cs_data</a:t>
            </a:r>
            <a:r>
              <a:rPr lang="en-US" sz="1800" i="0" dirty="0">
                <a:effectLst/>
                <a:latin typeface="Eras Bold ITC" panose="020B0907030504020204" pitchFamily="34" charset="0"/>
              </a:rPr>
              <a:t> = </a:t>
            </a:r>
            <a:r>
              <a:rPr lang="en-US" sz="1800" i="0" dirty="0" err="1">
                <a:effectLst/>
                <a:latin typeface="Eras Bold ITC" panose="020B0907030504020204" pitchFamily="34" charset="0"/>
              </a:rPr>
              <a:t>pdr.DataReader</a:t>
            </a:r>
            <a:r>
              <a:rPr lang="en-US" sz="1800" i="0" dirty="0">
                <a:effectLst/>
                <a:latin typeface="Eras Bold ITC" panose="020B0907030504020204" pitchFamily="34" charset="0"/>
              </a:rPr>
              <a:t>("CSUSHPINSA", '</a:t>
            </a:r>
            <a:r>
              <a:rPr lang="en-US" sz="1800" i="0" dirty="0" err="1">
                <a:effectLst/>
                <a:latin typeface="Eras Bold ITC" panose="020B0907030504020204" pitchFamily="34" charset="0"/>
              </a:rPr>
              <a:t>fred</a:t>
            </a:r>
            <a:r>
              <a:rPr lang="en-US" sz="1800" i="0" dirty="0">
                <a:effectLst/>
                <a:latin typeface="Eras Bold ITC" panose="020B0907030504020204" pitchFamily="34" charset="0"/>
              </a:rPr>
              <a:t>', start, end)</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20</a:t>
            </a:fld>
            <a:endParaRPr lang="en-ZA" dirty="0"/>
          </a:p>
        </p:txBody>
      </p:sp>
    </p:spTree>
    <p:extLst>
      <p:ext uri="{BB962C8B-B14F-4D97-AF65-F5344CB8AC3E}">
        <p14:creationId xmlns:p14="http://schemas.microsoft.com/office/powerpoint/2010/main" val="4037213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0442298" y="0"/>
            <a:ext cx="1749702" cy="1800212"/>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69807" y="347599"/>
            <a:ext cx="8805761" cy="914400"/>
          </a:xfrm>
        </p:spPr>
        <p:txBody>
          <a:bodyPr anchor="b" anchorCtr="0">
            <a:normAutofit/>
          </a:bodyPr>
          <a:lstStyle/>
          <a:p>
            <a:r>
              <a:rPr lang="en-US" b="1" i="0" dirty="0">
                <a:effectLst/>
                <a:latin typeface="Söhne"/>
              </a:rPr>
              <a:t>Python Code for Data Cleaning</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393882" y="1355154"/>
            <a:ext cx="11404236" cy="5366321"/>
          </a:xfrm>
        </p:spPr>
        <p:txBody>
          <a:bodyPr vert="horz" lIns="91440" tIns="45720" rIns="91440" bIns="45720" rtlCol="0" anchor="t">
            <a:normAutofit fontScale="85000" lnSpcReduction="10000"/>
          </a:bodyPr>
          <a:lstStyle/>
          <a:p>
            <a:pPr algn="l">
              <a:lnSpc>
                <a:spcPct val="120000"/>
              </a:lnSpc>
            </a:pPr>
            <a:r>
              <a:rPr lang="en-US" sz="1800" i="0" dirty="0">
                <a:effectLst/>
                <a:latin typeface="Eras Bold ITC" panose="020B0907030504020204" pitchFamily="34" charset="0"/>
              </a:rPr>
              <a:t># Resample Treasury yield data to monthly frequency</a:t>
            </a:r>
          </a:p>
          <a:p>
            <a:pPr algn="l">
              <a:lnSpc>
                <a:spcPct val="120000"/>
              </a:lnSpc>
            </a:pPr>
            <a:r>
              <a:rPr lang="en-US" sz="1800" i="0" dirty="0">
                <a:effectLst/>
                <a:latin typeface="Eras Bold ITC" panose="020B0907030504020204" pitchFamily="34" charset="0"/>
              </a:rPr>
              <a:t>data_2y_monthly = data_2y.resample('M').last()</a:t>
            </a:r>
          </a:p>
          <a:p>
            <a:pPr algn="l">
              <a:lnSpc>
                <a:spcPct val="120000"/>
              </a:lnSpc>
            </a:pPr>
            <a:r>
              <a:rPr lang="en-US" sz="1800" i="0" dirty="0">
                <a:effectLst/>
                <a:latin typeface="Eras Bold ITC" panose="020B0907030504020204" pitchFamily="34" charset="0"/>
              </a:rPr>
              <a:t>data_10y_monthly = data_10y.resample('M').last()</a:t>
            </a:r>
          </a:p>
          <a:p>
            <a:pPr algn="l">
              <a:lnSpc>
                <a:spcPct val="120000"/>
              </a:lnSpc>
            </a:pPr>
            <a:endParaRPr lang="en-US" sz="1800" i="0" dirty="0">
              <a:effectLst/>
              <a:latin typeface="Eras Bold ITC" panose="020B0907030504020204" pitchFamily="34" charset="0"/>
            </a:endParaRPr>
          </a:p>
          <a:p>
            <a:pPr algn="l">
              <a:lnSpc>
                <a:spcPct val="120000"/>
              </a:lnSpc>
            </a:pPr>
            <a:r>
              <a:rPr lang="en-US" sz="1800" i="0" dirty="0">
                <a:effectLst/>
                <a:latin typeface="Eras Bold ITC" panose="020B0907030504020204" pitchFamily="34" charset="0"/>
              </a:rPr>
              <a:t># Calculate the yield spread</a:t>
            </a:r>
          </a:p>
          <a:p>
            <a:pPr algn="l">
              <a:lnSpc>
                <a:spcPct val="120000"/>
              </a:lnSpc>
            </a:pPr>
            <a:r>
              <a:rPr lang="en-US" sz="1800" i="0" dirty="0" err="1">
                <a:effectLst/>
                <a:latin typeface="Eras Bold ITC" panose="020B0907030504020204" pitchFamily="34" charset="0"/>
              </a:rPr>
              <a:t>combined_data</a:t>
            </a:r>
            <a:r>
              <a:rPr lang="en-US" sz="1800" i="0" dirty="0">
                <a:effectLst/>
                <a:latin typeface="Eras Bold ITC" panose="020B0907030504020204" pitchFamily="34" charset="0"/>
              </a:rPr>
              <a:t> = </a:t>
            </a:r>
            <a:r>
              <a:rPr lang="en-US" sz="1800" i="0" dirty="0" err="1">
                <a:effectLst/>
                <a:latin typeface="Eras Bold ITC" panose="020B0907030504020204" pitchFamily="34" charset="0"/>
              </a:rPr>
              <a:t>pd.DataFrame</a:t>
            </a:r>
            <a:r>
              <a:rPr lang="en-US" sz="1800" i="0" dirty="0">
                <a:effectLst/>
                <a:latin typeface="Eras Bold ITC" panose="020B0907030504020204" pitchFamily="34" charset="0"/>
              </a:rPr>
              <a:t>({'2Y': data_2y_monthly['DGS2'], '10Y': data_10y_monthly['DGS10']})</a:t>
            </a:r>
          </a:p>
          <a:p>
            <a:pPr algn="l">
              <a:lnSpc>
                <a:spcPct val="120000"/>
              </a:lnSpc>
            </a:pPr>
            <a:r>
              <a:rPr lang="en-US" sz="1800" i="0" dirty="0" err="1">
                <a:effectLst/>
                <a:latin typeface="Eras Bold ITC" panose="020B0907030504020204" pitchFamily="34" charset="0"/>
              </a:rPr>
              <a:t>combined_data</a:t>
            </a:r>
            <a:r>
              <a:rPr lang="en-US" sz="1800" i="0" dirty="0">
                <a:effectLst/>
                <a:latin typeface="Eras Bold ITC" panose="020B0907030504020204" pitchFamily="34" charset="0"/>
              </a:rPr>
              <a:t>['Spread'] = </a:t>
            </a:r>
            <a:r>
              <a:rPr lang="en-US" sz="1800" i="0" dirty="0" err="1">
                <a:effectLst/>
                <a:latin typeface="Eras Bold ITC" panose="020B0907030504020204" pitchFamily="34" charset="0"/>
              </a:rPr>
              <a:t>combined_data</a:t>
            </a:r>
            <a:r>
              <a:rPr lang="en-US" sz="1800" i="0" dirty="0">
                <a:effectLst/>
                <a:latin typeface="Eras Bold ITC" panose="020B0907030504020204" pitchFamily="34" charset="0"/>
              </a:rPr>
              <a:t>['10Y'] - </a:t>
            </a:r>
            <a:r>
              <a:rPr lang="en-US" sz="1800" i="0" dirty="0" err="1">
                <a:effectLst/>
                <a:latin typeface="Eras Bold ITC" panose="020B0907030504020204" pitchFamily="34" charset="0"/>
              </a:rPr>
              <a:t>combined_data</a:t>
            </a:r>
            <a:r>
              <a:rPr lang="en-US" sz="1800" i="0" dirty="0">
                <a:effectLst/>
                <a:latin typeface="Eras Bold ITC" panose="020B0907030504020204" pitchFamily="34" charset="0"/>
              </a:rPr>
              <a:t>['2Y']</a:t>
            </a:r>
          </a:p>
          <a:p>
            <a:pPr algn="l">
              <a:lnSpc>
                <a:spcPct val="120000"/>
              </a:lnSpc>
            </a:pPr>
            <a:endParaRPr lang="en-US" sz="1800" i="0" dirty="0">
              <a:effectLst/>
              <a:latin typeface="Eras Bold ITC" panose="020B0907030504020204" pitchFamily="34" charset="0"/>
            </a:endParaRPr>
          </a:p>
          <a:p>
            <a:pPr algn="l">
              <a:lnSpc>
                <a:spcPct val="120000"/>
              </a:lnSpc>
            </a:pPr>
            <a:r>
              <a:rPr lang="en-US" sz="1800" i="0" dirty="0">
                <a:effectLst/>
                <a:latin typeface="Eras Bold ITC" panose="020B0907030504020204" pitchFamily="34" charset="0"/>
              </a:rPr>
              <a:t># Resample S&amp;P 500 data to monthly frequency</a:t>
            </a:r>
          </a:p>
          <a:p>
            <a:pPr algn="l">
              <a:lnSpc>
                <a:spcPct val="120000"/>
              </a:lnSpc>
            </a:pPr>
            <a:r>
              <a:rPr lang="en-US" sz="1800" i="0" dirty="0">
                <a:effectLst/>
                <a:latin typeface="Eras Bold ITC" panose="020B0907030504020204" pitchFamily="34" charset="0"/>
              </a:rPr>
              <a:t>sp500_monthly = sp500_data['Adj Close'].resample('M').mean()</a:t>
            </a:r>
          </a:p>
          <a:p>
            <a:pPr algn="l">
              <a:lnSpc>
                <a:spcPct val="120000"/>
              </a:lnSpc>
            </a:pPr>
            <a:endParaRPr lang="en-US" sz="1800" i="0" dirty="0">
              <a:effectLst/>
              <a:latin typeface="Eras Bold ITC" panose="020B0907030504020204" pitchFamily="34" charset="0"/>
            </a:endParaRPr>
          </a:p>
          <a:p>
            <a:pPr algn="l">
              <a:lnSpc>
                <a:spcPct val="120000"/>
              </a:lnSpc>
            </a:pPr>
            <a:r>
              <a:rPr lang="en-US" sz="1800" i="0" dirty="0">
                <a:effectLst/>
                <a:latin typeface="Eras Bold ITC" panose="020B0907030504020204" pitchFamily="34" charset="0"/>
              </a:rPr>
              <a:t># Normalize the Case-Shiller Index</a:t>
            </a:r>
          </a:p>
          <a:p>
            <a:pPr algn="l">
              <a:lnSpc>
                <a:spcPct val="120000"/>
              </a:lnSpc>
            </a:pPr>
            <a:r>
              <a:rPr lang="en-US" sz="1800" i="0" dirty="0" err="1">
                <a:effectLst/>
                <a:latin typeface="Eras Bold ITC" panose="020B0907030504020204" pitchFamily="34" charset="0"/>
              </a:rPr>
              <a:t>cs_data_monthly</a:t>
            </a:r>
            <a:r>
              <a:rPr lang="en-US" sz="1800" i="0" dirty="0">
                <a:effectLst/>
                <a:latin typeface="Eras Bold ITC" panose="020B0907030504020204" pitchFamily="34" charset="0"/>
              </a:rPr>
              <a:t> = </a:t>
            </a:r>
            <a:r>
              <a:rPr lang="en-US" sz="1800" i="0" dirty="0" err="1">
                <a:effectLst/>
                <a:latin typeface="Eras Bold ITC" panose="020B0907030504020204" pitchFamily="34" charset="0"/>
              </a:rPr>
              <a:t>cs_data.resample</a:t>
            </a:r>
            <a:r>
              <a:rPr lang="en-US" sz="1800" i="0" dirty="0">
                <a:effectLst/>
                <a:latin typeface="Eras Bold ITC" panose="020B0907030504020204" pitchFamily="34" charset="0"/>
              </a:rPr>
              <a:t>('M').last()</a:t>
            </a:r>
          </a:p>
          <a:p>
            <a:pPr algn="l">
              <a:lnSpc>
                <a:spcPct val="120000"/>
              </a:lnSpc>
            </a:pPr>
            <a:r>
              <a:rPr lang="en-US" sz="1800" i="0" dirty="0" err="1">
                <a:effectLst/>
                <a:latin typeface="Eras Bold ITC" panose="020B0907030504020204" pitchFamily="34" charset="0"/>
              </a:rPr>
              <a:t>cs_data_normalized</a:t>
            </a:r>
            <a:r>
              <a:rPr lang="en-US" sz="1800" i="0" dirty="0">
                <a:effectLst/>
                <a:latin typeface="Eras Bold ITC" panose="020B0907030504020204" pitchFamily="34" charset="0"/>
              </a:rPr>
              <a:t> = (</a:t>
            </a:r>
            <a:r>
              <a:rPr lang="en-US" sz="1800" i="0" dirty="0" err="1">
                <a:effectLst/>
                <a:latin typeface="Eras Bold ITC" panose="020B0907030504020204" pitchFamily="34" charset="0"/>
              </a:rPr>
              <a:t>cs_data_monthly</a:t>
            </a:r>
            <a:r>
              <a:rPr lang="en-US" sz="1800" i="0" dirty="0">
                <a:effectLst/>
                <a:latin typeface="Eras Bold ITC" panose="020B0907030504020204" pitchFamily="34" charset="0"/>
              </a:rPr>
              <a:t> / </a:t>
            </a:r>
            <a:r>
              <a:rPr lang="en-US" sz="1800" i="0" dirty="0" err="1">
                <a:effectLst/>
                <a:latin typeface="Eras Bold ITC" panose="020B0907030504020204" pitchFamily="34" charset="0"/>
              </a:rPr>
              <a:t>cs_data_monthly.iloc</a:t>
            </a:r>
            <a:r>
              <a:rPr lang="en-US" sz="1800" i="0" dirty="0">
                <a:effectLst/>
                <a:latin typeface="Eras Bold ITC" panose="020B0907030504020204" pitchFamily="34" charset="0"/>
              </a:rPr>
              <a:t>[0]) * 100</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21</a:t>
            </a:fld>
            <a:endParaRPr lang="en-ZA" dirty="0"/>
          </a:p>
        </p:txBody>
      </p:sp>
    </p:spTree>
    <p:extLst>
      <p:ext uri="{BB962C8B-B14F-4D97-AF65-F5344CB8AC3E}">
        <p14:creationId xmlns:p14="http://schemas.microsoft.com/office/powerpoint/2010/main" val="117194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0442298" y="0"/>
            <a:ext cx="1749702" cy="1800212"/>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69807" y="347599"/>
            <a:ext cx="8805761" cy="914400"/>
          </a:xfrm>
        </p:spPr>
        <p:txBody>
          <a:bodyPr anchor="b" anchorCtr="0">
            <a:normAutofit/>
          </a:bodyPr>
          <a:lstStyle/>
          <a:p>
            <a:r>
              <a:rPr lang="en-US" b="1" i="0" dirty="0">
                <a:effectLst/>
                <a:latin typeface="Söhne"/>
              </a:rPr>
              <a:t>GitHub Links</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393882" y="1355154"/>
            <a:ext cx="11404236" cy="5366321"/>
          </a:xfrm>
        </p:spPr>
        <p:txBody>
          <a:bodyPr vert="horz" lIns="91440" tIns="45720" rIns="91440" bIns="45720" rtlCol="0" anchor="t">
            <a:normAutofit/>
          </a:bodyPr>
          <a:lstStyle/>
          <a:p>
            <a:pPr algn="l">
              <a:lnSpc>
                <a:spcPct val="120000"/>
              </a:lnSpc>
            </a:pPr>
            <a:endParaRPr lang="en-US" sz="2400" i="0" dirty="0">
              <a:effectLst/>
              <a:latin typeface="Eras Bold ITC" panose="020B0907030504020204" pitchFamily="34" charset="0"/>
            </a:endParaRPr>
          </a:p>
          <a:p>
            <a:pPr algn="l">
              <a:lnSpc>
                <a:spcPct val="120000"/>
              </a:lnSpc>
            </a:pPr>
            <a:r>
              <a:rPr lang="en-US" sz="2400" i="0" dirty="0">
                <a:effectLst/>
                <a:latin typeface="Eras Bold ITC" panose="020B0907030504020204" pitchFamily="34" charset="0"/>
              </a:rPr>
              <a:t>Main Readme.md File </a:t>
            </a:r>
          </a:p>
          <a:p>
            <a:pPr algn="l">
              <a:lnSpc>
                <a:spcPct val="120000"/>
              </a:lnSpc>
            </a:pPr>
            <a:r>
              <a:rPr lang="en-US" sz="1600" i="0" dirty="0">
                <a:effectLst/>
                <a:latin typeface="Eras Bold ITC" panose="020B0907030504020204" pitchFamily="34" charset="0"/>
                <a:hlinkClick r:id="rId3"/>
              </a:rPr>
              <a:t>https://github.com/jancichocki/Predictive_Analysis_Of_Real_Estate/blob/main/README.MD</a:t>
            </a:r>
            <a:endParaRPr lang="en-US" sz="1800" dirty="0">
              <a:latin typeface="Eras Bold ITC" panose="020B0907030504020204" pitchFamily="34" charset="0"/>
            </a:endParaRPr>
          </a:p>
          <a:p>
            <a:pPr algn="l">
              <a:lnSpc>
                <a:spcPct val="120000"/>
              </a:lnSpc>
            </a:pPr>
            <a:r>
              <a:rPr lang="en-US" sz="2400" i="0" dirty="0">
                <a:effectLst/>
                <a:latin typeface="Eras Bold ITC" panose="020B0907030504020204" pitchFamily="34" charset="0"/>
              </a:rPr>
              <a:t>2-10 Yield Graphs</a:t>
            </a:r>
          </a:p>
          <a:p>
            <a:pPr algn="l">
              <a:lnSpc>
                <a:spcPct val="120000"/>
              </a:lnSpc>
            </a:pPr>
            <a:r>
              <a:rPr lang="en-US" sz="1600" i="0" dirty="0">
                <a:effectLst/>
                <a:latin typeface="Eras Bold ITC" panose="020B0907030504020204" pitchFamily="34" charset="0"/>
                <a:hlinkClick r:id="rId4"/>
              </a:rPr>
              <a:t>https://github.com/jancichocki/Predictive_Analysis_Of_Real_Estate/blob/main/2_10_Graphs.ipynb</a:t>
            </a:r>
            <a:endParaRPr lang="en-US" sz="1800" dirty="0">
              <a:latin typeface="Eras Bold ITC" panose="020B0907030504020204" pitchFamily="34" charset="0"/>
            </a:endParaRPr>
          </a:p>
          <a:p>
            <a:pPr algn="l">
              <a:lnSpc>
                <a:spcPct val="120000"/>
              </a:lnSpc>
            </a:pPr>
            <a:r>
              <a:rPr lang="en-US" sz="2400" i="0" dirty="0">
                <a:effectLst/>
                <a:latin typeface="Eras Bold ITC" panose="020B0907030504020204" pitchFamily="34" charset="0"/>
              </a:rPr>
              <a:t>S&amp;P Comparison</a:t>
            </a:r>
          </a:p>
          <a:p>
            <a:pPr algn="l">
              <a:lnSpc>
                <a:spcPct val="120000"/>
              </a:lnSpc>
            </a:pPr>
            <a:r>
              <a:rPr lang="en-US" sz="1600" i="0" dirty="0">
                <a:effectLst/>
                <a:latin typeface="Eras Bold ITC" panose="020B0907030504020204" pitchFamily="34" charset="0"/>
                <a:hlinkClick r:id="rId5"/>
              </a:rPr>
              <a:t>https://github.com/jancichocki/Predictive_Analysis_Of_Real_Estate/blob/main/Yield_Curve_SP500.ipynb</a:t>
            </a:r>
            <a:endParaRPr lang="en-US" sz="1600" i="0" dirty="0">
              <a:effectLst/>
              <a:latin typeface="Eras Bold ITC" panose="020B0907030504020204" pitchFamily="34" charset="0"/>
            </a:endParaRPr>
          </a:p>
          <a:p>
            <a:pPr algn="l">
              <a:lnSpc>
                <a:spcPct val="120000"/>
              </a:lnSpc>
            </a:pPr>
            <a:r>
              <a:rPr lang="en-US" sz="2400" i="0" dirty="0">
                <a:effectLst/>
                <a:latin typeface="Eras Bold ITC" panose="020B0907030504020204" pitchFamily="34" charset="0"/>
              </a:rPr>
              <a:t>Case–Shiller Comparison</a:t>
            </a:r>
          </a:p>
          <a:p>
            <a:pPr algn="l">
              <a:lnSpc>
                <a:spcPct val="120000"/>
              </a:lnSpc>
            </a:pPr>
            <a:r>
              <a:rPr lang="en-US" sz="1600" i="0" dirty="0">
                <a:effectLst/>
                <a:latin typeface="Eras Bold ITC" panose="020B0907030504020204" pitchFamily="34" charset="0"/>
                <a:hlinkClick r:id="rId5"/>
              </a:rPr>
              <a:t>https://github.com/jancichocki/Predictive_Analysis_Of_Real_Estate/blob/main/Yield_Curve_SP500.ipynb</a:t>
            </a:r>
            <a:endParaRPr lang="en-US" sz="1600" i="0" dirty="0">
              <a:effectLst/>
              <a:latin typeface="Eras Bold ITC" panose="020B0907030504020204" pitchFamily="34" charset="0"/>
            </a:endParaRPr>
          </a:p>
          <a:p>
            <a:pPr algn="l">
              <a:lnSpc>
                <a:spcPct val="120000"/>
              </a:lnSpc>
            </a:pPr>
            <a:endParaRPr lang="en-US" sz="1800" i="0" dirty="0">
              <a:effectLst/>
              <a:latin typeface="Eras Bold ITC" panose="020B0907030504020204" pitchFamily="34" charset="0"/>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22</a:t>
            </a:fld>
            <a:endParaRPr lang="en-ZA" dirty="0"/>
          </a:p>
        </p:txBody>
      </p:sp>
    </p:spTree>
    <p:extLst>
      <p:ext uri="{BB962C8B-B14F-4D97-AF65-F5344CB8AC3E}">
        <p14:creationId xmlns:p14="http://schemas.microsoft.com/office/powerpoint/2010/main" val="406869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a:lstStyle/>
          <a:p>
            <a:r>
              <a:rPr lang="en-US" b="1" i="0" dirty="0">
                <a:effectLst/>
                <a:latin typeface="Söhne"/>
              </a:rPr>
              <a:t>Questions &amp; Data</a:t>
            </a:r>
            <a:endParaRPr lang="en-US" dirty="0"/>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182311" y="1624869"/>
            <a:ext cx="10770753" cy="4731481"/>
          </a:xfrm>
        </p:spPr>
        <p:txBody>
          <a:bodyPr/>
          <a:lstStyle/>
          <a:p>
            <a:r>
              <a:rPr lang="en-US" dirty="0"/>
              <a:t>How does the yield curve, specifically the spread between 2-year and 10-year Treasury bonds, influence the S&amp;P 500 and real estate markets?</a:t>
            </a:r>
            <a:br>
              <a:rPr lang="en-US" dirty="0"/>
            </a:br>
            <a:br>
              <a:rPr lang="en-US" dirty="0"/>
            </a:br>
            <a:r>
              <a:rPr lang="en-US" dirty="0"/>
              <a:t>Can changes in the yield curve serve as a predictor for the performance of these asset classes?</a:t>
            </a:r>
          </a:p>
          <a:p>
            <a:r>
              <a:rPr lang="en-US" dirty="0"/>
              <a:t>Data Sources:</a:t>
            </a:r>
          </a:p>
          <a:p>
            <a:pPr marL="285750" indent="-285750">
              <a:buFont typeface="Arial" panose="020B0604020202020204" pitchFamily="34" charset="0"/>
              <a:buChar char="•"/>
            </a:pPr>
            <a:r>
              <a:rPr lang="en-US" sz="1400" dirty="0"/>
              <a:t>Treasury Yields: Data on 2-year and 10-year Treasury bond yields were obtained from Federal Reserve Economic Data (FRED).</a:t>
            </a:r>
          </a:p>
          <a:p>
            <a:pPr marL="285750" indent="-285750">
              <a:buFont typeface="Arial" panose="020B0604020202020204" pitchFamily="34" charset="0"/>
              <a:buChar char="•"/>
            </a:pPr>
            <a:r>
              <a:rPr lang="en-US" sz="1400" dirty="0"/>
              <a:t>S&amp;P 500 Index: Historical data for the S&amp;P 500 Index was sourced from Yahoo Finance.</a:t>
            </a:r>
          </a:p>
          <a:p>
            <a:pPr marL="285750" indent="-285750">
              <a:buFont typeface="Arial" panose="020B0604020202020204" pitchFamily="34" charset="0"/>
              <a:buChar char="•"/>
            </a:pPr>
            <a:r>
              <a:rPr lang="en-US" sz="1400" dirty="0"/>
              <a:t>Case-Shiller Home Price Index: This index, representing the real estate market, was also acquired from FRED.</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dirty="0"/>
              <a:t>Problem</a:t>
            </a:r>
          </a:p>
        </p:txBody>
      </p:sp>
    </p:spTree>
    <p:extLst>
      <p:ext uri="{BB962C8B-B14F-4D97-AF65-F5344CB8AC3E}">
        <p14:creationId xmlns:p14="http://schemas.microsoft.com/office/powerpoint/2010/main" val="32383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155363" y="365125"/>
            <a:ext cx="5103007" cy="1325563"/>
          </a:xfrm>
        </p:spPr>
        <p:txBody>
          <a:bodyPr>
            <a:normAutofit/>
          </a:bodyPr>
          <a:lstStyle/>
          <a:p>
            <a:r>
              <a:rPr lang="en-US" sz="4000" dirty="0"/>
              <a:t>Data Cleanup &amp; Exploration</a:t>
            </a:r>
          </a:p>
        </p:txBody>
      </p:sp>
      <p:pic>
        <p:nvPicPr>
          <p:cNvPr id="7" name="Picture Placeholder 6" descr="Man working on laptop sitting by the window">
            <a:extLst>
              <a:ext uri="{FF2B5EF4-FFF2-40B4-BE49-F238E27FC236}">
                <a16:creationId xmlns:a16="http://schemas.microsoft.com/office/drawing/2014/main" id="{32F765DF-EED6-463B-813A-9D13C1F8490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33630" y="548640"/>
            <a:ext cx="4389120" cy="5760720"/>
          </a:xfrm>
        </p:spPr>
      </p:pic>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4"/>
          </p:nvPr>
        </p:nvSpPr>
        <p:spPr>
          <a:xfrm>
            <a:off x="6153182" y="2093976"/>
            <a:ext cx="5120640" cy="320040"/>
          </a:xfrm>
        </p:spPr>
        <p:txBody>
          <a:bodyPr vert="horz" lIns="91440" tIns="45720" rIns="91440" bIns="45720" rtlCol="0" anchor="t">
            <a:normAutofit lnSpcReduction="10000"/>
          </a:bodyPr>
          <a:lstStyle/>
          <a:p>
            <a:r>
              <a:rPr lang="en-US" dirty="0"/>
              <a:t>Initial Data Inspection</a:t>
            </a:r>
          </a:p>
        </p:txBody>
      </p:sp>
      <p:sp>
        <p:nvSpPr>
          <p:cNvPr id="21" name="Text Placeholder 20">
            <a:extLst>
              <a:ext uri="{FF2B5EF4-FFF2-40B4-BE49-F238E27FC236}">
                <a16:creationId xmlns:a16="http://schemas.microsoft.com/office/drawing/2014/main" id="{43DDEB93-8628-4CD2-969D-1108E86844B5}"/>
              </a:ext>
            </a:extLst>
          </p:cNvPr>
          <p:cNvSpPr>
            <a:spLocks noGrp="1"/>
          </p:cNvSpPr>
          <p:nvPr>
            <p:ph type="body" sz="quarter" idx="15"/>
          </p:nvPr>
        </p:nvSpPr>
        <p:spPr>
          <a:xfrm>
            <a:off x="6153056" y="2422684"/>
            <a:ext cx="5120640" cy="640080"/>
          </a:xfrm>
        </p:spPr>
        <p:txBody>
          <a:bodyPr>
            <a:normAutofit/>
          </a:bodyPr>
          <a:lstStyle/>
          <a:p>
            <a:r>
              <a:rPr lang="en-US" dirty="0"/>
              <a:t>We began by examining the raw data from FRED and Yahoo Finance, identifying any inconsistencies or missing values.</a:t>
            </a:r>
          </a:p>
        </p:txBody>
      </p:sp>
      <p:sp>
        <p:nvSpPr>
          <p:cNvPr id="22" name="Text Placeholder 21">
            <a:extLst>
              <a:ext uri="{FF2B5EF4-FFF2-40B4-BE49-F238E27FC236}">
                <a16:creationId xmlns:a16="http://schemas.microsoft.com/office/drawing/2014/main" id="{1148019F-B471-48D3-A6AA-3F0B467240B5}"/>
              </a:ext>
            </a:extLst>
          </p:cNvPr>
          <p:cNvSpPr>
            <a:spLocks noGrp="1"/>
          </p:cNvSpPr>
          <p:nvPr>
            <p:ph type="body" sz="quarter" idx="16"/>
          </p:nvPr>
        </p:nvSpPr>
        <p:spPr>
          <a:xfrm>
            <a:off x="6153056" y="3083512"/>
            <a:ext cx="5120640" cy="320040"/>
          </a:xfrm>
        </p:spPr>
        <p:txBody>
          <a:bodyPr/>
          <a:lstStyle/>
          <a:p>
            <a:r>
              <a:rPr lang="en-US" dirty="0"/>
              <a:t>Data Resampling</a:t>
            </a:r>
          </a:p>
        </p:txBody>
      </p:sp>
      <p:sp>
        <p:nvSpPr>
          <p:cNvPr id="23" name="Text Placeholder 22">
            <a:extLst>
              <a:ext uri="{FF2B5EF4-FFF2-40B4-BE49-F238E27FC236}">
                <a16:creationId xmlns:a16="http://schemas.microsoft.com/office/drawing/2014/main" id="{1B300A6A-6AD6-4D6C-85C5-FDF36EF1D3CF}"/>
              </a:ext>
            </a:extLst>
          </p:cNvPr>
          <p:cNvSpPr>
            <a:spLocks noGrp="1"/>
          </p:cNvSpPr>
          <p:nvPr>
            <p:ph type="body" sz="quarter" idx="17"/>
          </p:nvPr>
        </p:nvSpPr>
        <p:spPr>
          <a:xfrm>
            <a:off x="6146546" y="3398632"/>
            <a:ext cx="5120640" cy="457200"/>
          </a:xfrm>
        </p:spPr>
        <p:txBody>
          <a:bodyPr>
            <a:noAutofit/>
          </a:bodyPr>
          <a:lstStyle/>
          <a:p>
            <a:r>
              <a:rPr lang="en-US" dirty="0"/>
              <a:t>To align our datasets, we resampled the Treasury yield and Case-Shiller Index data to a monthly frequency.</a:t>
            </a:r>
          </a:p>
        </p:txBody>
      </p:sp>
      <p:sp>
        <p:nvSpPr>
          <p:cNvPr id="24" name="Text Placeholder 23">
            <a:extLst>
              <a:ext uri="{FF2B5EF4-FFF2-40B4-BE49-F238E27FC236}">
                <a16:creationId xmlns:a16="http://schemas.microsoft.com/office/drawing/2014/main" id="{C03AC016-5A46-4B6E-943F-B9F46486290F}"/>
              </a:ext>
            </a:extLst>
          </p:cNvPr>
          <p:cNvSpPr>
            <a:spLocks noGrp="1"/>
          </p:cNvSpPr>
          <p:nvPr>
            <p:ph type="body" sz="quarter" idx="18"/>
          </p:nvPr>
        </p:nvSpPr>
        <p:spPr>
          <a:xfrm>
            <a:off x="6149167" y="4059936"/>
            <a:ext cx="5120640" cy="320040"/>
          </a:xfrm>
        </p:spPr>
        <p:txBody>
          <a:bodyPr/>
          <a:lstStyle/>
          <a:p>
            <a:r>
              <a:rPr lang="en-US" dirty="0"/>
              <a:t>Yield Spread Calculation</a:t>
            </a:r>
          </a:p>
        </p:txBody>
      </p:sp>
      <p:sp>
        <p:nvSpPr>
          <p:cNvPr id="25" name="Text Placeholder 24">
            <a:extLst>
              <a:ext uri="{FF2B5EF4-FFF2-40B4-BE49-F238E27FC236}">
                <a16:creationId xmlns:a16="http://schemas.microsoft.com/office/drawing/2014/main" id="{10A43BEE-B04F-469B-9957-9AF5947E5A19}"/>
              </a:ext>
            </a:extLst>
          </p:cNvPr>
          <p:cNvSpPr>
            <a:spLocks noGrp="1"/>
          </p:cNvSpPr>
          <p:nvPr>
            <p:ph type="body" sz="quarter" idx="19"/>
          </p:nvPr>
        </p:nvSpPr>
        <p:spPr>
          <a:xfrm>
            <a:off x="6149219" y="4333771"/>
            <a:ext cx="5120640" cy="640080"/>
          </a:xfrm>
        </p:spPr>
        <p:txBody>
          <a:bodyPr>
            <a:normAutofit fontScale="85000" lnSpcReduction="10000"/>
          </a:bodyPr>
          <a:lstStyle/>
          <a:p>
            <a:r>
              <a:rPr lang="en-US" dirty="0"/>
              <a:t>The yield spread was computed by subtracting the 2-year Treasury bond yield from the 10-year yield, providing a measure of the yield curve's shape.</a:t>
            </a:r>
          </a:p>
        </p:txBody>
      </p:sp>
      <p:sp>
        <p:nvSpPr>
          <p:cNvPr id="26" name="Text Placeholder 25">
            <a:extLst>
              <a:ext uri="{FF2B5EF4-FFF2-40B4-BE49-F238E27FC236}">
                <a16:creationId xmlns:a16="http://schemas.microsoft.com/office/drawing/2014/main" id="{2631719C-FC8F-4C94-8D70-74C636AC876C}"/>
              </a:ext>
            </a:extLst>
          </p:cNvPr>
          <p:cNvSpPr>
            <a:spLocks noGrp="1"/>
          </p:cNvSpPr>
          <p:nvPr>
            <p:ph type="body" sz="quarter" idx="20"/>
          </p:nvPr>
        </p:nvSpPr>
        <p:spPr>
          <a:xfrm>
            <a:off x="6153056" y="4982830"/>
            <a:ext cx="5120640" cy="320040"/>
          </a:xfrm>
        </p:spPr>
        <p:txBody>
          <a:bodyPr/>
          <a:lstStyle/>
          <a:p>
            <a:r>
              <a:rPr lang="en-US" dirty="0"/>
              <a:t>Normalization</a:t>
            </a:r>
          </a:p>
        </p:txBody>
      </p:sp>
      <p:sp>
        <p:nvSpPr>
          <p:cNvPr id="27" name="Text Placeholder 26">
            <a:extLst>
              <a:ext uri="{FF2B5EF4-FFF2-40B4-BE49-F238E27FC236}">
                <a16:creationId xmlns:a16="http://schemas.microsoft.com/office/drawing/2014/main" id="{58552BB2-2387-4A2C-8668-B6633FE46EE4}"/>
              </a:ext>
            </a:extLst>
          </p:cNvPr>
          <p:cNvSpPr>
            <a:spLocks noGrp="1"/>
          </p:cNvSpPr>
          <p:nvPr>
            <p:ph type="body" sz="quarter" idx="21"/>
          </p:nvPr>
        </p:nvSpPr>
        <p:spPr>
          <a:xfrm>
            <a:off x="6153056" y="5345060"/>
            <a:ext cx="5120640" cy="640080"/>
          </a:xfrm>
        </p:spPr>
        <p:txBody>
          <a:bodyPr/>
          <a:lstStyle/>
          <a:p>
            <a:r>
              <a:rPr lang="en-US" dirty="0"/>
              <a:t>For comparative analysis, we normalized the yield spread, S&amp;P 500, and Case-Shiller Index data to their initial values.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19619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0"/>
            <a:ext cx="12188825" cy="6858000"/>
          </a:xfrm>
        </p:spPr>
      </p:pic>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41248" y="858957"/>
            <a:ext cx="4032504" cy="1325563"/>
          </a:xfrm>
        </p:spPr>
        <p:txBody>
          <a:bodyPr/>
          <a:lstStyle/>
          <a:p>
            <a:r>
              <a:rPr lang="en-US" dirty="0"/>
              <a:t>Key Insights</a:t>
            </a:r>
          </a:p>
        </p:txBody>
      </p:sp>
      <p:sp>
        <p:nvSpPr>
          <p:cNvPr id="25" name="Text Placeholder 24">
            <a:extLst>
              <a:ext uri="{FF2B5EF4-FFF2-40B4-BE49-F238E27FC236}">
                <a16:creationId xmlns:a16="http://schemas.microsoft.com/office/drawing/2014/main" id="{6E0EDB3B-C0A8-4C28-A8CE-248E9B2BF5F1}"/>
              </a:ext>
            </a:extLst>
          </p:cNvPr>
          <p:cNvSpPr>
            <a:spLocks noGrp="1"/>
          </p:cNvSpPr>
          <p:nvPr>
            <p:ph type="body" sz="quarter" idx="16"/>
          </p:nvPr>
        </p:nvSpPr>
        <p:spPr>
          <a:xfrm>
            <a:off x="5625643" y="858957"/>
            <a:ext cx="2743200" cy="365760"/>
          </a:xfrm>
        </p:spPr>
        <p:txBody>
          <a:bodyPr/>
          <a:lstStyle/>
          <a:p>
            <a:r>
              <a:rPr lang="en-ZA" dirty="0"/>
              <a:t>Data Challenges</a:t>
            </a:r>
            <a:endParaRPr lang="en-US" dirty="0"/>
          </a:p>
        </p:txBody>
      </p:sp>
      <p:sp>
        <p:nvSpPr>
          <p:cNvPr id="26" name="Text Placeholder 25">
            <a:extLst>
              <a:ext uri="{FF2B5EF4-FFF2-40B4-BE49-F238E27FC236}">
                <a16:creationId xmlns:a16="http://schemas.microsoft.com/office/drawing/2014/main" id="{6446DD38-A9AC-47C3-9018-7367CED92B9D}"/>
              </a:ext>
            </a:extLst>
          </p:cNvPr>
          <p:cNvSpPr>
            <a:spLocks noGrp="1"/>
          </p:cNvSpPr>
          <p:nvPr>
            <p:ph type="body" sz="quarter" idx="17"/>
          </p:nvPr>
        </p:nvSpPr>
        <p:spPr>
          <a:xfrm>
            <a:off x="5625643" y="1188990"/>
            <a:ext cx="5044550" cy="1524288"/>
          </a:xfrm>
        </p:spPr>
        <p:txBody>
          <a:bodyPr/>
          <a:lstStyle/>
          <a:p>
            <a:r>
              <a:rPr lang="en-US" sz="2000" dirty="0"/>
              <a:t>We encountered some missing values, particularly in older records, which we addressed through data interpolation where appropriate.</a:t>
            </a:r>
          </a:p>
        </p:txBody>
      </p:sp>
      <p:sp>
        <p:nvSpPr>
          <p:cNvPr id="14" name="Content Placeholder 3">
            <a:extLst>
              <a:ext uri="{FF2B5EF4-FFF2-40B4-BE49-F238E27FC236}">
                <a16:creationId xmlns:a16="http://schemas.microsoft.com/office/drawing/2014/main" id="{FB35D560-880A-C34F-68D8-0E5712ED055F}"/>
              </a:ext>
            </a:extLst>
          </p:cNvPr>
          <p:cNvSpPr txBox="1">
            <a:spLocks/>
          </p:cNvSpPr>
          <p:nvPr/>
        </p:nvSpPr>
        <p:spPr>
          <a:xfrm>
            <a:off x="5625643" y="2783195"/>
            <a:ext cx="2743200" cy="36576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baseline="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Tools Used</a:t>
            </a:r>
          </a:p>
        </p:txBody>
      </p:sp>
      <p:sp>
        <p:nvSpPr>
          <p:cNvPr id="15" name="Text Placeholder 11">
            <a:extLst>
              <a:ext uri="{FF2B5EF4-FFF2-40B4-BE49-F238E27FC236}">
                <a16:creationId xmlns:a16="http://schemas.microsoft.com/office/drawing/2014/main" id="{05A2E611-DA0F-3DD1-DB1F-1D020071A33A}"/>
              </a:ext>
            </a:extLst>
          </p:cNvPr>
          <p:cNvSpPr txBox="1">
            <a:spLocks/>
          </p:cNvSpPr>
          <p:nvPr/>
        </p:nvSpPr>
        <p:spPr>
          <a:xfrm>
            <a:off x="5625643" y="3148955"/>
            <a:ext cx="5044550" cy="3212373"/>
          </a:xfrm>
          <a:prstGeom prst="rect">
            <a:avLst/>
          </a:prstGeom>
        </p:spPr>
        <p:txBody>
          <a:bodyPr vert="horz" lIns="91440" tIns="45720" rIns="91440" bIns="45720" rtlCol="0">
            <a:no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Python libraries such as Pandas for data manipulation and Matplotlib for visualization were instrumental in our data exploration process.</a:t>
            </a:r>
          </a:p>
          <a:p>
            <a:endParaRPr lang="en-US" sz="2000" dirty="0"/>
          </a:p>
          <a:p>
            <a:r>
              <a:rPr lang="en-US" sz="2000" dirty="0"/>
              <a:t>In our project, we used the </a:t>
            </a:r>
            <a:r>
              <a:rPr lang="en-US" sz="2000" dirty="0" err="1"/>
              <a:t>pandas_datareader</a:t>
            </a:r>
            <a:r>
              <a:rPr lang="en-US" sz="2000" dirty="0"/>
              <a:t> library to access financial data from sources like the Federal Reserve Economic Data (FRED). This allowed us to efficiently gather and analyze long-term trends in Treasury bond yields and the Case-Shiller Home Price Index, forming the basis of our financial market analysis.</a:t>
            </a:r>
          </a:p>
          <a:p>
            <a:endParaRPr lang="en-US" sz="2000" dirty="0"/>
          </a:p>
        </p:txBody>
      </p:sp>
    </p:spTree>
    <p:extLst>
      <p:ext uri="{BB962C8B-B14F-4D97-AF65-F5344CB8AC3E}">
        <p14:creationId xmlns:p14="http://schemas.microsoft.com/office/powerpoint/2010/main" val="350771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a man in a meeting&#10;">
            <a:extLst>
              <a:ext uri="{FF2B5EF4-FFF2-40B4-BE49-F238E27FC236}">
                <a16:creationId xmlns:a16="http://schemas.microsoft.com/office/drawing/2014/main" id="{31EB3F7E-46D2-4030-923F-5B334198CAE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774838" y="1449991"/>
            <a:ext cx="4414724" cy="3409907"/>
          </a:xfrm>
        </p:spPr>
      </p:pic>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398" y="365760"/>
            <a:ext cx="6400800" cy="1325563"/>
          </a:xfrm>
        </p:spPr>
        <p:txBody>
          <a:bodyPr/>
          <a:lstStyle/>
          <a:p>
            <a:r>
              <a:rPr lang="en-US" dirty="0"/>
              <a:t>Analysis Approach</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idx="1"/>
          </p:nvPr>
        </p:nvSpPr>
        <p:spPr>
          <a:xfrm>
            <a:off x="914400" y="1691323"/>
            <a:ext cx="6492898" cy="4426605"/>
          </a:xfrm>
        </p:spPr>
        <p:txBody>
          <a:bodyPr vert="horz" lIns="91440" tIns="45720" rIns="91440" bIns="45720" rtlCol="0" anchor="t">
            <a:normAutofit fontScale="47500" lnSpcReduction="20000"/>
          </a:bodyPr>
          <a:lstStyle/>
          <a:p>
            <a:pPr algn="l"/>
            <a:r>
              <a:rPr lang="en-US" sz="4300" b="1" i="0" dirty="0">
                <a:effectLst/>
                <a:latin typeface="Söhne"/>
              </a:rPr>
              <a:t>Time Series Analysis:</a:t>
            </a:r>
            <a:br>
              <a:rPr lang="en-US" sz="4300" dirty="0">
                <a:latin typeface="Söhne"/>
              </a:rPr>
            </a:br>
            <a:r>
              <a:rPr lang="en-US" sz="4300" b="0" i="0" dirty="0">
                <a:effectLst/>
                <a:latin typeface="Söhne"/>
              </a:rPr>
              <a:t>We conducted a detailed time series analysis of the yield curve, S&amp;P 500 Index, and Case-Shiller Home Price Index, exploring their trends over time.</a:t>
            </a:r>
          </a:p>
          <a:p>
            <a:pPr algn="l"/>
            <a:br>
              <a:rPr lang="en-US" sz="4300" b="1" i="0" dirty="0">
                <a:effectLst/>
                <a:latin typeface="Söhne"/>
              </a:rPr>
            </a:br>
            <a:r>
              <a:rPr lang="en-US" sz="4300" b="1" i="0" dirty="0">
                <a:effectLst/>
                <a:latin typeface="Söhne"/>
              </a:rPr>
              <a:t>Correlation Study:</a:t>
            </a:r>
            <a:endParaRPr lang="en-US" sz="4300" dirty="0">
              <a:latin typeface="Söhne"/>
            </a:endParaRPr>
          </a:p>
          <a:p>
            <a:pPr algn="l"/>
            <a:r>
              <a:rPr lang="en-US" sz="4300" b="0" i="0" dirty="0">
                <a:effectLst/>
                <a:latin typeface="Söhne"/>
              </a:rPr>
              <a:t>To understand the relationship between the yield curve and asset prices, we analyzed the correlation between the yield spread and the movements in the S&amp;P 500 and real estate markets.</a:t>
            </a:r>
          </a:p>
          <a:p>
            <a:pPr algn="l"/>
            <a:br>
              <a:rPr lang="en-US" sz="4300" b="1" i="0" dirty="0">
                <a:effectLst/>
                <a:latin typeface="Söhne"/>
              </a:rPr>
            </a:br>
            <a:r>
              <a:rPr lang="en-US" sz="4300" b="1" i="0" dirty="0">
                <a:effectLst/>
                <a:latin typeface="Söhne"/>
              </a:rPr>
              <a:t>Statistical Analysis:</a:t>
            </a:r>
            <a:endParaRPr lang="en-US" sz="4300" dirty="0">
              <a:latin typeface="Söhne"/>
            </a:endParaRPr>
          </a:p>
          <a:p>
            <a:pPr algn="l"/>
            <a:r>
              <a:rPr lang="en-US" sz="4300" b="0" i="0" dirty="0">
                <a:effectLst/>
                <a:latin typeface="Söhne"/>
              </a:rPr>
              <a:t>Utilizing statistical methods, we quantified the strength and significance of the relationships observed.</a:t>
            </a:r>
          </a:p>
          <a:p>
            <a:endParaRPr lang="en-US" sz="2900" dirty="0"/>
          </a:p>
        </p:txBody>
      </p:sp>
      <p:sp>
        <p:nvSpPr>
          <p:cNvPr id="7" name="Rectangle 6">
            <a:extLst>
              <a:ext uri="{FF2B5EF4-FFF2-40B4-BE49-F238E27FC236}">
                <a16:creationId xmlns:a16="http://schemas.microsoft.com/office/drawing/2014/main" id="{6EA26E79-BB71-489A-B65B-6FB9A7942394}"/>
              </a:ext>
              <a:ext uri="{C183D7F6-B498-43B3-948B-1728B52AA6E4}">
                <adec:decorative xmlns:adec="http://schemas.microsoft.com/office/drawing/2017/decorative" val="1"/>
              </a:ext>
            </a:extLst>
          </p:cNvPr>
          <p:cNvSpPr/>
          <p:nvPr/>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67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0442298" y="0"/>
            <a:ext cx="1749702" cy="1800212"/>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76385" y="97619"/>
            <a:ext cx="8805761" cy="914400"/>
          </a:xfrm>
        </p:spPr>
        <p:txBody>
          <a:bodyPr anchor="b" anchorCtr="0">
            <a:normAutofit/>
          </a:bodyPr>
          <a:lstStyle/>
          <a:p>
            <a:r>
              <a:rPr lang="en-US" b="1" i="0" dirty="0">
                <a:effectLst/>
                <a:latin typeface="Söhne"/>
              </a:rPr>
              <a:t>Key Techniques &amp; Findings</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417180" y="1715189"/>
            <a:ext cx="11404236" cy="4823758"/>
          </a:xfrm>
        </p:spPr>
        <p:txBody>
          <a:bodyPr vert="horz" lIns="91440" tIns="45720" rIns="91440" bIns="45720" rtlCol="0" anchor="t">
            <a:normAutofit/>
          </a:bodyPr>
          <a:lstStyle/>
          <a:p>
            <a:pPr algn="l"/>
            <a:r>
              <a:rPr lang="en-US" sz="2400" b="1" i="0" dirty="0">
                <a:effectLst/>
                <a:latin typeface="Söhne"/>
              </a:rPr>
              <a:t>Python's Statistical Libraries</a:t>
            </a:r>
            <a:br>
              <a:rPr lang="en-US" sz="2400" b="0" i="0" dirty="0">
                <a:effectLst/>
                <a:latin typeface="Söhne"/>
              </a:rPr>
            </a:br>
            <a:r>
              <a:rPr lang="en-US" sz="2400" b="0" i="0" dirty="0">
                <a:effectLst/>
                <a:latin typeface="Söhne"/>
              </a:rPr>
              <a:t>We leveraged Python's statistical libraries for in-depth analysis, including correlation coefficients and regression analysis.</a:t>
            </a:r>
          </a:p>
          <a:p>
            <a:pPr algn="l"/>
            <a:r>
              <a:rPr lang="en-US" sz="2400" b="1" i="0" dirty="0">
                <a:effectLst/>
                <a:latin typeface="Söhne"/>
              </a:rPr>
              <a:t>Visualizations</a:t>
            </a:r>
            <a:br>
              <a:rPr lang="en-US" sz="2400" b="0" i="0" dirty="0">
                <a:effectLst/>
                <a:latin typeface="Söhne"/>
              </a:rPr>
            </a:br>
            <a:r>
              <a:rPr lang="en-US" sz="2400" b="0" i="0" dirty="0">
                <a:effectLst/>
                <a:latin typeface="Söhne"/>
              </a:rPr>
              <a:t>Graphical representations such as line plots and scatter plots were used to illustrate our findings, making complex relationships more comprehensible.</a:t>
            </a:r>
          </a:p>
          <a:p>
            <a:r>
              <a:rPr lang="en-US" sz="2400" b="1" i="0" dirty="0">
                <a:effectLst/>
                <a:latin typeface="Söhne"/>
              </a:rPr>
              <a:t>Asset Price Sensitivity</a:t>
            </a:r>
            <a:br>
              <a:rPr lang="en-US" sz="2400" b="0" i="0" dirty="0">
                <a:effectLst/>
                <a:latin typeface="Söhne"/>
              </a:rPr>
            </a:br>
            <a:r>
              <a:rPr lang="en-US" sz="2400" b="0" i="0" dirty="0">
                <a:effectLst/>
                <a:latin typeface="Söhne"/>
              </a:rPr>
              <a:t>Graphical representations such as line plots and scatter plots were used to illustrate our findings, making complex relationships more comprehensible.</a:t>
            </a:r>
          </a:p>
          <a:p>
            <a:r>
              <a:rPr lang="en-US" sz="2400" b="1" i="0" dirty="0">
                <a:effectLst/>
                <a:latin typeface="Söhne"/>
              </a:rPr>
              <a:t>Predictive Indicators</a:t>
            </a:r>
            <a:br>
              <a:rPr lang="en-US" sz="2400" b="0" i="0" dirty="0">
                <a:effectLst/>
                <a:latin typeface="Söhne"/>
              </a:rPr>
            </a:br>
            <a:r>
              <a:rPr lang="en-US" sz="2400" b="0" i="0" dirty="0">
                <a:effectLst/>
                <a:latin typeface="Söhne"/>
              </a:rPr>
              <a:t>The yield curve's movements, especially the inversions and steepening, emerged as potential predictive indicators for future trends in these markets.</a:t>
            </a:r>
          </a:p>
          <a:p>
            <a:pPr algn="l"/>
            <a:endParaRPr lang="en-US" sz="2400" b="0" i="0" dirty="0">
              <a:solidFill>
                <a:srgbClr val="D1D5DB"/>
              </a:solidFill>
              <a:effectLst/>
              <a:latin typeface="Söhne"/>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7</a:t>
            </a:fld>
            <a:endParaRPr lang="en-ZA" dirty="0"/>
          </a:p>
        </p:txBody>
      </p:sp>
    </p:spTree>
    <p:extLst>
      <p:ext uri="{BB962C8B-B14F-4D97-AF65-F5344CB8AC3E}">
        <p14:creationId xmlns:p14="http://schemas.microsoft.com/office/powerpoint/2010/main" val="30261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a:lstStyle/>
          <a:p>
            <a:r>
              <a:rPr lang="en-US" b="1" i="0" dirty="0">
                <a:effectLst/>
                <a:latin typeface="Söhne"/>
              </a:rPr>
              <a:t>Interpreting the Results</a:t>
            </a:r>
            <a:endParaRPr lang="en-US" dirty="0"/>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182311" y="1624869"/>
            <a:ext cx="10770753" cy="4731481"/>
          </a:xfrm>
        </p:spPr>
        <p:txBody>
          <a:bodyPr/>
          <a:lstStyle/>
          <a:p>
            <a:r>
              <a:rPr lang="en-US" dirty="0"/>
              <a:t>The yield curve served as a significant economic indicator, particularly in forecasting downturns in the S&amp;P 500 and real estate markets following yield curve inversions.</a:t>
            </a:r>
            <a:br>
              <a:rPr lang="en-US" dirty="0"/>
            </a:br>
            <a:br>
              <a:rPr lang="en-US" dirty="0"/>
            </a:br>
            <a:r>
              <a:rPr lang="en-US" b="1" dirty="0"/>
              <a:t>Stock Market Sensitivity: </a:t>
            </a:r>
            <a:r>
              <a:rPr lang="en-US" sz="1400" dirty="0"/>
              <a:t>Our analysis highlighted that the stock market often reacts negatively to an inverted yield curve, indicating potential future economic slowdowns.</a:t>
            </a:r>
          </a:p>
          <a:p>
            <a:r>
              <a:rPr lang="en-US" dirty="0"/>
              <a:t>Real Estate Market Trends: </a:t>
            </a:r>
            <a:r>
              <a:rPr lang="en-US" sz="1400" dirty="0"/>
              <a:t>Similarly, the real estate market showed trends of price adjustment in response to yield curve inversions, with delays in reaction observed.</a:t>
            </a:r>
          </a:p>
          <a:p>
            <a:r>
              <a:rPr lang="en-US" dirty="0"/>
              <a:t>Unexpected Insights:</a:t>
            </a:r>
          </a:p>
          <a:p>
            <a:pPr marL="285750" indent="-285750">
              <a:buFont typeface="Arial" panose="020B0604020202020204" pitchFamily="34" charset="0"/>
              <a:buChar char="•"/>
            </a:pPr>
            <a:r>
              <a:rPr lang="en-US" sz="1400" dirty="0"/>
              <a:t>Lag in Market Reaction: Interestingly, there was often a delay between yield curve movements and market reactions, indicating a window of opportunity for informed investment decisions.</a:t>
            </a:r>
          </a:p>
          <a:p>
            <a:pPr marL="285750" indent="-285750">
              <a:buFont typeface="Arial" panose="020B0604020202020204" pitchFamily="34" charset="0"/>
              <a:buChar char="•"/>
            </a:pPr>
            <a:r>
              <a:rPr lang="en-US" sz="1400" dirty="0"/>
              <a:t>Varied Impact Across Markets: The impact of yield curve movements varied between the stock and real estate markets, suggesting a nuanced approach to interpreting these indicators.</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dirty="0"/>
              <a:t>Problem</a:t>
            </a:r>
          </a:p>
        </p:txBody>
      </p:sp>
    </p:spTree>
    <p:extLst>
      <p:ext uri="{BB962C8B-B14F-4D97-AF65-F5344CB8AC3E}">
        <p14:creationId xmlns:p14="http://schemas.microsoft.com/office/powerpoint/2010/main" val="14079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22914" y="226979"/>
            <a:ext cx="5103007" cy="1325563"/>
          </a:xfrm>
        </p:spPr>
        <p:txBody>
          <a:bodyPr>
            <a:normAutofit/>
          </a:bodyPr>
          <a:lstStyle/>
          <a:p>
            <a:r>
              <a:rPr lang="en-US" sz="4000" dirty="0"/>
              <a:t>Analysis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4"/>
          </p:nvPr>
        </p:nvSpPr>
        <p:spPr>
          <a:xfrm>
            <a:off x="622914" y="2163166"/>
            <a:ext cx="10644272" cy="320040"/>
          </a:xfrm>
        </p:spPr>
        <p:txBody>
          <a:bodyPr vert="horz" lIns="91440" tIns="45720" rIns="91440" bIns="45720" rtlCol="0" anchor="t">
            <a:normAutofit lnSpcReduction="10000"/>
          </a:bodyPr>
          <a:lstStyle/>
          <a:p>
            <a:r>
              <a:rPr lang="en-US" dirty="0"/>
              <a:t>Data Synchronization</a:t>
            </a:r>
          </a:p>
        </p:txBody>
      </p:sp>
      <p:sp>
        <p:nvSpPr>
          <p:cNvPr id="21" name="Text Placeholder 20">
            <a:extLst>
              <a:ext uri="{FF2B5EF4-FFF2-40B4-BE49-F238E27FC236}">
                <a16:creationId xmlns:a16="http://schemas.microsoft.com/office/drawing/2014/main" id="{43DDEB93-8628-4CD2-969D-1108E86844B5}"/>
              </a:ext>
            </a:extLst>
          </p:cNvPr>
          <p:cNvSpPr>
            <a:spLocks noGrp="1"/>
          </p:cNvSpPr>
          <p:nvPr>
            <p:ph type="body" sz="quarter" idx="15"/>
          </p:nvPr>
        </p:nvSpPr>
        <p:spPr>
          <a:xfrm>
            <a:off x="622914" y="2528361"/>
            <a:ext cx="10644272" cy="640080"/>
          </a:xfrm>
        </p:spPr>
        <p:txBody>
          <a:bodyPr>
            <a:normAutofit/>
          </a:bodyPr>
          <a:lstStyle/>
          <a:p>
            <a:r>
              <a:rPr lang="en-US" dirty="0"/>
              <a:t>Aligning data from different sources (Treasury Yields, S&amp;P 500, Case-Shiller Index) was challenging. We overcame this by resampling data to a uniform monthly frequency.</a:t>
            </a:r>
          </a:p>
        </p:txBody>
      </p:sp>
      <p:sp>
        <p:nvSpPr>
          <p:cNvPr id="22" name="Text Placeholder 21">
            <a:extLst>
              <a:ext uri="{FF2B5EF4-FFF2-40B4-BE49-F238E27FC236}">
                <a16:creationId xmlns:a16="http://schemas.microsoft.com/office/drawing/2014/main" id="{1148019F-B471-48D3-A6AA-3F0B467240B5}"/>
              </a:ext>
            </a:extLst>
          </p:cNvPr>
          <p:cNvSpPr>
            <a:spLocks noGrp="1"/>
          </p:cNvSpPr>
          <p:nvPr>
            <p:ph type="body" sz="quarter" idx="16"/>
          </p:nvPr>
        </p:nvSpPr>
        <p:spPr>
          <a:xfrm>
            <a:off x="622914" y="3343702"/>
            <a:ext cx="10644272" cy="320040"/>
          </a:xfrm>
        </p:spPr>
        <p:txBody>
          <a:bodyPr/>
          <a:lstStyle/>
          <a:p>
            <a:r>
              <a:rPr lang="en-US" dirty="0"/>
              <a:t>Data Gaps</a:t>
            </a:r>
          </a:p>
        </p:txBody>
      </p:sp>
      <p:sp>
        <p:nvSpPr>
          <p:cNvPr id="23" name="Text Placeholder 22">
            <a:extLst>
              <a:ext uri="{FF2B5EF4-FFF2-40B4-BE49-F238E27FC236}">
                <a16:creationId xmlns:a16="http://schemas.microsoft.com/office/drawing/2014/main" id="{1B300A6A-6AD6-4D6C-85C5-FDF36EF1D3CF}"/>
              </a:ext>
            </a:extLst>
          </p:cNvPr>
          <p:cNvSpPr>
            <a:spLocks noGrp="1"/>
          </p:cNvSpPr>
          <p:nvPr>
            <p:ph type="body" sz="quarter" idx="17"/>
          </p:nvPr>
        </p:nvSpPr>
        <p:spPr>
          <a:xfrm>
            <a:off x="622914" y="3719993"/>
            <a:ext cx="10644272" cy="457200"/>
          </a:xfrm>
        </p:spPr>
        <p:txBody>
          <a:bodyPr>
            <a:noAutofit/>
          </a:bodyPr>
          <a:lstStyle/>
          <a:p>
            <a:r>
              <a:rPr lang="en-US" dirty="0"/>
              <a:t>We encountered missing values in our datasets. We addressed this by using appropriate data imputation techniques where feasible.</a:t>
            </a:r>
          </a:p>
        </p:txBody>
      </p:sp>
      <p:sp>
        <p:nvSpPr>
          <p:cNvPr id="24" name="Text Placeholder 23">
            <a:extLst>
              <a:ext uri="{FF2B5EF4-FFF2-40B4-BE49-F238E27FC236}">
                <a16:creationId xmlns:a16="http://schemas.microsoft.com/office/drawing/2014/main" id="{C03AC016-5A46-4B6E-943F-B9F46486290F}"/>
              </a:ext>
            </a:extLst>
          </p:cNvPr>
          <p:cNvSpPr>
            <a:spLocks noGrp="1"/>
          </p:cNvSpPr>
          <p:nvPr>
            <p:ph type="body" sz="quarter" idx="18"/>
          </p:nvPr>
        </p:nvSpPr>
        <p:spPr>
          <a:xfrm>
            <a:off x="629424" y="4315317"/>
            <a:ext cx="10644272" cy="320040"/>
          </a:xfrm>
        </p:spPr>
        <p:txBody>
          <a:bodyPr/>
          <a:lstStyle/>
          <a:p>
            <a:r>
              <a:rPr lang="en-US" dirty="0"/>
              <a:t>Exploring Additional Indicators</a:t>
            </a:r>
          </a:p>
        </p:txBody>
      </p:sp>
      <p:sp>
        <p:nvSpPr>
          <p:cNvPr id="25" name="Text Placeholder 24">
            <a:extLst>
              <a:ext uri="{FF2B5EF4-FFF2-40B4-BE49-F238E27FC236}">
                <a16:creationId xmlns:a16="http://schemas.microsoft.com/office/drawing/2014/main" id="{10A43BEE-B04F-469B-9957-9AF5947E5A19}"/>
              </a:ext>
            </a:extLst>
          </p:cNvPr>
          <p:cNvSpPr>
            <a:spLocks noGrp="1"/>
          </p:cNvSpPr>
          <p:nvPr>
            <p:ph type="body" sz="quarter" idx="19"/>
          </p:nvPr>
        </p:nvSpPr>
        <p:spPr>
          <a:xfrm>
            <a:off x="622914" y="4691608"/>
            <a:ext cx="10644272" cy="640080"/>
          </a:xfrm>
        </p:spPr>
        <p:txBody>
          <a:bodyPr>
            <a:normAutofit fontScale="92500"/>
          </a:bodyPr>
          <a:lstStyle/>
          <a:p>
            <a:r>
              <a:rPr lang="en-US" dirty="0"/>
              <a:t>The yield spread was computed by subtracting the 2-year Treasury bond yield from the 10-year yield, providing a measure of the yield curve's shape. In the future, we would like to incorporate more economic indicators, such as unemployment rates and GDP growth, to enhance our analysis.</a:t>
            </a:r>
          </a:p>
        </p:txBody>
      </p:sp>
      <p:sp>
        <p:nvSpPr>
          <p:cNvPr id="26" name="Text Placeholder 25">
            <a:extLst>
              <a:ext uri="{FF2B5EF4-FFF2-40B4-BE49-F238E27FC236}">
                <a16:creationId xmlns:a16="http://schemas.microsoft.com/office/drawing/2014/main" id="{2631719C-FC8F-4C94-8D70-74C636AC876C}"/>
              </a:ext>
            </a:extLst>
          </p:cNvPr>
          <p:cNvSpPr>
            <a:spLocks noGrp="1"/>
          </p:cNvSpPr>
          <p:nvPr>
            <p:ph type="body" sz="quarter" idx="20"/>
          </p:nvPr>
        </p:nvSpPr>
        <p:spPr>
          <a:xfrm>
            <a:off x="629424" y="5522541"/>
            <a:ext cx="10644272" cy="320040"/>
          </a:xfrm>
        </p:spPr>
        <p:txBody>
          <a:bodyPr/>
          <a:lstStyle/>
          <a:p>
            <a:r>
              <a:rPr lang="en-US" dirty="0"/>
              <a:t>Longer Time Frame</a:t>
            </a:r>
          </a:p>
        </p:txBody>
      </p:sp>
      <p:sp>
        <p:nvSpPr>
          <p:cNvPr id="27" name="Text Placeholder 26">
            <a:extLst>
              <a:ext uri="{FF2B5EF4-FFF2-40B4-BE49-F238E27FC236}">
                <a16:creationId xmlns:a16="http://schemas.microsoft.com/office/drawing/2014/main" id="{58552BB2-2387-4A2C-8668-B6633FE46EE4}"/>
              </a:ext>
            </a:extLst>
          </p:cNvPr>
          <p:cNvSpPr>
            <a:spLocks noGrp="1"/>
          </p:cNvSpPr>
          <p:nvPr>
            <p:ph type="body" sz="quarter" idx="21"/>
          </p:nvPr>
        </p:nvSpPr>
        <p:spPr>
          <a:xfrm>
            <a:off x="629424" y="5898832"/>
            <a:ext cx="10644272" cy="640080"/>
          </a:xfrm>
        </p:spPr>
        <p:txBody>
          <a:bodyPr>
            <a:normAutofit/>
          </a:bodyPr>
          <a:lstStyle/>
          <a:p>
            <a:r>
              <a:rPr lang="en-US" dirty="0"/>
              <a:t>Extending the analysis over a longer period could provide deeper insights into long-term trends and cycles.</a:t>
            </a:r>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706517908"/>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C5A798-286F-493A-A004-3C6C2A6B8B9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110</TotalTime>
  <Words>1619</Words>
  <Application>Microsoft Office PowerPoint</Application>
  <PresentationFormat>Widescreen</PresentationFormat>
  <Paragraphs>127</Paragraphs>
  <Slides>22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22</vt:i4>
      </vt:variant>
    </vt:vector>
  </HeadingPairs>
  <TitlesOfParts>
    <vt:vector size="30" baseType="lpstr">
      <vt:lpstr>Arial</vt:lpstr>
      <vt:lpstr>Calibri</vt:lpstr>
      <vt:lpstr>Eras Bold ITC</vt:lpstr>
      <vt:lpstr>Selawik Semibold</vt:lpstr>
      <vt:lpstr>Söhne</vt:lpstr>
      <vt:lpstr>Source Sans Pro</vt:lpstr>
      <vt:lpstr>Source Sans Pro ExtraLight</vt:lpstr>
      <vt:lpstr>Office Theme</vt:lpstr>
      <vt:lpstr>Yield Curve Analysis: Predicting Asset Price Movements</vt:lpstr>
      <vt:lpstr>Motivation &amp; Summary</vt:lpstr>
      <vt:lpstr>Questions &amp; Data</vt:lpstr>
      <vt:lpstr>Data Cleanup &amp; Exploration</vt:lpstr>
      <vt:lpstr>Key Insights</vt:lpstr>
      <vt:lpstr>Analysis Approach</vt:lpstr>
      <vt:lpstr>Key Techniques &amp; Findings</vt:lpstr>
      <vt:lpstr>Interpreting the Results</vt:lpstr>
      <vt:lpstr>Analysis</vt:lpstr>
      <vt:lpstr>Final Takeaways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Access</vt:lpstr>
      <vt:lpstr>Python Code for Data Access</vt:lpstr>
      <vt:lpstr>Python Code for Data Cleaning</vt:lpstr>
      <vt:lpstr>GitHub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Yield Curve Analysis: Predicting Asset Price Movements</dc:title>
  <dc:creator>Jan Cichocki</dc:creator>
  <cp:lastModifiedBy>Jan Cichocki</cp:lastModifiedBy>
  <cp:revision>2</cp:revision>
  <dcterms:created xsi:type="dcterms:W3CDTF">2024-01-26T23:46:07Z</dcterms:created>
  <dcterms:modified xsi:type="dcterms:W3CDTF">2024-01-27T01:37:46Z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